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3668" r:id="rId1"/>
    <p:sldMasterId id="2147483676" r:id="rId2"/>
  </p:sldMasterIdLst>
  <p:notesMasterIdLst>
    <p:notesMasterId r:id="rId24"/>
  </p:notesMasterIdLst>
  <p:handoutMasterIdLst>
    <p:handoutMasterId r:id="rId25"/>
  </p:handoutMasterIdLst>
  <p:sldIdLst>
    <p:sldId id="271" r:id="rId3"/>
    <p:sldId id="295" r:id="rId4"/>
    <p:sldId id="323" r:id="rId5"/>
    <p:sldId id="306" r:id="rId6"/>
    <p:sldId id="307" r:id="rId7"/>
    <p:sldId id="308" r:id="rId8"/>
    <p:sldId id="309" r:id="rId9"/>
    <p:sldId id="312" r:id="rId10"/>
    <p:sldId id="310" r:id="rId11"/>
    <p:sldId id="313" r:id="rId12"/>
    <p:sldId id="311" r:id="rId13"/>
    <p:sldId id="301" r:id="rId14"/>
    <p:sldId id="314" r:id="rId15"/>
    <p:sldId id="316" r:id="rId16"/>
    <p:sldId id="318" r:id="rId17"/>
    <p:sldId id="319" r:id="rId18"/>
    <p:sldId id="320" r:id="rId19"/>
    <p:sldId id="321" r:id="rId20"/>
    <p:sldId id="322" r:id="rId21"/>
    <p:sldId id="302" r:id="rId22"/>
    <p:sldId id="296" r:id="rId2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leen Blair" initials="KB" lastIdx="1" clrIdx="0">
    <p:extLst>
      <p:ext uri="{19B8F6BF-5375-455C-9EA6-DF929625EA0E}">
        <p15:presenceInfo xmlns:p15="http://schemas.microsoft.com/office/powerpoint/2012/main" userId="S-1-5-21-73586283-1563985344-1801674531-848794" providerId="AD"/>
      </p:ext>
    </p:extLst>
  </p:cmAuthor>
  <p:cmAuthor id="2" name="Kerri Scott" initials="KS" lastIdx="5" clrIdx="1">
    <p:extLst>
      <p:ext uri="{19B8F6BF-5375-455C-9EA6-DF929625EA0E}">
        <p15:presenceInfo xmlns:p15="http://schemas.microsoft.com/office/powerpoint/2012/main" userId="S-1-5-21-73586283-1563985344-1801674531-191789" providerId="AD"/>
      </p:ext>
    </p:extLst>
  </p:cmAuthor>
  <p:cmAuthor id="3" name="Samantha Adams" initials="SA" lastIdx="5" clrIdx="2">
    <p:extLst>
      <p:ext uri="{19B8F6BF-5375-455C-9EA6-DF929625EA0E}">
        <p15:presenceInfo xmlns:p15="http://schemas.microsoft.com/office/powerpoint/2012/main" userId="S-1-5-21-73586283-1563985344-1801674531-820652" providerId="AD"/>
      </p:ext>
    </p:extLst>
  </p:cmAuthor>
  <p:cmAuthor id="4" name="Corinne Beasley" initials="CB" lastIdx="1" clrIdx="3">
    <p:extLst>
      <p:ext uri="{19B8F6BF-5375-455C-9EA6-DF929625EA0E}">
        <p15:presenceInfo xmlns:p15="http://schemas.microsoft.com/office/powerpoint/2012/main" userId="S-1-5-21-73586283-1563985344-1801674531-1993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3"/>
    <a:srgbClr val="E9EDF4"/>
    <a:srgbClr val="3A5683"/>
    <a:srgbClr val="008FCA"/>
    <a:srgbClr val="DB5921"/>
    <a:srgbClr val="521343"/>
    <a:srgbClr val="006976"/>
    <a:srgbClr val="69B234"/>
    <a:srgbClr val="122142"/>
    <a:srgbClr val="2B35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61466" autoAdjust="0"/>
  </p:normalViewPr>
  <p:slideViewPr>
    <p:cSldViewPr snapToGrid="0" snapToObjects="1">
      <p:cViewPr varScale="1">
        <p:scale>
          <a:sx n="53" d="100"/>
          <a:sy n="53" d="100"/>
        </p:scale>
        <p:origin x="1824"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538FE1-1219-4EA3-BDED-A4BF455D3D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8D081D1-D097-4F3E-8179-93B7F4EAA84D}">
      <dgm:prSet phldrT="[Text]"/>
      <dgm:spPr/>
      <dgm:t>
        <a:bodyPr/>
        <a:lstStyle/>
        <a:p>
          <a:r>
            <a:rPr lang="en-US" dirty="0" smtClean="0"/>
            <a:t>Key consent and privacy principles of the TEI program</a:t>
          </a:r>
          <a:endParaRPr lang="en-US" dirty="0"/>
        </a:p>
      </dgm:t>
    </dgm:pt>
    <dgm:pt modelId="{DA03FA82-D927-4BEE-8EAF-4FD4D7598FFE}" type="parTrans" cxnId="{B9599D2A-CFFF-40DA-AFF8-DD174DE1BDB8}">
      <dgm:prSet/>
      <dgm:spPr/>
      <dgm:t>
        <a:bodyPr/>
        <a:lstStyle/>
        <a:p>
          <a:endParaRPr lang="en-US"/>
        </a:p>
      </dgm:t>
    </dgm:pt>
    <dgm:pt modelId="{CF2F2009-86F7-40F4-BD74-E0AE9201A910}" type="sibTrans" cxnId="{B9599D2A-CFFF-40DA-AFF8-DD174DE1BDB8}">
      <dgm:prSet/>
      <dgm:spPr/>
      <dgm:t>
        <a:bodyPr/>
        <a:lstStyle/>
        <a:p>
          <a:endParaRPr lang="en-US"/>
        </a:p>
      </dgm:t>
    </dgm:pt>
    <dgm:pt modelId="{C1BDBBA9-64A3-410D-AC12-12757B31A162}">
      <dgm:prSet phldrT="[Text]"/>
      <dgm:spPr/>
      <dgm:t>
        <a:bodyPr/>
        <a:lstStyle/>
        <a:p>
          <a:r>
            <a:rPr lang="en-US" dirty="0" smtClean="0"/>
            <a:t>Consent and Privacy practices for using DEX</a:t>
          </a:r>
          <a:endParaRPr lang="en-US" dirty="0"/>
        </a:p>
      </dgm:t>
    </dgm:pt>
    <dgm:pt modelId="{095945D2-4F32-41BD-B7B3-055ABF6FBCC2}" type="parTrans" cxnId="{049CD557-7354-4D1B-B576-3061965FC819}">
      <dgm:prSet/>
      <dgm:spPr/>
      <dgm:t>
        <a:bodyPr/>
        <a:lstStyle/>
        <a:p>
          <a:endParaRPr lang="en-US"/>
        </a:p>
      </dgm:t>
    </dgm:pt>
    <dgm:pt modelId="{ADB618DF-4FD6-4F61-B676-48F3E99A4C31}" type="sibTrans" cxnId="{049CD557-7354-4D1B-B576-3061965FC819}">
      <dgm:prSet/>
      <dgm:spPr/>
      <dgm:t>
        <a:bodyPr/>
        <a:lstStyle/>
        <a:p>
          <a:endParaRPr lang="en-US"/>
        </a:p>
      </dgm:t>
    </dgm:pt>
    <dgm:pt modelId="{903C6003-0D5B-4650-90D3-909613B8390A}">
      <dgm:prSet phldrT="[Text]"/>
      <dgm:spPr/>
      <dgm:t>
        <a:bodyPr/>
        <a:lstStyle/>
        <a:p>
          <a:r>
            <a:rPr lang="en-US" dirty="0" smtClean="0"/>
            <a:t>Consent and Privacy FAQs</a:t>
          </a:r>
          <a:endParaRPr lang="en-US" dirty="0"/>
        </a:p>
      </dgm:t>
    </dgm:pt>
    <dgm:pt modelId="{74C6CBCF-A4E0-4887-BBDB-82C5984F560D}" type="parTrans" cxnId="{F8F02265-7F37-4277-91F8-09831EAA28FE}">
      <dgm:prSet/>
      <dgm:spPr/>
      <dgm:t>
        <a:bodyPr/>
        <a:lstStyle/>
        <a:p>
          <a:endParaRPr lang="en-US"/>
        </a:p>
      </dgm:t>
    </dgm:pt>
    <dgm:pt modelId="{FE46F138-286E-45A1-B743-BDEF53C71B3A}" type="sibTrans" cxnId="{F8F02265-7F37-4277-91F8-09831EAA28FE}">
      <dgm:prSet/>
      <dgm:spPr/>
      <dgm:t>
        <a:bodyPr/>
        <a:lstStyle/>
        <a:p>
          <a:endParaRPr lang="en-US"/>
        </a:p>
      </dgm:t>
    </dgm:pt>
    <dgm:pt modelId="{5EBBCDA8-FA77-4394-A51B-51AE895E8178}" type="pres">
      <dgm:prSet presAssocID="{AE538FE1-1219-4EA3-BDED-A4BF455D3DB9}" presName="diagram" presStyleCnt="0">
        <dgm:presLayoutVars>
          <dgm:dir/>
          <dgm:resizeHandles val="exact"/>
        </dgm:presLayoutVars>
      </dgm:prSet>
      <dgm:spPr/>
      <dgm:t>
        <a:bodyPr/>
        <a:lstStyle/>
        <a:p>
          <a:endParaRPr lang="en-US"/>
        </a:p>
      </dgm:t>
    </dgm:pt>
    <dgm:pt modelId="{35AA1BB3-90A0-4EE4-9730-F5FF60CEC5DE}" type="pres">
      <dgm:prSet presAssocID="{E8D081D1-D097-4F3E-8179-93B7F4EAA84D}" presName="node" presStyleLbl="node1" presStyleIdx="0" presStyleCnt="3">
        <dgm:presLayoutVars>
          <dgm:bulletEnabled val="1"/>
        </dgm:presLayoutVars>
      </dgm:prSet>
      <dgm:spPr/>
      <dgm:t>
        <a:bodyPr/>
        <a:lstStyle/>
        <a:p>
          <a:endParaRPr lang="en-US"/>
        </a:p>
      </dgm:t>
    </dgm:pt>
    <dgm:pt modelId="{4C77E760-4FD1-44E1-95CE-7E3EB1697C4B}" type="pres">
      <dgm:prSet presAssocID="{CF2F2009-86F7-40F4-BD74-E0AE9201A910}" presName="sibTrans" presStyleCnt="0"/>
      <dgm:spPr/>
    </dgm:pt>
    <dgm:pt modelId="{7960EFA4-8644-4967-943A-9F34240869B9}" type="pres">
      <dgm:prSet presAssocID="{C1BDBBA9-64A3-410D-AC12-12757B31A162}" presName="node" presStyleLbl="node1" presStyleIdx="1" presStyleCnt="3">
        <dgm:presLayoutVars>
          <dgm:bulletEnabled val="1"/>
        </dgm:presLayoutVars>
      </dgm:prSet>
      <dgm:spPr/>
      <dgm:t>
        <a:bodyPr/>
        <a:lstStyle/>
        <a:p>
          <a:endParaRPr lang="en-US"/>
        </a:p>
      </dgm:t>
    </dgm:pt>
    <dgm:pt modelId="{B0D7A7D1-90C9-40E2-B7C6-15B98616AEC4}" type="pres">
      <dgm:prSet presAssocID="{ADB618DF-4FD6-4F61-B676-48F3E99A4C31}" presName="sibTrans" presStyleCnt="0"/>
      <dgm:spPr/>
    </dgm:pt>
    <dgm:pt modelId="{C8816568-64A7-401F-ABE6-9B46D6B77C38}" type="pres">
      <dgm:prSet presAssocID="{903C6003-0D5B-4650-90D3-909613B8390A}" presName="node" presStyleLbl="node1" presStyleIdx="2" presStyleCnt="3">
        <dgm:presLayoutVars>
          <dgm:bulletEnabled val="1"/>
        </dgm:presLayoutVars>
      </dgm:prSet>
      <dgm:spPr/>
      <dgm:t>
        <a:bodyPr/>
        <a:lstStyle/>
        <a:p>
          <a:endParaRPr lang="en-US"/>
        </a:p>
      </dgm:t>
    </dgm:pt>
  </dgm:ptLst>
  <dgm:cxnLst>
    <dgm:cxn modelId="{049CD557-7354-4D1B-B576-3061965FC819}" srcId="{AE538FE1-1219-4EA3-BDED-A4BF455D3DB9}" destId="{C1BDBBA9-64A3-410D-AC12-12757B31A162}" srcOrd="1" destOrd="0" parTransId="{095945D2-4F32-41BD-B7B3-055ABF6FBCC2}" sibTransId="{ADB618DF-4FD6-4F61-B676-48F3E99A4C31}"/>
    <dgm:cxn modelId="{C8DF1AA3-07A1-4F4A-9AA0-A326F7564367}" type="presOf" srcId="{E8D081D1-D097-4F3E-8179-93B7F4EAA84D}" destId="{35AA1BB3-90A0-4EE4-9730-F5FF60CEC5DE}" srcOrd="0" destOrd="0" presId="urn:microsoft.com/office/officeart/2005/8/layout/default"/>
    <dgm:cxn modelId="{4D7288CC-C8B0-4D3A-A100-60602A89EFED}" type="presOf" srcId="{C1BDBBA9-64A3-410D-AC12-12757B31A162}" destId="{7960EFA4-8644-4967-943A-9F34240869B9}" srcOrd="0" destOrd="0" presId="urn:microsoft.com/office/officeart/2005/8/layout/default"/>
    <dgm:cxn modelId="{24F0931B-62B0-4CE9-A767-AF8B1F3C7527}" type="presOf" srcId="{903C6003-0D5B-4650-90D3-909613B8390A}" destId="{C8816568-64A7-401F-ABE6-9B46D6B77C38}" srcOrd="0" destOrd="0" presId="urn:microsoft.com/office/officeart/2005/8/layout/default"/>
    <dgm:cxn modelId="{B9599D2A-CFFF-40DA-AFF8-DD174DE1BDB8}" srcId="{AE538FE1-1219-4EA3-BDED-A4BF455D3DB9}" destId="{E8D081D1-D097-4F3E-8179-93B7F4EAA84D}" srcOrd="0" destOrd="0" parTransId="{DA03FA82-D927-4BEE-8EAF-4FD4D7598FFE}" sibTransId="{CF2F2009-86F7-40F4-BD74-E0AE9201A910}"/>
    <dgm:cxn modelId="{285F3281-D9EC-4173-9D56-2FDAA9E61027}" type="presOf" srcId="{AE538FE1-1219-4EA3-BDED-A4BF455D3DB9}" destId="{5EBBCDA8-FA77-4394-A51B-51AE895E8178}" srcOrd="0" destOrd="0" presId="urn:microsoft.com/office/officeart/2005/8/layout/default"/>
    <dgm:cxn modelId="{F8F02265-7F37-4277-91F8-09831EAA28FE}" srcId="{AE538FE1-1219-4EA3-BDED-A4BF455D3DB9}" destId="{903C6003-0D5B-4650-90D3-909613B8390A}" srcOrd="2" destOrd="0" parTransId="{74C6CBCF-A4E0-4887-BBDB-82C5984F560D}" sibTransId="{FE46F138-286E-45A1-B743-BDEF53C71B3A}"/>
    <dgm:cxn modelId="{7936432A-5BE3-4DBB-BDDD-490726BBE84C}" type="presParOf" srcId="{5EBBCDA8-FA77-4394-A51B-51AE895E8178}" destId="{35AA1BB3-90A0-4EE4-9730-F5FF60CEC5DE}" srcOrd="0" destOrd="0" presId="urn:microsoft.com/office/officeart/2005/8/layout/default"/>
    <dgm:cxn modelId="{3B91BCDD-7052-4959-9799-63421FCB21CD}" type="presParOf" srcId="{5EBBCDA8-FA77-4394-A51B-51AE895E8178}" destId="{4C77E760-4FD1-44E1-95CE-7E3EB1697C4B}" srcOrd="1" destOrd="0" presId="urn:microsoft.com/office/officeart/2005/8/layout/default"/>
    <dgm:cxn modelId="{FD4A8C12-C9D2-426E-BAAA-40D03B0BBA01}" type="presParOf" srcId="{5EBBCDA8-FA77-4394-A51B-51AE895E8178}" destId="{7960EFA4-8644-4967-943A-9F34240869B9}" srcOrd="2" destOrd="0" presId="urn:microsoft.com/office/officeart/2005/8/layout/default"/>
    <dgm:cxn modelId="{D52BF01B-540E-4A74-A4AD-C6689FC74D42}" type="presParOf" srcId="{5EBBCDA8-FA77-4394-A51B-51AE895E8178}" destId="{B0D7A7D1-90C9-40E2-B7C6-15B98616AEC4}" srcOrd="3" destOrd="0" presId="urn:microsoft.com/office/officeart/2005/8/layout/default"/>
    <dgm:cxn modelId="{D3CD37BD-3FD2-40C7-989F-F55D257EB48B}" type="presParOf" srcId="{5EBBCDA8-FA77-4394-A51B-51AE895E8178}" destId="{C8816568-64A7-401F-ABE6-9B46D6B77C38}"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23BCCB-BBC5-4638-91D8-96AACF48F35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1343359-DBDF-489E-B915-9182940812F5}">
      <dgm:prSet phldrT="[Text]"/>
      <dgm:spPr/>
      <dgm:t>
        <a:bodyPr/>
        <a:lstStyle/>
        <a:p>
          <a:r>
            <a:rPr lang="en-US" dirty="0" smtClean="0"/>
            <a:t>What is personal and health information?</a:t>
          </a:r>
          <a:endParaRPr lang="en-US" dirty="0"/>
        </a:p>
      </dgm:t>
    </dgm:pt>
    <dgm:pt modelId="{8EBF51F3-1AD1-4ED8-B356-C9C62132E47C}" type="parTrans" cxnId="{907A920F-3771-4FF0-AA2A-15A7095D3141}">
      <dgm:prSet/>
      <dgm:spPr/>
      <dgm:t>
        <a:bodyPr/>
        <a:lstStyle/>
        <a:p>
          <a:endParaRPr lang="en-US"/>
        </a:p>
      </dgm:t>
    </dgm:pt>
    <dgm:pt modelId="{38CDDC2C-05C0-4216-AEC8-441A6A52EED7}" type="sibTrans" cxnId="{907A920F-3771-4FF0-AA2A-15A7095D3141}">
      <dgm:prSet/>
      <dgm:spPr/>
      <dgm:t>
        <a:bodyPr/>
        <a:lstStyle/>
        <a:p>
          <a:endParaRPr lang="en-US"/>
        </a:p>
      </dgm:t>
    </dgm:pt>
    <dgm:pt modelId="{03723F88-0FA6-42CA-9997-82BC9E3BBB17}">
      <dgm:prSet phldrT="[Text]"/>
      <dgm:spPr/>
      <dgm:t>
        <a:bodyPr/>
        <a:lstStyle/>
        <a:p>
          <a:r>
            <a:rPr lang="en-US" b="1" dirty="0" smtClean="0"/>
            <a:t>Personal information</a:t>
          </a:r>
          <a:r>
            <a:rPr lang="en-US" dirty="0" smtClean="0"/>
            <a:t>: information about someone that can be used to identify them (e.g. their name or address).</a:t>
          </a:r>
          <a:endParaRPr lang="en-US" dirty="0"/>
        </a:p>
      </dgm:t>
    </dgm:pt>
    <dgm:pt modelId="{76931525-8E9E-466A-A21C-8B4559C85AEA}" type="parTrans" cxnId="{65F4CB8F-5EE0-4721-9483-C399616DD526}">
      <dgm:prSet/>
      <dgm:spPr/>
      <dgm:t>
        <a:bodyPr/>
        <a:lstStyle/>
        <a:p>
          <a:endParaRPr lang="en-US"/>
        </a:p>
      </dgm:t>
    </dgm:pt>
    <dgm:pt modelId="{B788C805-1429-4D18-957C-FA17AA4318DE}" type="sibTrans" cxnId="{65F4CB8F-5EE0-4721-9483-C399616DD526}">
      <dgm:prSet/>
      <dgm:spPr/>
      <dgm:t>
        <a:bodyPr/>
        <a:lstStyle/>
        <a:p>
          <a:endParaRPr lang="en-US"/>
        </a:p>
      </dgm:t>
    </dgm:pt>
    <dgm:pt modelId="{84A7DB38-FDDC-4527-8A79-857421AB1A69}">
      <dgm:prSet/>
      <dgm:spPr/>
      <dgm:t>
        <a:bodyPr/>
        <a:lstStyle/>
        <a:p>
          <a:r>
            <a:rPr lang="en-US" b="1" dirty="0" smtClean="0"/>
            <a:t>Health information</a:t>
          </a:r>
          <a:r>
            <a:rPr lang="en-US" dirty="0" smtClean="0"/>
            <a:t>: information about someone's physical or mental health (e.g. counselling notes, medical records, Medicare number). </a:t>
          </a:r>
          <a:endParaRPr lang="en-AU" dirty="0"/>
        </a:p>
      </dgm:t>
    </dgm:pt>
    <dgm:pt modelId="{1769C031-D413-4FAE-B116-99AB934BB585}" type="parTrans" cxnId="{521CD2D6-8BB0-4817-861B-29993BCE89F0}">
      <dgm:prSet/>
      <dgm:spPr/>
      <dgm:t>
        <a:bodyPr/>
        <a:lstStyle/>
        <a:p>
          <a:endParaRPr lang="en-US"/>
        </a:p>
      </dgm:t>
    </dgm:pt>
    <dgm:pt modelId="{8E79D982-2A3D-47E6-BAD7-28AE4DD1CA7A}" type="sibTrans" cxnId="{521CD2D6-8BB0-4817-861B-29993BCE89F0}">
      <dgm:prSet/>
      <dgm:spPr/>
      <dgm:t>
        <a:bodyPr/>
        <a:lstStyle/>
        <a:p>
          <a:endParaRPr lang="en-US"/>
        </a:p>
      </dgm:t>
    </dgm:pt>
    <dgm:pt modelId="{377BB458-FE54-4210-8611-B2506387377C}" type="pres">
      <dgm:prSet presAssocID="{F323BCCB-BBC5-4638-91D8-96AACF48F35A}" presName="Name0" presStyleCnt="0">
        <dgm:presLayoutVars>
          <dgm:dir/>
          <dgm:animLvl val="lvl"/>
          <dgm:resizeHandles val="exact"/>
        </dgm:presLayoutVars>
      </dgm:prSet>
      <dgm:spPr/>
      <dgm:t>
        <a:bodyPr/>
        <a:lstStyle/>
        <a:p>
          <a:endParaRPr lang="en-US"/>
        </a:p>
      </dgm:t>
    </dgm:pt>
    <dgm:pt modelId="{2A8731EE-D4DD-4222-9A9C-50AD8196D61E}" type="pres">
      <dgm:prSet presAssocID="{51343359-DBDF-489E-B915-9182940812F5}" presName="composite" presStyleCnt="0"/>
      <dgm:spPr/>
    </dgm:pt>
    <dgm:pt modelId="{BE000530-4CE4-42F1-A7B3-A983404A3D05}" type="pres">
      <dgm:prSet presAssocID="{51343359-DBDF-489E-B915-9182940812F5}" presName="parTx" presStyleLbl="alignNode1" presStyleIdx="0" presStyleCnt="1">
        <dgm:presLayoutVars>
          <dgm:chMax val="0"/>
          <dgm:chPref val="0"/>
          <dgm:bulletEnabled val="1"/>
        </dgm:presLayoutVars>
      </dgm:prSet>
      <dgm:spPr/>
      <dgm:t>
        <a:bodyPr/>
        <a:lstStyle/>
        <a:p>
          <a:endParaRPr lang="en-US"/>
        </a:p>
      </dgm:t>
    </dgm:pt>
    <dgm:pt modelId="{443EE871-6D51-4561-B1BA-D82C64007D6F}" type="pres">
      <dgm:prSet presAssocID="{51343359-DBDF-489E-B915-9182940812F5}" presName="desTx" presStyleLbl="alignAccFollowNode1" presStyleIdx="0" presStyleCnt="1">
        <dgm:presLayoutVars>
          <dgm:bulletEnabled val="1"/>
        </dgm:presLayoutVars>
      </dgm:prSet>
      <dgm:spPr/>
      <dgm:t>
        <a:bodyPr/>
        <a:lstStyle/>
        <a:p>
          <a:endParaRPr lang="en-US"/>
        </a:p>
      </dgm:t>
    </dgm:pt>
  </dgm:ptLst>
  <dgm:cxnLst>
    <dgm:cxn modelId="{0BE049B4-4E80-4E75-8F86-06FB16242153}" type="presOf" srcId="{F323BCCB-BBC5-4638-91D8-96AACF48F35A}" destId="{377BB458-FE54-4210-8611-B2506387377C}" srcOrd="0" destOrd="0" presId="urn:microsoft.com/office/officeart/2005/8/layout/hList1"/>
    <dgm:cxn modelId="{A4B3E253-097A-48F9-81E5-85043B4C023E}" type="presOf" srcId="{03723F88-0FA6-42CA-9997-82BC9E3BBB17}" destId="{443EE871-6D51-4561-B1BA-D82C64007D6F}" srcOrd="0" destOrd="0" presId="urn:microsoft.com/office/officeart/2005/8/layout/hList1"/>
    <dgm:cxn modelId="{9E864DCE-D7FE-45ED-963A-3EA8081DABDA}" type="presOf" srcId="{51343359-DBDF-489E-B915-9182940812F5}" destId="{BE000530-4CE4-42F1-A7B3-A983404A3D05}" srcOrd="0" destOrd="0" presId="urn:microsoft.com/office/officeart/2005/8/layout/hList1"/>
    <dgm:cxn modelId="{907A920F-3771-4FF0-AA2A-15A7095D3141}" srcId="{F323BCCB-BBC5-4638-91D8-96AACF48F35A}" destId="{51343359-DBDF-489E-B915-9182940812F5}" srcOrd="0" destOrd="0" parTransId="{8EBF51F3-1AD1-4ED8-B356-C9C62132E47C}" sibTransId="{38CDDC2C-05C0-4216-AEC8-441A6A52EED7}"/>
    <dgm:cxn modelId="{521CD2D6-8BB0-4817-861B-29993BCE89F0}" srcId="{51343359-DBDF-489E-B915-9182940812F5}" destId="{84A7DB38-FDDC-4527-8A79-857421AB1A69}" srcOrd="1" destOrd="0" parTransId="{1769C031-D413-4FAE-B116-99AB934BB585}" sibTransId="{8E79D982-2A3D-47E6-BAD7-28AE4DD1CA7A}"/>
    <dgm:cxn modelId="{65F4CB8F-5EE0-4721-9483-C399616DD526}" srcId="{51343359-DBDF-489E-B915-9182940812F5}" destId="{03723F88-0FA6-42CA-9997-82BC9E3BBB17}" srcOrd="0" destOrd="0" parTransId="{76931525-8E9E-466A-A21C-8B4559C85AEA}" sibTransId="{B788C805-1429-4D18-957C-FA17AA4318DE}"/>
    <dgm:cxn modelId="{65A5142C-FE3E-410F-BF9D-910399CD4A77}" type="presOf" srcId="{84A7DB38-FDDC-4527-8A79-857421AB1A69}" destId="{443EE871-6D51-4561-B1BA-D82C64007D6F}" srcOrd="0" destOrd="1" presId="urn:microsoft.com/office/officeart/2005/8/layout/hList1"/>
    <dgm:cxn modelId="{7D6D04AB-234A-44FB-8E78-81996A556916}" type="presParOf" srcId="{377BB458-FE54-4210-8611-B2506387377C}" destId="{2A8731EE-D4DD-4222-9A9C-50AD8196D61E}" srcOrd="0" destOrd="0" presId="urn:microsoft.com/office/officeart/2005/8/layout/hList1"/>
    <dgm:cxn modelId="{5FDB0107-3DDE-493E-B902-ED314CFBDB70}" type="presParOf" srcId="{2A8731EE-D4DD-4222-9A9C-50AD8196D61E}" destId="{BE000530-4CE4-42F1-A7B3-A983404A3D05}" srcOrd="0" destOrd="0" presId="urn:microsoft.com/office/officeart/2005/8/layout/hList1"/>
    <dgm:cxn modelId="{1AEE4315-113A-4D0E-BE48-D74ED135243F}" type="presParOf" srcId="{2A8731EE-D4DD-4222-9A9C-50AD8196D61E}" destId="{443EE871-6D51-4561-B1BA-D82C64007D6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DDEB7B-A66F-4ABB-8C9A-EB176D4E9E1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F1D95A1-C99C-4F5D-9997-9D8FBC1DF021}">
      <dgm:prSet phldrT="[Text]"/>
      <dgm:spPr/>
      <dgm:t>
        <a:bodyPr/>
        <a:lstStyle/>
        <a:p>
          <a:r>
            <a:rPr lang="en-US" dirty="0" smtClean="0"/>
            <a:t>That information is being collected from them</a:t>
          </a:r>
          <a:endParaRPr lang="en-US" dirty="0"/>
        </a:p>
      </dgm:t>
    </dgm:pt>
    <dgm:pt modelId="{80465783-C480-4251-933F-4DB2F4D5F77B}" type="parTrans" cxnId="{CA367DC8-6240-4B1A-B468-F3420FB37EA5}">
      <dgm:prSet/>
      <dgm:spPr/>
      <dgm:t>
        <a:bodyPr/>
        <a:lstStyle/>
        <a:p>
          <a:endParaRPr lang="en-US"/>
        </a:p>
      </dgm:t>
    </dgm:pt>
    <dgm:pt modelId="{63A4E28D-4100-4DF4-AB73-DD36E1BAC8AD}" type="sibTrans" cxnId="{CA367DC8-6240-4B1A-B468-F3420FB37EA5}">
      <dgm:prSet/>
      <dgm:spPr/>
      <dgm:t>
        <a:bodyPr/>
        <a:lstStyle/>
        <a:p>
          <a:endParaRPr lang="en-US"/>
        </a:p>
      </dgm:t>
    </dgm:pt>
    <dgm:pt modelId="{E3A9C4AC-0343-4622-ACE5-D0D97D87695A}">
      <dgm:prSet phldrT="[Text]"/>
      <dgm:spPr/>
      <dgm:t>
        <a:bodyPr/>
        <a:lstStyle/>
        <a:p>
          <a:r>
            <a:rPr lang="en-US" dirty="0" smtClean="0"/>
            <a:t>Why the information is collected</a:t>
          </a:r>
          <a:endParaRPr lang="en-US" dirty="0"/>
        </a:p>
      </dgm:t>
    </dgm:pt>
    <dgm:pt modelId="{6C7D0BA7-DAD2-4ECE-9D23-C5BF0FA51D35}" type="parTrans" cxnId="{82145EF8-9649-42A3-A484-B2700AC35D12}">
      <dgm:prSet/>
      <dgm:spPr/>
      <dgm:t>
        <a:bodyPr/>
        <a:lstStyle/>
        <a:p>
          <a:endParaRPr lang="en-US"/>
        </a:p>
      </dgm:t>
    </dgm:pt>
    <dgm:pt modelId="{379D9E05-F3D3-4611-AD45-EDFBD6EA1A5C}" type="sibTrans" cxnId="{82145EF8-9649-42A3-A484-B2700AC35D12}">
      <dgm:prSet/>
      <dgm:spPr/>
      <dgm:t>
        <a:bodyPr/>
        <a:lstStyle/>
        <a:p>
          <a:endParaRPr lang="en-US"/>
        </a:p>
      </dgm:t>
    </dgm:pt>
    <dgm:pt modelId="{4D5EDBAA-61A2-4864-9BB6-462FAD1BB50F}">
      <dgm:prSet phldrT="[Text]"/>
      <dgm:spPr/>
      <dgm:t>
        <a:bodyPr/>
        <a:lstStyle/>
        <a:p>
          <a:r>
            <a:rPr lang="en-US" dirty="0" smtClean="0"/>
            <a:t>How the information is used</a:t>
          </a:r>
          <a:endParaRPr lang="en-US" dirty="0"/>
        </a:p>
      </dgm:t>
    </dgm:pt>
    <dgm:pt modelId="{C40AF7AE-0F62-4B01-A5D2-DF047D320FEA}" type="parTrans" cxnId="{5E7FDB21-9CA3-48D1-BDD5-1C28771E8884}">
      <dgm:prSet/>
      <dgm:spPr/>
      <dgm:t>
        <a:bodyPr/>
        <a:lstStyle/>
        <a:p>
          <a:endParaRPr lang="en-US"/>
        </a:p>
      </dgm:t>
    </dgm:pt>
    <dgm:pt modelId="{72CF6103-E8F5-4C40-9592-40084F787EC0}" type="sibTrans" cxnId="{5E7FDB21-9CA3-48D1-BDD5-1C28771E8884}">
      <dgm:prSet/>
      <dgm:spPr/>
      <dgm:t>
        <a:bodyPr/>
        <a:lstStyle/>
        <a:p>
          <a:endParaRPr lang="en-US"/>
        </a:p>
      </dgm:t>
    </dgm:pt>
    <dgm:pt modelId="{0B1DB3B1-EE16-49A5-8A63-3C752B1E3C21}">
      <dgm:prSet phldrT="[Text]"/>
      <dgm:spPr/>
      <dgm:t>
        <a:bodyPr/>
        <a:lstStyle/>
        <a:p>
          <a:r>
            <a:rPr lang="en-US" dirty="0" smtClean="0"/>
            <a:t>Who the information is for</a:t>
          </a:r>
          <a:endParaRPr lang="en-US" dirty="0"/>
        </a:p>
      </dgm:t>
    </dgm:pt>
    <dgm:pt modelId="{812C547E-8F34-4582-9AE3-B7FCCF94511E}" type="parTrans" cxnId="{BA1CAFB7-EC58-4E94-9EEF-29BBC9B63391}">
      <dgm:prSet/>
      <dgm:spPr/>
      <dgm:t>
        <a:bodyPr/>
        <a:lstStyle/>
        <a:p>
          <a:endParaRPr lang="en-US"/>
        </a:p>
      </dgm:t>
    </dgm:pt>
    <dgm:pt modelId="{B6C9C3B9-D397-4B21-A826-531D03271024}" type="sibTrans" cxnId="{BA1CAFB7-EC58-4E94-9EEF-29BBC9B63391}">
      <dgm:prSet/>
      <dgm:spPr/>
      <dgm:t>
        <a:bodyPr/>
        <a:lstStyle/>
        <a:p>
          <a:endParaRPr lang="en-US"/>
        </a:p>
      </dgm:t>
    </dgm:pt>
    <dgm:pt modelId="{2B5197B5-31B9-4A29-9BBF-31769B78831F}">
      <dgm:prSet phldrT="[Text]"/>
      <dgm:spPr/>
      <dgm:t>
        <a:bodyPr/>
        <a:lstStyle/>
        <a:p>
          <a:r>
            <a:rPr lang="en-US" dirty="0" smtClean="0"/>
            <a:t>Who the information may be shared with and why</a:t>
          </a:r>
          <a:endParaRPr lang="en-US" dirty="0"/>
        </a:p>
      </dgm:t>
    </dgm:pt>
    <dgm:pt modelId="{30693E06-2EC0-435B-B30C-FA98242075B0}" type="parTrans" cxnId="{4AD2865F-8473-4725-8B37-315F07A4756C}">
      <dgm:prSet/>
      <dgm:spPr/>
      <dgm:t>
        <a:bodyPr/>
        <a:lstStyle/>
        <a:p>
          <a:endParaRPr lang="en-US"/>
        </a:p>
      </dgm:t>
    </dgm:pt>
    <dgm:pt modelId="{E21657C2-53AB-408C-A002-FF8B0D9555C6}" type="sibTrans" cxnId="{4AD2865F-8473-4725-8B37-315F07A4756C}">
      <dgm:prSet/>
      <dgm:spPr/>
      <dgm:t>
        <a:bodyPr/>
        <a:lstStyle/>
        <a:p>
          <a:endParaRPr lang="en-US"/>
        </a:p>
      </dgm:t>
    </dgm:pt>
    <dgm:pt modelId="{E9B39D21-4D3B-4E7E-8679-FAD7D432A1ED}">
      <dgm:prSet phldrT="[Text]"/>
      <dgm:spPr/>
      <dgm:t>
        <a:bodyPr/>
        <a:lstStyle/>
        <a:p>
          <a:r>
            <a:rPr lang="en-US" dirty="0" smtClean="0"/>
            <a:t>If the information they provide is required by law or voluntary</a:t>
          </a:r>
          <a:endParaRPr lang="en-US" dirty="0"/>
        </a:p>
      </dgm:t>
    </dgm:pt>
    <dgm:pt modelId="{FC359D5E-6AFA-4F9F-AEBB-C96C3F27C063}" type="parTrans" cxnId="{041B9A1E-66D5-4C75-8641-E0AB8EAD7B27}">
      <dgm:prSet/>
      <dgm:spPr/>
      <dgm:t>
        <a:bodyPr/>
        <a:lstStyle/>
        <a:p>
          <a:endParaRPr lang="en-US"/>
        </a:p>
      </dgm:t>
    </dgm:pt>
    <dgm:pt modelId="{7A5644D0-EA58-4520-9BCD-C316CC5FA574}" type="sibTrans" cxnId="{041B9A1E-66D5-4C75-8641-E0AB8EAD7B27}">
      <dgm:prSet/>
      <dgm:spPr/>
      <dgm:t>
        <a:bodyPr/>
        <a:lstStyle/>
        <a:p>
          <a:endParaRPr lang="en-US"/>
        </a:p>
      </dgm:t>
    </dgm:pt>
    <dgm:pt modelId="{8B8FD353-070C-4601-A0CA-7BBAFCDFDCE0}">
      <dgm:prSet phldrT="[Text]"/>
      <dgm:spPr/>
      <dgm:t>
        <a:bodyPr/>
        <a:lstStyle/>
        <a:p>
          <a:r>
            <a:rPr lang="en-US" dirty="0" smtClean="0"/>
            <a:t>Any consequences for the client if the information is not provided</a:t>
          </a:r>
          <a:endParaRPr lang="en-US" dirty="0"/>
        </a:p>
      </dgm:t>
    </dgm:pt>
    <dgm:pt modelId="{28DDB121-A224-44E5-8668-449BC6439CE0}" type="parTrans" cxnId="{44FEA235-B3F9-4719-B653-76C2C293E48B}">
      <dgm:prSet/>
      <dgm:spPr/>
      <dgm:t>
        <a:bodyPr/>
        <a:lstStyle/>
        <a:p>
          <a:endParaRPr lang="en-US"/>
        </a:p>
      </dgm:t>
    </dgm:pt>
    <dgm:pt modelId="{FD1881B9-668E-4382-9E35-A310FB0BBC0A}" type="sibTrans" cxnId="{44FEA235-B3F9-4719-B653-76C2C293E48B}">
      <dgm:prSet/>
      <dgm:spPr/>
      <dgm:t>
        <a:bodyPr/>
        <a:lstStyle/>
        <a:p>
          <a:endParaRPr lang="en-US"/>
        </a:p>
      </dgm:t>
    </dgm:pt>
    <dgm:pt modelId="{51919347-81C2-4089-A712-4ADF11226D30}">
      <dgm:prSet phldrT="[Text]"/>
      <dgm:spPr/>
      <dgm:t>
        <a:bodyPr/>
        <a:lstStyle/>
        <a:p>
          <a:r>
            <a:rPr lang="en-US" dirty="0" smtClean="0"/>
            <a:t>Their right to access and correct information</a:t>
          </a:r>
          <a:endParaRPr lang="en-US" dirty="0"/>
        </a:p>
      </dgm:t>
    </dgm:pt>
    <dgm:pt modelId="{CE2FD63E-442A-450F-8FD0-84D74DC92E13}" type="parTrans" cxnId="{889F348F-BAC2-4CB9-A189-CCF8F38CBC8F}">
      <dgm:prSet/>
      <dgm:spPr/>
      <dgm:t>
        <a:bodyPr/>
        <a:lstStyle/>
        <a:p>
          <a:endParaRPr lang="en-US"/>
        </a:p>
      </dgm:t>
    </dgm:pt>
    <dgm:pt modelId="{B7A38DDC-4651-4C90-B368-55FA60D43EDF}" type="sibTrans" cxnId="{889F348F-BAC2-4CB9-A189-CCF8F38CBC8F}">
      <dgm:prSet/>
      <dgm:spPr/>
      <dgm:t>
        <a:bodyPr/>
        <a:lstStyle/>
        <a:p>
          <a:endParaRPr lang="en-US"/>
        </a:p>
      </dgm:t>
    </dgm:pt>
    <dgm:pt modelId="{A48A937E-3FA9-4644-802C-D5997DAB145B}">
      <dgm:prSet phldrT="[Text]"/>
      <dgm:spPr/>
      <dgm:t>
        <a:bodyPr/>
        <a:lstStyle/>
        <a:p>
          <a:r>
            <a:rPr lang="en-US" dirty="0" smtClean="0"/>
            <a:t>Who they can speak to if they have any questions</a:t>
          </a:r>
          <a:endParaRPr lang="en-US" dirty="0"/>
        </a:p>
      </dgm:t>
    </dgm:pt>
    <dgm:pt modelId="{34161BE6-7C5E-4D24-B146-9ADBDBFE20D4}" type="parTrans" cxnId="{B4A5CDB5-9895-4466-AD9A-00997322254B}">
      <dgm:prSet/>
      <dgm:spPr/>
      <dgm:t>
        <a:bodyPr/>
        <a:lstStyle/>
        <a:p>
          <a:endParaRPr lang="en-US"/>
        </a:p>
      </dgm:t>
    </dgm:pt>
    <dgm:pt modelId="{EE4D3645-9967-4F2D-8083-F3C69F806EFB}" type="sibTrans" cxnId="{B4A5CDB5-9895-4466-AD9A-00997322254B}">
      <dgm:prSet/>
      <dgm:spPr/>
      <dgm:t>
        <a:bodyPr/>
        <a:lstStyle/>
        <a:p>
          <a:endParaRPr lang="en-US"/>
        </a:p>
      </dgm:t>
    </dgm:pt>
    <dgm:pt modelId="{76ECC5B0-7E17-4A15-B793-B0DEAF92FDA3}" type="pres">
      <dgm:prSet presAssocID="{8CDDEB7B-A66F-4ABB-8C9A-EB176D4E9E17}" presName="diagram" presStyleCnt="0">
        <dgm:presLayoutVars>
          <dgm:dir/>
          <dgm:resizeHandles val="exact"/>
        </dgm:presLayoutVars>
      </dgm:prSet>
      <dgm:spPr/>
      <dgm:t>
        <a:bodyPr/>
        <a:lstStyle/>
        <a:p>
          <a:endParaRPr lang="en-US"/>
        </a:p>
      </dgm:t>
    </dgm:pt>
    <dgm:pt modelId="{FE2F6B5F-A207-4DA0-8171-B197855CCF27}" type="pres">
      <dgm:prSet presAssocID="{BF1D95A1-C99C-4F5D-9997-9D8FBC1DF021}" presName="node" presStyleLbl="node1" presStyleIdx="0" presStyleCnt="9">
        <dgm:presLayoutVars>
          <dgm:bulletEnabled val="1"/>
        </dgm:presLayoutVars>
      </dgm:prSet>
      <dgm:spPr/>
      <dgm:t>
        <a:bodyPr/>
        <a:lstStyle/>
        <a:p>
          <a:endParaRPr lang="en-US"/>
        </a:p>
      </dgm:t>
    </dgm:pt>
    <dgm:pt modelId="{BC99A328-B06D-47AF-AD8A-355096510F48}" type="pres">
      <dgm:prSet presAssocID="{63A4E28D-4100-4DF4-AB73-DD36E1BAC8AD}" presName="sibTrans" presStyleCnt="0"/>
      <dgm:spPr/>
    </dgm:pt>
    <dgm:pt modelId="{61CD9333-A9F6-4AB1-B097-6464FBBF3CBC}" type="pres">
      <dgm:prSet presAssocID="{E3A9C4AC-0343-4622-ACE5-D0D97D87695A}" presName="node" presStyleLbl="node1" presStyleIdx="1" presStyleCnt="9">
        <dgm:presLayoutVars>
          <dgm:bulletEnabled val="1"/>
        </dgm:presLayoutVars>
      </dgm:prSet>
      <dgm:spPr/>
      <dgm:t>
        <a:bodyPr/>
        <a:lstStyle/>
        <a:p>
          <a:endParaRPr lang="en-US"/>
        </a:p>
      </dgm:t>
    </dgm:pt>
    <dgm:pt modelId="{55562E72-6B94-4397-84D1-65D17495971A}" type="pres">
      <dgm:prSet presAssocID="{379D9E05-F3D3-4611-AD45-EDFBD6EA1A5C}" presName="sibTrans" presStyleCnt="0"/>
      <dgm:spPr/>
    </dgm:pt>
    <dgm:pt modelId="{F85F1734-F21B-45D4-B54C-38A92889FF21}" type="pres">
      <dgm:prSet presAssocID="{4D5EDBAA-61A2-4864-9BB6-462FAD1BB50F}" presName="node" presStyleLbl="node1" presStyleIdx="2" presStyleCnt="9">
        <dgm:presLayoutVars>
          <dgm:bulletEnabled val="1"/>
        </dgm:presLayoutVars>
      </dgm:prSet>
      <dgm:spPr/>
      <dgm:t>
        <a:bodyPr/>
        <a:lstStyle/>
        <a:p>
          <a:endParaRPr lang="en-US"/>
        </a:p>
      </dgm:t>
    </dgm:pt>
    <dgm:pt modelId="{2CA1ABBD-2A30-444D-BDA9-CC98BB16F2EC}" type="pres">
      <dgm:prSet presAssocID="{72CF6103-E8F5-4C40-9592-40084F787EC0}" presName="sibTrans" presStyleCnt="0"/>
      <dgm:spPr/>
    </dgm:pt>
    <dgm:pt modelId="{E22EFFBF-FAA1-4B85-A866-EF516058E946}" type="pres">
      <dgm:prSet presAssocID="{0B1DB3B1-EE16-49A5-8A63-3C752B1E3C21}" presName="node" presStyleLbl="node1" presStyleIdx="3" presStyleCnt="9">
        <dgm:presLayoutVars>
          <dgm:bulletEnabled val="1"/>
        </dgm:presLayoutVars>
      </dgm:prSet>
      <dgm:spPr/>
      <dgm:t>
        <a:bodyPr/>
        <a:lstStyle/>
        <a:p>
          <a:endParaRPr lang="en-US"/>
        </a:p>
      </dgm:t>
    </dgm:pt>
    <dgm:pt modelId="{FEC189F0-4C9C-4915-AA57-FC5B577FAE6A}" type="pres">
      <dgm:prSet presAssocID="{B6C9C3B9-D397-4B21-A826-531D03271024}" presName="sibTrans" presStyleCnt="0"/>
      <dgm:spPr/>
    </dgm:pt>
    <dgm:pt modelId="{B6C2FE54-5177-4FF5-A4D8-624E6F03DD25}" type="pres">
      <dgm:prSet presAssocID="{2B5197B5-31B9-4A29-9BBF-31769B78831F}" presName="node" presStyleLbl="node1" presStyleIdx="4" presStyleCnt="9">
        <dgm:presLayoutVars>
          <dgm:bulletEnabled val="1"/>
        </dgm:presLayoutVars>
      </dgm:prSet>
      <dgm:spPr/>
      <dgm:t>
        <a:bodyPr/>
        <a:lstStyle/>
        <a:p>
          <a:endParaRPr lang="en-US"/>
        </a:p>
      </dgm:t>
    </dgm:pt>
    <dgm:pt modelId="{E19DB41D-9B6E-4531-8408-EC957FE471AB}" type="pres">
      <dgm:prSet presAssocID="{E21657C2-53AB-408C-A002-FF8B0D9555C6}" presName="sibTrans" presStyleCnt="0"/>
      <dgm:spPr/>
    </dgm:pt>
    <dgm:pt modelId="{09CDA14B-2E61-477D-97AC-6FFA4D485254}" type="pres">
      <dgm:prSet presAssocID="{E9B39D21-4D3B-4E7E-8679-FAD7D432A1ED}" presName="node" presStyleLbl="node1" presStyleIdx="5" presStyleCnt="9">
        <dgm:presLayoutVars>
          <dgm:bulletEnabled val="1"/>
        </dgm:presLayoutVars>
      </dgm:prSet>
      <dgm:spPr/>
      <dgm:t>
        <a:bodyPr/>
        <a:lstStyle/>
        <a:p>
          <a:endParaRPr lang="en-US"/>
        </a:p>
      </dgm:t>
    </dgm:pt>
    <dgm:pt modelId="{48DDBD56-F936-4A59-A80E-0210EEB55C44}" type="pres">
      <dgm:prSet presAssocID="{7A5644D0-EA58-4520-9BCD-C316CC5FA574}" presName="sibTrans" presStyleCnt="0"/>
      <dgm:spPr/>
    </dgm:pt>
    <dgm:pt modelId="{B12560F5-6F44-428A-A820-4F907B4A41A0}" type="pres">
      <dgm:prSet presAssocID="{8B8FD353-070C-4601-A0CA-7BBAFCDFDCE0}" presName="node" presStyleLbl="node1" presStyleIdx="6" presStyleCnt="9">
        <dgm:presLayoutVars>
          <dgm:bulletEnabled val="1"/>
        </dgm:presLayoutVars>
      </dgm:prSet>
      <dgm:spPr/>
      <dgm:t>
        <a:bodyPr/>
        <a:lstStyle/>
        <a:p>
          <a:endParaRPr lang="en-US"/>
        </a:p>
      </dgm:t>
    </dgm:pt>
    <dgm:pt modelId="{8FC67531-BABD-4A5E-9719-00193AD912AC}" type="pres">
      <dgm:prSet presAssocID="{FD1881B9-668E-4382-9E35-A310FB0BBC0A}" presName="sibTrans" presStyleCnt="0"/>
      <dgm:spPr/>
    </dgm:pt>
    <dgm:pt modelId="{4987D9D9-9F26-4431-9857-612648EA7633}" type="pres">
      <dgm:prSet presAssocID="{51919347-81C2-4089-A712-4ADF11226D30}" presName="node" presStyleLbl="node1" presStyleIdx="7" presStyleCnt="9">
        <dgm:presLayoutVars>
          <dgm:bulletEnabled val="1"/>
        </dgm:presLayoutVars>
      </dgm:prSet>
      <dgm:spPr/>
      <dgm:t>
        <a:bodyPr/>
        <a:lstStyle/>
        <a:p>
          <a:endParaRPr lang="en-US"/>
        </a:p>
      </dgm:t>
    </dgm:pt>
    <dgm:pt modelId="{F7D11EDE-5976-4D0D-8D89-0D4200E1AE44}" type="pres">
      <dgm:prSet presAssocID="{B7A38DDC-4651-4C90-B368-55FA60D43EDF}" presName="sibTrans" presStyleCnt="0"/>
      <dgm:spPr/>
    </dgm:pt>
    <dgm:pt modelId="{F038E0DE-8BA6-485D-A43F-8C60634F3C40}" type="pres">
      <dgm:prSet presAssocID="{A48A937E-3FA9-4644-802C-D5997DAB145B}" presName="node" presStyleLbl="node1" presStyleIdx="8" presStyleCnt="9">
        <dgm:presLayoutVars>
          <dgm:bulletEnabled val="1"/>
        </dgm:presLayoutVars>
      </dgm:prSet>
      <dgm:spPr/>
      <dgm:t>
        <a:bodyPr/>
        <a:lstStyle/>
        <a:p>
          <a:endParaRPr lang="en-US"/>
        </a:p>
      </dgm:t>
    </dgm:pt>
  </dgm:ptLst>
  <dgm:cxnLst>
    <dgm:cxn modelId="{EBD8B8EF-9D1B-4912-AC97-C93FB90DA74D}" type="presOf" srcId="{2B5197B5-31B9-4A29-9BBF-31769B78831F}" destId="{B6C2FE54-5177-4FF5-A4D8-624E6F03DD25}" srcOrd="0" destOrd="0" presId="urn:microsoft.com/office/officeart/2005/8/layout/default"/>
    <dgm:cxn modelId="{4AD2865F-8473-4725-8B37-315F07A4756C}" srcId="{8CDDEB7B-A66F-4ABB-8C9A-EB176D4E9E17}" destId="{2B5197B5-31B9-4A29-9BBF-31769B78831F}" srcOrd="4" destOrd="0" parTransId="{30693E06-2EC0-435B-B30C-FA98242075B0}" sibTransId="{E21657C2-53AB-408C-A002-FF8B0D9555C6}"/>
    <dgm:cxn modelId="{BA1CAFB7-EC58-4E94-9EEF-29BBC9B63391}" srcId="{8CDDEB7B-A66F-4ABB-8C9A-EB176D4E9E17}" destId="{0B1DB3B1-EE16-49A5-8A63-3C752B1E3C21}" srcOrd="3" destOrd="0" parTransId="{812C547E-8F34-4582-9AE3-B7FCCF94511E}" sibTransId="{B6C9C3B9-D397-4B21-A826-531D03271024}"/>
    <dgm:cxn modelId="{82145EF8-9649-42A3-A484-B2700AC35D12}" srcId="{8CDDEB7B-A66F-4ABB-8C9A-EB176D4E9E17}" destId="{E3A9C4AC-0343-4622-ACE5-D0D97D87695A}" srcOrd="1" destOrd="0" parTransId="{6C7D0BA7-DAD2-4ECE-9D23-C5BF0FA51D35}" sibTransId="{379D9E05-F3D3-4611-AD45-EDFBD6EA1A5C}"/>
    <dgm:cxn modelId="{396A8847-5FF0-4FEA-BBBD-3C45E7274FF8}" type="presOf" srcId="{E3A9C4AC-0343-4622-ACE5-D0D97D87695A}" destId="{61CD9333-A9F6-4AB1-B097-6464FBBF3CBC}" srcOrd="0" destOrd="0" presId="urn:microsoft.com/office/officeart/2005/8/layout/default"/>
    <dgm:cxn modelId="{889F348F-BAC2-4CB9-A189-CCF8F38CBC8F}" srcId="{8CDDEB7B-A66F-4ABB-8C9A-EB176D4E9E17}" destId="{51919347-81C2-4089-A712-4ADF11226D30}" srcOrd="7" destOrd="0" parTransId="{CE2FD63E-442A-450F-8FD0-84D74DC92E13}" sibTransId="{B7A38DDC-4651-4C90-B368-55FA60D43EDF}"/>
    <dgm:cxn modelId="{04EE64F0-C78A-4496-8D62-01B7618A3778}" type="presOf" srcId="{BF1D95A1-C99C-4F5D-9997-9D8FBC1DF021}" destId="{FE2F6B5F-A207-4DA0-8171-B197855CCF27}" srcOrd="0" destOrd="0" presId="urn:microsoft.com/office/officeart/2005/8/layout/default"/>
    <dgm:cxn modelId="{44FEA235-B3F9-4719-B653-76C2C293E48B}" srcId="{8CDDEB7B-A66F-4ABB-8C9A-EB176D4E9E17}" destId="{8B8FD353-070C-4601-A0CA-7BBAFCDFDCE0}" srcOrd="6" destOrd="0" parTransId="{28DDB121-A224-44E5-8668-449BC6439CE0}" sibTransId="{FD1881B9-668E-4382-9E35-A310FB0BBC0A}"/>
    <dgm:cxn modelId="{AC2FACF6-1CDF-4DEA-A500-7D130E3DF614}" type="presOf" srcId="{8CDDEB7B-A66F-4ABB-8C9A-EB176D4E9E17}" destId="{76ECC5B0-7E17-4A15-B793-B0DEAF92FDA3}" srcOrd="0" destOrd="0" presId="urn:microsoft.com/office/officeart/2005/8/layout/default"/>
    <dgm:cxn modelId="{5E7FDB21-9CA3-48D1-BDD5-1C28771E8884}" srcId="{8CDDEB7B-A66F-4ABB-8C9A-EB176D4E9E17}" destId="{4D5EDBAA-61A2-4864-9BB6-462FAD1BB50F}" srcOrd="2" destOrd="0" parTransId="{C40AF7AE-0F62-4B01-A5D2-DF047D320FEA}" sibTransId="{72CF6103-E8F5-4C40-9592-40084F787EC0}"/>
    <dgm:cxn modelId="{CA367DC8-6240-4B1A-B468-F3420FB37EA5}" srcId="{8CDDEB7B-A66F-4ABB-8C9A-EB176D4E9E17}" destId="{BF1D95A1-C99C-4F5D-9997-9D8FBC1DF021}" srcOrd="0" destOrd="0" parTransId="{80465783-C480-4251-933F-4DB2F4D5F77B}" sibTransId="{63A4E28D-4100-4DF4-AB73-DD36E1BAC8AD}"/>
    <dgm:cxn modelId="{BC642958-FDCE-4D88-940B-698FE725ACF2}" type="presOf" srcId="{E9B39D21-4D3B-4E7E-8679-FAD7D432A1ED}" destId="{09CDA14B-2E61-477D-97AC-6FFA4D485254}" srcOrd="0" destOrd="0" presId="urn:microsoft.com/office/officeart/2005/8/layout/default"/>
    <dgm:cxn modelId="{D1B08496-ACE2-4E6A-9A54-259D35665052}" type="presOf" srcId="{0B1DB3B1-EE16-49A5-8A63-3C752B1E3C21}" destId="{E22EFFBF-FAA1-4B85-A866-EF516058E946}" srcOrd="0" destOrd="0" presId="urn:microsoft.com/office/officeart/2005/8/layout/default"/>
    <dgm:cxn modelId="{041B9A1E-66D5-4C75-8641-E0AB8EAD7B27}" srcId="{8CDDEB7B-A66F-4ABB-8C9A-EB176D4E9E17}" destId="{E9B39D21-4D3B-4E7E-8679-FAD7D432A1ED}" srcOrd="5" destOrd="0" parTransId="{FC359D5E-6AFA-4F9F-AEBB-C96C3F27C063}" sibTransId="{7A5644D0-EA58-4520-9BCD-C316CC5FA574}"/>
    <dgm:cxn modelId="{71F1AC63-AC91-431F-9E2D-D509D300D836}" type="presOf" srcId="{8B8FD353-070C-4601-A0CA-7BBAFCDFDCE0}" destId="{B12560F5-6F44-428A-A820-4F907B4A41A0}" srcOrd="0" destOrd="0" presId="urn:microsoft.com/office/officeart/2005/8/layout/default"/>
    <dgm:cxn modelId="{6151DBE9-43A0-40F9-8A9A-22689CE47222}" type="presOf" srcId="{A48A937E-3FA9-4644-802C-D5997DAB145B}" destId="{F038E0DE-8BA6-485D-A43F-8C60634F3C40}" srcOrd="0" destOrd="0" presId="urn:microsoft.com/office/officeart/2005/8/layout/default"/>
    <dgm:cxn modelId="{02F8FAFB-6481-4953-96BE-86D3387D56F6}" type="presOf" srcId="{4D5EDBAA-61A2-4864-9BB6-462FAD1BB50F}" destId="{F85F1734-F21B-45D4-B54C-38A92889FF21}" srcOrd="0" destOrd="0" presId="urn:microsoft.com/office/officeart/2005/8/layout/default"/>
    <dgm:cxn modelId="{9D1B3AD2-F7F8-4AA6-8E03-B0A67A2A617B}" type="presOf" srcId="{51919347-81C2-4089-A712-4ADF11226D30}" destId="{4987D9D9-9F26-4431-9857-612648EA7633}" srcOrd="0" destOrd="0" presId="urn:microsoft.com/office/officeart/2005/8/layout/default"/>
    <dgm:cxn modelId="{B4A5CDB5-9895-4466-AD9A-00997322254B}" srcId="{8CDDEB7B-A66F-4ABB-8C9A-EB176D4E9E17}" destId="{A48A937E-3FA9-4644-802C-D5997DAB145B}" srcOrd="8" destOrd="0" parTransId="{34161BE6-7C5E-4D24-B146-9ADBDBFE20D4}" sibTransId="{EE4D3645-9967-4F2D-8083-F3C69F806EFB}"/>
    <dgm:cxn modelId="{9D948A46-515D-489D-838B-C7A55F8A2102}" type="presParOf" srcId="{76ECC5B0-7E17-4A15-B793-B0DEAF92FDA3}" destId="{FE2F6B5F-A207-4DA0-8171-B197855CCF27}" srcOrd="0" destOrd="0" presId="urn:microsoft.com/office/officeart/2005/8/layout/default"/>
    <dgm:cxn modelId="{5E75036E-BEA9-488A-8435-0389C4176535}" type="presParOf" srcId="{76ECC5B0-7E17-4A15-B793-B0DEAF92FDA3}" destId="{BC99A328-B06D-47AF-AD8A-355096510F48}" srcOrd="1" destOrd="0" presId="urn:microsoft.com/office/officeart/2005/8/layout/default"/>
    <dgm:cxn modelId="{05C413D3-E309-42D8-8CEF-57739FA73F49}" type="presParOf" srcId="{76ECC5B0-7E17-4A15-B793-B0DEAF92FDA3}" destId="{61CD9333-A9F6-4AB1-B097-6464FBBF3CBC}" srcOrd="2" destOrd="0" presId="urn:microsoft.com/office/officeart/2005/8/layout/default"/>
    <dgm:cxn modelId="{374CD355-7B06-414A-97DF-0BD97B8BD24C}" type="presParOf" srcId="{76ECC5B0-7E17-4A15-B793-B0DEAF92FDA3}" destId="{55562E72-6B94-4397-84D1-65D17495971A}" srcOrd="3" destOrd="0" presId="urn:microsoft.com/office/officeart/2005/8/layout/default"/>
    <dgm:cxn modelId="{6AEACDA4-926C-4E76-B2E9-31FD68FFA50E}" type="presParOf" srcId="{76ECC5B0-7E17-4A15-B793-B0DEAF92FDA3}" destId="{F85F1734-F21B-45D4-B54C-38A92889FF21}" srcOrd="4" destOrd="0" presId="urn:microsoft.com/office/officeart/2005/8/layout/default"/>
    <dgm:cxn modelId="{D654DB2E-AE7C-4D6A-BC63-C48135CE4793}" type="presParOf" srcId="{76ECC5B0-7E17-4A15-B793-B0DEAF92FDA3}" destId="{2CA1ABBD-2A30-444D-BDA9-CC98BB16F2EC}" srcOrd="5" destOrd="0" presId="urn:microsoft.com/office/officeart/2005/8/layout/default"/>
    <dgm:cxn modelId="{1A483661-3BB2-413C-A383-9ED0099AE00B}" type="presParOf" srcId="{76ECC5B0-7E17-4A15-B793-B0DEAF92FDA3}" destId="{E22EFFBF-FAA1-4B85-A866-EF516058E946}" srcOrd="6" destOrd="0" presId="urn:microsoft.com/office/officeart/2005/8/layout/default"/>
    <dgm:cxn modelId="{CC47DC56-CC60-4416-B9A5-E598048594E1}" type="presParOf" srcId="{76ECC5B0-7E17-4A15-B793-B0DEAF92FDA3}" destId="{FEC189F0-4C9C-4915-AA57-FC5B577FAE6A}" srcOrd="7" destOrd="0" presId="urn:microsoft.com/office/officeart/2005/8/layout/default"/>
    <dgm:cxn modelId="{2B2042A0-F3A3-40DC-BD3A-944F03EAF3C8}" type="presParOf" srcId="{76ECC5B0-7E17-4A15-B793-B0DEAF92FDA3}" destId="{B6C2FE54-5177-4FF5-A4D8-624E6F03DD25}" srcOrd="8" destOrd="0" presId="urn:microsoft.com/office/officeart/2005/8/layout/default"/>
    <dgm:cxn modelId="{D43126B4-5074-4408-ADA4-CB9BBEF60ED3}" type="presParOf" srcId="{76ECC5B0-7E17-4A15-B793-B0DEAF92FDA3}" destId="{E19DB41D-9B6E-4531-8408-EC957FE471AB}" srcOrd="9" destOrd="0" presId="urn:microsoft.com/office/officeart/2005/8/layout/default"/>
    <dgm:cxn modelId="{52189239-D08C-460E-B853-BE91FDC2BC07}" type="presParOf" srcId="{76ECC5B0-7E17-4A15-B793-B0DEAF92FDA3}" destId="{09CDA14B-2E61-477D-97AC-6FFA4D485254}" srcOrd="10" destOrd="0" presId="urn:microsoft.com/office/officeart/2005/8/layout/default"/>
    <dgm:cxn modelId="{3DC3C383-ED8B-4D47-92BE-AD64086E920A}" type="presParOf" srcId="{76ECC5B0-7E17-4A15-B793-B0DEAF92FDA3}" destId="{48DDBD56-F936-4A59-A80E-0210EEB55C44}" srcOrd="11" destOrd="0" presId="urn:microsoft.com/office/officeart/2005/8/layout/default"/>
    <dgm:cxn modelId="{5D83EEC9-04E9-442B-879C-94B435BCE238}" type="presParOf" srcId="{76ECC5B0-7E17-4A15-B793-B0DEAF92FDA3}" destId="{B12560F5-6F44-428A-A820-4F907B4A41A0}" srcOrd="12" destOrd="0" presId="urn:microsoft.com/office/officeart/2005/8/layout/default"/>
    <dgm:cxn modelId="{A70F8491-0393-47F8-99BD-1A22560FE055}" type="presParOf" srcId="{76ECC5B0-7E17-4A15-B793-B0DEAF92FDA3}" destId="{8FC67531-BABD-4A5E-9719-00193AD912AC}" srcOrd="13" destOrd="0" presId="urn:microsoft.com/office/officeart/2005/8/layout/default"/>
    <dgm:cxn modelId="{AF648348-493A-4D76-B18E-F3CCD585576B}" type="presParOf" srcId="{76ECC5B0-7E17-4A15-B793-B0DEAF92FDA3}" destId="{4987D9D9-9F26-4431-9857-612648EA7633}" srcOrd="14" destOrd="0" presId="urn:microsoft.com/office/officeart/2005/8/layout/default"/>
    <dgm:cxn modelId="{A1459ABE-8E49-444A-A918-8E40F13D6AB9}" type="presParOf" srcId="{76ECC5B0-7E17-4A15-B793-B0DEAF92FDA3}" destId="{F7D11EDE-5976-4D0D-8D89-0D4200E1AE44}" srcOrd="15" destOrd="0" presId="urn:microsoft.com/office/officeart/2005/8/layout/default"/>
    <dgm:cxn modelId="{49F889B7-D553-4F04-A790-9982DF745A40}" type="presParOf" srcId="{76ECC5B0-7E17-4A15-B793-B0DEAF92FDA3}" destId="{F038E0DE-8BA6-485D-A43F-8C60634F3C40}"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DDEB7B-A66F-4ABB-8C9A-EB176D4E9E1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F1D95A1-C99C-4F5D-9997-9D8FBC1DF021}">
      <dgm:prSet phldrT="[Text]"/>
      <dgm:spPr/>
      <dgm:t>
        <a:bodyPr/>
        <a:lstStyle/>
        <a:p>
          <a:r>
            <a:rPr lang="en-US" dirty="0" smtClean="0"/>
            <a:t>That information is being collected from them</a:t>
          </a:r>
          <a:endParaRPr lang="en-US" dirty="0"/>
        </a:p>
      </dgm:t>
    </dgm:pt>
    <dgm:pt modelId="{80465783-C480-4251-933F-4DB2F4D5F77B}" type="parTrans" cxnId="{CA367DC8-6240-4B1A-B468-F3420FB37EA5}">
      <dgm:prSet/>
      <dgm:spPr/>
      <dgm:t>
        <a:bodyPr/>
        <a:lstStyle/>
        <a:p>
          <a:endParaRPr lang="en-US"/>
        </a:p>
      </dgm:t>
    </dgm:pt>
    <dgm:pt modelId="{63A4E28D-4100-4DF4-AB73-DD36E1BAC8AD}" type="sibTrans" cxnId="{CA367DC8-6240-4B1A-B468-F3420FB37EA5}">
      <dgm:prSet/>
      <dgm:spPr/>
      <dgm:t>
        <a:bodyPr/>
        <a:lstStyle/>
        <a:p>
          <a:endParaRPr lang="en-US"/>
        </a:p>
      </dgm:t>
    </dgm:pt>
    <dgm:pt modelId="{E3A9C4AC-0343-4622-ACE5-D0D97D87695A}">
      <dgm:prSet phldrT="[Text]"/>
      <dgm:spPr/>
      <dgm:t>
        <a:bodyPr/>
        <a:lstStyle/>
        <a:p>
          <a:r>
            <a:rPr lang="en-US" dirty="0" smtClean="0"/>
            <a:t>Why the information is collected</a:t>
          </a:r>
          <a:endParaRPr lang="en-US" dirty="0"/>
        </a:p>
      </dgm:t>
    </dgm:pt>
    <dgm:pt modelId="{6C7D0BA7-DAD2-4ECE-9D23-C5BF0FA51D35}" type="parTrans" cxnId="{82145EF8-9649-42A3-A484-B2700AC35D12}">
      <dgm:prSet/>
      <dgm:spPr/>
      <dgm:t>
        <a:bodyPr/>
        <a:lstStyle/>
        <a:p>
          <a:endParaRPr lang="en-US"/>
        </a:p>
      </dgm:t>
    </dgm:pt>
    <dgm:pt modelId="{379D9E05-F3D3-4611-AD45-EDFBD6EA1A5C}" type="sibTrans" cxnId="{82145EF8-9649-42A3-A484-B2700AC35D12}">
      <dgm:prSet/>
      <dgm:spPr/>
      <dgm:t>
        <a:bodyPr/>
        <a:lstStyle/>
        <a:p>
          <a:endParaRPr lang="en-US"/>
        </a:p>
      </dgm:t>
    </dgm:pt>
    <dgm:pt modelId="{4D5EDBAA-61A2-4864-9BB6-462FAD1BB50F}">
      <dgm:prSet phldrT="[Text]"/>
      <dgm:spPr/>
      <dgm:t>
        <a:bodyPr/>
        <a:lstStyle/>
        <a:p>
          <a:r>
            <a:rPr lang="en-US" dirty="0" smtClean="0"/>
            <a:t>How the information is used</a:t>
          </a:r>
          <a:endParaRPr lang="en-US" dirty="0"/>
        </a:p>
      </dgm:t>
    </dgm:pt>
    <dgm:pt modelId="{C40AF7AE-0F62-4B01-A5D2-DF047D320FEA}" type="parTrans" cxnId="{5E7FDB21-9CA3-48D1-BDD5-1C28771E8884}">
      <dgm:prSet/>
      <dgm:spPr/>
      <dgm:t>
        <a:bodyPr/>
        <a:lstStyle/>
        <a:p>
          <a:endParaRPr lang="en-US"/>
        </a:p>
      </dgm:t>
    </dgm:pt>
    <dgm:pt modelId="{72CF6103-E8F5-4C40-9592-40084F787EC0}" type="sibTrans" cxnId="{5E7FDB21-9CA3-48D1-BDD5-1C28771E8884}">
      <dgm:prSet/>
      <dgm:spPr/>
      <dgm:t>
        <a:bodyPr/>
        <a:lstStyle/>
        <a:p>
          <a:endParaRPr lang="en-US"/>
        </a:p>
      </dgm:t>
    </dgm:pt>
    <dgm:pt modelId="{0B1DB3B1-EE16-49A5-8A63-3C752B1E3C21}">
      <dgm:prSet phldrT="[Text]"/>
      <dgm:spPr/>
      <dgm:t>
        <a:bodyPr/>
        <a:lstStyle/>
        <a:p>
          <a:r>
            <a:rPr lang="en-US" dirty="0" smtClean="0"/>
            <a:t>Who the information is for</a:t>
          </a:r>
          <a:endParaRPr lang="en-US" dirty="0"/>
        </a:p>
      </dgm:t>
    </dgm:pt>
    <dgm:pt modelId="{812C547E-8F34-4582-9AE3-B7FCCF94511E}" type="parTrans" cxnId="{BA1CAFB7-EC58-4E94-9EEF-29BBC9B63391}">
      <dgm:prSet/>
      <dgm:spPr/>
      <dgm:t>
        <a:bodyPr/>
        <a:lstStyle/>
        <a:p>
          <a:endParaRPr lang="en-US"/>
        </a:p>
      </dgm:t>
    </dgm:pt>
    <dgm:pt modelId="{B6C9C3B9-D397-4B21-A826-531D03271024}" type="sibTrans" cxnId="{BA1CAFB7-EC58-4E94-9EEF-29BBC9B63391}">
      <dgm:prSet/>
      <dgm:spPr/>
      <dgm:t>
        <a:bodyPr/>
        <a:lstStyle/>
        <a:p>
          <a:endParaRPr lang="en-US"/>
        </a:p>
      </dgm:t>
    </dgm:pt>
    <dgm:pt modelId="{2B5197B5-31B9-4A29-9BBF-31769B78831F}">
      <dgm:prSet phldrT="[Text]"/>
      <dgm:spPr/>
      <dgm:t>
        <a:bodyPr/>
        <a:lstStyle/>
        <a:p>
          <a:r>
            <a:rPr lang="en-US" dirty="0" smtClean="0"/>
            <a:t>Who the information may be shared with and why</a:t>
          </a:r>
          <a:endParaRPr lang="en-US" dirty="0"/>
        </a:p>
      </dgm:t>
    </dgm:pt>
    <dgm:pt modelId="{30693E06-2EC0-435B-B30C-FA98242075B0}" type="parTrans" cxnId="{4AD2865F-8473-4725-8B37-315F07A4756C}">
      <dgm:prSet/>
      <dgm:spPr/>
      <dgm:t>
        <a:bodyPr/>
        <a:lstStyle/>
        <a:p>
          <a:endParaRPr lang="en-US"/>
        </a:p>
      </dgm:t>
    </dgm:pt>
    <dgm:pt modelId="{E21657C2-53AB-408C-A002-FF8B0D9555C6}" type="sibTrans" cxnId="{4AD2865F-8473-4725-8B37-315F07A4756C}">
      <dgm:prSet/>
      <dgm:spPr/>
      <dgm:t>
        <a:bodyPr/>
        <a:lstStyle/>
        <a:p>
          <a:endParaRPr lang="en-US"/>
        </a:p>
      </dgm:t>
    </dgm:pt>
    <dgm:pt modelId="{E9B39D21-4D3B-4E7E-8679-FAD7D432A1ED}">
      <dgm:prSet phldrT="[Text]"/>
      <dgm:spPr/>
      <dgm:t>
        <a:bodyPr/>
        <a:lstStyle/>
        <a:p>
          <a:r>
            <a:rPr lang="en-US" dirty="0" smtClean="0"/>
            <a:t>If the information they provide is required by law or voluntary</a:t>
          </a:r>
          <a:endParaRPr lang="en-US" dirty="0"/>
        </a:p>
      </dgm:t>
    </dgm:pt>
    <dgm:pt modelId="{FC359D5E-6AFA-4F9F-AEBB-C96C3F27C063}" type="parTrans" cxnId="{041B9A1E-66D5-4C75-8641-E0AB8EAD7B27}">
      <dgm:prSet/>
      <dgm:spPr/>
      <dgm:t>
        <a:bodyPr/>
        <a:lstStyle/>
        <a:p>
          <a:endParaRPr lang="en-US"/>
        </a:p>
      </dgm:t>
    </dgm:pt>
    <dgm:pt modelId="{7A5644D0-EA58-4520-9BCD-C316CC5FA574}" type="sibTrans" cxnId="{041B9A1E-66D5-4C75-8641-E0AB8EAD7B27}">
      <dgm:prSet/>
      <dgm:spPr/>
      <dgm:t>
        <a:bodyPr/>
        <a:lstStyle/>
        <a:p>
          <a:endParaRPr lang="en-US"/>
        </a:p>
      </dgm:t>
    </dgm:pt>
    <dgm:pt modelId="{8B8FD353-070C-4601-A0CA-7BBAFCDFDCE0}">
      <dgm:prSet phldrT="[Text]"/>
      <dgm:spPr/>
      <dgm:t>
        <a:bodyPr/>
        <a:lstStyle/>
        <a:p>
          <a:r>
            <a:rPr lang="en-US" dirty="0" smtClean="0"/>
            <a:t>Any consequences for the client if the information is not provided</a:t>
          </a:r>
          <a:endParaRPr lang="en-US" dirty="0"/>
        </a:p>
      </dgm:t>
    </dgm:pt>
    <dgm:pt modelId="{28DDB121-A224-44E5-8668-449BC6439CE0}" type="parTrans" cxnId="{44FEA235-B3F9-4719-B653-76C2C293E48B}">
      <dgm:prSet/>
      <dgm:spPr/>
      <dgm:t>
        <a:bodyPr/>
        <a:lstStyle/>
        <a:p>
          <a:endParaRPr lang="en-US"/>
        </a:p>
      </dgm:t>
    </dgm:pt>
    <dgm:pt modelId="{FD1881B9-668E-4382-9E35-A310FB0BBC0A}" type="sibTrans" cxnId="{44FEA235-B3F9-4719-B653-76C2C293E48B}">
      <dgm:prSet/>
      <dgm:spPr/>
      <dgm:t>
        <a:bodyPr/>
        <a:lstStyle/>
        <a:p>
          <a:endParaRPr lang="en-US"/>
        </a:p>
      </dgm:t>
    </dgm:pt>
    <dgm:pt modelId="{51919347-81C2-4089-A712-4ADF11226D30}">
      <dgm:prSet phldrT="[Text]"/>
      <dgm:spPr/>
      <dgm:t>
        <a:bodyPr/>
        <a:lstStyle/>
        <a:p>
          <a:r>
            <a:rPr lang="en-US" dirty="0" smtClean="0"/>
            <a:t>Their right to access and correct information</a:t>
          </a:r>
          <a:endParaRPr lang="en-US" dirty="0"/>
        </a:p>
      </dgm:t>
    </dgm:pt>
    <dgm:pt modelId="{CE2FD63E-442A-450F-8FD0-84D74DC92E13}" type="parTrans" cxnId="{889F348F-BAC2-4CB9-A189-CCF8F38CBC8F}">
      <dgm:prSet/>
      <dgm:spPr/>
      <dgm:t>
        <a:bodyPr/>
        <a:lstStyle/>
        <a:p>
          <a:endParaRPr lang="en-US"/>
        </a:p>
      </dgm:t>
    </dgm:pt>
    <dgm:pt modelId="{B7A38DDC-4651-4C90-B368-55FA60D43EDF}" type="sibTrans" cxnId="{889F348F-BAC2-4CB9-A189-CCF8F38CBC8F}">
      <dgm:prSet/>
      <dgm:spPr/>
      <dgm:t>
        <a:bodyPr/>
        <a:lstStyle/>
        <a:p>
          <a:endParaRPr lang="en-US"/>
        </a:p>
      </dgm:t>
    </dgm:pt>
    <dgm:pt modelId="{A48A937E-3FA9-4644-802C-D5997DAB145B}">
      <dgm:prSet phldrT="[Text]"/>
      <dgm:spPr/>
      <dgm:t>
        <a:bodyPr/>
        <a:lstStyle/>
        <a:p>
          <a:r>
            <a:rPr lang="en-US" dirty="0" smtClean="0"/>
            <a:t>Who they can speak to if they have any questions</a:t>
          </a:r>
          <a:endParaRPr lang="en-US" dirty="0"/>
        </a:p>
      </dgm:t>
    </dgm:pt>
    <dgm:pt modelId="{34161BE6-7C5E-4D24-B146-9ADBDBFE20D4}" type="parTrans" cxnId="{B4A5CDB5-9895-4466-AD9A-00997322254B}">
      <dgm:prSet/>
      <dgm:spPr/>
      <dgm:t>
        <a:bodyPr/>
        <a:lstStyle/>
        <a:p>
          <a:endParaRPr lang="en-US"/>
        </a:p>
      </dgm:t>
    </dgm:pt>
    <dgm:pt modelId="{EE4D3645-9967-4F2D-8083-F3C69F806EFB}" type="sibTrans" cxnId="{B4A5CDB5-9895-4466-AD9A-00997322254B}">
      <dgm:prSet/>
      <dgm:spPr/>
      <dgm:t>
        <a:bodyPr/>
        <a:lstStyle/>
        <a:p>
          <a:endParaRPr lang="en-US"/>
        </a:p>
      </dgm:t>
    </dgm:pt>
    <dgm:pt modelId="{76ECC5B0-7E17-4A15-B793-B0DEAF92FDA3}" type="pres">
      <dgm:prSet presAssocID="{8CDDEB7B-A66F-4ABB-8C9A-EB176D4E9E17}" presName="diagram" presStyleCnt="0">
        <dgm:presLayoutVars>
          <dgm:dir/>
          <dgm:resizeHandles val="exact"/>
        </dgm:presLayoutVars>
      </dgm:prSet>
      <dgm:spPr/>
      <dgm:t>
        <a:bodyPr/>
        <a:lstStyle/>
        <a:p>
          <a:endParaRPr lang="en-US"/>
        </a:p>
      </dgm:t>
    </dgm:pt>
    <dgm:pt modelId="{FE2F6B5F-A207-4DA0-8171-B197855CCF27}" type="pres">
      <dgm:prSet presAssocID="{BF1D95A1-C99C-4F5D-9997-9D8FBC1DF021}" presName="node" presStyleLbl="node1" presStyleIdx="0" presStyleCnt="9">
        <dgm:presLayoutVars>
          <dgm:bulletEnabled val="1"/>
        </dgm:presLayoutVars>
      </dgm:prSet>
      <dgm:spPr/>
      <dgm:t>
        <a:bodyPr/>
        <a:lstStyle/>
        <a:p>
          <a:endParaRPr lang="en-US"/>
        </a:p>
      </dgm:t>
    </dgm:pt>
    <dgm:pt modelId="{BC99A328-B06D-47AF-AD8A-355096510F48}" type="pres">
      <dgm:prSet presAssocID="{63A4E28D-4100-4DF4-AB73-DD36E1BAC8AD}" presName="sibTrans" presStyleCnt="0"/>
      <dgm:spPr/>
    </dgm:pt>
    <dgm:pt modelId="{61CD9333-A9F6-4AB1-B097-6464FBBF3CBC}" type="pres">
      <dgm:prSet presAssocID="{E3A9C4AC-0343-4622-ACE5-D0D97D87695A}" presName="node" presStyleLbl="node1" presStyleIdx="1" presStyleCnt="9">
        <dgm:presLayoutVars>
          <dgm:bulletEnabled val="1"/>
        </dgm:presLayoutVars>
      </dgm:prSet>
      <dgm:spPr/>
      <dgm:t>
        <a:bodyPr/>
        <a:lstStyle/>
        <a:p>
          <a:endParaRPr lang="en-US"/>
        </a:p>
      </dgm:t>
    </dgm:pt>
    <dgm:pt modelId="{55562E72-6B94-4397-84D1-65D17495971A}" type="pres">
      <dgm:prSet presAssocID="{379D9E05-F3D3-4611-AD45-EDFBD6EA1A5C}" presName="sibTrans" presStyleCnt="0"/>
      <dgm:spPr/>
    </dgm:pt>
    <dgm:pt modelId="{F85F1734-F21B-45D4-B54C-38A92889FF21}" type="pres">
      <dgm:prSet presAssocID="{4D5EDBAA-61A2-4864-9BB6-462FAD1BB50F}" presName="node" presStyleLbl="node1" presStyleIdx="2" presStyleCnt="9">
        <dgm:presLayoutVars>
          <dgm:bulletEnabled val="1"/>
        </dgm:presLayoutVars>
      </dgm:prSet>
      <dgm:spPr/>
      <dgm:t>
        <a:bodyPr/>
        <a:lstStyle/>
        <a:p>
          <a:endParaRPr lang="en-US"/>
        </a:p>
      </dgm:t>
    </dgm:pt>
    <dgm:pt modelId="{2CA1ABBD-2A30-444D-BDA9-CC98BB16F2EC}" type="pres">
      <dgm:prSet presAssocID="{72CF6103-E8F5-4C40-9592-40084F787EC0}" presName="sibTrans" presStyleCnt="0"/>
      <dgm:spPr/>
    </dgm:pt>
    <dgm:pt modelId="{E22EFFBF-FAA1-4B85-A866-EF516058E946}" type="pres">
      <dgm:prSet presAssocID="{0B1DB3B1-EE16-49A5-8A63-3C752B1E3C21}" presName="node" presStyleLbl="node1" presStyleIdx="3" presStyleCnt="9">
        <dgm:presLayoutVars>
          <dgm:bulletEnabled val="1"/>
        </dgm:presLayoutVars>
      </dgm:prSet>
      <dgm:spPr/>
      <dgm:t>
        <a:bodyPr/>
        <a:lstStyle/>
        <a:p>
          <a:endParaRPr lang="en-US"/>
        </a:p>
      </dgm:t>
    </dgm:pt>
    <dgm:pt modelId="{FEC189F0-4C9C-4915-AA57-FC5B577FAE6A}" type="pres">
      <dgm:prSet presAssocID="{B6C9C3B9-D397-4B21-A826-531D03271024}" presName="sibTrans" presStyleCnt="0"/>
      <dgm:spPr/>
    </dgm:pt>
    <dgm:pt modelId="{B6C2FE54-5177-4FF5-A4D8-624E6F03DD25}" type="pres">
      <dgm:prSet presAssocID="{2B5197B5-31B9-4A29-9BBF-31769B78831F}" presName="node" presStyleLbl="node1" presStyleIdx="4" presStyleCnt="9">
        <dgm:presLayoutVars>
          <dgm:bulletEnabled val="1"/>
        </dgm:presLayoutVars>
      </dgm:prSet>
      <dgm:spPr/>
      <dgm:t>
        <a:bodyPr/>
        <a:lstStyle/>
        <a:p>
          <a:endParaRPr lang="en-US"/>
        </a:p>
      </dgm:t>
    </dgm:pt>
    <dgm:pt modelId="{E19DB41D-9B6E-4531-8408-EC957FE471AB}" type="pres">
      <dgm:prSet presAssocID="{E21657C2-53AB-408C-A002-FF8B0D9555C6}" presName="sibTrans" presStyleCnt="0"/>
      <dgm:spPr/>
    </dgm:pt>
    <dgm:pt modelId="{09CDA14B-2E61-477D-97AC-6FFA4D485254}" type="pres">
      <dgm:prSet presAssocID="{E9B39D21-4D3B-4E7E-8679-FAD7D432A1ED}" presName="node" presStyleLbl="node1" presStyleIdx="5" presStyleCnt="9">
        <dgm:presLayoutVars>
          <dgm:bulletEnabled val="1"/>
        </dgm:presLayoutVars>
      </dgm:prSet>
      <dgm:spPr/>
      <dgm:t>
        <a:bodyPr/>
        <a:lstStyle/>
        <a:p>
          <a:endParaRPr lang="en-US"/>
        </a:p>
      </dgm:t>
    </dgm:pt>
    <dgm:pt modelId="{48DDBD56-F936-4A59-A80E-0210EEB55C44}" type="pres">
      <dgm:prSet presAssocID="{7A5644D0-EA58-4520-9BCD-C316CC5FA574}" presName="sibTrans" presStyleCnt="0"/>
      <dgm:spPr/>
    </dgm:pt>
    <dgm:pt modelId="{B12560F5-6F44-428A-A820-4F907B4A41A0}" type="pres">
      <dgm:prSet presAssocID="{8B8FD353-070C-4601-A0CA-7BBAFCDFDCE0}" presName="node" presStyleLbl="node1" presStyleIdx="6" presStyleCnt="9">
        <dgm:presLayoutVars>
          <dgm:bulletEnabled val="1"/>
        </dgm:presLayoutVars>
      </dgm:prSet>
      <dgm:spPr/>
      <dgm:t>
        <a:bodyPr/>
        <a:lstStyle/>
        <a:p>
          <a:endParaRPr lang="en-US"/>
        </a:p>
      </dgm:t>
    </dgm:pt>
    <dgm:pt modelId="{8FC67531-BABD-4A5E-9719-00193AD912AC}" type="pres">
      <dgm:prSet presAssocID="{FD1881B9-668E-4382-9E35-A310FB0BBC0A}" presName="sibTrans" presStyleCnt="0"/>
      <dgm:spPr/>
    </dgm:pt>
    <dgm:pt modelId="{4987D9D9-9F26-4431-9857-612648EA7633}" type="pres">
      <dgm:prSet presAssocID="{51919347-81C2-4089-A712-4ADF11226D30}" presName="node" presStyleLbl="node1" presStyleIdx="7" presStyleCnt="9">
        <dgm:presLayoutVars>
          <dgm:bulletEnabled val="1"/>
        </dgm:presLayoutVars>
      </dgm:prSet>
      <dgm:spPr/>
      <dgm:t>
        <a:bodyPr/>
        <a:lstStyle/>
        <a:p>
          <a:endParaRPr lang="en-US"/>
        </a:p>
      </dgm:t>
    </dgm:pt>
    <dgm:pt modelId="{F7D11EDE-5976-4D0D-8D89-0D4200E1AE44}" type="pres">
      <dgm:prSet presAssocID="{B7A38DDC-4651-4C90-B368-55FA60D43EDF}" presName="sibTrans" presStyleCnt="0"/>
      <dgm:spPr/>
    </dgm:pt>
    <dgm:pt modelId="{F038E0DE-8BA6-485D-A43F-8C60634F3C40}" type="pres">
      <dgm:prSet presAssocID="{A48A937E-3FA9-4644-802C-D5997DAB145B}" presName="node" presStyleLbl="node1" presStyleIdx="8" presStyleCnt="9">
        <dgm:presLayoutVars>
          <dgm:bulletEnabled val="1"/>
        </dgm:presLayoutVars>
      </dgm:prSet>
      <dgm:spPr/>
      <dgm:t>
        <a:bodyPr/>
        <a:lstStyle/>
        <a:p>
          <a:endParaRPr lang="en-US"/>
        </a:p>
      </dgm:t>
    </dgm:pt>
  </dgm:ptLst>
  <dgm:cxnLst>
    <dgm:cxn modelId="{EBD8B8EF-9D1B-4912-AC97-C93FB90DA74D}" type="presOf" srcId="{2B5197B5-31B9-4A29-9BBF-31769B78831F}" destId="{B6C2FE54-5177-4FF5-A4D8-624E6F03DD25}" srcOrd="0" destOrd="0" presId="urn:microsoft.com/office/officeart/2005/8/layout/default"/>
    <dgm:cxn modelId="{4AD2865F-8473-4725-8B37-315F07A4756C}" srcId="{8CDDEB7B-A66F-4ABB-8C9A-EB176D4E9E17}" destId="{2B5197B5-31B9-4A29-9BBF-31769B78831F}" srcOrd="4" destOrd="0" parTransId="{30693E06-2EC0-435B-B30C-FA98242075B0}" sibTransId="{E21657C2-53AB-408C-A002-FF8B0D9555C6}"/>
    <dgm:cxn modelId="{BA1CAFB7-EC58-4E94-9EEF-29BBC9B63391}" srcId="{8CDDEB7B-A66F-4ABB-8C9A-EB176D4E9E17}" destId="{0B1DB3B1-EE16-49A5-8A63-3C752B1E3C21}" srcOrd="3" destOrd="0" parTransId="{812C547E-8F34-4582-9AE3-B7FCCF94511E}" sibTransId="{B6C9C3B9-D397-4B21-A826-531D03271024}"/>
    <dgm:cxn modelId="{82145EF8-9649-42A3-A484-B2700AC35D12}" srcId="{8CDDEB7B-A66F-4ABB-8C9A-EB176D4E9E17}" destId="{E3A9C4AC-0343-4622-ACE5-D0D97D87695A}" srcOrd="1" destOrd="0" parTransId="{6C7D0BA7-DAD2-4ECE-9D23-C5BF0FA51D35}" sibTransId="{379D9E05-F3D3-4611-AD45-EDFBD6EA1A5C}"/>
    <dgm:cxn modelId="{396A8847-5FF0-4FEA-BBBD-3C45E7274FF8}" type="presOf" srcId="{E3A9C4AC-0343-4622-ACE5-D0D97D87695A}" destId="{61CD9333-A9F6-4AB1-B097-6464FBBF3CBC}" srcOrd="0" destOrd="0" presId="urn:microsoft.com/office/officeart/2005/8/layout/default"/>
    <dgm:cxn modelId="{889F348F-BAC2-4CB9-A189-CCF8F38CBC8F}" srcId="{8CDDEB7B-A66F-4ABB-8C9A-EB176D4E9E17}" destId="{51919347-81C2-4089-A712-4ADF11226D30}" srcOrd="7" destOrd="0" parTransId="{CE2FD63E-442A-450F-8FD0-84D74DC92E13}" sibTransId="{B7A38DDC-4651-4C90-B368-55FA60D43EDF}"/>
    <dgm:cxn modelId="{04EE64F0-C78A-4496-8D62-01B7618A3778}" type="presOf" srcId="{BF1D95A1-C99C-4F5D-9997-9D8FBC1DF021}" destId="{FE2F6B5F-A207-4DA0-8171-B197855CCF27}" srcOrd="0" destOrd="0" presId="urn:microsoft.com/office/officeart/2005/8/layout/default"/>
    <dgm:cxn modelId="{44FEA235-B3F9-4719-B653-76C2C293E48B}" srcId="{8CDDEB7B-A66F-4ABB-8C9A-EB176D4E9E17}" destId="{8B8FD353-070C-4601-A0CA-7BBAFCDFDCE0}" srcOrd="6" destOrd="0" parTransId="{28DDB121-A224-44E5-8668-449BC6439CE0}" sibTransId="{FD1881B9-668E-4382-9E35-A310FB0BBC0A}"/>
    <dgm:cxn modelId="{AC2FACF6-1CDF-4DEA-A500-7D130E3DF614}" type="presOf" srcId="{8CDDEB7B-A66F-4ABB-8C9A-EB176D4E9E17}" destId="{76ECC5B0-7E17-4A15-B793-B0DEAF92FDA3}" srcOrd="0" destOrd="0" presId="urn:microsoft.com/office/officeart/2005/8/layout/default"/>
    <dgm:cxn modelId="{5E7FDB21-9CA3-48D1-BDD5-1C28771E8884}" srcId="{8CDDEB7B-A66F-4ABB-8C9A-EB176D4E9E17}" destId="{4D5EDBAA-61A2-4864-9BB6-462FAD1BB50F}" srcOrd="2" destOrd="0" parTransId="{C40AF7AE-0F62-4B01-A5D2-DF047D320FEA}" sibTransId="{72CF6103-E8F5-4C40-9592-40084F787EC0}"/>
    <dgm:cxn modelId="{CA367DC8-6240-4B1A-B468-F3420FB37EA5}" srcId="{8CDDEB7B-A66F-4ABB-8C9A-EB176D4E9E17}" destId="{BF1D95A1-C99C-4F5D-9997-9D8FBC1DF021}" srcOrd="0" destOrd="0" parTransId="{80465783-C480-4251-933F-4DB2F4D5F77B}" sibTransId="{63A4E28D-4100-4DF4-AB73-DD36E1BAC8AD}"/>
    <dgm:cxn modelId="{BC642958-FDCE-4D88-940B-698FE725ACF2}" type="presOf" srcId="{E9B39D21-4D3B-4E7E-8679-FAD7D432A1ED}" destId="{09CDA14B-2E61-477D-97AC-6FFA4D485254}" srcOrd="0" destOrd="0" presId="urn:microsoft.com/office/officeart/2005/8/layout/default"/>
    <dgm:cxn modelId="{D1B08496-ACE2-4E6A-9A54-259D35665052}" type="presOf" srcId="{0B1DB3B1-EE16-49A5-8A63-3C752B1E3C21}" destId="{E22EFFBF-FAA1-4B85-A866-EF516058E946}" srcOrd="0" destOrd="0" presId="urn:microsoft.com/office/officeart/2005/8/layout/default"/>
    <dgm:cxn modelId="{041B9A1E-66D5-4C75-8641-E0AB8EAD7B27}" srcId="{8CDDEB7B-A66F-4ABB-8C9A-EB176D4E9E17}" destId="{E9B39D21-4D3B-4E7E-8679-FAD7D432A1ED}" srcOrd="5" destOrd="0" parTransId="{FC359D5E-6AFA-4F9F-AEBB-C96C3F27C063}" sibTransId="{7A5644D0-EA58-4520-9BCD-C316CC5FA574}"/>
    <dgm:cxn modelId="{71F1AC63-AC91-431F-9E2D-D509D300D836}" type="presOf" srcId="{8B8FD353-070C-4601-A0CA-7BBAFCDFDCE0}" destId="{B12560F5-6F44-428A-A820-4F907B4A41A0}" srcOrd="0" destOrd="0" presId="urn:microsoft.com/office/officeart/2005/8/layout/default"/>
    <dgm:cxn modelId="{6151DBE9-43A0-40F9-8A9A-22689CE47222}" type="presOf" srcId="{A48A937E-3FA9-4644-802C-D5997DAB145B}" destId="{F038E0DE-8BA6-485D-A43F-8C60634F3C40}" srcOrd="0" destOrd="0" presId="urn:microsoft.com/office/officeart/2005/8/layout/default"/>
    <dgm:cxn modelId="{02F8FAFB-6481-4953-96BE-86D3387D56F6}" type="presOf" srcId="{4D5EDBAA-61A2-4864-9BB6-462FAD1BB50F}" destId="{F85F1734-F21B-45D4-B54C-38A92889FF21}" srcOrd="0" destOrd="0" presId="urn:microsoft.com/office/officeart/2005/8/layout/default"/>
    <dgm:cxn modelId="{9D1B3AD2-F7F8-4AA6-8E03-B0A67A2A617B}" type="presOf" srcId="{51919347-81C2-4089-A712-4ADF11226D30}" destId="{4987D9D9-9F26-4431-9857-612648EA7633}" srcOrd="0" destOrd="0" presId="urn:microsoft.com/office/officeart/2005/8/layout/default"/>
    <dgm:cxn modelId="{B4A5CDB5-9895-4466-AD9A-00997322254B}" srcId="{8CDDEB7B-A66F-4ABB-8C9A-EB176D4E9E17}" destId="{A48A937E-3FA9-4644-802C-D5997DAB145B}" srcOrd="8" destOrd="0" parTransId="{34161BE6-7C5E-4D24-B146-9ADBDBFE20D4}" sibTransId="{EE4D3645-9967-4F2D-8083-F3C69F806EFB}"/>
    <dgm:cxn modelId="{9D948A46-515D-489D-838B-C7A55F8A2102}" type="presParOf" srcId="{76ECC5B0-7E17-4A15-B793-B0DEAF92FDA3}" destId="{FE2F6B5F-A207-4DA0-8171-B197855CCF27}" srcOrd="0" destOrd="0" presId="urn:microsoft.com/office/officeart/2005/8/layout/default"/>
    <dgm:cxn modelId="{5E75036E-BEA9-488A-8435-0389C4176535}" type="presParOf" srcId="{76ECC5B0-7E17-4A15-B793-B0DEAF92FDA3}" destId="{BC99A328-B06D-47AF-AD8A-355096510F48}" srcOrd="1" destOrd="0" presId="urn:microsoft.com/office/officeart/2005/8/layout/default"/>
    <dgm:cxn modelId="{05C413D3-E309-42D8-8CEF-57739FA73F49}" type="presParOf" srcId="{76ECC5B0-7E17-4A15-B793-B0DEAF92FDA3}" destId="{61CD9333-A9F6-4AB1-B097-6464FBBF3CBC}" srcOrd="2" destOrd="0" presId="urn:microsoft.com/office/officeart/2005/8/layout/default"/>
    <dgm:cxn modelId="{374CD355-7B06-414A-97DF-0BD97B8BD24C}" type="presParOf" srcId="{76ECC5B0-7E17-4A15-B793-B0DEAF92FDA3}" destId="{55562E72-6B94-4397-84D1-65D17495971A}" srcOrd="3" destOrd="0" presId="urn:microsoft.com/office/officeart/2005/8/layout/default"/>
    <dgm:cxn modelId="{6AEACDA4-926C-4E76-B2E9-31FD68FFA50E}" type="presParOf" srcId="{76ECC5B0-7E17-4A15-B793-B0DEAF92FDA3}" destId="{F85F1734-F21B-45D4-B54C-38A92889FF21}" srcOrd="4" destOrd="0" presId="urn:microsoft.com/office/officeart/2005/8/layout/default"/>
    <dgm:cxn modelId="{D654DB2E-AE7C-4D6A-BC63-C48135CE4793}" type="presParOf" srcId="{76ECC5B0-7E17-4A15-B793-B0DEAF92FDA3}" destId="{2CA1ABBD-2A30-444D-BDA9-CC98BB16F2EC}" srcOrd="5" destOrd="0" presId="urn:microsoft.com/office/officeart/2005/8/layout/default"/>
    <dgm:cxn modelId="{1A483661-3BB2-413C-A383-9ED0099AE00B}" type="presParOf" srcId="{76ECC5B0-7E17-4A15-B793-B0DEAF92FDA3}" destId="{E22EFFBF-FAA1-4B85-A866-EF516058E946}" srcOrd="6" destOrd="0" presId="urn:microsoft.com/office/officeart/2005/8/layout/default"/>
    <dgm:cxn modelId="{CC47DC56-CC60-4416-B9A5-E598048594E1}" type="presParOf" srcId="{76ECC5B0-7E17-4A15-B793-B0DEAF92FDA3}" destId="{FEC189F0-4C9C-4915-AA57-FC5B577FAE6A}" srcOrd="7" destOrd="0" presId="urn:microsoft.com/office/officeart/2005/8/layout/default"/>
    <dgm:cxn modelId="{2B2042A0-F3A3-40DC-BD3A-944F03EAF3C8}" type="presParOf" srcId="{76ECC5B0-7E17-4A15-B793-B0DEAF92FDA3}" destId="{B6C2FE54-5177-4FF5-A4D8-624E6F03DD25}" srcOrd="8" destOrd="0" presId="urn:microsoft.com/office/officeart/2005/8/layout/default"/>
    <dgm:cxn modelId="{D43126B4-5074-4408-ADA4-CB9BBEF60ED3}" type="presParOf" srcId="{76ECC5B0-7E17-4A15-B793-B0DEAF92FDA3}" destId="{E19DB41D-9B6E-4531-8408-EC957FE471AB}" srcOrd="9" destOrd="0" presId="urn:microsoft.com/office/officeart/2005/8/layout/default"/>
    <dgm:cxn modelId="{52189239-D08C-460E-B853-BE91FDC2BC07}" type="presParOf" srcId="{76ECC5B0-7E17-4A15-B793-B0DEAF92FDA3}" destId="{09CDA14B-2E61-477D-97AC-6FFA4D485254}" srcOrd="10" destOrd="0" presId="urn:microsoft.com/office/officeart/2005/8/layout/default"/>
    <dgm:cxn modelId="{3DC3C383-ED8B-4D47-92BE-AD64086E920A}" type="presParOf" srcId="{76ECC5B0-7E17-4A15-B793-B0DEAF92FDA3}" destId="{48DDBD56-F936-4A59-A80E-0210EEB55C44}" srcOrd="11" destOrd="0" presId="urn:microsoft.com/office/officeart/2005/8/layout/default"/>
    <dgm:cxn modelId="{5D83EEC9-04E9-442B-879C-94B435BCE238}" type="presParOf" srcId="{76ECC5B0-7E17-4A15-B793-B0DEAF92FDA3}" destId="{B12560F5-6F44-428A-A820-4F907B4A41A0}" srcOrd="12" destOrd="0" presId="urn:microsoft.com/office/officeart/2005/8/layout/default"/>
    <dgm:cxn modelId="{A70F8491-0393-47F8-99BD-1A22560FE055}" type="presParOf" srcId="{76ECC5B0-7E17-4A15-B793-B0DEAF92FDA3}" destId="{8FC67531-BABD-4A5E-9719-00193AD912AC}" srcOrd="13" destOrd="0" presId="urn:microsoft.com/office/officeart/2005/8/layout/default"/>
    <dgm:cxn modelId="{AF648348-493A-4D76-B18E-F3CCD585576B}" type="presParOf" srcId="{76ECC5B0-7E17-4A15-B793-B0DEAF92FDA3}" destId="{4987D9D9-9F26-4431-9857-612648EA7633}" srcOrd="14" destOrd="0" presId="urn:microsoft.com/office/officeart/2005/8/layout/default"/>
    <dgm:cxn modelId="{A1459ABE-8E49-444A-A918-8E40F13D6AB9}" type="presParOf" srcId="{76ECC5B0-7E17-4A15-B793-B0DEAF92FDA3}" destId="{F7D11EDE-5976-4D0D-8D89-0D4200E1AE44}" srcOrd="15" destOrd="0" presId="urn:microsoft.com/office/officeart/2005/8/layout/default"/>
    <dgm:cxn modelId="{49F889B7-D553-4F04-A790-9982DF745A40}" type="presParOf" srcId="{76ECC5B0-7E17-4A15-B793-B0DEAF92FDA3}" destId="{F038E0DE-8BA6-485D-A43F-8C60634F3C40}"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A1BB3-90A0-4EE4-9730-F5FF60CEC5DE}">
      <dsp:nvSpPr>
        <dsp:cNvPr id="0" name=""/>
        <dsp:cNvSpPr/>
      </dsp:nvSpPr>
      <dsp:spPr>
        <a:xfrm>
          <a:off x="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Key consent and privacy principles of the TEI program</a:t>
          </a:r>
          <a:endParaRPr lang="en-US" sz="3100" kern="1200" dirty="0"/>
        </a:p>
      </dsp:txBody>
      <dsp:txXfrm>
        <a:off x="0" y="690893"/>
        <a:ext cx="3196828" cy="1918096"/>
      </dsp:txXfrm>
    </dsp:sp>
    <dsp:sp modelId="{7960EFA4-8644-4967-943A-9F34240869B9}">
      <dsp:nvSpPr>
        <dsp:cNvPr id="0" name=""/>
        <dsp:cNvSpPr/>
      </dsp:nvSpPr>
      <dsp:spPr>
        <a:xfrm>
          <a:off x="3516510"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Consent and Privacy practices for using DEX</a:t>
          </a:r>
          <a:endParaRPr lang="en-US" sz="3100" kern="1200" dirty="0"/>
        </a:p>
      </dsp:txBody>
      <dsp:txXfrm>
        <a:off x="3516510" y="690893"/>
        <a:ext cx="3196828" cy="1918096"/>
      </dsp:txXfrm>
    </dsp:sp>
    <dsp:sp modelId="{C8816568-64A7-401F-ABE6-9B46D6B77C38}">
      <dsp:nvSpPr>
        <dsp:cNvPr id="0" name=""/>
        <dsp:cNvSpPr/>
      </dsp:nvSpPr>
      <dsp:spPr>
        <a:xfrm>
          <a:off x="7033021" y="690893"/>
          <a:ext cx="3196828" cy="19180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Consent and Privacy FAQs</a:t>
          </a:r>
          <a:endParaRPr lang="en-US" sz="3100" kern="1200" dirty="0"/>
        </a:p>
      </dsp:txBody>
      <dsp:txXfrm>
        <a:off x="7033021" y="690893"/>
        <a:ext cx="3196828" cy="1918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000530-4CE4-42F1-A7B3-A983404A3D05}">
      <dsp:nvSpPr>
        <dsp:cNvPr id="0" name=""/>
        <dsp:cNvSpPr/>
      </dsp:nvSpPr>
      <dsp:spPr>
        <a:xfrm>
          <a:off x="0" y="112555"/>
          <a:ext cx="4794737" cy="86973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US" sz="2500" kern="1200" dirty="0" smtClean="0"/>
            <a:t>What is personal and health information?</a:t>
          </a:r>
          <a:endParaRPr lang="en-US" sz="2500" kern="1200" dirty="0"/>
        </a:p>
      </dsp:txBody>
      <dsp:txXfrm>
        <a:off x="0" y="112555"/>
        <a:ext cx="4794737" cy="869736"/>
      </dsp:txXfrm>
    </dsp:sp>
    <dsp:sp modelId="{443EE871-6D51-4561-B1BA-D82C64007D6F}">
      <dsp:nvSpPr>
        <dsp:cNvPr id="0" name=""/>
        <dsp:cNvSpPr/>
      </dsp:nvSpPr>
      <dsp:spPr>
        <a:xfrm>
          <a:off x="0" y="982292"/>
          <a:ext cx="4794737" cy="370575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b="1" kern="1200" dirty="0" smtClean="0"/>
            <a:t>Personal information</a:t>
          </a:r>
          <a:r>
            <a:rPr lang="en-US" sz="2500" kern="1200" dirty="0" smtClean="0"/>
            <a:t>: information about someone that can be used to identify them (e.g. their name or address).</a:t>
          </a:r>
          <a:endParaRPr lang="en-US" sz="2500" kern="1200" dirty="0"/>
        </a:p>
        <a:p>
          <a:pPr marL="228600" lvl="1" indent="-228600" algn="l" defTabSz="1111250">
            <a:lnSpc>
              <a:spcPct val="90000"/>
            </a:lnSpc>
            <a:spcBef>
              <a:spcPct val="0"/>
            </a:spcBef>
            <a:spcAft>
              <a:spcPct val="15000"/>
            </a:spcAft>
            <a:buChar char="••"/>
          </a:pPr>
          <a:r>
            <a:rPr lang="en-US" sz="2500" b="1" kern="1200" dirty="0" smtClean="0"/>
            <a:t>Health information</a:t>
          </a:r>
          <a:r>
            <a:rPr lang="en-US" sz="2500" kern="1200" dirty="0" smtClean="0"/>
            <a:t>: information about someone's physical or mental health (e.g. counselling notes, medical records, Medicare number). </a:t>
          </a:r>
          <a:endParaRPr lang="en-AU" sz="2500" kern="1200" dirty="0"/>
        </a:p>
      </dsp:txBody>
      <dsp:txXfrm>
        <a:off x="0" y="982292"/>
        <a:ext cx="4794737" cy="3705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F6B5F-A207-4DA0-8171-B197855CCF27}">
      <dsp:nvSpPr>
        <dsp:cNvPr id="0" name=""/>
        <dsp:cNvSpPr/>
      </dsp:nvSpPr>
      <dsp:spPr>
        <a:xfrm>
          <a:off x="3750"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That information is being collected from them</a:t>
          </a:r>
          <a:endParaRPr lang="en-US" sz="1700" kern="1200" dirty="0"/>
        </a:p>
      </dsp:txBody>
      <dsp:txXfrm>
        <a:off x="3750" y="75350"/>
        <a:ext cx="2030610" cy="1218366"/>
      </dsp:txXfrm>
    </dsp:sp>
    <dsp:sp modelId="{61CD9333-A9F6-4AB1-B097-6464FBBF3CBC}">
      <dsp:nvSpPr>
        <dsp:cNvPr id="0" name=""/>
        <dsp:cNvSpPr/>
      </dsp:nvSpPr>
      <dsp:spPr>
        <a:xfrm>
          <a:off x="2237422"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Why the information is collected</a:t>
          </a:r>
          <a:endParaRPr lang="en-US" sz="1700" kern="1200" dirty="0"/>
        </a:p>
      </dsp:txBody>
      <dsp:txXfrm>
        <a:off x="2237422" y="75350"/>
        <a:ext cx="2030610" cy="1218366"/>
      </dsp:txXfrm>
    </dsp:sp>
    <dsp:sp modelId="{F85F1734-F21B-45D4-B54C-38A92889FF21}">
      <dsp:nvSpPr>
        <dsp:cNvPr id="0" name=""/>
        <dsp:cNvSpPr/>
      </dsp:nvSpPr>
      <dsp:spPr>
        <a:xfrm>
          <a:off x="4471094"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How the information is used</a:t>
          </a:r>
          <a:endParaRPr lang="en-US" sz="1700" kern="1200" dirty="0"/>
        </a:p>
      </dsp:txBody>
      <dsp:txXfrm>
        <a:off x="4471094" y="75350"/>
        <a:ext cx="2030610" cy="1218366"/>
      </dsp:txXfrm>
    </dsp:sp>
    <dsp:sp modelId="{E22EFFBF-FAA1-4B85-A866-EF516058E946}">
      <dsp:nvSpPr>
        <dsp:cNvPr id="0" name=""/>
        <dsp:cNvSpPr/>
      </dsp:nvSpPr>
      <dsp:spPr>
        <a:xfrm>
          <a:off x="6704766"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 information is for</a:t>
          </a:r>
          <a:endParaRPr lang="en-US" sz="1700" kern="1200" dirty="0"/>
        </a:p>
      </dsp:txBody>
      <dsp:txXfrm>
        <a:off x="6704766" y="75350"/>
        <a:ext cx="2030610" cy="1218366"/>
      </dsp:txXfrm>
    </dsp:sp>
    <dsp:sp modelId="{B6C2FE54-5177-4FF5-A4D8-624E6F03DD25}">
      <dsp:nvSpPr>
        <dsp:cNvPr id="0" name=""/>
        <dsp:cNvSpPr/>
      </dsp:nvSpPr>
      <dsp:spPr>
        <a:xfrm>
          <a:off x="8938438"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 information may be shared with and why</a:t>
          </a:r>
          <a:endParaRPr lang="en-US" sz="1700" kern="1200" dirty="0"/>
        </a:p>
      </dsp:txBody>
      <dsp:txXfrm>
        <a:off x="8938438" y="75350"/>
        <a:ext cx="2030610" cy="1218366"/>
      </dsp:txXfrm>
    </dsp:sp>
    <dsp:sp modelId="{09CDA14B-2E61-477D-97AC-6FFA4D485254}">
      <dsp:nvSpPr>
        <dsp:cNvPr id="0" name=""/>
        <dsp:cNvSpPr/>
      </dsp:nvSpPr>
      <dsp:spPr>
        <a:xfrm>
          <a:off x="1120586"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If the information they provide is required by law or voluntary</a:t>
          </a:r>
          <a:endParaRPr lang="en-US" sz="1700" kern="1200" dirty="0"/>
        </a:p>
      </dsp:txBody>
      <dsp:txXfrm>
        <a:off x="1120586" y="1496778"/>
        <a:ext cx="2030610" cy="1218366"/>
      </dsp:txXfrm>
    </dsp:sp>
    <dsp:sp modelId="{B12560F5-6F44-428A-A820-4F907B4A41A0}">
      <dsp:nvSpPr>
        <dsp:cNvPr id="0" name=""/>
        <dsp:cNvSpPr/>
      </dsp:nvSpPr>
      <dsp:spPr>
        <a:xfrm>
          <a:off x="3354258"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Any consequences for the client if the information is not provided</a:t>
          </a:r>
          <a:endParaRPr lang="en-US" sz="1700" kern="1200" dirty="0"/>
        </a:p>
      </dsp:txBody>
      <dsp:txXfrm>
        <a:off x="3354258" y="1496778"/>
        <a:ext cx="2030610" cy="1218366"/>
      </dsp:txXfrm>
    </dsp:sp>
    <dsp:sp modelId="{4987D9D9-9F26-4431-9857-612648EA7633}">
      <dsp:nvSpPr>
        <dsp:cNvPr id="0" name=""/>
        <dsp:cNvSpPr/>
      </dsp:nvSpPr>
      <dsp:spPr>
        <a:xfrm>
          <a:off x="5587930"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Their right to access and correct information</a:t>
          </a:r>
          <a:endParaRPr lang="en-US" sz="1700" kern="1200" dirty="0"/>
        </a:p>
      </dsp:txBody>
      <dsp:txXfrm>
        <a:off x="5587930" y="1496778"/>
        <a:ext cx="2030610" cy="1218366"/>
      </dsp:txXfrm>
    </dsp:sp>
    <dsp:sp modelId="{F038E0DE-8BA6-485D-A43F-8C60634F3C40}">
      <dsp:nvSpPr>
        <dsp:cNvPr id="0" name=""/>
        <dsp:cNvSpPr/>
      </dsp:nvSpPr>
      <dsp:spPr>
        <a:xfrm>
          <a:off x="7821602"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they can speak to if they have any questions</a:t>
          </a:r>
          <a:endParaRPr lang="en-US" sz="1700" kern="1200" dirty="0"/>
        </a:p>
      </dsp:txBody>
      <dsp:txXfrm>
        <a:off x="7821602" y="1496778"/>
        <a:ext cx="2030610" cy="12183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F6B5F-A207-4DA0-8171-B197855CCF27}">
      <dsp:nvSpPr>
        <dsp:cNvPr id="0" name=""/>
        <dsp:cNvSpPr/>
      </dsp:nvSpPr>
      <dsp:spPr>
        <a:xfrm>
          <a:off x="3750"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That information is being collected from them</a:t>
          </a:r>
          <a:endParaRPr lang="en-US" sz="1700" kern="1200" dirty="0"/>
        </a:p>
      </dsp:txBody>
      <dsp:txXfrm>
        <a:off x="3750" y="75350"/>
        <a:ext cx="2030610" cy="1218366"/>
      </dsp:txXfrm>
    </dsp:sp>
    <dsp:sp modelId="{61CD9333-A9F6-4AB1-B097-6464FBBF3CBC}">
      <dsp:nvSpPr>
        <dsp:cNvPr id="0" name=""/>
        <dsp:cNvSpPr/>
      </dsp:nvSpPr>
      <dsp:spPr>
        <a:xfrm>
          <a:off x="2237422"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Why the information is collected</a:t>
          </a:r>
          <a:endParaRPr lang="en-US" sz="1700" kern="1200" dirty="0"/>
        </a:p>
      </dsp:txBody>
      <dsp:txXfrm>
        <a:off x="2237422" y="75350"/>
        <a:ext cx="2030610" cy="1218366"/>
      </dsp:txXfrm>
    </dsp:sp>
    <dsp:sp modelId="{F85F1734-F21B-45D4-B54C-38A92889FF21}">
      <dsp:nvSpPr>
        <dsp:cNvPr id="0" name=""/>
        <dsp:cNvSpPr/>
      </dsp:nvSpPr>
      <dsp:spPr>
        <a:xfrm>
          <a:off x="4471094"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How the information is used</a:t>
          </a:r>
          <a:endParaRPr lang="en-US" sz="1700" kern="1200" dirty="0"/>
        </a:p>
      </dsp:txBody>
      <dsp:txXfrm>
        <a:off x="4471094" y="75350"/>
        <a:ext cx="2030610" cy="1218366"/>
      </dsp:txXfrm>
    </dsp:sp>
    <dsp:sp modelId="{E22EFFBF-FAA1-4B85-A866-EF516058E946}">
      <dsp:nvSpPr>
        <dsp:cNvPr id="0" name=""/>
        <dsp:cNvSpPr/>
      </dsp:nvSpPr>
      <dsp:spPr>
        <a:xfrm>
          <a:off x="6704766"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 information is for</a:t>
          </a:r>
          <a:endParaRPr lang="en-US" sz="1700" kern="1200" dirty="0"/>
        </a:p>
      </dsp:txBody>
      <dsp:txXfrm>
        <a:off x="6704766" y="75350"/>
        <a:ext cx="2030610" cy="1218366"/>
      </dsp:txXfrm>
    </dsp:sp>
    <dsp:sp modelId="{B6C2FE54-5177-4FF5-A4D8-624E6F03DD25}">
      <dsp:nvSpPr>
        <dsp:cNvPr id="0" name=""/>
        <dsp:cNvSpPr/>
      </dsp:nvSpPr>
      <dsp:spPr>
        <a:xfrm>
          <a:off x="8938438" y="75350"/>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 information may be shared with and why</a:t>
          </a:r>
          <a:endParaRPr lang="en-US" sz="1700" kern="1200" dirty="0"/>
        </a:p>
      </dsp:txBody>
      <dsp:txXfrm>
        <a:off x="8938438" y="75350"/>
        <a:ext cx="2030610" cy="1218366"/>
      </dsp:txXfrm>
    </dsp:sp>
    <dsp:sp modelId="{09CDA14B-2E61-477D-97AC-6FFA4D485254}">
      <dsp:nvSpPr>
        <dsp:cNvPr id="0" name=""/>
        <dsp:cNvSpPr/>
      </dsp:nvSpPr>
      <dsp:spPr>
        <a:xfrm>
          <a:off x="1120586"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If the information they provide is required by law or voluntary</a:t>
          </a:r>
          <a:endParaRPr lang="en-US" sz="1700" kern="1200" dirty="0"/>
        </a:p>
      </dsp:txBody>
      <dsp:txXfrm>
        <a:off x="1120586" y="1496778"/>
        <a:ext cx="2030610" cy="1218366"/>
      </dsp:txXfrm>
    </dsp:sp>
    <dsp:sp modelId="{B12560F5-6F44-428A-A820-4F907B4A41A0}">
      <dsp:nvSpPr>
        <dsp:cNvPr id="0" name=""/>
        <dsp:cNvSpPr/>
      </dsp:nvSpPr>
      <dsp:spPr>
        <a:xfrm>
          <a:off x="3354258"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Any consequences for the client if the information is not provided</a:t>
          </a:r>
          <a:endParaRPr lang="en-US" sz="1700" kern="1200" dirty="0"/>
        </a:p>
      </dsp:txBody>
      <dsp:txXfrm>
        <a:off x="3354258" y="1496778"/>
        <a:ext cx="2030610" cy="1218366"/>
      </dsp:txXfrm>
    </dsp:sp>
    <dsp:sp modelId="{4987D9D9-9F26-4431-9857-612648EA7633}">
      <dsp:nvSpPr>
        <dsp:cNvPr id="0" name=""/>
        <dsp:cNvSpPr/>
      </dsp:nvSpPr>
      <dsp:spPr>
        <a:xfrm>
          <a:off x="5587930"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Their right to access and correct information</a:t>
          </a:r>
          <a:endParaRPr lang="en-US" sz="1700" kern="1200" dirty="0"/>
        </a:p>
      </dsp:txBody>
      <dsp:txXfrm>
        <a:off x="5587930" y="1496778"/>
        <a:ext cx="2030610" cy="1218366"/>
      </dsp:txXfrm>
    </dsp:sp>
    <dsp:sp modelId="{F038E0DE-8BA6-485D-A43F-8C60634F3C40}">
      <dsp:nvSpPr>
        <dsp:cNvPr id="0" name=""/>
        <dsp:cNvSpPr/>
      </dsp:nvSpPr>
      <dsp:spPr>
        <a:xfrm>
          <a:off x="7821602" y="1496778"/>
          <a:ext cx="2030610" cy="1218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Who they can speak to if they have any questions</a:t>
          </a:r>
          <a:endParaRPr lang="en-US" sz="1700" kern="1200" dirty="0"/>
        </a:p>
      </dsp:txBody>
      <dsp:txXfrm>
        <a:off x="7821602" y="1496778"/>
        <a:ext cx="2030610" cy="12183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EEABDBE0-CC51-4061-9700-257899163C96}" type="datetimeFigureOut">
              <a:rPr lang="en-US" altLang="en-US"/>
              <a:pPr/>
              <a:t>3/12/2021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DA42C83-F98D-4220-A634-9B59F5F033D4}" type="slidenum">
              <a:rPr lang="en-US" altLang="en-US"/>
              <a:pPr/>
              <a:t>‹#›</a:t>
            </a:fld>
            <a:endParaRPr lang="en-US" altLang="en-US"/>
          </a:p>
        </p:txBody>
      </p:sp>
    </p:spTree>
    <p:extLst>
      <p:ext uri="{BB962C8B-B14F-4D97-AF65-F5344CB8AC3E}">
        <p14:creationId xmlns:p14="http://schemas.microsoft.com/office/powerpoint/2010/main" val="34380911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AC1F236C-BA45-41AB-BF2C-C2722EB97A27}" type="datetimeFigureOut">
              <a:rPr lang="en-US" altLang="en-US"/>
              <a:pPr/>
              <a:t>3/12/2021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US"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5EB3887-8C5D-4BCE-8DF9-B8932C194D29}" type="slidenum">
              <a:rPr lang="en-US" altLang="en-US"/>
              <a:pPr/>
              <a:t>‹#›</a:t>
            </a:fld>
            <a:endParaRPr lang="en-US" altLang="en-US"/>
          </a:p>
        </p:txBody>
      </p:sp>
    </p:spTree>
    <p:extLst>
      <p:ext uri="{BB962C8B-B14F-4D97-AF65-F5344CB8AC3E}">
        <p14:creationId xmlns:p14="http://schemas.microsoft.com/office/powerpoint/2010/main" val="333846062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Hi everyone, and welcome to our Data Exchange webinar series for the Targeted Earlier Intervention program.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today’s webinar, we are going to talk about privacy and consent.</a:t>
            </a:r>
            <a:endParaRPr lang="en-AU"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a:t>
            </a:fld>
            <a:endParaRPr lang="en-US" altLang="en-US"/>
          </a:p>
        </p:txBody>
      </p:sp>
    </p:spTree>
    <p:extLst>
      <p:ext uri="{BB962C8B-B14F-4D97-AF65-F5344CB8AC3E}">
        <p14:creationId xmlns:p14="http://schemas.microsoft.com/office/powerpoint/2010/main" val="72680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another thing everyone needs to do to make sure they’re adhering to privacy legislation is to make sure the information the collect is secure. You need to remember, that some of your organisations will have very private and personal information on hundreds, sometimes thousands of people from your communities. So you need to make sure this information is securely stored and only the right people have access to it.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on the screen there are number of different things you should consider. Like physical security, if you have paper documents you should check that these are securing stored in a locked cabinet, if you have online records, who can access these? Are they password protected?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should also think about the governance within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 are staff training to make sure client’s information is secure? Do you have a privacy management plan or a privacy policy?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What would you do if there is ever a data breach? What do you do with sensitive information, like psychology reports? How do you de-identify data? How long to you hold client records for?</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really should have a privacy policy that addresses each of these points to make sure the information you hold about your clients is safe and secure. And you should have clear practices to follow if there is every a security breach.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10</a:t>
            </a:fld>
            <a:endParaRPr lang="en-US" altLang="en-US"/>
          </a:p>
        </p:txBody>
      </p:sp>
    </p:spTree>
    <p:extLst>
      <p:ext uri="{BB962C8B-B14F-4D97-AF65-F5344CB8AC3E}">
        <p14:creationId xmlns:p14="http://schemas.microsoft.com/office/powerpoint/2010/main" val="3962932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to quickly sum up, there are three key things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needs to do to adhere to the privacy legislation in your contract.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need to have a privacy notice that tells clients why you’re collecting their information and what you’re going to do with it. You need to obtain client consent – you need their permission to use and share their personal information. And you need to ensure the information you collect is secure.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strongly encourage each and every one of your to take a look at this document, ‘Privacy Information sheet’. It goes through all of the things I’ve just talked about – take a look at that document and make sure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has the right policies and practices in place. Because we need to make sure we’re doing by our clients.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11</a:t>
            </a:fld>
            <a:endParaRPr lang="en-US" altLang="en-US"/>
          </a:p>
        </p:txBody>
      </p:sp>
    </p:spTree>
    <p:extLst>
      <p:ext uri="{BB962C8B-B14F-4D97-AF65-F5344CB8AC3E}">
        <p14:creationId xmlns:p14="http://schemas.microsoft.com/office/powerpoint/2010/main" val="188446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Ok, so to add another layer of complexity to this, I’m now going to go through what you need to do to adhere to the privacy principles of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when you start to create client records in the data exchange, you will enter a client’s name, and possibly their street-level address. So this is obviously personal information – so that means we need to make sure we have client’s permission to store their personal information in the Data Exchange.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12</a:t>
            </a:fld>
            <a:endParaRPr lang="en-US" altLang="en-US"/>
          </a:p>
        </p:txBody>
      </p:sp>
    </p:spTree>
    <p:extLst>
      <p:ext uri="{BB962C8B-B14F-4D97-AF65-F5344CB8AC3E}">
        <p14:creationId xmlns:p14="http://schemas.microsoft.com/office/powerpoint/2010/main" val="2379385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To do this, there are three things you need to do:</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must use the DSS standard notification on privacy (or a similar privacy notice) to notify clients about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DSS standard notification, is similar to any privacy notice. It tells client’s why their information is being collected, that consent is voluntary, where to go if they have questions, all the things we spoke about earlier. You can use this statement verbatim, or you can adapt it and tailor it to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also need to obtain client consent. So you need to ask clients if they consent to their personal information being stored in the Data Exchange, number 2 on the slide. And you also need to ask them if they consent to participate in follow up research, number 3.</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image you can see on the right side of the screen is from a document we developed that is an example of client intake form. So at the top we’ve got the DSS standard notification on privacy. We tweaked it a little bit, to make it easier to understand. And then, as you can see down the bottom, we’ve included our two consent statements.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one, ‘I consent for my personal information to be stored in the Data Exchange’. This is compulsory for all organisations who enter client’s personal information in the Data Exchange to include. You must have this question on your privacy notices or consent forms.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we’ve got our second statement about participating in follow up research.</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you can see the bold text – we’ve left space for any additional statements that are specific to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So like we talked about earlier, if you use a client’s personal information to </a:t>
            </a:r>
            <a:r>
              <a:rPr lang="en-US" sz="1200" kern="1200" dirty="0" err="1" smtClean="0">
                <a:solidFill>
                  <a:schemeClr val="tx1"/>
                </a:solidFill>
                <a:effectLst/>
                <a:latin typeface="+mn-lt"/>
                <a:ea typeface="+mn-ea"/>
                <a:cs typeface="+mn-cs"/>
              </a:rPr>
              <a:t>organise</a:t>
            </a:r>
            <a:r>
              <a:rPr lang="en-US" sz="1200" kern="1200" dirty="0" smtClean="0">
                <a:solidFill>
                  <a:schemeClr val="tx1"/>
                </a:solidFill>
                <a:effectLst/>
                <a:latin typeface="+mn-lt"/>
                <a:ea typeface="+mn-ea"/>
                <a:cs typeface="+mn-cs"/>
              </a:rPr>
              <a:t> referrals, you will have to ask clients for their permission to do that. So you could include an extra consent statement there for things that are specific to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you can also play around with the privacy notice itself – to make sure it’s as relevant to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as possible.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13</a:t>
            </a:fld>
            <a:endParaRPr lang="en-US" altLang="en-US"/>
          </a:p>
        </p:txBody>
      </p:sp>
    </p:spTree>
    <p:extLst>
      <p:ext uri="{BB962C8B-B14F-4D97-AF65-F5344CB8AC3E}">
        <p14:creationId xmlns:p14="http://schemas.microsoft.com/office/powerpoint/2010/main" val="1782770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So, some of you may choose to not store client’s personal information in the Data Exchange. You might have your own client management system that you use, and when you upload or transfer data to DEX, any personal information is removed. </a:t>
            </a:r>
          </a:p>
          <a:p>
            <a:r>
              <a:rPr lang="en-AU" sz="1200" kern="1200" dirty="0" smtClean="0">
                <a:solidFill>
                  <a:schemeClr val="tx1"/>
                </a:solidFill>
                <a:effectLst/>
                <a:latin typeface="+mn-lt"/>
                <a:ea typeface="+mn-ea"/>
                <a:cs typeface="+mn-cs"/>
              </a:rPr>
              <a:t>So for you, the DSS standard notification principles don’t apply, because you’re not storing client’s personal in DEX. </a:t>
            </a:r>
          </a:p>
          <a:p>
            <a:r>
              <a:rPr lang="en-AU" sz="1200" kern="1200" dirty="0" smtClean="0">
                <a:solidFill>
                  <a:schemeClr val="tx1"/>
                </a:solidFill>
                <a:effectLst/>
                <a:latin typeface="+mn-lt"/>
                <a:ea typeface="+mn-ea"/>
                <a:cs typeface="+mn-cs"/>
              </a:rPr>
              <a:t>BUT, there are other principles you still need to follow. So you still need to ask clients if they consent to participate in follow up research, you still need to have your own privacy notice, that outlines how your organisation uses client’s information, and you still need obtain consent for your own organisation to use client’s personal information. So all of the stuff that I talked about in the first half of this webinar.  </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14</a:t>
            </a:fld>
            <a:endParaRPr lang="en-US" altLang="en-US"/>
          </a:p>
        </p:txBody>
      </p:sp>
    </p:spTree>
    <p:extLst>
      <p:ext uri="{BB962C8B-B14F-4D97-AF65-F5344CB8AC3E}">
        <p14:creationId xmlns:p14="http://schemas.microsoft.com/office/powerpoint/2010/main" val="1776815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I know this is a little bit confusing and overwhelming. So we’ve developed some flow charts to help you figure out what consent you need to obtain. So the yellow one, on the left is for organisations who use the web-based portal directly, so you can figure out what you need to do. And the orange flow chart on the right, is for organisations who conduct bulk uploads or system-to-system transfers.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 not going to go through these now, because they’re pretty self explanatory, but please, if you’re ever confused, download this resource: using the data exchange: consent and privacy and you can work your way through these flowcharts.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15</a:t>
            </a:fld>
            <a:endParaRPr lang="en-US" altLang="en-US"/>
          </a:p>
        </p:txBody>
      </p:sp>
    </p:spTree>
    <p:extLst>
      <p:ext uri="{BB962C8B-B14F-4D97-AF65-F5344CB8AC3E}">
        <p14:creationId xmlns:p14="http://schemas.microsoft.com/office/powerpoint/2010/main" val="4146910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Ok, so before we wrap up I’m going to address some of the most common questions we get about consent and privacy. All of the questions I’m going to go through are in the document I just mentioned. I’m only going to go through 2 or 3, but there 20 different FAQs in this resource, so if you ever have any questions about consent and privacy, please take a look at this document.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Ok, so the first one is what to do if a client doesn’t give consent to have their personal information stored in the Data Exchange.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The answer to this depends on how you enter or upload your data to DEX. So for organisations who are using the web-based platform directly. All you need to do is ‘untick’ the consent boxes in the client record. </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16</a:t>
            </a:fld>
            <a:endParaRPr lang="en-US" altLang="en-US"/>
          </a:p>
        </p:txBody>
      </p:sp>
    </p:spTree>
    <p:extLst>
      <p:ext uri="{BB962C8B-B14F-4D97-AF65-F5344CB8AC3E}">
        <p14:creationId xmlns:p14="http://schemas.microsoft.com/office/powerpoint/2010/main" val="354045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I’ll just show you what this looks like. So the image on the left, is what the data exchange portal looks like when you create a client record. So you can see </a:t>
            </a:r>
            <a:r>
              <a:rPr lang="en-US" sz="1200" kern="1200" dirty="0" err="1" smtClean="0">
                <a:solidFill>
                  <a:schemeClr val="tx1"/>
                </a:solidFill>
                <a:effectLst/>
                <a:latin typeface="+mn-lt"/>
                <a:ea typeface="+mn-ea"/>
                <a:cs typeface="+mn-cs"/>
              </a:rPr>
              <a:t>see</a:t>
            </a:r>
            <a:r>
              <a:rPr lang="en-US" sz="1200" kern="1200" dirty="0" smtClean="0">
                <a:solidFill>
                  <a:schemeClr val="tx1"/>
                </a:solidFill>
                <a:effectLst/>
                <a:latin typeface="+mn-lt"/>
                <a:ea typeface="+mn-ea"/>
                <a:cs typeface="+mn-cs"/>
              </a:rPr>
              <a:t> the box highlighted red down the bottom, has the two Data Exchange consent statements. All you need to do is untick these, and the client’s personal information won’t be stored in the Data exchange. So if you look at the </a:t>
            </a:r>
            <a:r>
              <a:rPr lang="en-US" sz="1200" kern="1200" dirty="0" err="1" smtClean="0">
                <a:solidFill>
                  <a:schemeClr val="tx1"/>
                </a:solidFill>
                <a:effectLst/>
                <a:latin typeface="+mn-lt"/>
                <a:ea typeface="+mn-ea"/>
                <a:cs typeface="+mn-cs"/>
              </a:rPr>
              <a:t>the</a:t>
            </a:r>
            <a:r>
              <a:rPr lang="en-US" sz="1200" kern="1200" dirty="0" smtClean="0">
                <a:solidFill>
                  <a:schemeClr val="tx1"/>
                </a:solidFill>
                <a:effectLst/>
                <a:latin typeface="+mn-lt"/>
                <a:ea typeface="+mn-ea"/>
                <a:cs typeface="+mn-cs"/>
              </a:rPr>
              <a:t> screen shot on the far right, you can see the box highlighted red, that says ‘name hidden’, this is what will happen when you untick that consent box. The client’s personal information will be removed.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17</a:t>
            </a:fld>
            <a:endParaRPr lang="en-US" altLang="en-US"/>
          </a:p>
        </p:txBody>
      </p:sp>
    </p:spTree>
    <p:extLst>
      <p:ext uri="{BB962C8B-B14F-4D97-AF65-F5344CB8AC3E}">
        <p14:creationId xmlns:p14="http://schemas.microsoft.com/office/powerpoint/2010/main" val="4220121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if we just go back to my table quickly. You’ll untick that box, BUT </a:t>
            </a:r>
            <a:r>
              <a:rPr lang="en-AU" sz="1200" kern="1200" dirty="0" smtClean="0">
                <a:solidFill>
                  <a:schemeClr val="tx1"/>
                </a:solidFill>
                <a:effectLst/>
                <a:latin typeface="+mn-lt"/>
                <a:ea typeface="+mn-ea"/>
                <a:cs typeface="+mn-cs"/>
              </a:rPr>
              <a:t>you must still enter the </a:t>
            </a:r>
            <a:r>
              <a:rPr lang="en-AU" sz="1200" kern="1200" dirty="0" err="1" smtClean="0">
                <a:solidFill>
                  <a:schemeClr val="tx1"/>
                </a:solidFill>
                <a:effectLst/>
                <a:latin typeface="+mn-lt"/>
                <a:ea typeface="+mn-ea"/>
                <a:cs typeface="+mn-cs"/>
              </a:rPr>
              <a:t>the</a:t>
            </a:r>
            <a:r>
              <a:rPr lang="en-AU" sz="1200" kern="1200" dirty="0" smtClean="0">
                <a:solidFill>
                  <a:schemeClr val="tx1"/>
                </a:solidFill>
                <a:effectLst/>
                <a:latin typeface="+mn-lt"/>
                <a:ea typeface="+mn-ea"/>
                <a:cs typeface="+mn-cs"/>
              </a:rPr>
              <a:t> client’s in the client record. This is so a Statistical Linkage Key (SLK) can be generated. So their name won’t be stored in the data exchange, but the system will quickly generate a code, an SLK to </a:t>
            </a:r>
            <a:r>
              <a:rPr lang="en-AU" sz="1200" kern="1200" dirty="0" err="1" smtClean="0">
                <a:solidFill>
                  <a:schemeClr val="tx1"/>
                </a:solidFill>
                <a:effectLst/>
                <a:latin typeface="+mn-lt"/>
                <a:ea typeface="+mn-ea"/>
                <a:cs typeface="+mn-cs"/>
              </a:rPr>
              <a:t>deidentify</a:t>
            </a:r>
            <a:r>
              <a:rPr lang="en-AU" sz="1200" kern="1200" dirty="0" smtClean="0">
                <a:solidFill>
                  <a:schemeClr val="tx1"/>
                </a:solidFill>
                <a:effectLst/>
                <a:latin typeface="+mn-lt"/>
                <a:ea typeface="+mn-ea"/>
                <a:cs typeface="+mn-cs"/>
              </a:rPr>
              <a:t> the client record. </a:t>
            </a:r>
          </a:p>
          <a:p>
            <a:r>
              <a:rPr lang="en-AU" sz="1200" kern="1200" dirty="0" smtClean="0">
                <a:solidFill>
                  <a:schemeClr val="tx1"/>
                </a:solidFill>
                <a:effectLst/>
                <a:latin typeface="+mn-lt"/>
                <a:ea typeface="+mn-ea"/>
                <a:cs typeface="+mn-cs"/>
              </a:rPr>
              <a:t>And then you must keep a record of the client’s Client ID. So you can go back into DEX to update their record as they continue to participate in your service, so if they participate in another activity, or to add SCORE information. So you need to keep a record of the Client ID so you can find the client in the Data Exchange.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18</a:t>
            </a:fld>
            <a:endParaRPr lang="en-US" altLang="en-US"/>
          </a:p>
        </p:txBody>
      </p:sp>
    </p:spTree>
    <p:extLst>
      <p:ext uri="{BB962C8B-B14F-4D97-AF65-F5344CB8AC3E}">
        <p14:creationId xmlns:p14="http://schemas.microsoft.com/office/powerpoint/2010/main" val="2124929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Some other common questions are about who has the capacity to consent.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for children, it is best practice to see consent from their parent or guardian. A general rule of them, is that anyone under the age of 15 should have a parent or guardian consent on their behalf.</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may have other clients whose capacity to consent is compromised. In these situations, you will have to use your own professional judgement to determine if a client can consent. Have a conversation with them about their data, what your </a:t>
            </a:r>
            <a:r>
              <a:rPr lang="en-US" sz="1200" kern="1200" dirty="0" err="1" smtClean="0">
                <a:solidFill>
                  <a:schemeClr val="tx1"/>
                </a:solidFill>
                <a:effectLst/>
                <a:latin typeface="+mn-lt"/>
                <a:ea typeface="+mn-ea"/>
                <a:cs typeface="+mn-cs"/>
              </a:rPr>
              <a:t>organise</a:t>
            </a:r>
            <a:r>
              <a:rPr lang="en-US" sz="1200" kern="1200" dirty="0" smtClean="0">
                <a:solidFill>
                  <a:schemeClr val="tx1"/>
                </a:solidFill>
                <a:effectLst/>
                <a:latin typeface="+mn-lt"/>
                <a:ea typeface="+mn-ea"/>
                <a:cs typeface="+mn-cs"/>
              </a:rPr>
              <a:t> will do with it, etc. and try to determine if they fully understand what you’re saying. If you determine they don’t have capacity to consent, you might be able to find someone who can consent on their behalf, like a guardian for example. If there is no one, then you should just assume that consent hasn’t been given.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19</a:t>
            </a:fld>
            <a:endParaRPr lang="en-US" altLang="en-US"/>
          </a:p>
        </p:txBody>
      </p:sp>
    </p:spTree>
    <p:extLst>
      <p:ext uri="{BB962C8B-B14F-4D97-AF65-F5344CB8AC3E}">
        <p14:creationId xmlns:p14="http://schemas.microsoft.com/office/powerpoint/2010/main" val="485262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always, there are three key topics we’ll discuss.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I’m going to talk about key privacy and consent principles for the whole TEI program. So we’ll talk about what sort of practices every single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should have in place.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we’re going to talk specifically about using the Data Exchange – so we’ll talk about what practices you need to have if you’re storing client’s personal information in the Data Exchange.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I’ll also go through some of the frequently asked questions we get about consent, so can a child consent? How do you determine if someone has capacity to consent? All the common issues everyone faces.</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a:t>
            </a:fld>
            <a:endParaRPr lang="en-US" altLang="en-US"/>
          </a:p>
        </p:txBody>
      </p:sp>
    </p:spTree>
    <p:extLst>
      <p:ext uri="{BB962C8B-B14F-4D97-AF65-F5344CB8AC3E}">
        <p14:creationId xmlns:p14="http://schemas.microsoft.com/office/powerpoint/2010/main" val="1874836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are all the key resources we looked at today.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left are the two resources about the Data exchange. So the top one includes all of the FAQs you could ever ask for. And there is the example client intake form that I showed you.</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Also! Fams have translated the DSS privacy notice into 14 different languages – so for those of you who work with clients and English is not their first language, you can use these translated documents to help you talk to them about privacy and consent.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the document on the right, is the privacy information sheet that talks about all the privacy stuff we all need to do. Regardless of whether we use DEX to store personal information or not.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20</a:t>
            </a:fld>
            <a:endParaRPr lang="en-US" altLang="en-US"/>
          </a:p>
        </p:txBody>
      </p:sp>
    </p:spTree>
    <p:extLst>
      <p:ext uri="{BB962C8B-B14F-4D97-AF65-F5344CB8AC3E}">
        <p14:creationId xmlns:p14="http://schemas.microsoft.com/office/powerpoint/2010/main" val="4152721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as always. here are all the places you can go for help if needed.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Thanks everyone. </a:t>
            </a:r>
            <a:endParaRPr lang="en-AU" sz="1200" kern="1200" smtClean="0">
              <a:solidFill>
                <a:schemeClr val="tx1"/>
              </a:solidFill>
              <a:effectLst/>
              <a:latin typeface="+mn-lt"/>
              <a:ea typeface="+mn-ea"/>
              <a:cs typeface="+mn-cs"/>
            </a:endParaRPr>
          </a:p>
          <a:p>
            <a:endParaRPr lang="en-AU"/>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21</a:t>
            </a:fld>
            <a:endParaRPr lang="en-US" altLang="en-US"/>
          </a:p>
        </p:txBody>
      </p:sp>
    </p:spTree>
    <p:extLst>
      <p:ext uri="{BB962C8B-B14F-4D97-AF65-F5344CB8AC3E}">
        <p14:creationId xmlns:p14="http://schemas.microsoft.com/office/powerpoint/2010/main" val="45592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previous webinar’s I introduced everyone to this document: the Data Exchange Quick Start Guide. This is a five page document that outlines the 11 key steps you need to follow to access and start using the Data Exchange. It includes links to all the key resources you need to action each step. And as you can see on the slide it includes this checklist, so you can keep track of where you’re up to.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each of our webinar’s I’ve been taking everyone through each step in this document.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our first week, we looked at Steps 1 and 2, about where to find key resources and how to subscribe to our newsletter. Then we tackled Steps 3 and 4 about MyGovID, linking in RAM and accessing the Data Exchange for the first time. And then last week, we talked how about to set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up in the Data Exchange, and how to create your outlets.</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3</a:t>
            </a:fld>
            <a:endParaRPr lang="en-US" altLang="en-US"/>
          </a:p>
        </p:txBody>
      </p:sp>
    </p:spTree>
    <p:extLst>
      <p:ext uri="{BB962C8B-B14F-4D97-AF65-F5344CB8AC3E}">
        <p14:creationId xmlns:p14="http://schemas.microsoft.com/office/powerpoint/2010/main" val="393231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today’s webinar we’re going to cover step 7.</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Step 7 takes you through what you need to do to ensure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lawfully collects and stores, and uses client’s information. There are specific practices and principles that we all need to follow. So today I’m going to take you through them, and we’ll break down what everything means, and what you actually need to do in practice</a:t>
            </a:r>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4</a:t>
            </a:fld>
            <a:endParaRPr lang="en-US" altLang="en-US"/>
          </a:p>
        </p:txBody>
      </p:sp>
    </p:spTree>
    <p:extLst>
      <p:ext uri="{BB962C8B-B14F-4D97-AF65-F5344CB8AC3E}">
        <p14:creationId xmlns:p14="http://schemas.microsoft.com/office/powerpoint/2010/main" val="1238821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effectLst/>
                <a:latin typeface="+mn-lt"/>
                <a:ea typeface="+mn-ea"/>
                <a:cs typeface="+mn-cs"/>
              </a:rPr>
              <a:t>So the first thing we’re going to do is talk about your general privacy obligations in the TEI program. So this applies to every single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who receives funding from TEI.</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as part of the TEI program, when you collect personal and health information from your clients there are key pieces of legislation that you need to adhere to. So this is outlined in Clause 18 your contract.  And you can see on the screen that there are three privacy acts. So there is the Privacy and Personal Information Protection Act 1998</a:t>
            </a:r>
            <a:r>
              <a:rPr lang="en-AU" sz="1200" kern="120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Health Records and Information Privacy Act 2002</a:t>
            </a:r>
            <a:r>
              <a:rPr lang="en-AU" sz="1200" kern="1200" dirty="0" smtClean="0">
                <a:solidFill>
                  <a:schemeClr val="tx1"/>
                </a:solidFill>
                <a:effectLst/>
                <a:latin typeface="+mn-lt"/>
                <a:ea typeface="+mn-ea"/>
                <a:cs typeface="+mn-cs"/>
              </a:rPr>
              <a:t> and the </a:t>
            </a:r>
            <a:r>
              <a:rPr lang="en-US" sz="1200" kern="1200" dirty="0" smtClean="0">
                <a:solidFill>
                  <a:schemeClr val="tx1"/>
                </a:solidFill>
                <a:effectLst/>
                <a:latin typeface="+mn-lt"/>
                <a:ea typeface="+mn-ea"/>
                <a:cs typeface="+mn-cs"/>
              </a:rPr>
              <a:t>Privacy Act 1988.</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documents are enormous and there is so much jargon in that anyone and everyone could get very lost and confused. So we have developed a resource called the ‘Privacy Information sheet’, you can see the hyperlink on the bottom right of the screen and in this resource we’ve attempted to break down all the privacy legislation and clearly explain what it is that you need to do to make sure that you lawfully collect and use client’s information.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first thing everyone needs to get across is what actually is personal and health information. What do we mean by that?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personal information, is information about someone that can be used to identify them. So, for example, this could be their name or their address. Health information, is information about someone’s physical or mental health, so this could be medical records, notes from a counselling session, a client’s </a:t>
            </a:r>
            <a:r>
              <a:rPr lang="en-US" sz="1200" kern="1200" dirty="0" err="1" smtClean="0">
                <a:solidFill>
                  <a:schemeClr val="tx1"/>
                </a:solidFill>
                <a:effectLst/>
                <a:latin typeface="+mn-lt"/>
                <a:ea typeface="+mn-ea"/>
                <a:cs typeface="+mn-cs"/>
              </a:rPr>
              <a:t>medicare</a:t>
            </a:r>
            <a:r>
              <a:rPr lang="en-US" sz="1200" kern="1200" dirty="0" smtClean="0">
                <a:solidFill>
                  <a:schemeClr val="tx1"/>
                </a:solidFill>
                <a:effectLst/>
                <a:latin typeface="+mn-lt"/>
                <a:ea typeface="+mn-ea"/>
                <a:cs typeface="+mn-cs"/>
              </a:rPr>
              <a:t> number. Any information about them that relates to their physical or mental health.</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when you collect information like this from your clients, there are a number of things you need to do make sure you adhere to this legislation.</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5</a:t>
            </a:fld>
            <a:endParaRPr lang="en-US" altLang="en-US"/>
          </a:p>
        </p:txBody>
      </p:sp>
    </p:spTree>
    <p:extLst>
      <p:ext uri="{BB962C8B-B14F-4D97-AF65-F5344CB8AC3E}">
        <p14:creationId xmlns:p14="http://schemas.microsoft.com/office/powerpoint/2010/main" val="1094070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So the first thing, is your client’s must be given a privacy notice. So this is normally just a one page document, that clearly explains why you’re collecting their information and what you’re going to do with it.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Any privacy notice should be written clearly and simply, and it should always be truthful. We cannot mislead our clients in any way.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many of you will already have a privacy notice, that you’ve been using for quite some time. For those of you that don’t you must develop one for your clients to make sure your data collection practices are legal. As you can see there are 9 different points on this slide that start to cover what short of information should be in your privacy notice.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first things first, you need to tell the client that information is actually collected from them, you need to explain why that information is being collected and how that information will be used, so for example, it could be for you to manage their case, to better understand their needs, to make sure they get access to the right kind of services.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need to tell your client who the information is for and who it might be shared with, so is it just for your service, or will you share the information with other organisations to facilitate referrals?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need to tell the client if the information they provide is required by law, or if it’s voluntary. In the vast majority of our circumstances, it’s always going to be voluntary. So you need to clearly communicate that to clients.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Any consequences if the client doesn’t provide certain information – so maybe you won’t be able to refer them to other organisations, if they don’t leave contact details you won’t be able to follow up with them. Those sorts of things.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you should also include information about their right to access and correct the information they give you, and who they should speak to if they have any questions. So you should leave contact details for them to discuss any issues they might have about you storing their information, or how you’re going to use it.</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6</a:t>
            </a:fld>
            <a:endParaRPr lang="en-US" altLang="en-US"/>
          </a:p>
        </p:txBody>
      </p:sp>
    </p:spTree>
    <p:extLst>
      <p:ext uri="{BB962C8B-B14F-4D97-AF65-F5344CB8AC3E}">
        <p14:creationId xmlns:p14="http://schemas.microsoft.com/office/powerpoint/2010/main" val="1056865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Now, its important to remember, that this is not an exhaustive list. There are over 550 TEI organisations who all engage with their clients and the service system in different ways. So you need to make sure that whatever privacy notice you develop, is tailored to your organisations specific operating context.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7</a:t>
            </a:fld>
            <a:endParaRPr lang="en-US" altLang="en-US"/>
          </a:p>
        </p:txBody>
      </p:sp>
    </p:spTree>
    <p:extLst>
      <p:ext uri="{BB962C8B-B14F-4D97-AF65-F5344CB8AC3E}">
        <p14:creationId xmlns:p14="http://schemas.microsoft.com/office/powerpoint/2010/main" val="3166227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effectLst/>
                <a:latin typeface="+mn-lt"/>
                <a:ea typeface="+mn-ea"/>
                <a:cs typeface="+mn-cs"/>
              </a:rPr>
              <a:t>So the next thing I want to discuss is using and disclosing client’s personal and health information.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we all need to make sure that whenever we use clients personal and health information or whenever we disclose that information (which means passing it on to another party), our practices are lawful.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order to do that, you should follow the advice on this slide.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only use client’s personal information if, the proposed use is consistent with the purpose for which is was collected. So basically this means you can only use client’s personal or health information to make sure they receive the services they need to receive. You can’t use it for any other reason. So say for example, you have a list of your clients email addresses – you can’t use that list to promote your side business, or something like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only use client’s information if they have consented for their information to be used for that purpose. We’ll talk more about what this means in a minute. And the last one, is you can only use client’s information if it is necessary to prevent or lessen a serious threat – so if you have a serious reason to believe that a client’s life is in danger, you can use their personal information to prevent something terrible from happening.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disclosures. </a:t>
            </a:r>
            <a:r>
              <a:rPr lang="en-AU" sz="1200" kern="1200" dirty="0" smtClean="0">
                <a:solidFill>
                  <a:schemeClr val="tx1"/>
                </a:solidFill>
                <a:effectLst/>
                <a:latin typeface="+mn-lt"/>
                <a:ea typeface="+mn-ea"/>
                <a:cs typeface="+mn-cs"/>
              </a:rPr>
              <a:t>To ‘disclose’ information means to give personal or health information collected by your organisation to a person or body outside your organisation. For example, your organisation may pass on client details to another organisation to organise a referral. Your organisation may also disclose personal or health information to a school or a parent, or to the police if you need to report abuse.</a:t>
            </a:r>
          </a:p>
          <a:p>
            <a:r>
              <a:rPr lang="en-AU" sz="1200" kern="1200" dirty="0" smtClean="0">
                <a:solidFill>
                  <a:schemeClr val="tx1"/>
                </a:solidFill>
                <a:effectLst/>
                <a:latin typeface="+mn-lt"/>
                <a:ea typeface="+mn-ea"/>
                <a:cs typeface="+mn-cs"/>
              </a:rPr>
              <a:t>When considering whether a disclosure is permitted by privacy legislation you should check whether: The disclosure is directly related to the purpose for which the information was collected</a:t>
            </a:r>
          </a:p>
          <a:p>
            <a:r>
              <a:rPr lang="en-AU" sz="1200" kern="1200" dirty="0" smtClean="0">
                <a:solidFill>
                  <a:schemeClr val="tx1"/>
                </a:solidFill>
                <a:effectLst/>
                <a:latin typeface="+mn-lt"/>
                <a:ea typeface="+mn-ea"/>
                <a:cs typeface="+mn-cs"/>
              </a:rPr>
              <a:t>The individual has been made aware that information of that kind is usually disclosed, so your privacy notice should clearly indicates that some of their information may be disclosed in certain circumstances.</a:t>
            </a:r>
          </a:p>
          <a:p>
            <a:r>
              <a:rPr lang="en-AU" sz="1200" kern="1200" dirty="0" smtClean="0">
                <a:solidFill>
                  <a:schemeClr val="tx1"/>
                </a:solidFill>
                <a:effectLst/>
                <a:latin typeface="+mn-lt"/>
                <a:ea typeface="+mn-ea"/>
                <a:cs typeface="+mn-cs"/>
              </a:rPr>
              <a:t>And again, if the disclosure is necessary to prevent or lessen a serious and imminent threat to the life or health of the client.  </a:t>
            </a:r>
          </a:p>
          <a:p>
            <a:r>
              <a:rPr lang="en-US" sz="1200" kern="1200" dirty="0" smtClean="0">
                <a:solidFill>
                  <a:schemeClr val="tx1"/>
                </a:solidFill>
                <a:effectLst/>
                <a:latin typeface="+mn-lt"/>
                <a:ea typeface="+mn-ea"/>
                <a:cs typeface="+mn-cs"/>
              </a:rPr>
              <a:t>Now, it’s really important to remember that these principles </a:t>
            </a:r>
            <a:r>
              <a:rPr lang="en-AU" sz="1200" kern="1200" dirty="0" smtClean="0">
                <a:solidFill>
                  <a:schemeClr val="tx1"/>
                </a:solidFill>
                <a:effectLst/>
                <a:latin typeface="+mn-lt"/>
                <a:ea typeface="+mn-ea"/>
                <a:cs typeface="+mn-cs"/>
              </a:rPr>
              <a:t>only apply to ‘personal information’. That is information that can use to identify a client, e.g. a client’s name or address. These privacy principles do NOT apply to de-identified information. That is, information that cannot be used to identify an individual.</a:t>
            </a:r>
          </a:p>
          <a:p>
            <a:r>
              <a:rPr lang="en-AU" sz="1200" kern="1200" dirty="0" smtClean="0">
                <a:solidFill>
                  <a:schemeClr val="tx1"/>
                </a:solidFill>
                <a:effectLst/>
                <a:latin typeface="+mn-lt"/>
                <a:ea typeface="+mn-ea"/>
                <a:cs typeface="+mn-cs"/>
              </a:rPr>
              <a:t>So for example, the data you report to DCJ is de-identified – DCJ can’t see any personal information about your clients. So therefore, it’s not considered a disclosure because you’re not actually giving DCJ any information that could be used to identify your clients.</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8</a:t>
            </a:fld>
            <a:endParaRPr lang="en-US" altLang="en-US"/>
          </a:p>
        </p:txBody>
      </p:sp>
    </p:spTree>
    <p:extLst>
      <p:ext uri="{BB962C8B-B14F-4D97-AF65-F5344CB8AC3E}">
        <p14:creationId xmlns:p14="http://schemas.microsoft.com/office/powerpoint/2010/main" val="2567041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kern="1200" dirty="0" smtClean="0">
                <a:solidFill>
                  <a:schemeClr val="tx1"/>
                </a:solidFill>
                <a:effectLst/>
                <a:latin typeface="+mn-lt"/>
                <a:ea typeface="+mn-ea"/>
                <a:cs typeface="+mn-cs"/>
              </a:rPr>
              <a:t>So, in order for you to lawfully use client’s personal and health information, they need to give you their consent. This means you will need to develop a consent form, or include some consent statements at the end of your privacy notice.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we obtain consent there are 5 principles that we need to adhere to.</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Consent must be voluntary. Clients should never be coerced to give their consents. </a:t>
            </a:r>
            <a:r>
              <a:rPr lang="en-AU" sz="1200" kern="1200" dirty="0" smtClean="0">
                <a:solidFill>
                  <a:schemeClr val="tx1"/>
                </a:solidFill>
                <a:effectLst/>
                <a:latin typeface="+mn-lt"/>
                <a:ea typeface="+mn-ea"/>
                <a:cs typeface="+mn-cs"/>
              </a:rPr>
              <a:t>They must be free to exercise genuine choice to provide or withhold consent. They must be free to say no, and still receive the service. They must also be free to say yes, but change their mind at any time.</a:t>
            </a:r>
          </a:p>
          <a:p>
            <a:r>
              <a:rPr lang="en-AU" sz="1200" kern="1200" dirty="0" smtClean="0">
                <a:solidFill>
                  <a:schemeClr val="tx1"/>
                </a:solidFill>
                <a:effectLst/>
                <a:latin typeface="+mn-lt"/>
                <a:ea typeface="+mn-ea"/>
                <a:cs typeface="+mn-cs"/>
              </a:rPr>
              <a:t>Consent must also be informed. Client’s must be clearly informed about how their personal and/or health information will be handled, so they can decide whether to give consent. If your organisation provides incorrect or misleading information, the client’s consent could be invalid.</a:t>
            </a:r>
          </a:p>
          <a:p>
            <a:r>
              <a:rPr lang="en-AU" sz="1200" kern="1200" dirty="0" smtClean="0">
                <a:solidFill>
                  <a:schemeClr val="tx1"/>
                </a:solidFill>
                <a:effectLst/>
                <a:latin typeface="+mn-lt"/>
                <a:ea typeface="+mn-ea"/>
                <a:cs typeface="+mn-cs"/>
              </a:rPr>
              <a:t>Consent must be precise and as specific as possible. Your consent form should include a request for each use and disclosure of a client’s personal and/or health information. So you need to think through all the ways your organisation will use your client’s data, and you need to get your client’s permission to use their data in that way. So on the slide, you can see a few different examples:</a:t>
            </a:r>
          </a:p>
          <a:p>
            <a:pPr lvl="0"/>
            <a:r>
              <a:rPr lang="en-AU" sz="1200" kern="1200" dirty="0" smtClean="0">
                <a:solidFill>
                  <a:schemeClr val="tx1"/>
                </a:solidFill>
                <a:effectLst/>
                <a:latin typeface="+mn-lt"/>
                <a:ea typeface="+mn-ea"/>
                <a:cs typeface="+mn-cs"/>
              </a:rPr>
              <a:t>I consent for [service provider name] to collect and store personal and health information about me</a:t>
            </a:r>
          </a:p>
          <a:p>
            <a:pPr lvl="0"/>
            <a:r>
              <a:rPr lang="en-AU" sz="1200" kern="1200" dirty="0" smtClean="0">
                <a:solidFill>
                  <a:schemeClr val="tx1"/>
                </a:solidFill>
                <a:effectLst/>
                <a:latin typeface="+mn-lt"/>
                <a:ea typeface="+mn-ea"/>
                <a:cs typeface="+mn-cs"/>
              </a:rPr>
              <a:t>I consent for [service provider name] to share my personal and health information with relevant agencies to provide me with support</a:t>
            </a:r>
          </a:p>
          <a:p>
            <a:pPr lvl="0"/>
            <a:r>
              <a:rPr lang="en-AU" sz="1200" kern="1200" dirty="0" smtClean="0">
                <a:solidFill>
                  <a:schemeClr val="tx1"/>
                </a:solidFill>
                <a:effectLst/>
                <a:latin typeface="+mn-lt"/>
                <a:ea typeface="+mn-ea"/>
                <a:cs typeface="+mn-cs"/>
              </a:rPr>
              <a:t>I consent for my personal and health information to be stored in the Data Exchange</a:t>
            </a:r>
          </a:p>
          <a:p>
            <a:pPr lvl="0"/>
            <a:r>
              <a:rPr lang="en-AU" sz="1200" kern="1200" dirty="0" smtClean="0">
                <a:solidFill>
                  <a:schemeClr val="tx1"/>
                </a:solidFill>
                <a:effectLst/>
                <a:latin typeface="+mn-lt"/>
                <a:ea typeface="+mn-ea"/>
                <a:cs typeface="+mn-cs"/>
              </a:rPr>
              <a:t>I consent to participate in follow up research, surveys or evaluation</a:t>
            </a:r>
          </a:p>
          <a:p>
            <a:r>
              <a:rPr lang="en-US" sz="1200" kern="1200" dirty="0" smtClean="0">
                <a:solidFill>
                  <a:schemeClr val="tx1"/>
                </a:solidFill>
                <a:effectLst/>
                <a:latin typeface="+mn-lt"/>
                <a:ea typeface="+mn-ea"/>
                <a:cs typeface="+mn-cs"/>
              </a:rPr>
              <a:t>We’ll talk more about those last two later, but you get the idea.</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Consent also needs to be current. </a:t>
            </a:r>
            <a:r>
              <a:rPr lang="en-AU" sz="1200" kern="1200" dirty="0" smtClean="0">
                <a:solidFill>
                  <a:schemeClr val="tx1"/>
                </a:solidFill>
                <a:effectLst/>
                <a:latin typeface="+mn-lt"/>
                <a:ea typeface="+mn-ea"/>
                <a:cs typeface="+mn-cs"/>
              </a:rPr>
              <a:t>You must not assume that consent given in particular circumstances applies indefinitely. Good practice is to check in with your clients to make sure they have not changed their mind about consent. Make it clear that a client is entitled to change their mind and revoke their consent later on.</a:t>
            </a:r>
          </a:p>
          <a:p>
            <a:r>
              <a:rPr lang="en-AU" sz="1200" kern="1200" dirty="0" smtClean="0">
                <a:solidFill>
                  <a:schemeClr val="tx1"/>
                </a:solidFill>
                <a:effectLst/>
                <a:latin typeface="+mn-lt"/>
                <a:ea typeface="+mn-ea"/>
                <a:cs typeface="+mn-cs"/>
              </a:rPr>
              <a:t>You also need to check that a client has capacity to give consent. A person has capacity to give consent if:</a:t>
            </a:r>
          </a:p>
          <a:p>
            <a:pPr lvl="0"/>
            <a:r>
              <a:rPr lang="en-AU" sz="1200" kern="1200" dirty="0" smtClean="0">
                <a:solidFill>
                  <a:schemeClr val="tx1"/>
                </a:solidFill>
                <a:effectLst/>
                <a:latin typeface="+mn-lt"/>
                <a:ea typeface="+mn-ea"/>
                <a:cs typeface="+mn-cs"/>
              </a:rPr>
              <a:t>they understand the general nature and effect of how their personal and/or health information will be used and disclosed</a:t>
            </a:r>
          </a:p>
          <a:p>
            <a:pPr lvl="0"/>
            <a:r>
              <a:rPr lang="en-AU" sz="1200" kern="1200" dirty="0" smtClean="0">
                <a:solidFill>
                  <a:schemeClr val="tx1"/>
                </a:solidFill>
                <a:effectLst/>
                <a:latin typeface="+mn-lt"/>
                <a:ea typeface="+mn-ea"/>
                <a:cs typeface="+mn-cs"/>
              </a:rPr>
              <a:t>they can communicate their consent</a:t>
            </a:r>
          </a:p>
          <a:p>
            <a:r>
              <a:rPr lang="en-AU" sz="1200" kern="1200" dirty="0" smtClean="0">
                <a:solidFill>
                  <a:schemeClr val="tx1"/>
                </a:solidFill>
                <a:effectLst/>
                <a:latin typeface="+mn-lt"/>
                <a:ea typeface="+mn-ea"/>
                <a:cs typeface="+mn-cs"/>
              </a:rPr>
              <a:t>It’s also a good idea to have a conversation with your clients about your privacy notice, about consent to make sure they understand everything. If they determine that they don’t have capacity to give consent, you should mark on their consent form that consent hasn’t been given.</a:t>
            </a:r>
          </a:p>
          <a:p>
            <a:r>
              <a:rPr lang="en-AU" sz="1200" kern="1200" dirty="0" smtClean="0">
                <a:solidFill>
                  <a:schemeClr val="tx1"/>
                </a:solidFill>
                <a:effectLst/>
                <a:latin typeface="+mn-lt"/>
                <a:ea typeface="+mn-ea"/>
                <a:cs typeface="+mn-cs"/>
              </a:rPr>
              <a:t>This doesn’t mean that the client can’t receive the service, it just means you won’t collect and use their information the same you would other client’s. So you might de-identify them or use a pseudonym, or something like that. </a:t>
            </a: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9</a:t>
            </a:fld>
            <a:endParaRPr lang="en-US" altLang="en-US"/>
          </a:p>
        </p:txBody>
      </p:sp>
    </p:spTree>
    <p:extLst>
      <p:ext uri="{BB962C8B-B14F-4D97-AF65-F5344CB8AC3E}">
        <p14:creationId xmlns:p14="http://schemas.microsoft.com/office/powerpoint/2010/main" val="40248784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
        <p:nvSpPr>
          <p:cNvPr id="7" name="Title 1"/>
          <p:cNvSpPr txBox="1">
            <a:spLocks/>
          </p:cNvSpPr>
          <p:nvPr userDrawn="1"/>
        </p:nvSpPr>
        <p:spPr>
          <a:xfrm>
            <a:off x="1102784" y="1814514"/>
            <a:ext cx="10140949" cy="750887"/>
          </a:xfrm>
          <a:prstGeom prst="rect">
            <a:avLst/>
          </a:prstGeom>
        </p:spPr>
        <p:txBody>
          <a:bodyPr lIns="0" tIns="0" rIns="0" bIns="0"/>
          <a:lstStyle>
            <a:lvl1pPr algn="l">
              <a:defRPr sz="4000" b="0" baseline="0">
                <a:solidFill>
                  <a:srgbClr val="FFFFFF"/>
                </a:solidFill>
                <a:latin typeface="Arial"/>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2663"/>
              </a:solidFill>
              <a:effectLst/>
              <a:uLnTx/>
              <a:uFillTx/>
              <a:latin typeface="Arial"/>
              <a:ea typeface="+mn-ea"/>
              <a:cs typeface="Arial"/>
            </a:endParaRPr>
          </a:p>
        </p:txBody>
      </p:sp>
      <p:sp>
        <p:nvSpPr>
          <p:cNvPr id="8" name="Subtitle 2"/>
          <p:cNvSpPr txBox="1">
            <a:spLocks/>
          </p:cNvSpPr>
          <p:nvPr userDrawn="1"/>
        </p:nvSpPr>
        <p:spPr bwMode="auto">
          <a:xfrm>
            <a:off x="1102784" y="2489200"/>
            <a:ext cx="9504256"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US" altLang="en-US" sz="2400" b="0" i="0" u="none" strike="noStrike" kern="1200" cap="none" spc="0" normalizeH="0" baseline="0" noProof="0" dirty="0" smtClean="0">
                <a:ln>
                  <a:noFill/>
                </a:ln>
                <a:solidFill>
                  <a:srgbClr val="002663"/>
                </a:solidFill>
                <a:effectLst/>
                <a:uLnTx/>
                <a:uFillTx/>
                <a:latin typeface="Arial" charset="0"/>
                <a:ea typeface="+mn-ea"/>
                <a:cs typeface="Arial" charset="0"/>
              </a:rPr>
              <a:t> </a:t>
            </a:r>
            <a:endParaRPr kumimoji="0" lang="en-US" altLang="en-US" sz="2400" b="0" i="0" u="none" strike="noStrike" kern="1200" cap="none" spc="0" normalizeH="0" baseline="0" noProof="0" dirty="0">
              <a:ln>
                <a:noFill/>
              </a:ln>
              <a:solidFill>
                <a:srgbClr val="002663"/>
              </a:solidFill>
              <a:effectLst/>
              <a:uLnTx/>
              <a:uFillTx/>
              <a:latin typeface="Arial" charset="0"/>
              <a:ea typeface="+mn-ea"/>
              <a:cs typeface="Arial" charset="0"/>
            </a:endParaRPr>
          </a:p>
        </p:txBody>
      </p:sp>
    </p:spTree>
    <p:extLst>
      <p:ext uri="{BB962C8B-B14F-4D97-AF65-F5344CB8AC3E}">
        <p14:creationId xmlns:p14="http://schemas.microsoft.com/office/powerpoint/2010/main" val="365866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5019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129549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149267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3B7B6D-EE13-47EA-A348-F70EA4113C67}" type="datetimeFigureOut">
              <a:rPr lang="en-AU" smtClean="0"/>
              <a:t>12/03/2021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129468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3B7B6D-EE13-47EA-A348-F70EA4113C67}" type="datetimeFigureOut">
              <a:rPr lang="en-AU" smtClean="0"/>
              <a:t>12/03/2021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8691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B7B6D-EE13-47EA-A348-F70EA4113C67}" type="datetimeFigureOut">
              <a:rPr lang="en-AU" smtClean="0"/>
              <a:t>12/03/2021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707948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428615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773038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073548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50180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252914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8"/>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3" name="Picture 6" descr="FAM001_Powerpoint_v1.pd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3956" y="424866"/>
            <a:ext cx="4803657" cy="1082042"/>
          </a:xfrm>
          <a:prstGeom prst="rect">
            <a:avLst/>
          </a:prstGeom>
        </p:spPr>
      </p:pic>
    </p:spTree>
    <p:extLst>
      <p:ext uri="{BB962C8B-B14F-4D97-AF65-F5344CB8AC3E}">
        <p14:creationId xmlns:p14="http://schemas.microsoft.com/office/powerpoint/2010/main" val="68349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208344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Tree>
    <p:extLst>
      <p:ext uri="{BB962C8B-B14F-4D97-AF65-F5344CB8AC3E}">
        <p14:creationId xmlns:p14="http://schemas.microsoft.com/office/powerpoint/2010/main" val="86962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197403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191722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46803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223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FAM001_Powerpoint_v123.pdf"/>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10"/>
          <p:cNvSpPr>
            <a:spLocks noGrp="1"/>
          </p:cNvSpPr>
          <p:nvPr>
            <p:ph type="sldNum" sz="quarter" idx="4"/>
          </p:nvPr>
        </p:nvSpPr>
        <p:spPr>
          <a:xfrm>
            <a:off x="10583333" y="6511925"/>
            <a:ext cx="999067"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0D1B43"/>
                </a:solidFill>
              </a:defRPr>
            </a:lvl1pPr>
          </a:lstStyle>
          <a:p>
            <a:fld id="{0C593B24-55A9-4F7F-9188-85A302237596}" type="slidenum">
              <a:rPr lang="en-US" altLang="en-US"/>
              <a:pPr/>
              <a:t>‹#›</a:t>
            </a:fld>
            <a:endParaRPr lang="en-US" altLang="en-US"/>
          </a:p>
        </p:txBody>
      </p:sp>
      <p:sp>
        <p:nvSpPr>
          <p:cNvPr id="1029" name="Title Placeholder 16"/>
          <p:cNvSpPr>
            <a:spLocks noGrp="1"/>
          </p:cNvSpPr>
          <p:nvPr>
            <p:ph type="title"/>
          </p:nvPr>
        </p:nvSpPr>
        <p:spPr bwMode="auto">
          <a:xfrm>
            <a:off x="609600" y="361950"/>
            <a:ext cx="109728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smtClean="0"/>
              <a:t>Click to edit Master title style</a:t>
            </a:r>
            <a:endParaRPr lang="en-US" altLang="en-US" dirty="0" smtClean="0"/>
          </a:p>
        </p:txBody>
      </p:sp>
      <p:sp>
        <p:nvSpPr>
          <p:cNvPr id="1030" name="Text Placeholder 20"/>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dirty="0" smtClean="0"/>
              <a:t>Click to edit Master text styles</a:t>
            </a:r>
          </a:p>
        </p:txBody>
      </p:sp>
      <p:sp>
        <p:nvSpPr>
          <p:cNvPr id="24" name="Date Placeholder 23"/>
          <p:cNvSpPr>
            <a:spLocks noGrp="1"/>
          </p:cNvSpPr>
          <p:nvPr>
            <p:ph type="dt" sz="half" idx="2"/>
          </p:nvPr>
        </p:nvSpPr>
        <p:spPr>
          <a:xfrm>
            <a:off x="7857067" y="6511925"/>
            <a:ext cx="2844800"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0D1B43"/>
                </a:solidFill>
              </a:defRPr>
            </a:lvl1pPr>
          </a:lstStyle>
          <a:p>
            <a:fld id="{E7FF8EB5-577C-41CB-92BE-72B120E98652}" type="datetime2">
              <a:rPr lang="en-US" altLang="en-US"/>
              <a:pPr/>
              <a:t>Friday, March 12, 2021</a:t>
            </a:fld>
            <a:endParaRPr lang="en-US" altLang="en-US"/>
          </a:p>
        </p:txBody>
      </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97891" y="6334913"/>
            <a:ext cx="1716117" cy="386562"/>
          </a:xfrm>
          <a:prstGeom prst="rect">
            <a:avLst/>
          </a:prstGeom>
        </p:spPr>
      </p:pic>
    </p:spTree>
    <p:extLst>
      <p:ext uri="{BB962C8B-B14F-4D97-AF65-F5344CB8AC3E}">
        <p14:creationId xmlns:p14="http://schemas.microsoft.com/office/powerpoint/2010/main" val="1581205646"/>
      </p:ext>
    </p:extLst>
  </p:cSld>
  <p:clrMap bg1="lt1" tx1="dk1" bg2="lt2" tx2="dk2" accent1="accent1" accent2="accent2" accent3="accent3" accent4="accent4" accent5="accent5" accent6="accent6" hlink="hlink" folHlink="folHlink"/>
  <p:sldLayoutIdLst>
    <p:sldLayoutId id="2147483669" r:id="rId1"/>
    <p:sldLayoutId id="2147483674" r:id="rId2"/>
    <p:sldLayoutId id="2147483670" r:id="rId3"/>
    <p:sldLayoutId id="2147483671" r:id="rId4"/>
    <p:sldLayoutId id="2147483662" r:id="rId5"/>
    <p:sldLayoutId id="2147483672" r:id="rId6"/>
    <p:sldLayoutId id="2147483661" r:id="rId7"/>
    <p:sldLayoutId id="2147483675" r:id="rId8"/>
  </p:sldLayoutIdLst>
  <p:timing>
    <p:tnLst>
      <p:par>
        <p:cTn id="1" dur="indefinite" restart="never" nodeType="tmRoot"/>
      </p:par>
    </p:tnLst>
  </p:timing>
  <p:hf hdr="0" ftr="0"/>
  <p:txStyles>
    <p:titleStyle>
      <a:lvl1pPr algn="l" defTabSz="457200" rtl="0" eaLnBrk="0" fontAlgn="base" hangingPunct="0">
        <a:spcBef>
          <a:spcPct val="0"/>
        </a:spcBef>
        <a:spcAft>
          <a:spcPct val="0"/>
        </a:spcAft>
        <a:defRPr sz="3000" kern="1200">
          <a:solidFill>
            <a:srgbClr val="0D1B43"/>
          </a:solidFill>
          <a:latin typeface="+mj-lt"/>
          <a:ea typeface="+mj-ea"/>
          <a:cs typeface="+mj-cs"/>
        </a:defRPr>
      </a:lvl1pPr>
      <a:lvl2pPr algn="l" defTabSz="457200" rtl="0" eaLnBrk="0" fontAlgn="base" hangingPunct="0">
        <a:spcBef>
          <a:spcPct val="0"/>
        </a:spcBef>
        <a:spcAft>
          <a:spcPct val="0"/>
        </a:spcAft>
        <a:defRPr sz="3000">
          <a:solidFill>
            <a:srgbClr val="0D1B43"/>
          </a:solidFill>
          <a:latin typeface="Arial" charset="0"/>
        </a:defRPr>
      </a:lvl2pPr>
      <a:lvl3pPr algn="l" defTabSz="457200" rtl="0" eaLnBrk="0" fontAlgn="base" hangingPunct="0">
        <a:spcBef>
          <a:spcPct val="0"/>
        </a:spcBef>
        <a:spcAft>
          <a:spcPct val="0"/>
        </a:spcAft>
        <a:defRPr sz="3000">
          <a:solidFill>
            <a:srgbClr val="0D1B43"/>
          </a:solidFill>
          <a:latin typeface="Arial" charset="0"/>
        </a:defRPr>
      </a:lvl3pPr>
      <a:lvl4pPr algn="l" defTabSz="457200" rtl="0" eaLnBrk="0" fontAlgn="base" hangingPunct="0">
        <a:spcBef>
          <a:spcPct val="0"/>
        </a:spcBef>
        <a:spcAft>
          <a:spcPct val="0"/>
        </a:spcAft>
        <a:defRPr sz="3000">
          <a:solidFill>
            <a:srgbClr val="0D1B43"/>
          </a:solidFill>
          <a:latin typeface="Arial" charset="0"/>
        </a:defRPr>
      </a:lvl4pPr>
      <a:lvl5pPr algn="l" defTabSz="457200" rtl="0" eaLnBrk="0" fontAlgn="base" hangingPunct="0">
        <a:spcBef>
          <a:spcPct val="0"/>
        </a:spcBef>
        <a:spcAft>
          <a:spcPct val="0"/>
        </a:spcAft>
        <a:defRPr sz="3000">
          <a:solidFill>
            <a:srgbClr val="0D1B43"/>
          </a:solidFill>
          <a:latin typeface="Arial" charset="0"/>
        </a:defRPr>
      </a:lvl5pPr>
      <a:lvl6pPr marL="457200" algn="l" defTabSz="457200" rtl="0" fontAlgn="base">
        <a:spcBef>
          <a:spcPct val="0"/>
        </a:spcBef>
        <a:spcAft>
          <a:spcPct val="0"/>
        </a:spcAft>
        <a:defRPr sz="3000">
          <a:solidFill>
            <a:srgbClr val="0D1B43"/>
          </a:solidFill>
          <a:latin typeface="Arial" charset="0"/>
        </a:defRPr>
      </a:lvl6pPr>
      <a:lvl7pPr marL="914400" algn="l" defTabSz="457200" rtl="0" fontAlgn="base">
        <a:spcBef>
          <a:spcPct val="0"/>
        </a:spcBef>
        <a:spcAft>
          <a:spcPct val="0"/>
        </a:spcAft>
        <a:defRPr sz="3000">
          <a:solidFill>
            <a:srgbClr val="0D1B43"/>
          </a:solidFill>
          <a:latin typeface="Arial" charset="0"/>
        </a:defRPr>
      </a:lvl7pPr>
      <a:lvl8pPr marL="1371600" algn="l" defTabSz="457200" rtl="0" fontAlgn="base">
        <a:spcBef>
          <a:spcPct val="0"/>
        </a:spcBef>
        <a:spcAft>
          <a:spcPct val="0"/>
        </a:spcAft>
        <a:defRPr sz="3000">
          <a:solidFill>
            <a:srgbClr val="0D1B43"/>
          </a:solidFill>
          <a:latin typeface="Arial" charset="0"/>
        </a:defRPr>
      </a:lvl8pPr>
      <a:lvl9pPr marL="1828800" algn="l" defTabSz="457200" rtl="0" fontAlgn="base">
        <a:spcBef>
          <a:spcPct val="0"/>
        </a:spcBef>
        <a:spcAft>
          <a:spcPct val="0"/>
        </a:spcAft>
        <a:defRPr sz="3000">
          <a:solidFill>
            <a:srgbClr val="0D1B43"/>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B7B6D-EE13-47EA-A348-F70EA4113C67}" type="datetimeFigureOut">
              <a:rPr lang="en-AU" smtClean="0"/>
              <a:t>12/03/2021</a:t>
            </a:fld>
            <a:endParaRPr lang="en-AU"/>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07868-A15B-4081-A600-5678E70D0A88}" type="slidenum">
              <a:rPr lang="en-AU" smtClean="0"/>
              <a:t>‹#›</a:t>
            </a:fld>
            <a:endParaRPr lang="en-AU"/>
          </a:p>
        </p:txBody>
      </p:sp>
    </p:spTree>
    <p:extLst>
      <p:ext uri="{BB962C8B-B14F-4D97-AF65-F5344CB8AC3E}">
        <p14:creationId xmlns:p14="http://schemas.microsoft.com/office/powerpoint/2010/main" val="178213926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8Ogsf81URGg"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performancemanager10.successfactors.com/sf/learning?destUrl=https%3a%2f%2fdoj1%2eplateau%2ecom%2flearning%2fuser%2fdeeplink%5fredirect%2ejsp%3flinkId%3dONLINE%5fCONTENT%5fSTRUCTURE%26componentID%3d52017%26componentTypeID%3d101%26revisionDate%3d15489"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https://www.justice.nsw.gov.au/lsb/Pages/privacy-management-plan/privacy-management-plan.aspx" TargetMode="External"/><Relationship Id="rId4" Type="http://schemas.openxmlformats.org/officeDocument/2006/relationships/hyperlink" Target="https://www.justice.nsw.gov.au/Pages/privacy.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acs.nsw.gov.au/download?file=791474"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cs.nsw.gov.au/download?file=778320"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facs.nsw.gov.au/download?file=773717"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hyperlink" Target="https://www.facs.nsw.gov.au/download?file=778320" TargetMode="Externa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12.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dex.dss.gov.au/document/81" TargetMode="External"/><Relationship Id="rId7" Type="http://schemas.openxmlformats.org/officeDocument/2006/relationships/hyperlink" Target="https://fams.asn.au/resources/tei-resource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www.facs.nsw.gov.au/download?file=791474" TargetMode="External"/><Relationship Id="rId5" Type="http://schemas.openxmlformats.org/officeDocument/2006/relationships/hyperlink" Target="https://www.facs.nsw.gov.au/download?file=773717" TargetMode="External"/><Relationship Id="rId4" Type="http://schemas.openxmlformats.org/officeDocument/2006/relationships/hyperlink" Target="https://www.facs.nsw.gov.au/download?file=778320"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mygovid.gov.au/need-help" TargetMode="External"/><Relationship Id="rId3" Type="http://schemas.openxmlformats.org/officeDocument/2006/relationships/hyperlink" Target="https://dex.dss.gov.au/" TargetMode="External"/><Relationship Id="rId7" Type="http://schemas.openxmlformats.org/officeDocument/2006/relationships/hyperlink" Target="tel:1300287539"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hyperlink" Target="https://www.facs.nsw.gov.au/providers/children-families/early-intervention/TEI-program" TargetMode="External"/><Relationship Id="rId5" Type="http://schemas.openxmlformats.org/officeDocument/2006/relationships/hyperlink" Target="tel:1800020283" TargetMode="External"/><Relationship Id="rId4" Type="http://schemas.openxmlformats.org/officeDocument/2006/relationships/hyperlink" Target="mailto:dssdataexchange.helpdesk@dss.gov.au" TargetMode="External"/><Relationship Id="rId9" Type="http://schemas.openxmlformats.org/officeDocument/2006/relationships/hyperlink" Target="https://info.authorisationmanager.gov.au/hel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hyperlink" Target="https://www.facs.nsw.gov.au/download?file=785709"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www.facs.nsw.gov.au/download?file=785709"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facs.nsw.gov.au/download?file=791474"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buNone/>
            </a:pPr>
            <a:r>
              <a:rPr lang="en-US" sz="5400" dirty="0" smtClean="0"/>
              <a:t>Targeted Earlier Intervention Program</a:t>
            </a:r>
          </a:p>
          <a:p>
            <a:pPr marL="0" indent="0">
              <a:buNone/>
            </a:pPr>
            <a:r>
              <a:rPr lang="en-US" dirty="0" smtClean="0"/>
              <a:t>Webinar 4: Consent and Privacy</a:t>
            </a:r>
          </a:p>
          <a:p>
            <a:pPr marL="0" indent="0">
              <a:buNone/>
            </a:pPr>
            <a:r>
              <a:rPr lang="en-US" sz="2800" dirty="0"/>
              <a:t>Live recording</a:t>
            </a:r>
            <a:r>
              <a:rPr lang="en-US" sz="2800"/>
              <a:t>: </a:t>
            </a:r>
            <a:r>
              <a:rPr lang="en-US" sz="2800">
                <a:hlinkClick r:id="rId3"/>
              </a:rPr>
              <a:t>https://</a:t>
            </a:r>
            <a:r>
              <a:rPr lang="en-US" sz="2800" smtClean="0">
                <a:hlinkClick r:id="rId3"/>
              </a:rPr>
              <a:t>www.youtube.com/watch?v=8Ogsf81URGg</a:t>
            </a:r>
            <a:endParaRPr lang="en-US" sz="2800" smtClean="0"/>
          </a:p>
          <a:p>
            <a:pPr marL="0" indent="0">
              <a:buNone/>
            </a:pPr>
            <a:endParaRPr lang="en-US" sz="2800" dirty="0" smtClean="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a:t>
            </a:fld>
            <a:endParaRPr lang="en-US" altLang="en-US"/>
          </a:p>
        </p:txBody>
      </p:sp>
    </p:spTree>
    <p:extLst>
      <p:ext uri="{BB962C8B-B14F-4D97-AF65-F5344CB8AC3E}">
        <p14:creationId xmlns:p14="http://schemas.microsoft.com/office/powerpoint/2010/main" val="2667032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sz="2400" dirty="0"/>
              <a:t>You must always take reasonable steps to ensure the personal and health information you hold is secure. </a:t>
            </a:r>
            <a:endParaRPr lang="en-AU" sz="2400" dirty="0" smtClean="0"/>
          </a:p>
          <a:p>
            <a:r>
              <a:rPr lang="en-US" sz="2400" dirty="0" smtClean="0"/>
              <a:t>Consider the following:</a:t>
            </a:r>
          </a:p>
          <a:p>
            <a:pPr lvl="1"/>
            <a:r>
              <a:rPr lang="en-AU" sz="1600" b="1" dirty="0"/>
              <a:t>Physical Security</a:t>
            </a:r>
            <a:r>
              <a:rPr lang="en-AU" sz="1600" dirty="0"/>
              <a:t>: </a:t>
            </a:r>
            <a:r>
              <a:rPr lang="en-AU" sz="1600" dirty="0" smtClean="0"/>
              <a:t>Where </a:t>
            </a:r>
            <a:r>
              <a:rPr lang="en-AU" sz="1600" dirty="0"/>
              <a:t>is the personal and health information held? </a:t>
            </a:r>
            <a:r>
              <a:rPr lang="en-AU" sz="1600" dirty="0" smtClean="0"/>
              <a:t>Are paper stored </a:t>
            </a:r>
            <a:r>
              <a:rPr lang="en-AU" sz="1600" dirty="0"/>
              <a:t>in locked cabinets?</a:t>
            </a:r>
          </a:p>
          <a:p>
            <a:pPr lvl="1"/>
            <a:r>
              <a:rPr lang="en-AU" sz="1600" b="1" dirty="0"/>
              <a:t>ICT Security</a:t>
            </a:r>
            <a:r>
              <a:rPr lang="en-AU" sz="1600" dirty="0"/>
              <a:t>: How is the information protected from unauthorised </a:t>
            </a:r>
            <a:r>
              <a:rPr lang="en-AU" sz="1600" dirty="0" smtClean="0"/>
              <a:t>access? Is </a:t>
            </a:r>
            <a:r>
              <a:rPr lang="en-AU" sz="1600" dirty="0"/>
              <a:t>it password protected or stored electronically with access restrictions?</a:t>
            </a:r>
          </a:p>
          <a:p>
            <a:pPr lvl="1"/>
            <a:r>
              <a:rPr lang="en-AU" sz="1600" b="1" dirty="0"/>
              <a:t>Access Security:</a:t>
            </a:r>
            <a:r>
              <a:rPr lang="en-AU" sz="1600" dirty="0"/>
              <a:t> Who </a:t>
            </a:r>
            <a:r>
              <a:rPr lang="en-AU" sz="1600" dirty="0" smtClean="0"/>
              <a:t>can access </a:t>
            </a:r>
            <a:r>
              <a:rPr lang="en-AU" sz="1600" dirty="0"/>
              <a:t>the information? Is access restricted by role, work </a:t>
            </a:r>
            <a:r>
              <a:rPr lang="en-AU" sz="1600" dirty="0" smtClean="0"/>
              <a:t>unit? </a:t>
            </a:r>
          </a:p>
          <a:p>
            <a:pPr lvl="1"/>
            <a:r>
              <a:rPr lang="en-AU" sz="1600" b="1" dirty="0" smtClean="0"/>
              <a:t>Governance</a:t>
            </a:r>
            <a:r>
              <a:rPr lang="en-AU" sz="1600" b="1" dirty="0"/>
              <a:t>, culture and training</a:t>
            </a:r>
            <a:r>
              <a:rPr lang="en-AU" sz="1600" dirty="0"/>
              <a:t>: Do staff receive regular</a:t>
            </a:r>
            <a:r>
              <a:rPr lang="en-AU" sz="1600" dirty="0">
                <a:hlinkClick r:id="rId3"/>
              </a:rPr>
              <a:t> training in privacy obligations</a:t>
            </a:r>
            <a:r>
              <a:rPr lang="en-AU" sz="1600" dirty="0"/>
              <a:t>? Are they aware of security policies, privacy management plan and </a:t>
            </a:r>
            <a:r>
              <a:rPr lang="en-AU" sz="1600" dirty="0" smtClean="0"/>
              <a:t>your organisation’s </a:t>
            </a:r>
            <a:r>
              <a:rPr lang="en-AU" sz="1600" dirty="0">
                <a:hlinkClick r:id="rId4"/>
              </a:rPr>
              <a:t>privacy policy</a:t>
            </a:r>
            <a:r>
              <a:rPr lang="en-AU" sz="1600" dirty="0"/>
              <a:t>?  </a:t>
            </a:r>
          </a:p>
          <a:p>
            <a:pPr lvl="1"/>
            <a:r>
              <a:rPr lang="en-AU" sz="1600" b="1" dirty="0"/>
              <a:t>Data breaches</a:t>
            </a:r>
            <a:r>
              <a:rPr lang="en-AU" sz="1600" dirty="0"/>
              <a:t>: Are staff aware of their obligations when faced with a </a:t>
            </a:r>
            <a:r>
              <a:rPr lang="en-AU" sz="1600" dirty="0">
                <a:hlinkClick r:id="rId5"/>
              </a:rPr>
              <a:t>data breach</a:t>
            </a:r>
            <a:r>
              <a:rPr lang="en-AU" sz="1600" dirty="0"/>
              <a:t>?</a:t>
            </a:r>
          </a:p>
          <a:p>
            <a:pPr lvl="1"/>
            <a:r>
              <a:rPr lang="en-AU" sz="1600" b="1" dirty="0"/>
              <a:t>Sensitive information</a:t>
            </a:r>
            <a:r>
              <a:rPr lang="en-AU" sz="1600" dirty="0"/>
              <a:t>: Is sensitive information, such as psychology </a:t>
            </a:r>
            <a:r>
              <a:rPr lang="en-AU" sz="1600" dirty="0" smtClean="0"/>
              <a:t>reports, </a:t>
            </a:r>
            <a:r>
              <a:rPr lang="en-AU" sz="1600" dirty="0"/>
              <a:t>subject to increased security safeguards?  </a:t>
            </a:r>
          </a:p>
          <a:p>
            <a:pPr lvl="1"/>
            <a:r>
              <a:rPr lang="en-AU" sz="1600" b="1" dirty="0"/>
              <a:t>De-identification</a:t>
            </a:r>
            <a:r>
              <a:rPr lang="en-AU" sz="1600" dirty="0"/>
              <a:t>: how and when is client information de-identified?</a:t>
            </a:r>
          </a:p>
          <a:p>
            <a:pPr lvl="1"/>
            <a:r>
              <a:rPr lang="en-AU" sz="1600" b="1" dirty="0"/>
              <a:t>Destruction</a:t>
            </a:r>
            <a:r>
              <a:rPr lang="en-AU" sz="1600" dirty="0"/>
              <a:t>: How and when are documents containing personal and/or health information destroyed</a:t>
            </a:r>
            <a:r>
              <a:rPr lang="en-AU" sz="1600" dirty="0" smtClean="0"/>
              <a:t>?</a:t>
            </a:r>
            <a:endParaRPr lang="en-AU" dirty="0"/>
          </a:p>
        </p:txBody>
      </p:sp>
      <p:sp>
        <p:nvSpPr>
          <p:cNvPr id="3" name="Title 2"/>
          <p:cNvSpPr>
            <a:spLocks noGrp="1"/>
          </p:cNvSpPr>
          <p:nvPr>
            <p:ph type="title"/>
          </p:nvPr>
        </p:nvSpPr>
        <p:spPr/>
        <p:txBody>
          <a:bodyPr/>
          <a:lstStyle/>
          <a:p>
            <a:r>
              <a:rPr lang="en-US" dirty="0" smtClean="0"/>
              <a:t>Security of information</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10</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2118281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73421" y="2423364"/>
            <a:ext cx="5486400" cy="3754422"/>
          </a:xfrm>
        </p:spPr>
        <p:txBody>
          <a:bodyPr/>
          <a:lstStyle/>
          <a:p>
            <a:pPr marL="0" indent="0">
              <a:buNone/>
            </a:pPr>
            <a:r>
              <a:rPr lang="en-US" sz="2400" dirty="0" smtClean="0"/>
              <a:t>Do you have a privacy notice?</a:t>
            </a:r>
          </a:p>
          <a:p>
            <a:pPr marL="0" indent="0">
              <a:buNone/>
            </a:pPr>
            <a:endParaRPr lang="en-US" sz="1200" dirty="0" smtClean="0"/>
          </a:p>
          <a:p>
            <a:pPr marL="0" indent="0">
              <a:buNone/>
            </a:pPr>
            <a:r>
              <a:rPr lang="en-US" sz="2400" dirty="0" smtClean="0"/>
              <a:t>Do you obtain clients’ consent to collect, use and disclose their personal/health information?</a:t>
            </a:r>
            <a:endParaRPr lang="en-AU" sz="2400" dirty="0" smtClean="0"/>
          </a:p>
          <a:p>
            <a:pPr marL="0" indent="0">
              <a:buNone/>
            </a:pPr>
            <a:endParaRPr lang="en-US" sz="1200" dirty="0" smtClean="0"/>
          </a:p>
          <a:p>
            <a:pPr marL="0" indent="0">
              <a:buNone/>
            </a:pPr>
            <a:r>
              <a:rPr lang="en-US" sz="2400" dirty="0" smtClean="0"/>
              <a:t>Is your client’s information secure?</a:t>
            </a:r>
            <a:endParaRPr lang="en-US" dirty="0" smtClean="0"/>
          </a:p>
        </p:txBody>
      </p:sp>
      <p:sp>
        <p:nvSpPr>
          <p:cNvPr id="3" name="Title 2"/>
          <p:cNvSpPr>
            <a:spLocks noGrp="1"/>
          </p:cNvSpPr>
          <p:nvPr>
            <p:ph type="title"/>
          </p:nvPr>
        </p:nvSpPr>
        <p:spPr/>
        <p:txBody>
          <a:bodyPr/>
          <a:lstStyle/>
          <a:p>
            <a:r>
              <a:rPr lang="en-US" dirty="0" smtClean="0"/>
              <a:t>Privacy Obligations of TEI service providers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11</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5529617" y="2382420"/>
            <a:ext cx="591403" cy="62438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AU" dirty="0"/>
          </a:p>
        </p:txBody>
      </p:sp>
      <p:sp>
        <p:nvSpPr>
          <p:cNvPr id="8" name="TextBox 7"/>
          <p:cNvSpPr txBox="1"/>
          <p:nvPr/>
        </p:nvSpPr>
        <p:spPr>
          <a:xfrm>
            <a:off x="5529617" y="3456397"/>
            <a:ext cx="591403" cy="62438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AU" dirty="0"/>
          </a:p>
        </p:txBody>
      </p:sp>
      <p:sp>
        <p:nvSpPr>
          <p:cNvPr id="9" name="TextBox 8"/>
          <p:cNvSpPr txBox="1"/>
          <p:nvPr/>
        </p:nvSpPr>
        <p:spPr>
          <a:xfrm>
            <a:off x="5529616" y="4421975"/>
            <a:ext cx="591403" cy="62438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AU" dirty="0"/>
          </a:p>
        </p:txBody>
      </p:sp>
      <p:sp>
        <p:nvSpPr>
          <p:cNvPr id="10" name="TextBox 9"/>
          <p:cNvSpPr txBox="1"/>
          <p:nvPr/>
        </p:nvSpPr>
        <p:spPr>
          <a:xfrm>
            <a:off x="557282" y="1846760"/>
            <a:ext cx="4371833" cy="37856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dirty="0" smtClean="0"/>
              <a:t>All organisations should have privacy policies and practices to ensure they lawfully collect, store, use and disclose clients’ personal and health information.</a:t>
            </a:r>
          </a:p>
          <a:p>
            <a:endParaRPr lang="en-US" sz="2400" dirty="0"/>
          </a:p>
          <a:p>
            <a:r>
              <a:rPr lang="en-US" sz="2400" dirty="0" smtClean="0"/>
              <a:t>Check the practices in your </a:t>
            </a:r>
            <a:r>
              <a:rPr lang="en-US" sz="2400" dirty="0" err="1" smtClean="0"/>
              <a:t>organisation</a:t>
            </a:r>
            <a:r>
              <a:rPr lang="en-US" sz="2400" dirty="0" smtClean="0"/>
              <a:t> to make sure you address these key principles. </a:t>
            </a:r>
            <a:endParaRPr lang="en-AU" sz="2400" dirty="0"/>
          </a:p>
        </p:txBody>
      </p:sp>
      <p:sp>
        <p:nvSpPr>
          <p:cNvPr id="11" name="TextBox 10"/>
          <p:cNvSpPr txBox="1"/>
          <p:nvPr/>
        </p:nvSpPr>
        <p:spPr>
          <a:xfrm>
            <a:off x="5825317" y="5622026"/>
            <a:ext cx="6192253" cy="369332"/>
          </a:xfrm>
          <a:prstGeom prst="rect">
            <a:avLst/>
          </a:prstGeom>
          <a:noFill/>
        </p:spPr>
        <p:txBody>
          <a:bodyPr wrap="square" rtlCol="0">
            <a:spAutoFit/>
          </a:bodyPr>
          <a:lstStyle/>
          <a:p>
            <a:r>
              <a:rPr lang="en-US" dirty="0" smtClean="0"/>
              <a:t>See </a:t>
            </a:r>
            <a:r>
              <a:rPr lang="en-US" dirty="0" smtClean="0">
                <a:hlinkClick r:id="rId3"/>
              </a:rPr>
              <a:t>Privacy Information Sheet </a:t>
            </a:r>
            <a:r>
              <a:rPr lang="en-US" dirty="0" smtClean="0"/>
              <a:t>for more information</a:t>
            </a:r>
            <a:endParaRPr lang="en-AU" dirty="0"/>
          </a:p>
        </p:txBody>
      </p:sp>
    </p:spTree>
    <p:extLst>
      <p:ext uri="{BB962C8B-B14F-4D97-AF65-F5344CB8AC3E}">
        <p14:creationId xmlns:p14="http://schemas.microsoft.com/office/powerpoint/2010/main" val="233848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863737"/>
            <a:ext cx="5181600" cy="4133848"/>
          </a:xfrm>
        </p:spPr>
        <p:txBody>
          <a:bodyPr/>
          <a:lstStyle/>
          <a:p>
            <a:r>
              <a:rPr lang="en-US" sz="2800" dirty="0" smtClean="0"/>
              <a:t>If your </a:t>
            </a:r>
            <a:r>
              <a:rPr lang="en-US" sz="2800" dirty="0" err="1" smtClean="0"/>
              <a:t>organisation</a:t>
            </a:r>
            <a:r>
              <a:rPr lang="en-US" sz="2800" dirty="0" smtClean="0"/>
              <a:t> stores clients’ personal information in the Data Exchange, there are additional privacy principles we must adhere to.</a:t>
            </a:r>
          </a:p>
          <a:p>
            <a:r>
              <a:rPr lang="en-US" sz="2800" dirty="0" smtClean="0"/>
              <a:t>These principles only apply to organisations who upload/enter clients’ personal information into DEX.</a:t>
            </a:r>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p:txBody>
      </p:sp>
      <p:sp>
        <p:nvSpPr>
          <p:cNvPr id="3" name="Title 2"/>
          <p:cNvSpPr>
            <a:spLocks noGrp="1"/>
          </p:cNvSpPr>
          <p:nvPr>
            <p:ph type="title"/>
          </p:nvPr>
        </p:nvSpPr>
        <p:spPr/>
        <p:txBody>
          <a:bodyPr/>
          <a:lstStyle/>
          <a:p>
            <a:r>
              <a:rPr lang="en-US" dirty="0" smtClean="0"/>
              <a:t>Using the Data Exchange: Privacy and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12</a:t>
            </a:fld>
            <a:endParaRPr lang="en-US" altLang="en-US"/>
          </a:p>
        </p:txBody>
      </p:sp>
      <p:sp>
        <p:nvSpPr>
          <p:cNvPr id="8" name="TextBox 7"/>
          <p:cNvSpPr txBox="1"/>
          <p:nvPr/>
        </p:nvSpPr>
        <p:spPr>
          <a:xfrm>
            <a:off x="6476999" y="1901834"/>
            <a:ext cx="4857749" cy="23083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b="1" dirty="0" smtClean="0"/>
              <a:t>In the Data Exchange, personal information is the client’s:</a:t>
            </a:r>
          </a:p>
          <a:p>
            <a:pPr marL="285750" indent="-285750">
              <a:buFont typeface="Arial" panose="020B0604020202020204" pitchFamily="34" charset="0"/>
              <a:buChar char="•"/>
            </a:pPr>
            <a:r>
              <a:rPr lang="en-US" sz="2400" dirty="0" smtClean="0"/>
              <a:t>First name</a:t>
            </a:r>
          </a:p>
          <a:p>
            <a:pPr marL="285750" indent="-285750">
              <a:buFont typeface="Arial" panose="020B0604020202020204" pitchFamily="34" charset="0"/>
              <a:buChar char="•"/>
            </a:pPr>
            <a:r>
              <a:rPr lang="en-US" sz="2400" dirty="0" smtClean="0"/>
              <a:t>Last name</a:t>
            </a:r>
          </a:p>
          <a:p>
            <a:pPr marL="285750" indent="-285750">
              <a:buFont typeface="Arial" panose="020B0604020202020204" pitchFamily="34" charset="0"/>
              <a:buChar char="•"/>
            </a:pPr>
            <a:r>
              <a:rPr lang="en-US" sz="2400" dirty="0" smtClean="0"/>
              <a:t>Street-level address (e.g. 1 Main Street)</a:t>
            </a:r>
            <a:endParaRPr lang="en-AU" sz="2400" dirty="0"/>
          </a:p>
        </p:txBody>
      </p:sp>
      <p:sp>
        <p:nvSpPr>
          <p:cNvPr id="9" name="TextBox 8"/>
          <p:cNvSpPr txBox="1"/>
          <p:nvPr/>
        </p:nvSpPr>
        <p:spPr>
          <a:xfrm>
            <a:off x="6477000" y="4905056"/>
            <a:ext cx="4857749" cy="1200329"/>
          </a:xfrm>
          <a:prstGeom prst="rect">
            <a:avLst/>
          </a:prstGeom>
          <a:solidFill>
            <a:schemeClr val="bg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2400" dirty="0">
                <a:solidFill>
                  <a:schemeClr val="tx1"/>
                </a:solidFill>
              </a:rPr>
              <a:t>See </a:t>
            </a:r>
            <a:r>
              <a:rPr lang="en-US" sz="2400" dirty="0">
                <a:solidFill>
                  <a:schemeClr val="tx1"/>
                </a:solidFill>
                <a:hlinkClick r:id="rId3"/>
              </a:rPr>
              <a:t>Using the Data Exchange: Consent and Privacy </a:t>
            </a:r>
            <a:r>
              <a:rPr lang="en-US" sz="2400" dirty="0">
                <a:solidFill>
                  <a:schemeClr val="tx1"/>
                </a:solidFill>
              </a:rPr>
              <a:t>for more </a:t>
            </a:r>
            <a:r>
              <a:rPr lang="en-US" sz="2400" dirty="0" smtClean="0">
                <a:solidFill>
                  <a:schemeClr val="tx1"/>
                </a:solidFill>
              </a:rPr>
              <a:t>information</a:t>
            </a:r>
            <a:endParaRPr lang="en-AU" sz="2400" dirty="0">
              <a:solidFill>
                <a:schemeClr val="tx1"/>
              </a:solidFill>
            </a:endParaRPr>
          </a:p>
        </p:txBody>
      </p:sp>
    </p:spTree>
    <p:extLst>
      <p:ext uri="{BB962C8B-B14F-4D97-AF65-F5344CB8AC3E}">
        <p14:creationId xmlns:p14="http://schemas.microsoft.com/office/powerpoint/2010/main" val="1961015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3"/>
            <a:ext cx="5629316" cy="1047748"/>
          </a:xfrm>
        </p:spPr>
        <p:txBody>
          <a:bodyPr/>
          <a:lstStyle/>
          <a:p>
            <a:pPr marL="0" indent="0">
              <a:buNone/>
            </a:pPr>
            <a:r>
              <a:rPr lang="en-US" sz="2800" dirty="0" smtClean="0"/>
              <a:t>Before you can store clients’ personal information in the Data Exchange, you must:</a:t>
            </a:r>
            <a:endParaRPr lang="en-AU" sz="2800" dirty="0"/>
          </a:p>
        </p:txBody>
      </p:sp>
      <p:sp>
        <p:nvSpPr>
          <p:cNvPr id="3" name="Title 2"/>
          <p:cNvSpPr>
            <a:spLocks noGrp="1"/>
          </p:cNvSpPr>
          <p:nvPr>
            <p:ph type="title"/>
          </p:nvPr>
        </p:nvSpPr>
        <p:spPr/>
        <p:txBody>
          <a:bodyPr/>
          <a:lstStyle/>
          <a:p>
            <a:r>
              <a:rPr lang="en-US" dirty="0" smtClean="0"/>
              <a:t>Using the Data Exchange</a:t>
            </a:r>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665541425"/>
              </p:ext>
            </p:extLst>
          </p:nvPr>
        </p:nvGraphicFramePr>
        <p:xfrm>
          <a:off x="609599" y="3239961"/>
          <a:ext cx="6140882" cy="2804160"/>
        </p:xfrm>
        <a:graphic>
          <a:graphicData uri="http://schemas.openxmlformats.org/drawingml/2006/table">
            <a:tbl>
              <a:tblPr firstRow="1" firstCol="1" bandRow="1"/>
              <a:tblGrid>
                <a:gridCol w="864855">
                  <a:extLst>
                    <a:ext uri="{9D8B030D-6E8A-4147-A177-3AD203B41FA5}">
                      <a16:colId xmlns:a16="http://schemas.microsoft.com/office/drawing/2014/main" val="1276430672"/>
                    </a:ext>
                  </a:extLst>
                </a:gridCol>
                <a:gridCol w="5276027">
                  <a:extLst>
                    <a:ext uri="{9D8B030D-6E8A-4147-A177-3AD203B41FA5}">
                      <a16:colId xmlns:a16="http://schemas.microsoft.com/office/drawing/2014/main" val="3805829710"/>
                    </a:ext>
                  </a:extLst>
                </a:gridCol>
              </a:tblGrid>
              <a:tr h="988824">
                <a:tc>
                  <a:txBody>
                    <a:bodyPr/>
                    <a:lstStyle/>
                    <a:p>
                      <a:pPr algn="ctr">
                        <a:lnSpc>
                          <a:spcPct val="115000"/>
                        </a:lnSpc>
                        <a:spcAft>
                          <a:spcPts val="0"/>
                        </a:spcAft>
                      </a:pPr>
                      <a:r>
                        <a:rPr lang="en-AU" sz="2000" b="1">
                          <a:effectLst/>
                          <a:latin typeface="Gotham" panose="02000504050000020004" pitchFamily="2" charset="0"/>
                          <a:ea typeface="Calibri" panose="020F0502020204030204" pitchFamily="34" charset="0"/>
                          <a:cs typeface="Arial" panose="020B0604020202020204" pitchFamily="34" charset="0"/>
                        </a:rPr>
                        <a:t>1</a:t>
                      </a:r>
                      <a:endParaRPr lang="en-AU" sz="20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nSpc>
                          <a:spcPct val="115000"/>
                        </a:lnSpc>
                        <a:spcAft>
                          <a:spcPts val="0"/>
                        </a:spcAft>
                      </a:pPr>
                      <a:r>
                        <a:rPr lang="en-AU" sz="2000" dirty="0">
                          <a:effectLst/>
                          <a:latin typeface="Gotham" panose="02000504050000020004" pitchFamily="2" charset="0"/>
                          <a:ea typeface="Calibri" panose="020F0502020204030204" pitchFamily="34" charset="0"/>
                          <a:cs typeface="Arial" panose="020B0604020202020204" pitchFamily="34" charset="0"/>
                        </a:rPr>
                        <a:t>Use the DSS standard notification on privacy (or similar) to notify clients about the Data Exchange</a:t>
                      </a: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872444639"/>
                  </a:ext>
                </a:extLst>
              </a:tr>
              <a:tr h="325545">
                <a:tc>
                  <a:txBody>
                    <a:bodyPr/>
                    <a:lstStyle/>
                    <a:p>
                      <a:pPr algn="ctr">
                        <a:lnSpc>
                          <a:spcPct val="115000"/>
                        </a:lnSpc>
                        <a:spcAft>
                          <a:spcPts val="600"/>
                        </a:spcAft>
                      </a:pPr>
                      <a:r>
                        <a:rPr lang="en-AU" sz="2000" b="1">
                          <a:effectLst/>
                          <a:latin typeface="Gotham" panose="02000504050000020004" pitchFamily="2" charset="0"/>
                          <a:ea typeface="Calibri" panose="020F0502020204030204" pitchFamily="34" charset="0"/>
                          <a:cs typeface="Arial" panose="020B0604020202020204" pitchFamily="34" charset="0"/>
                        </a:rPr>
                        <a:t>2</a:t>
                      </a:r>
                      <a:endParaRPr lang="en-AU" sz="20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nSpc>
                          <a:spcPct val="115000"/>
                        </a:lnSpc>
                        <a:spcAft>
                          <a:spcPts val="0"/>
                        </a:spcAft>
                      </a:pPr>
                      <a:r>
                        <a:rPr lang="en-AU" sz="2000" dirty="0">
                          <a:effectLst/>
                          <a:latin typeface="Gotham" panose="02000504050000020004" pitchFamily="2" charset="0"/>
                          <a:ea typeface="Calibri" panose="020F0502020204030204" pitchFamily="34" charset="0"/>
                          <a:cs typeface="Arial" panose="020B0604020202020204" pitchFamily="34" charset="0"/>
                        </a:rPr>
                        <a:t>Obtain consent to store clients’ personal information in the Data Exchange</a:t>
                      </a: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611242398"/>
                  </a:ext>
                </a:extLst>
              </a:tr>
              <a:tr h="325545">
                <a:tc>
                  <a:txBody>
                    <a:bodyPr/>
                    <a:lstStyle/>
                    <a:p>
                      <a:pPr algn="ctr">
                        <a:lnSpc>
                          <a:spcPct val="115000"/>
                        </a:lnSpc>
                        <a:spcAft>
                          <a:spcPts val="600"/>
                        </a:spcAft>
                      </a:pPr>
                      <a:r>
                        <a:rPr lang="en-US" sz="2000" b="1" dirty="0" smtClean="0">
                          <a:effectLst/>
                          <a:latin typeface="Gotham" panose="02000504050000020004" pitchFamily="2" charset="0"/>
                          <a:ea typeface="Calibri" panose="020F0502020204030204" pitchFamily="34" charset="0"/>
                          <a:cs typeface="Arial" panose="020B0604020202020204" pitchFamily="34" charset="0"/>
                        </a:rPr>
                        <a:t>3</a:t>
                      </a:r>
                      <a:endParaRPr lang="en-AU" sz="2000" b="1"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en-AU" sz="2000" dirty="0" smtClean="0">
                          <a:effectLst/>
                          <a:latin typeface="Gotham" panose="02000504050000020004" pitchFamily="2" charset="0"/>
                          <a:ea typeface="Calibri" panose="020F0502020204030204" pitchFamily="34" charset="0"/>
                          <a:cs typeface="Arial" panose="020B0604020202020204" pitchFamily="34" charset="0"/>
                        </a:rPr>
                        <a:t>Obtain consent from clients to participate in follow up research, surveys, and evaluation</a:t>
                      </a:r>
                    </a:p>
                  </a:txBody>
                  <a:tcPr marL="68580" marR="68580" marT="0" marB="0" anchor="ctr">
                    <a:lnL>
                      <a:noFill/>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chemeClr val="bg1"/>
                    </a:solidFill>
                  </a:tcPr>
                </a:tc>
                <a:extLst>
                  <a:ext uri="{0D108BD9-81ED-4DB2-BD59-A6C34878D82A}">
                    <a16:rowId xmlns:a16="http://schemas.microsoft.com/office/drawing/2014/main" val="1416010919"/>
                  </a:ext>
                </a:extLst>
              </a:tr>
            </a:tbl>
          </a:graphicData>
        </a:graphic>
      </p:graphicFrame>
      <p:pic>
        <p:nvPicPr>
          <p:cNvPr id="9" name="Picture 8"/>
          <p:cNvPicPr>
            <a:picLocks noChangeAspect="1"/>
          </p:cNvPicPr>
          <p:nvPr/>
        </p:nvPicPr>
        <p:blipFill>
          <a:blip r:embed="rId3"/>
          <a:stretch>
            <a:fillRect/>
          </a:stretch>
        </p:blipFill>
        <p:spPr>
          <a:xfrm>
            <a:off x="7263828" y="484474"/>
            <a:ext cx="3805225" cy="5592864"/>
          </a:xfrm>
          <a:prstGeom prst="rect">
            <a:avLst/>
          </a:prstGeom>
          <a:ln>
            <a:solidFill>
              <a:srgbClr val="002663"/>
            </a:solidFill>
          </a:ln>
        </p:spPr>
      </p:pic>
      <p:sp>
        <p:nvSpPr>
          <p:cNvPr id="10" name="TextBox 9"/>
          <p:cNvSpPr txBox="1"/>
          <p:nvPr/>
        </p:nvSpPr>
        <p:spPr>
          <a:xfrm>
            <a:off x="7542800" y="6200146"/>
            <a:ext cx="3526253" cy="369332"/>
          </a:xfrm>
          <a:prstGeom prst="rect">
            <a:avLst/>
          </a:prstGeom>
          <a:solidFill>
            <a:schemeClr val="bg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lvl="0"/>
            <a:r>
              <a:rPr lang="en-US" dirty="0">
                <a:solidFill>
                  <a:schemeClr val="tx1"/>
                </a:solidFill>
              </a:rPr>
              <a:t>See </a:t>
            </a:r>
            <a:r>
              <a:rPr lang="en-AU" u="sng" dirty="0">
                <a:hlinkClick r:id="rId4"/>
              </a:rPr>
              <a:t>Example client intake form</a:t>
            </a:r>
            <a:endParaRPr lang="en-AU" u="sng" dirty="0"/>
          </a:p>
        </p:txBody>
      </p:sp>
    </p:spTree>
    <p:extLst>
      <p:ext uri="{BB962C8B-B14F-4D97-AF65-F5344CB8AC3E}">
        <p14:creationId xmlns:p14="http://schemas.microsoft.com/office/powerpoint/2010/main" val="2830981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8358" y="1748591"/>
            <a:ext cx="5903495" cy="4203032"/>
          </a:xfr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lstStyle/>
          <a:p>
            <a:pPr marL="0" indent="0">
              <a:buNone/>
            </a:pPr>
            <a:r>
              <a:rPr lang="en-AU" sz="2000" dirty="0"/>
              <a:t>If your organisation conducts bulk uploads or system-to-system transfers, you may </a:t>
            </a:r>
            <a:r>
              <a:rPr lang="en-AU" sz="2000" dirty="0" smtClean="0"/>
              <a:t>choose to </a:t>
            </a:r>
            <a:r>
              <a:rPr lang="en-AU" sz="2000" dirty="0"/>
              <a:t>not store client’s personal information in the Data Exchange.</a:t>
            </a:r>
          </a:p>
          <a:p>
            <a:pPr marL="0" indent="0">
              <a:buNone/>
            </a:pPr>
            <a:r>
              <a:rPr lang="en-AU" sz="2000" dirty="0"/>
              <a:t>To do this, you </a:t>
            </a:r>
            <a:r>
              <a:rPr lang="en-AU" sz="2000" dirty="0" smtClean="0"/>
              <a:t>will:</a:t>
            </a:r>
          </a:p>
          <a:p>
            <a:pPr lvl="1"/>
            <a:r>
              <a:rPr lang="en-AU" sz="1600" dirty="0" smtClean="0"/>
              <a:t>remove </a:t>
            </a:r>
            <a:r>
              <a:rPr lang="en-AU" sz="1600" dirty="0"/>
              <a:t>clients’ personal information (i.e. full name and street-level address) before your upload or </a:t>
            </a:r>
            <a:r>
              <a:rPr lang="en-AU" sz="1600" dirty="0" smtClean="0"/>
              <a:t>transfer.</a:t>
            </a:r>
          </a:p>
          <a:p>
            <a:pPr lvl="1"/>
            <a:r>
              <a:rPr lang="en-AU" sz="1600" dirty="0" smtClean="0"/>
              <a:t>indicate </a:t>
            </a:r>
            <a:r>
              <a:rPr lang="en-AU" sz="1600" dirty="0"/>
              <a:t>client consent has not been </a:t>
            </a:r>
            <a:r>
              <a:rPr lang="en-AU" sz="1600" dirty="0" smtClean="0"/>
              <a:t>provided</a:t>
            </a:r>
          </a:p>
          <a:p>
            <a:pPr lvl="1"/>
            <a:r>
              <a:rPr lang="en-AU" sz="1600" dirty="0" smtClean="0"/>
              <a:t>generate </a:t>
            </a:r>
            <a:r>
              <a:rPr lang="en-AU" sz="1600" dirty="0"/>
              <a:t>SLKs for your clients </a:t>
            </a:r>
          </a:p>
          <a:p>
            <a:pPr marL="0" indent="0">
              <a:buNone/>
            </a:pPr>
            <a:r>
              <a:rPr lang="en-AU" sz="2000" dirty="0"/>
              <a:t>The DSS Standard Notification arrangements do not apply to your organisation if you choose not to store clients’ personal information in the Data Exchange. </a:t>
            </a:r>
          </a:p>
        </p:txBody>
      </p:sp>
      <p:sp>
        <p:nvSpPr>
          <p:cNvPr id="3" name="Title 2"/>
          <p:cNvSpPr>
            <a:spLocks noGrp="1"/>
          </p:cNvSpPr>
          <p:nvPr>
            <p:ph type="title"/>
          </p:nvPr>
        </p:nvSpPr>
        <p:spPr>
          <a:xfrm>
            <a:off x="609600" y="249371"/>
            <a:ext cx="10972800" cy="605582"/>
          </a:xfrm>
        </p:spPr>
        <p:txBody>
          <a:bodyPr/>
          <a:lstStyle/>
          <a:p>
            <a:r>
              <a:rPr lang="en-US" dirty="0" smtClean="0"/>
              <a:t>What if my </a:t>
            </a:r>
            <a:r>
              <a:rPr lang="en-US" dirty="0" err="1" smtClean="0"/>
              <a:t>organisation</a:t>
            </a:r>
            <a:r>
              <a:rPr lang="en-US" dirty="0" smtClean="0"/>
              <a:t> does NOT store personal information in DEX?</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9" name="Content Placeholder 1"/>
          <p:cNvSpPr txBox="1">
            <a:spLocks/>
          </p:cNvSpPr>
          <p:nvPr/>
        </p:nvSpPr>
        <p:spPr bwMode="auto">
          <a:xfrm>
            <a:off x="7322329" y="1898311"/>
            <a:ext cx="4147775" cy="3903591"/>
          </a:xfrm>
          <a:prstGeom prst="roundRect">
            <a:avLst/>
          </a:prstGeom>
          <a:solidFill>
            <a:schemeClr val="accent2">
              <a:lumMod val="20000"/>
              <a:lumOff val="80000"/>
            </a:schemeClr>
          </a:solid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charset="0"/>
              <a:buNone/>
            </a:pPr>
            <a:r>
              <a:rPr lang="en-AU" sz="2000" dirty="0" smtClean="0"/>
              <a:t>However, you still need to:</a:t>
            </a:r>
          </a:p>
          <a:p>
            <a:r>
              <a:rPr lang="en-US" sz="2000" dirty="0" smtClean="0"/>
              <a:t>Obtain consent from clients to participate in follow up research, surveys or evaluation</a:t>
            </a:r>
          </a:p>
          <a:p>
            <a:r>
              <a:rPr lang="en-US" sz="2000" dirty="0" smtClean="0"/>
              <a:t>Distribute your own privacy notice</a:t>
            </a:r>
          </a:p>
          <a:p>
            <a:r>
              <a:rPr lang="en-US" sz="2000" dirty="0" smtClean="0"/>
              <a:t>Obtain consent for your own </a:t>
            </a:r>
            <a:r>
              <a:rPr lang="en-US" sz="2000" dirty="0" err="1" smtClean="0"/>
              <a:t>organisation</a:t>
            </a:r>
            <a:r>
              <a:rPr lang="en-US" sz="2000" dirty="0" smtClean="0"/>
              <a:t> to collect, store, use and disclose client’s personal information</a:t>
            </a:r>
            <a:endParaRPr lang="en-AU" sz="2000" dirty="0"/>
          </a:p>
        </p:txBody>
      </p:sp>
    </p:spTree>
    <p:extLst>
      <p:ext uri="{BB962C8B-B14F-4D97-AF65-F5344CB8AC3E}">
        <p14:creationId xmlns:p14="http://schemas.microsoft.com/office/powerpoint/2010/main" val="3043470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 y="961876"/>
            <a:ext cx="12192001" cy="605582"/>
          </a:xfrm>
          <a:solidFill>
            <a:schemeClr val="bg1"/>
          </a:solidFill>
        </p:spPr>
        <p:txBody>
          <a:bodyPr/>
          <a:lstStyle/>
          <a:p>
            <a:endParaRPr lang="en-AU" dirty="0"/>
          </a:p>
        </p:txBody>
      </p:sp>
      <p:pic>
        <p:nvPicPr>
          <p:cNvPr id="6" name="Picture 5"/>
          <p:cNvPicPr>
            <a:picLocks noChangeAspect="1"/>
          </p:cNvPicPr>
          <p:nvPr/>
        </p:nvPicPr>
        <p:blipFill>
          <a:blip r:embed="rId3"/>
          <a:stretch>
            <a:fillRect/>
          </a:stretch>
        </p:blipFill>
        <p:spPr>
          <a:xfrm>
            <a:off x="1361569" y="361666"/>
            <a:ext cx="3844661" cy="5786892"/>
          </a:xfrm>
          <a:prstGeom prst="rect">
            <a:avLst/>
          </a:prstGeom>
        </p:spPr>
      </p:pic>
      <p:pic>
        <p:nvPicPr>
          <p:cNvPr id="7" name="Picture 6"/>
          <p:cNvPicPr>
            <a:picLocks noChangeAspect="1"/>
          </p:cNvPicPr>
          <p:nvPr/>
        </p:nvPicPr>
        <p:blipFill>
          <a:blip r:embed="rId4"/>
          <a:stretch>
            <a:fillRect/>
          </a:stretch>
        </p:blipFill>
        <p:spPr>
          <a:xfrm>
            <a:off x="6539626" y="319258"/>
            <a:ext cx="4011647" cy="5829300"/>
          </a:xfrm>
          <a:prstGeom prst="rect">
            <a:avLst/>
          </a:prstGeom>
        </p:spPr>
      </p:pic>
      <p:sp>
        <p:nvSpPr>
          <p:cNvPr id="10" name="Rectangle 9"/>
          <p:cNvSpPr/>
          <p:nvPr/>
        </p:nvSpPr>
        <p:spPr>
          <a:xfrm>
            <a:off x="255181" y="6139177"/>
            <a:ext cx="2094614" cy="718823"/>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9" name="Rectangle 8"/>
          <p:cNvSpPr/>
          <p:nvPr/>
        </p:nvSpPr>
        <p:spPr>
          <a:xfrm>
            <a:off x="1562986" y="6337029"/>
            <a:ext cx="7726904" cy="369332"/>
          </a:xfrm>
          <a:prstGeom prst="rect">
            <a:avLst/>
          </a:prstGeom>
        </p:spPr>
        <p:txBody>
          <a:bodyPr wrap="square">
            <a:spAutoFit/>
          </a:bodyPr>
          <a:lstStyle/>
          <a:p>
            <a:pPr algn="ctr"/>
            <a:r>
              <a:rPr lang="en-US" dirty="0"/>
              <a:t>See </a:t>
            </a:r>
            <a:r>
              <a:rPr lang="en-US" dirty="0">
                <a:hlinkClick r:id="rId5"/>
              </a:rPr>
              <a:t>Using the Data Exchange: Consent and Privacy </a:t>
            </a:r>
            <a:r>
              <a:rPr lang="en-US" dirty="0"/>
              <a:t>for more information</a:t>
            </a:r>
            <a:endParaRPr lang="en-AU" dirty="0"/>
          </a:p>
        </p:txBody>
      </p:sp>
    </p:spTree>
    <p:extLst>
      <p:ext uri="{BB962C8B-B14F-4D97-AF65-F5344CB8AC3E}">
        <p14:creationId xmlns:p14="http://schemas.microsoft.com/office/powerpoint/2010/main" val="1715814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85434089"/>
              </p:ext>
            </p:extLst>
          </p:nvPr>
        </p:nvGraphicFramePr>
        <p:xfrm>
          <a:off x="609597" y="1584156"/>
          <a:ext cx="10972802" cy="4702730"/>
        </p:xfrm>
        <a:graphic>
          <a:graphicData uri="http://schemas.openxmlformats.org/drawingml/2006/table">
            <a:tbl>
              <a:tblPr firstRow="1" firstCol="1" bandRow="1">
                <a:tableStyleId>{5C22544A-7EE6-4342-B048-85BDC9FD1C3A}</a:tableStyleId>
              </a:tblPr>
              <a:tblGrid>
                <a:gridCol w="1940097">
                  <a:extLst>
                    <a:ext uri="{9D8B030D-6E8A-4147-A177-3AD203B41FA5}">
                      <a16:colId xmlns:a16="http://schemas.microsoft.com/office/drawing/2014/main" val="3108721705"/>
                    </a:ext>
                  </a:extLst>
                </a:gridCol>
                <a:gridCol w="5302122">
                  <a:extLst>
                    <a:ext uri="{9D8B030D-6E8A-4147-A177-3AD203B41FA5}">
                      <a16:colId xmlns:a16="http://schemas.microsoft.com/office/drawing/2014/main" val="20282917"/>
                    </a:ext>
                  </a:extLst>
                </a:gridCol>
                <a:gridCol w="3730583">
                  <a:extLst>
                    <a:ext uri="{9D8B030D-6E8A-4147-A177-3AD203B41FA5}">
                      <a16:colId xmlns:a16="http://schemas.microsoft.com/office/drawing/2014/main" val="2598500047"/>
                    </a:ext>
                  </a:extLst>
                </a:gridCol>
              </a:tblGrid>
              <a:tr h="389337">
                <a:tc>
                  <a:txBody>
                    <a:bodyPr/>
                    <a:lstStyle/>
                    <a:p>
                      <a:pPr>
                        <a:lnSpc>
                          <a:spcPct val="115000"/>
                        </a:lnSpc>
                        <a:spcAft>
                          <a:spcPts val="0"/>
                        </a:spcAft>
                      </a:pPr>
                      <a:r>
                        <a:rPr lang="en-AU" sz="1400">
                          <a:effectLst/>
                        </a:rPr>
                        <a:t> </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tc>
                  <a:txBody>
                    <a:bodyPr/>
                    <a:lstStyle/>
                    <a:p>
                      <a:pPr algn="ctr">
                        <a:lnSpc>
                          <a:spcPct val="115000"/>
                        </a:lnSpc>
                        <a:spcAft>
                          <a:spcPts val="0"/>
                        </a:spcAft>
                      </a:pPr>
                      <a:r>
                        <a:rPr lang="en-AU" sz="1400">
                          <a:effectLst/>
                        </a:rPr>
                        <a:t>Consent to store personal information in the Data Exchange</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gn="ctr">
                        <a:lnSpc>
                          <a:spcPct val="115000"/>
                        </a:lnSpc>
                        <a:spcAft>
                          <a:spcPts val="0"/>
                        </a:spcAft>
                      </a:pPr>
                      <a:r>
                        <a:rPr lang="en-AU" sz="1400">
                          <a:effectLst/>
                        </a:rPr>
                        <a:t>Consent to participate in follow-up research, surveys, and evaluation</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extLst>
                  <a:ext uri="{0D108BD9-81ED-4DB2-BD59-A6C34878D82A}">
                    <a16:rowId xmlns:a16="http://schemas.microsoft.com/office/drawing/2014/main" val="599130327"/>
                  </a:ext>
                </a:extLst>
              </a:tr>
              <a:tr h="2606864">
                <a:tc>
                  <a:txBody>
                    <a:bodyPr/>
                    <a:lstStyle/>
                    <a:p>
                      <a:pPr>
                        <a:lnSpc>
                          <a:spcPct val="115000"/>
                        </a:lnSpc>
                        <a:spcAft>
                          <a:spcPts val="600"/>
                        </a:spcAft>
                      </a:pPr>
                      <a:r>
                        <a:rPr lang="en-AU" sz="1400">
                          <a:effectLst/>
                        </a:rPr>
                        <a:t>For service providers using the web-based portal</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600"/>
                        </a:spcAft>
                      </a:pPr>
                      <a:r>
                        <a:rPr lang="en-AU" sz="1400">
                          <a:effectLst/>
                        </a:rPr>
                        <a:t>Untick the ‘consent to store personal information’ box in the client’s record. The client’s name and street-level address will not be stored in the Data Exchange. </a:t>
                      </a:r>
                    </a:p>
                    <a:p>
                      <a:pPr>
                        <a:lnSpc>
                          <a:spcPct val="115000"/>
                        </a:lnSpc>
                        <a:spcAft>
                          <a:spcPts val="600"/>
                        </a:spcAft>
                      </a:pPr>
                      <a:r>
                        <a:rPr lang="en-AU" sz="1400">
                          <a:effectLst/>
                        </a:rPr>
                        <a:t>You must still enter this information in the client’s record so a Statistical Linkage Key (SLK) can be generated. </a:t>
                      </a:r>
                    </a:p>
                    <a:p>
                      <a:pPr>
                        <a:lnSpc>
                          <a:spcPct val="115000"/>
                        </a:lnSpc>
                        <a:spcAft>
                          <a:spcPts val="600"/>
                        </a:spcAft>
                      </a:pPr>
                      <a:r>
                        <a:rPr lang="en-AU" sz="1400">
                          <a:effectLst/>
                        </a:rPr>
                        <a:t>You must keep a record of the client’s Client ID. This will enable you to update the client’s information as they continue to participate in your service (e.g. to add additional SCOREs).</a:t>
                      </a:r>
                    </a:p>
                    <a:p>
                      <a:pPr>
                        <a:lnSpc>
                          <a:spcPct val="115000"/>
                        </a:lnSpc>
                        <a:spcAft>
                          <a:spcPts val="600"/>
                        </a:spcAft>
                      </a:pPr>
                      <a:r>
                        <a:rPr lang="en-AU" sz="1400">
                          <a:effectLst/>
                        </a:rPr>
                        <a:t>You will not be able to search for the client by their name in the Data Exchange. You will have to use their Client ID to find them.</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0"/>
                        </a:spcAft>
                      </a:pPr>
                      <a:r>
                        <a:rPr lang="en-AU" sz="1400" dirty="0">
                          <a:effectLst/>
                        </a:rPr>
                        <a:t>Untick the ‘consent to participate in follow-up research’ box in the client’s record.</a:t>
                      </a:r>
                      <a:endParaRPr lang="en-AU" sz="1400" dirty="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extLst>
                  <a:ext uri="{0D108BD9-81ED-4DB2-BD59-A6C34878D82A}">
                    <a16:rowId xmlns:a16="http://schemas.microsoft.com/office/drawing/2014/main" val="4194017190"/>
                  </a:ext>
                </a:extLst>
              </a:tr>
              <a:tr h="1529762">
                <a:tc>
                  <a:txBody>
                    <a:bodyPr/>
                    <a:lstStyle/>
                    <a:p>
                      <a:pPr>
                        <a:lnSpc>
                          <a:spcPct val="115000"/>
                        </a:lnSpc>
                        <a:spcAft>
                          <a:spcPts val="0"/>
                        </a:spcAft>
                      </a:pPr>
                      <a:r>
                        <a:rPr lang="en-AU" sz="1400">
                          <a:effectLst/>
                        </a:rPr>
                        <a:t>For service providers conducting bulk uploads or system-to-system transfers</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600"/>
                        </a:spcAft>
                      </a:pPr>
                      <a:r>
                        <a:rPr lang="en-AU" sz="1400">
                          <a:effectLst/>
                        </a:rPr>
                        <a:t>Use the ‘false’ value in your data file.</a:t>
                      </a:r>
                    </a:p>
                    <a:p>
                      <a:pPr>
                        <a:lnSpc>
                          <a:spcPct val="115000"/>
                        </a:lnSpc>
                        <a:spcAft>
                          <a:spcPts val="600"/>
                        </a:spcAft>
                      </a:pPr>
                      <a:r>
                        <a:rPr lang="en-AU" sz="1400">
                          <a:effectLst/>
                        </a:rPr>
                        <a:t>You must generate a SLK or configure your existing system to push SLKs across to the Data Exchange.</a:t>
                      </a:r>
                    </a:p>
                    <a:p>
                      <a:pPr>
                        <a:lnSpc>
                          <a:spcPct val="115000"/>
                        </a:lnSpc>
                        <a:spcAft>
                          <a:spcPts val="600"/>
                        </a:spcAft>
                      </a:pPr>
                      <a:r>
                        <a:rPr lang="en-AU" sz="1400">
                          <a:effectLst/>
                        </a:rPr>
                        <a:t>You can remove a client’s personal information from your XML file or system before uploading it to the Data Exchange.</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0"/>
                        </a:spcAft>
                      </a:pPr>
                      <a:r>
                        <a:rPr lang="en-AU" sz="1400" dirty="0">
                          <a:effectLst/>
                        </a:rPr>
                        <a:t>Use the ‘false’ value in your data file.</a:t>
                      </a:r>
                      <a:endParaRPr lang="en-AU" sz="1400" dirty="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extLst>
                  <a:ext uri="{0D108BD9-81ED-4DB2-BD59-A6C34878D82A}">
                    <a16:rowId xmlns:a16="http://schemas.microsoft.com/office/drawing/2014/main" val="2423126336"/>
                  </a:ext>
                </a:extLst>
              </a:tr>
            </a:tbl>
          </a:graphicData>
        </a:graphic>
      </p:graphicFrame>
      <p:sp>
        <p:nvSpPr>
          <p:cNvPr id="3" name="Title 2"/>
          <p:cNvSpPr>
            <a:spLocks noGrp="1"/>
          </p:cNvSpPr>
          <p:nvPr>
            <p:ph type="title"/>
          </p:nvPr>
        </p:nvSpPr>
        <p:spPr/>
        <p:txBody>
          <a:bodyPr/>
          <a:lstStyle/>
          <a:p>
            <a:r>
              <a:rPr lang="en-US" dirty="0" smtClean="0"/>
              <a:t>What happens if a client does not give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2197025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a:p>
        </p:txBody>
      </p:sp>
      <p:sp>
        <p:nvSpPr>
          <p:cNvPr id="3" name="Title 2"/>
          <p:cNvSpPr>
            <a:spLocks noGrp="1"/>
          </p:cNvSpPr>
          <p:nvPr>
            <p:ph type="title"/>
          </p:nvPr>
        </p:nvSpPr>
        <p:spPr/>
        <p:txBody>
          <a:bodyPr/>
          <a:lstStyle/>
          <a:p>
            <a:r>
              <a:rPr lang="en-US" dirty="0" smtClean="0"/>
              <a:t>What happens if a client does not give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609599" y="1600201"/>
            <a:ext cx="5251117" cy="4525963"/>
          </a:xfrm>
          <a:prstGeom prst="rect">
            <a:avLst/>
          </a:prstGeom>
        </p:spPr>
      </p:pic>
      <p:sp>
        <p:nvSpPr>
          <p:cNvPr id="7" name="Rectangle 6"/>
          <p:cNvSpPr/>
          <p:nvPr/>
        </p:nvSpPr>
        <p:spPr>
          <a:xfrm>
            <a:off x="962526" y="4836695"/>
            <a:ext cx="2779295" cy="637673"/>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8" name="Picture 7"/>
          <p:cNvPicPr>
            <a:picLocks noChangeAspect="1"/>
          </p:cNvPicPr>
          <p:nvPr/>
        </p:nvPicPr>
        <p:blipFill>
          <a:blip r:embed="rId4"/>
          <a:stretch>
            <a:fillRect/>
          </a:stretch>
        </p:blipFill>
        <p:spPr>
          <a:xfrm>
            <a:off x="4627701" y="1825467"/>
            <a:ext cx="7116428" cy="3525328"/>
          </a:xfrm>
          <a:prstGeom prst="rect">
            <a:avLst/>
          </a:prstGeom>
        </p:spPr>
      </p:pic>
    </p:spTree>
    <p:extLst>
      <p:ext uri="{BB962C8B-B14F-4D97-AF65-F5344CB8AC3E}">
        <p14:creationId xmlns:p14="http://schemas.microsoft.com/office/powerpoint/2010/main" val="469854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09597" y="1584156"/>
          <a:ext cx="10972802" cy="4702730"/>
        </p:xfrm>
        <a:graphic>
          <a:graphicData uri="http://schemas.openxmlformats.org/drawingml/2006/table">
            <a:tbl>
              <a:tblPr firstRow="1" firstCol="1" bandRow="1">
                <a:tableStyleId>{5C22544A-7EE6-4342-B048-85BDC9FD1C3A}</a:tableStyleId>
              </a:tblPr>
              <a:tblGrid>
                <a:gridCol w="1940097">
                  <a:extLst>
                    <a:ext uri="{9D8B030D-6E8A-4147-A177-3AD203B41FA5}">
                      <a16:colId xmlns:a16="http://schemas.microsoft.com/office/drawing/2014/main" val="3108721705"/>
                    </a:ext>
                  </a:extLst>
                </a:gridCol>
                <a:gridCol w="5302122">
                  <a:extLst>
                    <a:ext uri="{9D8B030D-6E8A-4147-A177-3AD203B41FA5}">
                      <a16:colId xmlns:a16="http://schemas.microsoft.com/office/drawing/2014/main" val="20282917"/>
                    </a:ext>
                  </a:extLst>
                </a:gridCol>
                <a:gridCol w="3730583">
                  <a:extLst>
                    <a:ext uri="{9D8B030D-6E8A-4147-A177-3AD203B41FA5}">
                      <a16:colId xmlns:a16="http://schemas.microsoft.com/office/drawing/2014/main" val="2598500047"/>
                    </a:ext>
                  </a:extLst>
                </a:gridCol>
              </a:tblGrid>
              <a:tr h="389337">
                <a:tc>
                  <a:txBody>
                    <a:bodyPr/>
                    <a:lstStyle/>
                    <a:p>
                      <a:pPr>
                        <a:lnSpc>
                          <a:spcPct val="115000"/>
                        </a:lnSpc>
                        <a:spcAft>
                          <a:spcPts val="0"/>
                        </a:spcAft>
                      </a:pPr>
                      <a:r>
                        <a:rPr lang="en-AU" sz="1400">
                          <a:effectLst/>
                        </a:rPr>
                        <a:t> </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tc>
                  <a:txBody>
                    <a:bodyPr/>
                    <a:lstStyle/>
                    <a:p>
                      <a:pPr algn="ctr">
                        <a:lnSpc>
                          <a:spcPct val="115000"/>
                        </a:lnSpc>
                        <a:spcAft>
                          <a:spcPts val="0"/>
                        </a:spcAft>
                      </a:pPr>
                      <a:r>
                        <a:rPr lang="en-AU" sz="1400">
                          <a:effectLst/>
                        </a:rPr>
                        <a:t>Consent to store personal information in the Data Exchange</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gn="ctr">
                        <a:lnSpc>
                          <a:spcPct val="115000"/>
                        </a:lnSpc>
                        <a:spcAft>
                          <a:spcPts val="0"/>
                        </a:spcAft>
                      </a:pPr>
                      <a:r>
                        <a:rPr lang="en-AU" sz="1400">
                          <a:effectLst/>
                        </a:rPr>
                        <a:t>Consent to participate in follow-up research, surveys, and evaluation</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extLst>
                  <a:ext uri="{0D108BD9-81ED-4DB2-BD59-A6C34878D82A}">
                    <a16:rowId xmlns:a16="http://schemas.microsoft.com/office/drawing/2014/main" val="599130327"/>
                  </a:ext>
                </a:extLst>
              </a:tr>
              <a:tr h="2606864">
                <a:tc>
                  <a:txBody>
                    <a:bodyPr/>
                    <a:lstStyle/>
                    <a:p>
                      <a:pPr>
                        <a:lnSpc>
                          <a:spcPct val="115000"/>
                        </a:lnSpc>
                        <a:spcAft>
                          <a:spcPts val="600"/>
                        </a:spcAft>
                      </a:pPr>
                      <a:r>
                        <a:rPr lang="en-AU" sz="1400">
                          <a:effectLst/>
                        </a:rPr>
                        <a:t>For service providers using the web-based portal</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600"/>
                        </a:spcAft>
                      </a:pPr>
                      <a:r>
                        <a:rPr lang="en-AU" sz="1400" dirty="0">
                          <a:effectLst/>
                        </a:rPr>
                        <a:t>Untick the ‘consent to store personal information’ box in the client’s record. The client’s name and street-level address will not be stored in the Data Exchange. </a:t>
                      </a:r>
                    </a:p>
                    <a:p>
                      <a:pPr>
                        <a:lnSpc>
                          <a:spcPct val="115000"/>
                        </a:lnSpc>
                        <a:spcAft>
                          <a:spcPts val="600"/>
                        </a:spcAft>
                      </a:pPr>
                      <a:r>
                        <a:rPr lang="en-AU" sz="1400" dirty="0">
                          <a:effectLst/>
                        </a:rPr>
                        <a:t>You must still enter this information in the client’s record so a Statistical Linkage Key (SLK) can be generated. </a:t>
                      </a:r>
                    </a:p>
                    <a:p>
                      <a:pPr>
                        <a:lnSpc>
                          <a:spcPct val="115000"/>
                        </a:lnSpc>
                        <a:spcAft>
                          <a:spcPts val="600"/>
                        </a:spcAft>
                      </a:pPr>
                      <a:r>
                        <a:rPr lang="en-AU" sz="1400" dirty="0">
                          <a:effectLst/>
                        </a:rPr>
                        <a:t>You must keep a record of the client’s Client ID. This will enable you to update the client’s information as they continue to participate in your service (e.g. to add additional SCOREs).</a:t>
                      </a:r>
                    </a:p>
                    <a:p>
                      <a:pPr>
                        <a:lnSpc>
                          <a:spcPct val="115000"/>
                        </a:lnSpc>
                        <a:spcAft>
                          <a:spcPts val="600"/>
                        </a:spcAft>
                      </a:pPr>
                      <a:r>
                        <a:rPr lang="en-AU" sz="1400" dirty="0">
                          <a:effectLst/>
                        </a:rPr>
                        <a:t>You will not be able to search for the client by their name in the Data Exchange. You will have to use their Client ID to find them.</a:t>
                      </a:r>
                      <a:endParaRPr lang="en-AU" sz="1400" dirty="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0"/>
                        </a:spcAft>
                      </a:pPr>
                      <a:r>
                        <a:rPr lang="en-AU" sz="1400" dirty="0">
                          <a:effectLst/>
                        </a:rPr>
                        <a:t>Untick the ‘consent to participate in follow-up research’ box in the client’s record.</a:t>
                      </a:r>
                      <a:endParaRPr lang="en-AU" sz="1400" dirty="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extLst>
                  <a:ext uri="{0D108BD9-81ED-4DB2-BD59-A6C34878D82A}">
                    <a16:rowId xmlns:a16="http://schemas.microsoft.com/office/drawing/2014/main" val="4194017190"/>
                  </a:ext>
                </a:extLst>
              </a:tr>
              <a:tr h="1529762">
                <a:tc>
                  <a:txBody>
                    <a:bodyPr/>
                    <a:lstStyle/>
                    <a:p>
                      <a:pPr>
                        <a:lnSpc>
                          <a:spcPct val="115000"/>
                        </a:lnSpc>
                        <a:spcAft>
                          <a:spcPts val="0"/>
                        </a:spcAft>
                      </a:pPr>
                      <a:r>
                        <a:rPr lang="en-AU" sz="1400">
                          <a:effectLst/>
                        </a:rPr>
                        <a:t>For service providers conducting bulk uploads or system-to-system transfers</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600"/>
                        </a:spcAft>
                      </a:pPr>
                      <a:r>
                        <a:rPr lang="en-AU" sz="1400">
                          <a:effectLst/>
                        </a:rPr>
                        <a:t>Use the ‘false’ value in your data file.</a:t>
                      </a:r>
                    </a:p>
                    <a:p>
                      <a:pPr>
                        <a:lnSpc>
                          <a:spcPct val="115000"/>
                        </a:lnSpc>
                        <a:spcAft>
                          <a:spcPts val="600"/>
                        </a:spcAft>
                      </a:pPr>
                      <a:r>
                        <a:rPr lang="en-AU" sz="1400">
                          <a:effectLst/>
                        </a:rPr>
                        <a:t>You must generate a SLK or configure your existing system to push SLKs across to the Data Exchange.</a:t>
                      </a:r>
                    </a:p>
                    <a:p>
                      <a:pPr>
                        <a:lnSpc>
                          <a:spcPct val="115000"/>
                        </a:lnSpc>
                        <a:spcAft>
                          <a:spcPts val="600"/>
                        </a:spcAft>
                      </a:pPr>
                      <a:r>
                        <a:rPr lang="en-AU" sz="1400">
                          <a:effectLst/>
                        </a:rPr>
                        <a:t>You can remove a client’s personal information from your XML file or system before uploading it to the Data Exchange.</a:t>
                      </a:r>
                      <a:endParaRPr lang="en-AU" sz="140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nchor="ctr"/>
                </a:tc>
                <a:tc>
                  <a:txBody>
                    <a:bodyPr/>
                    <a:lstStyle/>
                    <a:p>
                      <a:pPr>
                        <a:lnSpc>
                          <a:spcPct val="115000"/>
                        </a:lnSpc>
                        <a:spcAft>
                          <a:spcPts val="0"/>
                        </a:spcAft>
                      </a:pPr>
                      <a:r>
                        <a:rPr lang="en-AU" sz="1400" dirty="0">
                          <a:effectLst/>
                        </a:rPr>
                        <a:t>Use the ‘false’ value in your data file.</a:t>
                      </a:r>
                      <a:endParaRPr lang="en-AU" sz="1400" dirty="0">
                        <a:effectLst/>
                        <a:latin typeface="Gotham" panose="02000504050000020004" pitchFamily="2" charset="0"/>
                        <a:ea typeface="Calibri" panose="020F0502020204030204" pitchFamily="34" charset="0"/>
                        <a:cs typeface="Arial" panose="020B0604020202020204" pitchFamily="34" charset="0"/>
                      </a:endParaRPr>
                    </a:p>
                  </a:txBody>
                  <a:tcPr marL="42319" marR="42319" marT="0" marB="0"/>
                </a:tc>
                <a:extLst>
                  <a:ext uri="{0D108BD9-81ED-4DB2-BD59-A6C34878D82A}">
                    <a16:rowId xmlns:a16="http://schemas.microsoft.com/office/drawing/2014/main" val="2423126336"/>
                  </a:ext>
                </a:extLst>
              </a:tr>
            </a:tbl>
          </a:graphicData>
        </a:graphic>
      </p:graphicFrame>
      <p:sp>
        <p:nvSpPr>
          <p:cNvPr id="3" name="Title 2"/>
          <p:cNvSpPr>
            <a:spLocks noGrp="1"/>
          </p:cNvSpPr>
          <p:nvPr>
            <p:ph type="title"/>
          </p:nvPr>
        </p:nvSpPr>
        <p:spPr/>
        <p:txBody>
          <a:bodyPr/>
          <a:lstStyle/>
          <a:p>
            <a:r>
              <a:rPr lang="en-US" dirty="0" smtClean="0"/>
              <a:t>What happens if a client does not give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929281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600202"/>
            <a:ext cx="7018420" cy="4525963"/>
          </a:xfrm>
        </p:spPr>
        <p:txBody>
          <a:bodyPr/>
          <a:lstStyle/>
          <a:p>
            <a:pPr marL="0" indent="0">
              <a:buNone/>
            </a:pPr>
            <a:r>
              <a:rPr lang="en-AU" sz="1800" b="1" dirty="0" smtClean="0"/>
              <a:t>Can </a:t>
            </a:r>
            <a:r>
              <a:rPr lang="en-AU" sz="1800" b="1" dirty="0"/>
              <a:t>children, young adults or someone with compromised capacity give consent?</a:t>
            </a:r>
          </a:p>
          <a:p>
            <a:r>
              <a:rPr lang="en-AU" sz="1800" dirty="0"/>
              <a:t>For a child, it is best practice to seek consent from their parent or guardian.</a:t>
            </a:r>
          </a:p>
          <a:p>
            <a:r>
              <a:rPr lang="en-AU" sz="1800" dirty="0"/>
              <a:t>However, if you determine a child or young person fully understands what they are consenting to, you can get their consent directly.</a:t>
            </a:r>
          </a:p>
          <a:p>
            <a:r>
              <a:rPr lang="en-AU" sz="1800" dirty="0"/>
              <a:t>DSS propose a general rule: a young person aged 15 and over has the capacity to consent, unless there is something to suggest otherwise. Children and young people aged under 15 are presumed not to have capacity to consent. </a:t>
            </a:r>
          </a:p>
          <a:p>
            <a:r>
              <a:rPr lang="en-AU" sz="1800" dirty="0"/>
              <a:t>You may have clients whose capacity to consent is compromised (e.g. people with disabilities). You may have to implement special practices. You should use your professional experience to determine the best way to obtain consent. For example, a guardian may provide consent on behalf of a client.</a:t>
            </a:r>
          </a:p>
          <a:p>
            <a:endParaRPr lang="en-AU" dirty="0"/>
          </a:p>
        </p:txBody>
      </p:sp>
      <p:sp>
        <p:nvSpPr>
          <p:cNvPr id="3" name="Title 2"/>
          <p:cNvSpPr>
            <a:spLocks noGrp="1"/>
          </p:cNvSpPr>
          <p:nvPr>
            <p:ph type="title"/>
          </p:nvPr>
        </p:nvSpPr>
        <p:spPr/>
        <p:txBody>
          <a:bodyPr/>
          <a:lstStyle/>
          <a:p>
            <a:r>
              <a:rPr lang="en-US" dirty="0" smtClean="0"/>
              <a:t>Capacity to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9" name="Content Placeholder 1"/>
          <p:cNvSpPr txBox="1">
            <a:spLocks/>
          </p:cNvSpPr>
          <p:nvPr/>
        </p:nvSpPr>
        <p:spPr bwMode="auto">
          <a:xfrm>
            <a:off x="8073188" y="1600202"/>
            <a:ext cx="3509211"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charset="0"/>
              <a:buNone/>
            </a:pPr>
            <a:r>
              <a:rPr lang="en-AU" sz="1800" b="1" dirty="0" smtClean="0"/>
              <a:t>What happens when a client does not have the capacity to give consent?</a:t>
            </a:r>
          </a:p>
          <a:p>
            <a:r>
              <a:rPr lang="en-AU" sz="1800" dirty="0" smtClean="0"/>
              <a:t>Organisations should use their professional judgement to assess whether a client is capable of giving informed consent.</a:t>
            </a:r>
          </a:p>
          <a:p>
            <a:r>
              <a:rPr lang="en-AU" sz="1800" dirty="0" smtClean="0"/>
              <a:t> If you determine that a client does not have the capacity to consent, and there is no one to provide consent on their behalf, you should assume that consent has not been given. </a:t>
            </a:r>
            <a:endParaRPr lang="en-AU" dirty="0"/>
          </a:p>
        </p:txBody>
      </p:sp>
      <p:cxnSp>
        <p:nvCxnSpPr>
          <p:cNvPr id="11" name="Straight Connector 10"/>
          <p:cNvCxnSpPr/>
          <p:nvPr/>
        </p:nvCxnSpPr>
        <p:spPr>
          <a:xfrm>
            <a:off x="7857067" y="1503949"/>
            <a:ext cx="0" cy="491172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726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3592565982"/>
              </p:ext>
            </p:extLst>
          </p:nvPr>
        </p:nvGraphicFramePr>
        <p:xfrm>
          <a:off x="914400" y="1843617"/>
          <a:ext cx="10229850" cy="32998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14400" y="1843617"/>
            <a:ext cx="6497053" cy="584775"/>
          </a:xfrm>
          <a:prstGeom prst="rect">
            <a:avLst/>
          </a:prstGeom>
          <a:noFill/>
        </p:spPr>
        <p:txBody>
          <a:bodyPr wrap="square" rtlCol="0">
            <a:spAutoFit/>
          </a:bodyPr>
          <a:lstStyle/>
          <a:p>
            <a:r>
              <a:rPr lang="en-US" sz="3200" dirty="0" smtClean="0"/>
              <a:t>In this webinar we discuss:</a:t>
            </a:r>
            <a:endParaRPr lang="en-AU" sz="3200" dirty="0"/>
          </a:p>
        </p:txBody>
      </p:sp>
    </p:spTree>
    <p:extLst>
      <p:ext uri="{BB962C8B-B14F-4D97-AF65-F5344CB8AC3E}">
        <p14:creationId xmlns:p14="http://schemas.microsoft.com/office/powerpoint/2010/main" val="3828786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9600" y="1600202"/>
            <a:ext cx="5390147" cy="4525963"/>
          </a:xfrm>
        </p:spPr>
        <p:txBody>
          <a:bodyPr/>
          <a:lstStyle/>
          <a:p>
            <a:pPr marL="0" indent="0" algn="ctr">
              <a:buNone/>
            </a:pPr>
            <a:r>
              <a:rPr lang="en-US" b="1" dirty="0" smtClean="0"/>
              <a:t>Data Exchange privacy </a:t>
            </a:r>
            <a:r>
              <a:rPr lang="en-US" b="1" dirty="0"/>
              <a:t>obligations</a:t>
            </a:r>
            <a:endParaRPr lang="en-AU" b="1" dirty="0"/>
          </a:p>
          <a:p>
            <a:pPr marL="0" lvl="0" indent="0">
              <a:buNone/>
            </a:pPr>
            <a:endParaRPr lang="en-AU" sz="1600" u="sng" dirty="0">
              <a:hlinkClick r:id="rId3"/>
            </a:endParaRPr>
          </a:p>
          <a:p>
            <a:pPr marL="285750" lvl="0" indent="-285750">
              <a:buFont typeface="Arial" panose="020B0604020202020204" pitchFamily="34" charset="0"/>
              <a:buChar char="•"/>
            </a:pPr>
            <a:r>
              <a:rPr lang="en-AU" u="sng" dirty="0" smtClean="0">
                <a:hlinkClick r:id="rId4"/>
              </a:rPr>
              <a:t>Using </a:t>
            </a:r>
            <a:r>
              <a:rPr lang="en-AU" u="sng" dirty="0">
                <a:hlinkClick r:id="rId4"/>
              </a:rPr>
              <a:t>the Data Exchange: Consent and Privacy</a:t>
            </a:r>
            <a:endParaRPr lang="en-AU" dirty="0"/>
          </a:p>
          <a:p>
            <a:pPr marL="285750" lvl="0" indent="-285750">
              <a:buFont typeface="Arial" panose="020B0604020202020204" pitchFamily="34" charset="0"/>
              <a:buChar char="•"/>
            </a:pPr>
            <a:r>
              <a:rPr lang="en-AU" u="sng" dirty="0" smtClean="0">
                <a:hlinkClick r:id="rId5"/>
              </a:rPr>
              <a:t>Example </a:t>
            </a:r>
            <a:r>
              <a:rPr lang="en-AU" u="sng" dirty="0">
                <a:hlinkClick r:id="rId5"/>
              </a:rPr>
              <a:t>client intake </a:t>
            </a:r>
            <a:r>
              <a:rPr lang="en-AU" u="sng" dirty="0" smtClean="0">
                <a:hlinkClick r:id="rId5"/>
              </a:rPr>
              <a:t>form</a:t>
            </a:r>
            <a:endParaRPr lang="en-AU" u="sng" dirty="0" smtClean="0"/>
          </a:p>
          <a:p>
            <a:pPr marL="0" lvl="0" indent="0">
              <a:buNone/>
            </a:pPr>
            <a:endParaRPr lang="en-AU" dirty="0"/>
          </a:p>
          <a:p>
            <a:endParaRPr lang="en-AU" dirty="0"/>
          </a:p>
        </p:txBody>
      </p:sp>
      <p:sp>
        <p:nvSpPr>
          <p:cNvPr id="3" name="Title 2"/>
          <p:cNvSpPr>
            <a:spLocks noGrp="1"/>
          </p:cNvSpPr>
          <p:nvPr>
            <p:ph type="title"/>
          </p:nvPr>
        </p:nvSpPr>
        <p:spPr/>
        <p:txBody>
          <a:bodyPr/>
          <a:lstStyle/>
          <a:p>
            <a:r>
              <a:rPr lang="en-US" dirty="0" smtClean="0"/>
              <a:t>Key Resources for Privacy and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20</a:t>
            </a:fld>
            <a:endParaRPr lang="en-US" altLang="en-US"/>
          </a:p>
        </p:txBody>
      </p:sp>
      <p:sp>
        <p:nvSpPr>
          <p:cNvPr id="11" name="Content Placeholder 8"/>
          <p:cNvSpPr txBox="1">
            <a:spLocks/>
          </p:cNvSpPr>
          <p:nvPr/>
        </p:nvSpPr>
        <p:spPr bwMode="auto">
          <a:xfrm>
            <a:off x="6192253" y="1600202"/>
            <a:ext cx="539014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b="1" dirty="0" smtClean="0"/>
              <a:t>General privacy obligations</a:t>
            </a:r>
            <a:endParaRPr lang="en-AU" b="1" dirty="0" smtClean="0"/>
          </a:p>
          <a:p>
            <a:pPr marL="285750" indent="-285750">
              <a:buFont typeface="Arial" panose="020B0604020202020204" pitchFamily="34" charset="0"/>
              <a:buChar char="•"/>
            </a:pPr>
            <a:endParaRPr lang="en-AU" sz="1600" u="sng" dirty="0" smtClean="0"/>
          </a:p>
          <a:p>
            <a:r>
              <a:rPr lang="en-AU" u="sng" dirty="0">
                <a:hlinkClick r:id="rId6"/>
              </a:rPr>
              <a:t>Privacy Information Sheet</a:t>
            </a:r>
            <a:endParaRPr lang="en-AU" dirty="0"/>
          </a:p>
        </p:txBody>
      </p:sp>
      <p:sp>
        <p:nvSpPr>
          <p:cNvPr id="6" name="TextBox 5"/>
          <p:cNvSpPr txBox="1"/>
          <p:nvPr/>
        </p:nvSpPr>
        <p:spPr>
          <a:xfrm>
            <a:off x="842210" y="4857106"/>
            <a:ext cx="4924926" cy="10156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spcBef>
                <a:spcPts val="1200"/>
              </a:spcBef>
              <a:spcAft>
                <a:spcPts val="1200"/>
              </a:spcAft>
            </a:pPr>
            <a:r>
              <a:rPr lang="en-US" sz="2000" dirty="0" smtClean="0"/>
              <a:t>Fams have translated the DSS Standard Notification on Privacy into 14 different languages. See the </a:t>
            </a:r>
            <a:r>
              <a:rPr lang="en-US" sz="2000" dirty="0" smtClean="0">
                <a:hlinkClick r:id="rId7"/>
              </a:rPr>
              <a:t>Fams website</a:t>
            </a:r>
            <a:r>
              <a:rPr lang="en-US" sz="2000" dirty="0" smtClean="0"/>
              <a:t>. </a:t>
            </a:r>
            <a:endParaRPr lang="en-AU" sz="2000" dirty="0"/>
          </a:p>
        </p:txBody>
      </p:sp>
    </p:spTree>
    <p:extLst>
      <p:ext uri="{BB962C8B-B14F-4D97-AF65-F5344CB8AC3E}">
        <p14:creationId xmlns:p14="http://schemas.microsoft.com/office/powerpoint/2010/main" val="2872780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Where can I go for help?</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21</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663110877"/>
              </p:ext>
            </p:extLst>
          </p:nvPr>
        </p:nvGraphicFramePr>
        <p:xfrm>
          <a:off x="609600" y="1681856"/>
          <a:ext cx="10972800" cy="4384559"/>
        </p:xfrm>
        <a:graphic>
          <a:graphicData uri="http://schemas.openxmlformats.org/drawingml/2006/table">
            <a:tbl>
              <a:tblPr firstRow="1" firstCol="1" bandRow="1"/>
              <a:tblGrid>
                <a:gridCol w="5486400">
                  <a:extLst>
                    <a:ext uri="{9D8B030D-6E8A-4147-A177-3AD203B41FA5}">
                      <a16:colId xmlns:a16="http://schemas.microsoft.com/office/drawing/2014/main" val="3430548306"/>
                    </a:ext>
                  </a:extLst>
                </a:gridCol>
                <a:gridCol w="5486400">
                  <a:extLst>
                    <a:ext uri="{9D8B030D-6E8A-4147-A177-3AD203B41FA5}">
                      <a16:colId xmlns:a16="http://schemas.microsoft.com/office/drawing/2014/main" val="1662021127"/>
                    </a:ext>
                  </a:extLst>
                </a:gridCol>
              </a:tblGrid>
              <a:tr h="319857">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Contact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Type of Support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71876482"/>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3"/>
                        </a:rPr>
                        <a:t>DSS Data Exchange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for the Data Exchange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982302525"/>
                  </a:ext>
                </a:extLst>
              </a:tr>
              <a:tr h="1191353">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Calibri" panose="020F0502020204030204" pitchFamily="34" charset="0"/>
                        </a:rPr>
                        <a:t>DSS Helpline: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4"/>
                        </a:rPr>
                        <a:t>dssdataexchange.helpdesk@dss.gov.au</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Calibri" panose="020F0502020204030204" pitchFamily="34" charset="0"/>
                        </a:rPr>
                        <a:t>or </a:t>
                      </a: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5"/>
                        </a:rPr>
                        <a:t>1800 020 283</a:t>
                      </a:r>
                      <a:r>
                        <a:rPr lang="en-GB" sz="1600">
                          <a:effectLst/>
                          <a:latin typeface="Gotham" panose="02000504050000020004" pitchFamily="2" charset="0"/>
                          <a:ea typeface="Calibri" panose="020F0502020204030204" pitchFamily="34" charset="0"/>
                          <a:cs typeface="Calibri" panose="020F0502020204030204" pitchFamily="34" charset="0"/>
                        </a:rPr>
                        <a:t> (8.30am – 5.30pm Monday to Friday)</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Technical issues with the Data Exchange web platform</a:t>
                      </a:r>
                      <a:endParaRPr lang="en-AU" sz="1600">
                        <a:effectLst/>
                        <a:latin typeface="Gotham" panose="02000504050000020004" pitchFamily="2" charset="0"/>
                        <a:ea typeface="Calibri" panose="020F0502020204030204" pitchFamily="34" charset="0"/>
                        <a:cs typeface="Arial" panose="020B0604020202020204" pitchFamily="34" charset="0"/>
                      </a:endParaRPr>
                    </a:p>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(NB: not myGovID or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133418627"/>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6"/>
                        </a:rPr>
                        <a:t>TEI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tailored to the TEI program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818198220"/>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TEI Inbox:</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tei@facs.nsw.gov.au</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 specific questions which are unavailable in existing resources</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856847736"/>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myGovID and RAM support 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7"/>
                        </a:rPr>
                        <a:t>1300 287 539</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for issues with myGovID and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278047923"/>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myGovID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8"/>
                        </a:rPr>
                        <a:t>Need 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resources for myGovID</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670034360"/>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RAM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9"/>
                        </a:rPr>
                        <a:t>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dirty="0">
                          <a:effectLst/>
                          <a:latin typeface="Gotham" panose="02000504050000020004" pitchFamily="2" charset="0"/>
                          <a:ea typeface="Calibri" panose="020F0502020204030204" pitchFamily="34" charset="0"/>
                          <a:cs typeface="Arial" panose="020B0604020202020204" pitchFamily="34" charset="0"/>
                        </a:rPr>
                        <a:t>Support resources for RAM</a:t>
                      </a:r>
                      <a:endParaRPr lang="en-AU" sz="16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426519264"/>
                  </a:ext>
                </a:extLst>
              </a:tr>
            </a:tbl>
          </a:graphicData>
        </a:graphic>
      </p:graphicFrame>
    </p:spTree>
    <p:extLst>
      <p:ext uri="{BB962C8B-B14F-4D97-AF65-F5344CB8AC3E}">
        <p14:creationId xmlns:p14="http://schemas.microsoft.com/office/powerpoint/2010/main" val="3612655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stretch>
            <a:fillRect/>
          </a:stretch>
        </p:blipFill>
        <p:spPr>
          <a:xfrm>
            <a:off x="6433327" y="698509"/>
            <a:ext cx="5456752" cy="5898273"/>
          </a:xfrm>
          <a:prstGeom prst="rect">
            <a:avLst/>
          </a:prstGeom>
        </p:spPr>
      </p:pic>
      <p:sp>
        <p:nvSpPr>
          <p:cNvPr id="3" name="Title 2"/>
          <p:cNvSpPr>
            <a:spLocks noGrp="1"/>
          </p:cNvSpPr>
          <p:nvPr>
            <p:ph type="title"/>
          </p:nvPr>
        </p:nvSpPr>
        <p:spPr>
          <a:xfrm>
            <a:off x="278524" y="455230"/>
            <a:ext cx="10972800" cy="605582"/>
          </a:xfrm>
        </p:spPr>
        <p:txBody>
          <a:bodyPr/>
          <a:lstStyle/>
          <a:p>
            <a:r>
              <a:rPr lang="en-US" dirty="0" smtClean="0"/>
              <a:t>Data Exchange Quick Start Guide</a:t>
            </a:r>
            <a:endParaRPr lang="en-AU" dirty="0"/>
          </a:p>
        </p:txBody>
      </p:sp>
      <p:sp>
        <p:nvSpPr>
          <p:cNvPr id="7" name="TextBox 6"/>
          <p:cNvSpPr txBox="1"/>
          <p:nvPr/>
        </p:nvSpPr>
        <p:spPr>
          <a:xfrm>
            <a:off x="579367" y="1686649"/>
            <a:ext cx="5569186" cy="4401205"/>
          </a:xfrm>
          <a:prstGeom prst="rect">
            <a:avLst/>
          </a:prstGeom>
          <a:noFill/>
        </p:spPr>
        <p:txBody>
          <a:bodyPr wrap="square" rtlCol="0">
            <a:spAutoFit/>
          </a:bodyPr>
          <a:lstStyle/>
          <a:p>
            <a:r>
              <a:rPr lang="en-US" sz="2800" dirty="0" smtClean="0"/>
              <a:t>Key resource: </a:t>
            </a:r>
            <a:r>
              <a:rPr lang="en-AU" sz="2800" u="sng" dirty="0" err="1" smtClean="0">
                <a:hlinkClick r:id="rId4"/>
              </a:rPr>
              <a:t>Quickstart</a:t>
            </a:r>
            <a:r>
              <a:rPr lang="en-AU" sz="2800" u="sng" dirty="0" smtClean="0">
                <a:hlinkClick r:id="rId4"/>
              </a:rPr>
              <a:t> </a:t>
            </a:r>
            <a:r>
              <a:rPr lang="en-AU" sz="2800" u="sng" dirty="0">
                <a:hlinkClick r:id="rId4"/>
              </a:rPr>
              <a:t>guide to the Data </a:t>
            </a:r>
            <a:r>
              <a:rPr lang="en-AU" sz="2800" u="sng" dirty="0" smtClean="0">
                <a:hlinkClick r:id="rId4"/>
              </a:rPr>
              <a:t>Exchange</a:t>
            </a:r>
            <a:endParaRPr lang="en-AU" sz="2800" u="sng" dirty="0" smtClean="0"/>
          </a:p>
          <a:p>
            <a:endParaRPr lang="en-US" sz="2800" u="sng" dirty="0"/>
          </a:p>
          <a:p>
            <a:pPr marL="457200" indent="-457200">
              <a:buFont typeface="Arial" panose="020B0604020202020204" pitchFamily="34" charset="0"/>
              <a:buChar char="•"/>
            </a:pPr>
            <a:r>
              <a:rPr lang="en-US" sz="2800" dirty="0" smtClean="0"/>
              <a:t>This document outlines the 11 key steps you need to follow to access and start using the Data Exchange.</a:t>
            </a:r>
          </a:p>
          <a:p>
            <a:pPr marL="457200" indent="-457200">
              <a:buFont typeface="Arial" panose="020B0604020202020204" pitchFamily="34" charset="0"/>
              <a:buChar char="•"/>
            </a:pPr>
            <a:r>
              <a:rPr lang="en-US" sz="2800" dirty="0" smtClean="0"/>
              <a:t>It includes links to key resources for each step.</a:t>
            </a:r>
            <a:endParaRPr lang="en-AU" sz="2800" dirty="0"/>
          </a:p>
          <a:p>
            <a:endParaRPr lang="en-AU" sz="2800" dirty="0"/>
          </a:p>
        </p:txBody>
      </p:sp>
      <p:pic>
        <p:nvPicPr>
          <p:cNvPr id="11" name="Picture 10"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03379" y="1131618"/>
            <a:ext cx="457258" cy="432109"/>
          </a:xfrm>
          <a:prstGeom prst="rect">
            <a:avLst/>
          </a:prstGeom>
        </p:spPr>
      </p:pic>
      <p:pic>
        <p:nvPicPr>
          <p:cNvPr id="12" name="Picture 11"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03379" y="1592813"/>
            <a:ext cx="457258" cy="432109"/>
          </a:xfrm>
          <a:prstGeom prst="rect">
            <a:avLst/>
          </a:prstGeom>
        </p:spPr>
      </p:pic>
      <p:pic>
        <p:nvPicPr>
          <p:cNvPr id="13" name="Picture 12"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03379" y="2016040"/>
            <a:ext cx="457258" cy="432109"/>
          </a:xfrm>
          <a:prstGeom prst="rect">
            <a:avLst/>
          </a:prstGeom>
        </p:spPr>
      </p:pic>
      <p:pic>
        <p:nvPicPr>
          <p:cNvPr id="14" name="Picture 13"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03379" y="2352411"/>
            <a:ext cx="457258" cy="432109"/>
          </a:xfrm>
          <a:prstGeom prst="rect">
            <a:avLst/>
          </a:prstGeom>
        </p:spPr>
      </p:pic>
      <p:pic>
        <p:nvPicPr>
          <p:cNvPr id="9" name="Picture 8"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06329" y="2813958"/>
            <a:ext cx="457258" cy="432109"/>
          </a:xfrm>
          <a:prstGeom prst="rect">
            <a:avLst/>
          </a:prstGeom>
        </p:spPr>
      </p:pic>
      <p:pic>
        <p:nvPicPr>
          <p:cNvPr id="10" name="Picture 9"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99237" y="3455142"/>
            <a:ext cx="457258" cy="432109"/>
          </a:xfrm>
          <a:prstGeom prst="rect">
            <a:avLst/>
          </a:prstGeom>
        </p:spPr>
      </p:pic>
    </p:spTree>
    <p:extLst>
      <p:ext uri="{BB962C8B-B14F-4D97-AF65-F5344CB8AC3E}">
        <p14:creationId xmlns:p14="http://schemas.microsoft.com/office/powerpoint/2010/main" val="3697217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a:p>
        </p:txBody>
      </p:sp>
      <p:sp>
        <p:nvSpPr>
          <p:cNvPr id="3" name="Title 2"/>
          <p:cNvSpPr>
            <a:spLocks noGrp="1"/>
          </p:cNvSpPr>
          <p:nvPr>
            <p:ph type="title"/>
          </p:nvPr>
        </p:nvSpPr>
        <p:spPr/>
        <p:txBody>
          <a:bodyPr/>
          <a:lstStyle/>
          <a:p>
            <a:r>
              <a:rPr lang="en-US" dirty="0" smtClean="0"/>
              <a:t>Quick start guide: step 7</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6" name="Picture 5"/>
          <p:cNvPicPr>
            <a:picLocks noChangeAspect="1"/>
          </p:cNvPicPr>
          <p:nvPr/>
        </p:nvPicPr>
        <p:blipFill>
          <a:blip r:embed="rId3"/>
          <a:stretch>
            <a:fillRect/>
          </a:stretch>
        </p:blipFill>
        <p:spPr>
          <a:xfrm>
            <a:off x="609600" y="1600202"/>
            <a:ext cx="11036680" cy="3622727"/>
          </a:xfrm>
          <a:prstGeom prst="rect">
            <a:avLst/>
          </a:prstGeom>
        </p:spPr>
      </p:pic>
      <p:sp>
        <p:nvSpPr>
          <p:cNvPr id="7" name="TextBox 6"/>
          <p:cNvSpPr txBox="1"/>
          <p:nvPr/>
        </p:nvSpPr>
        <p:spPr>
          <a:xfrm>
            <a:off x="7500237" y="696966"/>
            <a:ext cx="4146043" cy="646331"/>
          </a:xfrm>
          <a:prstGeom prst="rect">
            <a:avLst/>
          </a:prstGeom>
          <a:noFill/>
        </p:spPr>
        <p:txBody>
          <a:bodyPr wrap="square" rtlCol="0">
            <a:spAutoFit/>
          </a:bodyPr>
          <a:lstStyle/>
          <a:p>
            <a:r>
              <a:rPr lang="en-AU" u="sng" dirty="0" err="1">
                <a:hlinkClick r:id="rId4"/>
              </a:rPr>
              <a:t>Quickstart</a:t>
            </a:r>
            <a:r>
              <a:rPr lang="en-AU" u="sng" dirty="0">
                <a:hlinkClick r:id="rId4"/>
              </a:rPr>
              <a:t> guide to the Data Exchange</a:t>
            </a:r>
            <a:endParaRPr lang="en-AU" u="sng" dirty="0"/>
          </a:p>
          <a:p>
            <a:endParaRPr lang="en-AU" dirty="0"/>
          </a:p>
        </p:txBody>
      </p:sp>
    </p:spTree>
    <p:extLst>
      <p:ext uri="{BB962C8B-B14F-4D97-AF65-F5344CB8AC3E}">
        <p14:creationId xmlns:p14="http://schemas.microsoft.com/office/powerpoint/2010/main" val="1404715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5667214" cy="4525963"/>
          </a:xfrm>
        </p:spPr>
        <p:txBody>
          <a:bodyPr/>
          <a:lstStyle/>
          <a:p>
            <a:r>
              <a:rPr lang="en-US" sz="2400" dirty="0" smtClean="0"/>
              <a:t>When you collect personal and health information from your clients, there are a key pieces of legislation that you must adhere to:</a:t>
            </a:r>
          </a:p>
          <a:p>
            <a:pPr lvl="1"/>
            <a:r>
              <a:rPr lang="en-US" sz="2000" dirty="0" smtClean="0"/>
              <a:t>Privacy and Personal Information Protection Act 1998</a:t>
            </a:r>
          </a:p>
          <a:p>
            <a:pPr lvl="1"/>
            <a:r>
              <a:rPr lang="en-US" sz="2000" dirty="0" smtClean="0"/>
              <a:t>Health Records and Information Privacy Act 2002</a:t>
            </a:r>
          </a:p>
          <a:p>
            <a:pPr lvl="1"/>
            <a:r>
              <a:rPr lang="en-US" sz="2000" dirty="0" smtClean="0"/>
              <a:t>Privacy Act 1988</a:t>
            </a:r>
            <a:endParaRPr lang="en-US" sz="2000" dirty="0"/>
          </a:p>
          <a:p>
            <a:r>
              <a:rPr lang="en-US" sz="2400" dirty="0" smtClean="0"/>
              <a:t>Clause 18 of your contract (HSA) includes your obligation to comply with this legislation.</a:t>
            </a:r>
          </a:p>
        </p:txBody>
      </p:sp>
      <p:sp>
        <p:nvSpPr>
          <p:cNvPr id="3" name="Title 2"/>
          <p:cNvSpPr>
            <a:spLocks noGrp="1"/>
          </p:cNvSpPr>
          <p:nvPr>
            <p:ph type="title"/>
          </p:nvPr>
        </p:nvSpPr>
        <p:spPr/>
        <p:txBody>
          <a:bodyPr/>
          <a:lstStyle/>
          <a:p>
            <a:r>
              <a:rPr lang="en-US" dirty="0" smtClean="0"/>
              <a:t>Privacy Obligations of TEI service providers</a:t>
            </a:r>
            <a:endParaRPr lang="en-AU" dirty="0"/>
          </a:p>
        </p:txBody>
      </p:sp>
      <p:graphicFrame>
        <p:nvGraphicFramePr>
          <p:cNvPr id="7" name="Diagram 6"/>
          <p:cNvGraphicFramePr/>
          <p:nvPr>
            <p:extLst>
              <p:ext uri="{D42A27DB-BD31-4B8C-83A1-F6EECF244321}">
                <p14:modId xmlns:p14="http://schemas.microsoft.com/office/powerpoint/2010/main" val="1317840851"/>
              </p:ext>
            </p:extLst>
          </p:nvPr>
        </p:nvGraphicFramePr>
        <p:xfrm>
          <a:off x="6787662" y="1600203"/>
          <a:ext cx="4794737" cy="48005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440827" y="6389787"/>
            <a:ext cx="6192253" cy="369332"/>
          </a:xfrm>
          <a:prstGeom prst="rect">
            <a:avLst/>
          </a:prstGeom>
          <a:noFill/>
        </p:spPr>
        <p:txBody>
          <a:bodyPr wrap="square" rtlCol="0">
            <a:spAutoFit/>
          </a:bodyPr>
          <a:lstStyle/>
          <a:p>
            <a:r>
              <a:rPr lang="en-US" dirty="0" smtClean="0"/>
              <a:t>See </a:t>
            </a:r>
            <a:r>
              <a:rPr lang="en-US" dirty="0" smtClean="0">
                <a:hlinkClick r:id="rId8"/>
              </a:rPr>
              <a:t>Privacy Information Sheet </a:t>
            </a:r>
            <a:r>
              <a:rPr lang="en-US" dirty="0" smtClean="0"/>
              <a:t>for more information</a:t>
            </a:r>
            <a:endParaRPr lang="en-AU" dirty="0"/>
          </a:p>
        </p:txBody>
      </p:sp>
    </p:spTree>
    <p:extLst>
      <p:ext uri="{BB962C8B-B14F-4D97-AF65-F5344CB8AC3E}">
        <p14:creationId xmlns:p14="http://schemas.microsoft.com/office/powerpoint/2010/main" val="1816496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972800" cy="2151991"/>
          </a:xfrm>
        </p:spPr>
        <p:txBody>
          <a:bodyPr/>
          <a:lstStyle/>
          <a:p>
            <a:r>
              <a:rPr lang="en-US" sz="2400" dirty="0" smtClean="0"/>
              <a:t>A </a:t>
            </a:r>
            <a:r>
              <a:rPr lang="en-US" sz="2400" b="1" dirty="0" smtClean="0"/>
              <a:t>Privacy Notice</a:t>
            </a:r>
            <a:r>
              <a:rPr lang="en-US" sz="2400" dirty="0" smtClean="0"/>
              <a:t> must be given to clients when you collect personal/health information from them.</a:t>
            </a:r>
          </a:p>
          <a:p>
            <a:r>
              <a:rPr lang="en-US" sz="2400" dirty="0" smtClean="0"/>
              <a:t>It should be in clear language that the client can understand.</a:t>
            </a:r>
          </a:p>
          <a:p>
            <a:r>
              <a:rPr lang="en-US" sz="2400" dirty="0" smtClean="0"/>
              <a:t>A Privacy Notice should tell clients the following:</a:t>
            </a:r>
          </a:p>
          <a:p>
            <a:endParaRPr lang="en-US" sz="2800" dirty="0" smtClean="0"/>
          </a:p>
          <a:p>
            <a:endParaRPr lang="en-US" dirty="0" smtClean="0"/>
          </a:p>
        </p:txBody>
      </p:sp>
      <p:sp>
        <p:nvSpPr>
          <p:cNvPr id="3" name="Title 2"/>
          <p:cNvSpPr>
            <a:spLocks noGrp="1"/>
          </p:cNvSpPr>
          <p:nvPr>
            <p:ph type="title"/>
          </p:nvPr>
        </p:nvSpPr>
        <p:spPr/>
        <p:txBody>
          <a:bodyPr/>
          <a:lstStyle/>
          <a:p>
            <a:r>
              <a:rPr lang="en-US" dirty="0" smtClean="0"/>
              <a:t>Collecting personal or health information</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1801726222"/>
              </p:ext>
            </p:extLst>
          </p:nvPr>
        </p:nvGraphicFramePr>
        <p:xfrm>
          <a:off x="609600" y="3405352"/>
          <a:ext cx="10972800" cy="2790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6415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972800" cy="2151991"/>
          </a:xfrm>
        </p:spPr>
        <p:txBody>
          <a:bodyPr/>
          <a:lstStyle/>
          <a:p>
            <a:r>
              <a:rPr lang="en-US" sz="2400" dirty="0" smtClean="0"/>
              <a:t>A </a:t>
            </a:r>
            <a:r>
              <a:rPr lang="en-US" sz="2400" b="1" dirty="0" smtClean="0"/>
              <a:t>Privacy Notice</a:t>
            </a:r>
            <a:r>
              <a:rPr lang="en-US" sz="2400" dirty="0" smtClean="0"/>
              <a:t> must be given to clients when you collect personal/health information from them.</a:t>
            </a:r>
          </a:p>
          <a:p>
            <a:r>
              <a:rPr lang="en-US" sz="2400" dirty="0" smtClean="0"/>
              <a:t>It should be in clear language that the client can understand.</a:t>
            </a:r>
          </a:p>
          <a:p>
            <a:r>
              <a:rPr lang="en-US" sz="2400" dirty="0" smtClean="0"/>
              <a:t>It should tell clients the following:</a:t>
            </a:r>
          </a:p>
          <a:p>
            <a:endParaRPr lang="en-US" sz="2800" dirty="0" smtClean="0"/>
          </a:p>
          <a:p>
            <a:endParaRPr lang="en-US" dirty="0" smtClean="0"/>
          </a:p>
        </p:txBody>
      </p:sp>
      <p:sp>
        <p:nvSpPr>
          <p:cNvPr id="3" name="Title 2"/>
          <p:cNvSpPr>
            <a:spLocks noGrp="1"/>
          </p:cNvSpPr>
          <p:nvPr>
            <p:ph type="title"/>
          </p:nvPr>
        </p:nvSpPr>
        <p:spPr/>
        <p:txBody>
          <a:bodyPr/>
          <a:lstStyle/>
          <a:p>
            <a:r>
              <a:rPr lang="en-US" dirty="0" smtClean="0"/>
              <a:t>Collecting personal or health information</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1801726222"/>
              </p:ext>
            </p:extLst>
          </p:nvPr>
        </p:nvGraphicFramePr>
        <p:xfrm>
          <a:off x="609600" y="3405352"/>
          <a:ext cx="10972800" cy="27904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xplosion 1 6"/>
          <p:cNvSpPr/>
          <p:nvPr/>
        </p:nvSpPr>
        <p:spPr>
          <a:xfrm>
            <a:off x="6653048" y="0"/>
            <a:ext cx="5722883" cy="4051738"/>
          </a:xfrm>
          <a:prstGeom prst="irregularSeal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This list is not exhaustive!</a:t>
            </a:r>
          </a:p>
          <a:p>
            <a:pPr algn="ctr"/>
            <a:r>
              <a:rPr lang="en-US" b="1" dirty="0" smtClean="0"/>
              <a:t>You should tailor your privacy notice to your </a:t>
            </a:r>
            <a:r>
              <a:rPr lang="en-US" b="1" dirty="0" err="1" smtClean="0"/>
              <a:t>organisation’s</a:t>
            </a:r>
            <a:r>
              <a:rPr lang="en-US" b="1" dirty="0" smtClean="0"/>
              <a:t> specific operating context.</a:t>
            </a:r>
            <a:endParaRPr lang="en-AU" b="1" dirty="0"/>
          </a:p>
        </p:txBody>
      </p:sp>
    </p:spTree>
    <p:extLst>
      <p:ext uri="{BB962C8B-B14F-4D97-AF65-F5344CB8AC3E}">
        <p14:creationId xmlns:p14="http://schemas.microsoft.com/office/powerpoint/2010/main" val="2966080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2"/>
            <a:ext cx="10972800" cy="4680282"/>
          </a:xfrm>
        </p:spPr>
        <p:txBody>
          <a:bodyPr/>
          <a:lstStyle/>
          <a:p>
            <a:r>
              <a:rPr lang="en-US" sz="2400" dirty="0" smtClean="0"/>
              <a:t>You must ensure that your use and disclosure of clients’ personal/health information is lawful.</a:t>
            </a:r>
          </a:p>
          <a:p>
            <a:r>
              <a:rPr lang="en-US" sz="2400" dirty="0" smtClean="0"/>
              <a:t>You can only use (handle) clients’ personal information if:</a:t>
            </a:r>
          </a:p>
          <a:p>
            <a:pPr lvl="1"/>
            <a:r>
              <a:rPr lang="en-US" sz="2000" dirty="0" smtClean="0"/>
              <a:t>The proposed use is consistent with the purpose for which it was collected</a:t>
            </a:r>
          </a:p>
          <a:p>
            <a:pPr lvl="1"/>
            <a:r>
              <a:rPr lang="en-US" sz="2000" dirty="0" smtClean="0"/>
              <a:t>The client has consented for their information to be used in that way</a:t>
            </a:r>
          </a:p>
          <a:p>
            <a:pPr lvl="1"/>
            <a:r>
              <a:rPr lang="en-US" sz="2000" dirty="0" smtClean="0"/>
              <a:t>It is necessary to prevent or lessen a serious and imminent threat to the client</a:t>
            </a:r>
          </a:p>
          <a:p>
            <a:r>
              <a:rPr lang="en-US" sz="2400" dirty="0" smtClean="0"/>
              <a:t>You can only disclose clients’ personal information if:</a:t>
            </a:r>
          </a:p>
          <a:p>
            <a:pPr lvl="1"/>
            <a:r>
              <a:rPr lang="en-US" sz="2000" dirty="0" smtClean="0"/>
              <a:t>The disclosure is directly related to the purpose for which it was collected</a:t>
            </a:r>
          </a:p>
          <a:p>
            <a:pPr lvl="1"/>
            <a:r>
              <a:rPr lang="en-US" sz="2000" dirty="0" smtClean="0"/>
              <a:t>The client knows that their information could be disclosed for that purpose</a:t>
            </a:r>
          </a:p>
          <a:p>
            <a:pPr lvl="1"/>
            <a:r>
              <a:rPr lang="en-US" sz="2000" dirty="0" smtClean="0"/>
              <a:t>The disclosure is necessary to prevent or lessen a serious or imminent threat to the client</a:t>
            </a:r>
          </a:p>
          <a:p>
            <a:pPr marL="0" indent="0">
              <a:buNone/>
            </a:pPr>
            <a:endParaRPr lang="en-AU" dirty="0"/>
          </a:p>
        </p:txBody>
      </p:sp>
      <p:sp>
        <p:nvSpPr>
          <p:cNvPr id="3" name="Title 2"/>
          <p:cNvSpPr>
            <a:spLocks noGrp="1"/>
          </p:cNvSpPr>
          <p:nvPr>
            <p:ph type="title"/>
          </p:nvPr>
        </p:nvSpPr>
        <p:spPr/>
        <p:txBody>
          <a:bodyPr/>
          <a:lstStyle/>
          <a:p>
            <a:r>
              <a:rPr lang="en-US" dirty="0" smtClean="0"/>
              <a:t>Using and disclosing clients’ personal/health information</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Tree>
    <p:extLst>
      <p:ext uri="{BB962C8B-B14F-4D97-AF65-F5344CB8AC3E}">
        <p14:creationId xmlns:p14="http://schemas.microsoft.com/office/powerpoint/2010/main" val="3137384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0866" y="1518747"/>
            <a:ext cx="2364955" cy="2766650"/>
          </a:xfrm>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r>
              <a:rPr lang="en-US" sz="2000" dirty="0" smtClean="0"/>
              <a:t>Your </a:t>
            </a:r>
            <a:r>
              <a:rPr lang="en-US" sz="2000" dirty="0" err="1" smtClean="0"/>
              <a:t>organisation</a:t>
            </a:r>
            <a:r>
              <a:rPr lang="en-US" sz="2000" dirty="0" smtClean="0"/>
              <a:t> must obtain client consent to collect, use and disclose client’s personal/health information.</a:t>
            </a:r>
          </a:p>
          <a:p>
            <a:pPr marL="0" indent="0">
              <a:buNone/>
            </a:pPr>
            <a:r>
              <a:rPr lang="en-US" sz="2000" dirty="0" smtClean="0"/>
              <a:t>Consent must be:</a:t>
            </a:r>
            <a:endParaRPr lang="en-AU" sz="2000" dirty="0"/>
          </a:p>
        </p:txBody>
      </p:sp>
      <p:sp>
        <p:nvSpPr>
          <p:cNvPr id="3" name="Title 2"/>
          <p:cNvSpPr>
            <a:spLocks noGrp="1"/>
          </p:cNvSpPr>
          <p:nvPr>
            <p:ph type="title"/>
          </p:nvPr>
        </p:nvSpPr>
        <p:spPr/>
        <p:txBody>
          <a:bodyPr/>
          <a:lstStyle/>
          <a:p>
            <a:r>
              <a:rPr lang="en-US" dirty="0" smtClean="0"/>
              <a:t>Consent to collect, use and disclose client’s information</a:t>
            </a:r>
            <a:endParaRPr lang="en-AU" dirty="0"/>
          </a:p>
        </p:txBody>
      </p:sp>
      <p:grpSp>
        <p:nvGrpSpPr>
          <p:cNvPr id="22" name="Group 21"/>
          <p:cNvGrpSpPr/>
          <p:nvPr/>
        </p:nvGrpSpPr>
        <p:grpSpPr>
          <a:xfrm>
            <a:off x="4488858" y="1433689"/>
            <a:ext cx="7360355" cy="558798"/>
            <a:chOff x="3075028" y="117824"/>
            <a:chExt cx="5466716" cy="921514"/>
          </a:xfrm>
        </p:grpSpPr>
        <p:sp>
          <p:nvSpPr>
            <p:cNvPr id="23" name="Round Same Side Corner Rectangle 22"/>
            <p:cNvSpPr/>
            <p:nvPr/>
          </p:nvSpPr>
          <p:spPr>
            <a:xfrm rot="5400000">
              <a:off x="5347629" y="-2154777"/>
              <a:ext cx="921514" cy="546671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4" name="Round Same Side Corner Rectangle 4"/>
            <p:cNvSpPr txBox="1"/>
            <p:nvPr/>
          </p:nvSpPr>
          <p:spPr>
            <a:xfrm>
              <a:off x="3075029" y="162808"/>
              <a:ext cx="5421731" cy="8315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AU" sz="1200" kern="1200" dirty="0" smtClean="0"/>
                <a:t>Client’s must be free to exercise genuine choice to provide or withhold consent. They can say no and still receive the service. They can say yes, but change their mind later on.</a:t>
              </a:r>
              <a:endParaRPr lang="en-US" sz="1200" kern="1200" dirty="0" smtClean="0"/>
            </a:p>
          </p:txBody>
        </p:sp>
      </p:grpSp>
      <p:grpSp>
        <p:nvGrpSpPr>
          <p:cNvPr id="25" name="Group 24"/>
          <p:cNvGrpSpPr/>
          <p:nvPr/>
        </p:nvGrpSpPr>
        <p:grpSpPr>
          <a:xfrm>
            <a:off x="4488858" y="2068341"/>
            <a:ext cx="7360355" cy="760838"/>
            <a:chOff x="3075028" y="1327312"/>
            <a:chExt cx="5466716" cy="921514"/>
          </a:xfrm>
        </p:grpSpPr>
        <p:sp>
          <p:nvSpPr>
            <p:cNvPr id="26" name="Round Same Side Corner Rectangle 25"/>
            <p:cNvSpPr/>
            <p:nvPr/>
          </p:nvSpPr>
          <p:spPr>
            <a:xfrm rot="5400000">
              <a:off x="5347629" y="-945289"/>
              <a:ext cx="921514" cy="546671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7" name="Round Same Side Corner Rectangle 4"/>
            <p:cNvSpPr txBox="1"/>
            <p:nvPr/>
          </p:nvSpPr>
          <p:spPr>
            <a:xfrm>
              <a:off x="3075029" y="1372296"/>
              <a:ext cx="5421731" cy="8315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AU" sz="1200" kern="1200" dirty="0" smtClean="0"/>
                <a:t>Clients must be clearly informed about how their information will be used, so they can decide whether to give consent. If you provide incorrect or misleading information, the client’s consent could be invalid.</a:t>
              </a:r>
              <a:endParaRPr lang="en-US" sz="1200" kern="1200" dirty="0" smtClean="0"/>
            </a:p>
          </p:txBody>
        </p:sp>
      </p:grpSp>
      <p:grpSp>
        <p:nvGrpSpPr>
          <p:cNvPr id="28" name="Group 27"/>
          <p:cNvGrpSpPr/>
          <p:nvPr/>
        </p:nvGrpSpPr>
        <p:grpSpPr>
          <a:xfrm>
            <a:off x="4488858" y="2912993"/>
            <a:ext cx="7360356" cy="1553828"/>
            <a:chOff x="3075028" y="2536799"/>
            <a:chExt cx="5466716" cy="921514"/>
          </a:xfrm>
        </p:grpSpPr>
        <p:sp>
          <p:nvSpPr>
            <p:cNvPr id="29" name="Round Same Side Corner Rectangle 28"/>
            <p:cNvSpPr/>
            <p:nvPr/>
          </p:nvSpPr>
          <p:spPr>
            <a:xfrm rot="5400000">
              <a:off x="5347629" y="264198"/>
              <a:ext cx="921514" cy="546671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0" name="Round Same Side Corner Rectangle 4"/>
            <p:cNvSpPr txBox="1"/>
            <p:nvPr/>
          </p:nvSpPr>
          <p:spPr>
            <a:xfrm>
              <a:off x="3075029" y="2581784"/>
              <a:ext cx="5421731" cy="8315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AU" sz="1200" kern="1200" dirty="0" smtClean="0"/>
                <a:t>Consent must be as specific as possible. Your consent form should include a request for each use and disclosure of their information. For example:</a:t>
              </a:r>
              <a:endParaRPr lang="en-US" sz="1200" kern="1200" dirty="0" smtClean="0"/>
            </a:p>
            <a:p>
              <a:pPr marL="228600" lvl="2" indent="-114300" algn="l" defTabSz="533400">
                <a:lnSpc>
                  <a:spcPct val="90000"/>
                </a:lnSpc>
                <a:spcBef>
                  <a:spcPct val="0"/>
                </a:spcBef>
                <a:spcAft>
                  <a:spcPct val="15000"/>
                </a:spcAft>
                <a:buChar char="••"/>
              </a:pPr>
              <a:r>
                <a:rPr lang="en-AU" sz="1200" kern="1200" dirty="0" smtClean="0"/>
                <a:t>I consent for [service provider name] to collect and store personal and health information about me</a:t>
              </a:r>
              <a:endParaRPr lang="en-AU" sz="1200" kern="1200" dirty="0"/>
            </a:p>
            <a:p>
              <a:pPr marL="228600" lvl="2" indent="-114300" algn="l" defTabSz="533400">
                <a:lnSpc>
                  <a:spcPct val="90000"/>
                </a:lnSpc>
                <a:spcBef>
                  <a:spcPct val="0"/>
                </a:spcBef>
                <a:spcAft>
                  <a:spcPct val="15000"/>
                </a:spcAft>
                <a:buChar char="••"/>
              </a:pPr>
              <a:r>
                <a:rPr lang="en-AU" sz="1200" kern="1200" dirty="0" smtClean="0"/>
                <a:t>I consent for [service provider name] to share my personal and health information with relevant agencies to provide me with support</a:t>
              </a:r>
              <a:endParaRPr lang="en-AU" sz="1200" kern="1200" dirty="0"/>
            </a:p>
            <a:p>
              <a:pPr marL="228600" lvl="2" indent="-114300" algn="l" defTabSz="533400">
                <a:lnSpc>
                  <a:spcPct val="90000"/>
                </a:lnSpc>
                <a:spcBef>
                  <a:spcPct val="0"/>
                </a:spcBef>
                <a:spcAft>
                  <a:spcPct val="15000"/>
                </a:spcAft>
                <a:buChar char="••"/>
              </a:pPr>
              <a:r>
                <a:rPr lang="en-AU" sz="1200" kern="1200" dirty="0" smtClean="0"/>
                <a:t>I consent for my personal and health information to be stored in the Data Exchange</a:t>
              </a:r>
              <a:endParaRPr lang="en-AU" sz="1200" kern="1200" dirty="0"/>
            </a:p>
            <a:p>
              <a:pPr marL="228600" lvl="2" indent="-114300" algn="l" defTabSz="533400">
                <a:lnSpc>
                  <a:spcPct val="90000"/>
                </a:lnSpc>
                <a:spcBef>
                  <a:spcPct val="0"/>
                </a:spcBef>
                <a:spcAft>
                  <a:spcPct val="15000"/>
                </a:spcAft>
                <a:buChar char="••"/>
              </a:pPr>
              <a:r>
                <a:rPr lang="en-AU" sz="1200" kern="1200" dirty="0" smtClean="0"/>
                <a:t>I consent to participate in follow up research, surveys or evaluation</a:t>
              </a:r>
              <a:endParaRPr lang="en-AU" sz="1200" kern="1200" dirty="0"/>
            </a:p>
          </p:txBody>
        </p:sp>
      </p:grpSp>
      <p:grpSp>
        <p:nvGrpSpPr>
          <p:cNvPr id="31" name="Group 30"/>
          <p:cNvGrpSpPr/>
          <p:nvPr/>
        </p:nvGrpSpPr>
        <p:grpSpPr>
          <a:xfrm>
            <a:off x="4488857" y="4562333"/>
            <a:ext cx="7360356" cy="932186"/>
            <a:chOff x="3075028" y="3746287"/>
            <a:chExt cx="5466716" cy="921514"/>
          </a:xfrm>
        </p:grpSpPr>
        <p:sp>
          <p:nvSpPr>
            <p:cNvPr id="32" name="Round Same Side Corner Rectangle 31"/>
            <p:cNvSpPr/>
            <p:nvPr/>
          </p:nvSpPr>
          <p:spPr>
            <a:xfrm rot="5400000">
              <a:off x="5347629" y="1473686"/>
              <a:ext cx="921514" cy="546671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3" name="Round Same Side Corner Rectangle 4"/>
            <p:cNvSpPr txBox="1"/>
            <p:nvPr/>
          </p:nvSpPr>
          <p:spPr>
            <a:xfrm>
              <a:off x="3075029" y="3791272"/>
              <a:ext cx="5421731" cy="8315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AU" sz="1200" kern="1200" dirty="0" smtClean="0"/>
                <a:t>You must not assume that consent given in particular circumstances applies indefinitely. Good practice is to check in with your clients to make sure they have not changed their mind about consent. </a:t>
              </a:r>
              <a:endParaRPr lang="en-US" sz="1200" kern="1200" dirty="0"/>
            </a:p>
            <a:p>
              <a:pPr marL="114300" lvl="1" indent="-114300" algn="l" defTabSz="533400">
                <a:lnSpc>
                  <a:spcPct val="90000"/>
                </a:lnSpc>
                <a:spcBef>
                  <a:spcPct val="0"/>
                </a:spcBef>
                <a:spcAft>
                  <a:spcPct val="15000"/>
                </a:spcAft>
                <a:buChar char="••"/>
              </a:pPr>
              <a:r>
                <a:rPr lang="en-AU" sz="1200" kern="1200" dirty="0" smtClean="0"/>
                <a:t>Make it clear that a client is entitled to change their mind and revoke their consent later on.</a:t>
              </a:r>
              <a:endParaRPr lang="en-AU" sz="1200" kern="1200" dirty="0"/>
            </a:p>
          </p:txBody>
        </p:sp>
      </p:grpSp>
      <p:grpSp>
        <p:nvGrpSpPr>
          <p:cNvPr id="34" name="Group 33"/>
          <p:cNvGrpSpPr/>
          <p:nvPr/>
        </p:nvGrpSpPr>
        <p:grpSpPr>
          <a:xfrm>
            <a:off x="4488856" y="5578333"/>
            <a:ext cx="7360356" cy="1144173"/>
            <a:chOff x="3075028" y="4955775"/>
            <a:chExt cx="5466716" cy="921514"/>
          </a:xfrm>
        </p:grpSpPr>
        <p:sp>
          <p:nvSpPr>
            <p:cNvPr id="35" name="Round Same Side Corner Rectangle 34"/>
            <p:cNvSpPr/>
            <p:nvPr/>
          </p:nvSpPr>
          <p:spPr>
            <a:xfrm rot="5400000">
              <a:off x="5347629" y="2683174"/>
              <a:ext cx="921514" cy="546671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6" name="Round Same Side Corner Rectangle 4"/>
            <p:cNvSpPr txBox="1"/>
            <p:nvPr/>
          </p:nvSpPr>
          <p:spPr>
            <a:xfrm>
              <a:off x="3075029" y="5000760"/>
              <a:ext cx="5421731" cy="8315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AU" sz="1200" kern="1200" dirty="0" smtClean="0"/>
                <a:t>A person has capacity to give consent if:</a:t>
              </a:r>
              <a:endParaRPr lang="en-US" sz="1200" kern="1200" dirty="0"/>
            </a:p>
            <a:p>
              <a:pPr marL="228600" lvl="2" indent="-114300" algn="l" defTabSz="533400">
                <a:lnSpc>
                  <a:spcPct val="90000"/>
                </a:lnSpc>
                <a:spcBef>
                  <a:spcPct val="0"/>
                </a:spcBef>
                <a:spcAft>
                  <a:spcPct val="15000"/>
                </a:spcAft>
                <a:buChar char="••"/>
              </a:pPr>
              <a:r>
                <a:rPr lang="en-AU" sz="1200" kern="1200" dirty="0" smtClean="0"/>
                <a:t>they understand the general nature and effect of how their information will be used and disclosed</a:t>
              </a:r>
              <a:endParaRPr lang="en-AU" sz="1200" kern="1200" dirty="0"/>
            </a:p>
            <a:p>
              <a:pPr marL="228600" lvl="2" indent="-114300" algn="l" defTabSz="533400">
                <a:lnSpc>
                  <a:spcPct val="90000"/>
                </a:lnSpc>
                <a:spcBef>
                  <a:spcPct val="0"/>
                </a:spcBef>
                <a:spcAft>
                  <a:spcPct val="15000"/>
                </a:spcAft>
                <a:buChar char="••"/>
              </a:pPr>
              <a:r>
                <a:rPr lang="en-AU" sz="1200" kern="1200" dirty="0" smtClean="0"/>
                <a:t>they can communicate their consent</a:t>
              </a:r>
              <a:endParaRPr lang="en-AU" sz="1200" kern="1200" dirty="0"/>
            </a:p>
            <a:p>
              <a:pPr marL="114300" lvl="1" indent="-114300" algn="l" defTabSz="533400">
                <a:lnSpc>
                  <a:spcPct val="90000"/>
                </a:lnSpc>
                <a:spcBef>
                  <a:spcPct val="0"/>
                </a:spcBef>
                <a:spcAft>
                  <a:spcPct val="15000"/>
                </a:spcAft>
                <a:buChar char="••"/>
              </a:pPr>
              <a:r>
                <a:rPr lang="en-AU" sz="1200" kern="1200" dirty="0" smtClean="0"/>
                <a:t>Issues that could affect a client’s capacity to consent include: age, physical or mental disability, temporary incapacity (e.g. psychotic episode, in severe distress), limited understanding of English.</a:t>
              </a:r>
              <a:endParaRPr lang="en-AU" sz="1200" kern="1200" dirty="0"/>
            </a:p>
          </p:txBody>
        </p:sp>
      </p:grpSp>
      <p:grpSp>
        <p:nvGrpSpPr>
          <p:cNvPr id="19" name="Group 18"/>
          <p:cNvGrpSpPr/>
          <p:nvPr/>
        </p:nvGrpSpPr>
        <p:grpSpPr>
          <a:xfrm>
            <a:off x="3059988" y="5578332"/>
            <a:ext cx="1643357" cy="1144173"/>
            <a:chOff x="0" y="4840586"/>
            <a:chExt cx="3075028" cy="1151893"/>
          </a:xfrm>
        </p:grpSpPr>
        <p:sp>
          <p:nvSpPr>
            <p:cNvPr id="20" name="Rounded Rectangle 19"/>
            <p:cNvSpPr/>
            <p:nvPr/>
          </p:nvSpPr>
          <p:spPr>
            <a:xfrm>
              <a:off x="0" y="4840586"/>
              <a:ext cx="3075028" cy="11518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ounded Rectangle 4"/>
            <p:cNvSpPr txBox="1"/>
            <p:nvPr/>
          </p:nvSpPr>
          <p:spPr>
            <a:xfrm>
              <a:off x="56231" y="4896817"/>
              <a:ext cx="2962566" cy="10394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t>Given by a person with capacity to give it</a:t>
              </a:r>
              <a:endParaRPr lang="en-US" sz="1400" b="1" kern="1200" dirty="0"/>
            </a:p>
          </p:txBody>
        </p:sp>
      </p:grpSp>
      <p:grpSp>
        <p:nvGrpSpPr>
          <p:cNvPr id="16" name="Group 15"/>
          <p:cNvGrpSpPr/>
          <p:nvPr/>
        </p:nvGrpSpPr>
        <p:grpSpPr>
          <a:xfrm>
            <a:off x="3060000" y="4562332"/>
            <a:ext cx="1645200" cy="960143"/>
            <a:chOff x="0" y="3631098"/>
            <a:chExt cx="3075028" cy="1151893"/>
          </a:xfrm>
        </p:grpSpPr>
        <p:sp>
          <p:nvSpPr>
            <p:cNvPr id="17" name="Rounded Rectangle 16"/>
            <p:cNvSpPr/>
            <p:nvPr/>
          </p:nvSpPr>
          <p:spPr>
            <a:xfrm>
              <a:off x="0" y="3631098"/>
              <a:ext cx="3075028" cy="11518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txBox="1"/>
            <p:nvPr/>
          </p:nvSpPr>
          <p:spPr>
            <a:xfrm>
              <a:off x="56231" y="3687329"/>
              <a:ext cx="2962566" cy="10394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t>Current</a:t>
              </a:r>
              <a:endParaRPr lang="en-US" sz="1400" b="1" kern="1200" dirty="0"/>
            </a:p>
          </p:txBody>
        </p:sp>
      </p:grpSp>
      <p:grpSp>
        <p:nvGrpSpPr>
          <p:cNvPr id="13" name="Group 12"/>
          <p:cNvGrpSpPr/>
          <p:nvPr/>
        </p:nvGrpSpPr>
        <p:grpSpPr>
          <a:xfrm>
            <a:off x="3059988" y="2912993"/>
            <a:ext cx="1643357" cy="1602469"/>
            <a:chOff x="0" y="2421610"/>
            <a:chExt cx="3075028" cy="1151893"/>
          </a:xfrm>
        </p:grpSpPr>
        <p:sp>
          <p:nvSpPr>
            <p:cNvPr id="14" name="Rounded Rectangle 13"/>
            <p:cNvSpPr/>
            <p:nvPr/>
          </p:nvSpPr>
          <p:spPr>
            <a:xfrm>
              <a:off x="0" y="2421610"/>
              <a:ext cx="3075028" cy="11518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txBox="1"/>
            <p:nvPr/>
          </p:nvSpPr>
          <p:spPr>
            <a:xfrm>
              <a:off x="56231" y="2477841"/>
              <a:ext cx="2962566" cy="10394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t>Specific</a:t>
              </a:r>
            </a:p>
          </p:txBody>
        </p:sp>
      </p:grpSp>
      <p:grpSp>
        <p:nvGrpSpPr>
          <p:cNvPr id="10" name="Group 9"/>
          <p:cNvGrpSpPr/>
          <p:nvPr/>
        </p:nvGrpSpPr>
        <p:grpSpPr>
          <a:xfrm>
            <a:off x="3060000" y="2068340"/>
            <a:ext cx="1605449" cy="796897"/>
            <a:chOff x="0" y="1212122"/>
            <a:chExt cx="3075028" cy="1151893"/>
          </a:xfrm>
        </p:grpSpPr>
        <p:sp>
          <p:nvSpPr>
            <p:cNvPr id="11" name="Rounded Rectangle 10"/>
            <p:cNvSpPr/>
            <p:nvPr/>
          </p:nvSpPr>
          <p:spPr>
            <a:xfrm>
              <a:off x="0" y="1212122"/>
              <a:ext cx="3075028" cy="11518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ounded Rectangle 4"/>
            <p:cNvSpPr txBox="1"/>
            <p:nvPr/>
          </p:nvSpPr>
          <p:spPr>
            <a:xfrm>
              <a:off x="56231" y="1268353"/>
              <a:ext cx="2962566" cy="10394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t>Informed</a:t>
              </a:r>
            </a:p>
          </p:txBody>
        </p:sp>
      </p:grpSp>
      <p:grpSp>
        <p:nvGrpSpPr>
          <p:cNvPr id="7" name="Group 6"/>
          <p:cNvGrpSpPr/>
          <p:nvPr/>
        </p:nvGrpSpPr>
        <p:grpSpPr>
          <a:xfrm>
            <a:off x="3059988" y="1403630"/>
            <a:ext cx="1583948" cy="615738"/>
            <a:chOff x="0" y="2634"/>
            <a:chExt cx="3075028" cy="1151893"/>
          </a:xfrm>
        </p:grpSpPr>
        <p:sp>
          <p:nvSpPr>
            <p:cNvPr id="8" name="Rounded Rectangle 7"/>
            <p:cNvSpPr/>
            <p:nvPr/>
          </p:nvSpPr>
          <p:spPr>
            <a:xfrm>
              <a:off x="0" y="2634"/>
              <a:ext cx="3075028" cy="115189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4"/>
            <p:cNvSpPr txBox="1"/>
            <p:nvPr/>
          </p:nvSpPr>
          <p:spPr>
            <a:xfrm>
              <a:off x="56231" y="58865"/>
              <a:ext cx="2962566" cy="10394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dirty="0" smtClean="0"/>
                <a:t>Voluntary</a:t>
              </a:r>
            </a:p>
          </p:txBody>
        </p:sp>
      </p:grpSp>
    </p:spTree>
    <p:extLst>
      <p:ext uri="{BB962C8B-B14F-4D97-AF65-F5344CB8AC3E}">
        <p14:creationId xmlns:p14="http://schemas.microsoft.com/office/powerpoint/2010/main" val="2257582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2883</TotalTime>
  <Words>6517</Words>
  <Application>Microsoft Office PowerPoint</Application>
  <PresentationFormat>Widescreen</PresentationFormat>
  <Paragraphs>351</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Gotham</vt:lpstr>
      <vt:lpstr>2_Office Theme</vt:lpstr>
      <vt:lpstr>Custom Design</vt:lpstr>
      <vt:lpstr>PowerPoint Presentation</vt:lpstr>
      <vt:lpstr>Purpose</vt:lpstr>
      <vt:lpstr>Data Exchange Quick Start Guide</vt:lpstr>
      <vt:lpstr>Quick start guide: step 7</vt:lpstr>
      <vt:lpstr>Privacy Obligations of TEI service providers</vt:lpstr>
      <vt:lpstr>Collecting personal or health information</vt:lpstr>
      <vt:lpstr>Collecting personal or health information</vt:lpstr>
      <vt:lpstr>Using and disclosing clients’ personal/health information</vt:lpstr>
      <vt:lpstr>Consent to collect, use and disclose client’s information</vt:lpstr>
      <vt:lpstr>Security of information</vt:lpstr>
      <vt:lpstr>Privacy Obligations of TEI service providers</vt:lpstr>
      <vt:lpstr>Using the Data Exchange: Privacy and Consent</vt:lpstr>
      <vt:lpstr>Using the Data Exchange</vt:lpstr>
      <vt:lpstr>What if my organisation does NOT store personal information in DEX?</vt:lpstr>
      <vt:lpstr>PowerPoint Presentation</vt:lpstr>
      <vt:lpstr>What happens if a client does not give consent?</vt:lpstr>
      <vt:lpstr>What happens if a client does not give consent?</vt:lpstr>
      <vt:lpstr>What happens if a client does not give consent?</vt:lpstr>
      <vt:lpstr>Capacity to consent</vt:lpstr>
      <vt:lpstr>Key Resources for Privacy and Consent</vt:lpstr>
      <vt:lpstr>Where can I go for help?</vt:lpstr>
    </vt:vector>
  </TitlesOfParts>
  <Company>Department of Communites &amp;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4. Consent and Privacy</dc:title>
  <dc:creator>Olivia Falvey</dc:creator>
  <cp:lastModifiedBy>JOSHUA YOUKHANA</cp:lastModifiedBy>
  <cp:revision>295</cp:revision>
  <cp:lastPrinted>2011-08-19T00:15:31Z</cp:lastPrinted>
  <dcterms:created xsi:type="dcterms:W3CDTF">2012-03-13T05:08:59Z</dcterms:created>
  <dcterms:modified xsi:type="dcterms:W3CDTF">2021-03-11T22:56:16Z</dcterms:modified>
</cp:coreProperties>
</file>