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xml" ContentType="application/vnd.openxmlformats-officedocument.presentationml.tags+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2.xml" ContentType="application/vnd.openxmlformats-officedocument.presentationml.tags+xml"/>
  <Override PartName="/ppt/notesSlides/notesSlide38.xml" ContentType="application/vnd.openxmlformats-officedocument.presentationml.notesSlide+xml"/>
  <Override PartName="/ppt/tags/tag3.xml" ContentType="application/vnd.openxmlformats-officedocument.presentationml.tags+xml"/>
  <Override PartName="/ppt/notesSlides/notesSlide3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4.xml" ContentType="application/vnd.openxmlformats-officedocument.presentationml.tags+xml"/>
  <Override PartName="/ppt/notesSlides/notesSlide4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5.xml" ContentType="application/vnd.openxmlformats-officedocument.presentationml.tags+xml"/>
  <Override PartName="/ppt/notesSlides/notesSlide4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4"/>
  </p:notesMasterIdLst>
  <p:handoutMasterIdLst>
    <p:handoutMasterId r:id="rId75"/>
  </p:handoutMasterIdLst>
  <p:sldIdLst>
    <p:sldId id="256" r:id="rId2"/>
    <p:sldId id="259" r:id="rId3"/>
    <p:sldId id="412" r:id="rId4"/>
    <p:sldId id="419" r:id="rId5"/>
    <p:sldId id="422" r:id="rId6"/>
    <p:sldId id="420" r:id="rId7"/>
    <p:sldId id="423" r:id="rId8"/>
    <p:sldId id="323" r:id="rId9"/>
    <p:sldId id="425" r:id="rId10"/>
    <p:sldId id="265" r:id="rId11"/>
    <p:sldId id="463" r:id="rId12"/>
    <p:sldId id="462" r:id="rId13"/>
    <p:sldId id="460" r:id="rId14"/>
    <p:sldId id="442" r:id="rId15"/>
    <p:sldId id="413" r:id="rId16"/>
    <p:sldId id="374" r:id="rId17"/>
    <p:sldId id="409" r:id="rId18"/>
    <p:sldId id="426" r:id="rId19"/>
    <p:sldId id="378" r:id="rId20"/>
    <p:sldId id="401" r:id="rId21"/>
    <p:sldId id="402" r:id="rId22"/>
    <p:sldId id="437" r:id="rId23"/>
    <p:sldId id="438" r:id="rId24"/>
    <p:sldId id="268" r:id="rId25"/>
    <p:sldId id="414" r:id="rId26"/>
    <p:sldId id="443" r:id="rId27"/>
    <p:sldId id="444" r:id="rId28"/>
    <p:sldId id="325" r:id="rId29"/>
    <p:sldId id="445" r:id="rId30"/>
    <p:sldId id="446" r:id="rId31"/>
    <p:sldId id="447" r:id="rId32"/>
    <p:sldId id="448" r:id="rId33"/>
    <p:sldId id="487" r:id="rId34"/>
    <p:sldId id="450" r:id="rId35"/>
    <p:sldId id="451" r:id="rId36"/>
    <p:sldId id="415" r:id="rId37"/>
    <p:sldId id="431" r:id="rId38"/>
    <p:sldId id="432" r:id="rId39"/>
    <p:sldId id="433" r:id="rId40"/>
    <p:sldId id="434" r:id="rId41"/>
    <p:sldId id="435" r:id="rId42"/>
    <p:sldId id="416" r:id="rId43"/>
    <p:sldId id="452" r:id="rId44"/>
    <p:sldId id="453" r:id="rId45"/>
    <p:sldId id="454" r:id="rId46"/>
    <p:sldId id="455" r:id="rId47"/>
    <p:sldId id="417" r:id="rId48"/>
    <p:sldId id="456" r:id="rId49"/>
    <p:sldId id="458" r:id="rId50"/>
    <p:sldId id="459" r:id="rId51"/>
    <p:sldId id="403" r:id="rId52"/>
    <p:sldId id="404" r:id="rId53"/>
    <p:sldId id="427" r:id="rId54"/>
    <p:sldId id="428" r:id="rId55"/>
    <p:sldId id="429" r:id="rId56"/>
    <p:sldId id="407" r:id="rId57"/>
    <p:sldId id="408" r:id="rId58"/>
    <p:sldId id="485" r:id="rId59"/>
    <p:sldId id="475" r:id="rId60"/>
    <p:sldId id="476" r:id="rId61"/>
    <p:sldId id="477" r:id="rId62"/>
    <p:sldId id="478" r:id="rId63"/>
    <p:sldId id="479" r:id="rId64"/>
    <p:sldId id="480" r:id="rId65"/>
    <p:sldId id="481" r:id="rId66"/>
    <p:sldId id="482" r:id="rId67"/>
    <p:sldId id="483" r:id="rId68"/>
    <p:sldId id="418" r:id="rId69"/>
    <p:sldId id="461" r:id="rId70"/>
    <p:sldId id="353" r:id="rId71"/>
    <p:sldId id="410" r:id="rId72"/>
    <p:sldId id="464" r:id="rId73"/>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Arial" charset="0"/>
      </a:defRPr>
    </a:lvl2pPr>
    <a:lvl3pPr marL="914400" algn="l" defTabSz="457200" rtl="0" eaLnBrk="0" fontAlgn="base" hangingPunct="0">
      <a:spcBef>
        <a:spcPct val="0"/>
      </a:spcBef>
      <a:spcAft>
        <a:spcPct val="0"/>
      </a:spcAft>
      <a:defRPr kern="1200">
        <a:solidFill>
          <a:schemeClr val="tx1"/>
        </a:solidFill>
        <a:latin typeface="Arial" charset="0"/>
        <a:ea typeface="+mn-ea"/>
        <a:cs typeface="Arial" charset="0"/>
      </a:defRPr>
    </a:lvl3pPr>
    <a:lvl4pPr marL="1371600" algn="l" defTabSz="457200" rtl="0" eaLnBrk="0" fontAlgn="base" hangingPunct="0">
      <a:spcBef>
        <a:spcPct val="0"/>
      </a:spcBef>
      <a:spcAft>
        <a:spcPct val="0"/>
      </a:spcAft>
      <a:defRPr kern="1200">
        <a:solidFill>
          <a:schemeClr val="tx1"/>
        </a:solidFill>
        <a:latin typeface="Arial" charset="0"/>
        <a:ea typeface="+mn-ea"/>
        <a:cs typeface="Arial" charset="0"/>
      </a:defRPr>
    </a:lvl4pPr>
    <a:lvl5pPr marL="1828800" algn="l" defTabSz="457200"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22142"/>
    <a:srgbClr val="002663"/>
    <a:srgbClr val="008FCA"/>
    <a:srgbClr val="DB5921"/>
    <a:srgbClr val="521343"/>
    <a:srgbClr val="006976"/>
    <a:srgbClr val="69B234"/>
    <a:srgbClr val="2B3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6" autoAdjust="0"/>
    <p:restoredTop sz="84391" autoAdjust="0"/>
  </p:normalViewPr>
  <p:slideViewPr>
    <p:cSldViewPr snapToGrid="0" snapToObjects="1">
      <p:cViewPr varScale="1">
        <p:scale>
          <a:sx n="51" d="100"/>
          <a:sy n="51" d="100"/>
        </p:scale>
        <p:origin x="19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ata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image" Target="../media/image54.svg"/><Relationship Id="rId1" Type="http://schemas.openxmlformats.org/officeDocument/2006/relationships/image" Target="../media/image35.png"/><Relationship Id="rId6" Type="http://schemas.openxmlformats.org/officeDocument/2006/relationships/image" Target="../media/image56.svg"/><Relationship Id="rId5" Type="http://schemas.openxmlformats.org/officeDocument/2006/relationships/image" Target="../media/image36.png"/><Relationship Id="rId4" Type="http://schemas.openxmlformats.org/officeDocument/2006/relationships/image" Target="../media/image43.svg"/></Relationships>
</file>

<file path=ppt/diagrams/_rels/data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svg"/><Relationship Id="rId1" Type="http://schemas.openxmlformats.org/officeDocument/2006/relationships/image" Target="../media/image28.png"/><Relationship Id="rId4" Type="http://schemas.openxmlformats.org/officeDocument/2006/relationships/image" Target="../media/image58.svg"/></Relationships>
</file>

<file path=ppt/diagrams/_rels/data1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ata1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ata1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63.svg"/><Relationship Id="rId1" Type="http://schemas.openxmlformats.org/officeDocument/2006/relationships/image" Target="../media/image41.png"/><Relationship Id="rId6" Type="http://schemas.openxmlformats.org/officeDocument/2006/relationships/image" Target="../media/image67.svg"/><Relationship Id="rId5" Type="http://schemas.openxmlformats.org/officeDocument/2006/relationships/image" Target="../media/image43.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45.png"/></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ata2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ata2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ata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ata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23.png"/><Relationship Id="rId6" Type="http://schemas.openxmlformats.org/officeDocument/2006/relationships/image" Target="../media/image35.sv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27.png"/></Relationships>
</file>

<file path=ppt/diagrams/_rels/data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svg"/><Relationship Id="rId1" Type="http://schemas.openxmlformats.org/officeDocument/2006/relationships/image" Target="../media/image29.png"/><Relationship Id="rId4" Type="http://schemas.openxmlformats.org/officeDocument/2006/relationships/image" Target="../media/image45.svg"/></Relationships>
</file>

<file path=ppt/diagrams/_rels/data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svg"/><Relationship Id="rId1" Type="http://schemas.openxmlformats.org/officeDocument/2006/relationships/image" Target="../media/image32.png"/><Relationship Id="rId6" Type="http://schemas.openxmlformats.org/officeDocument/2006/relationships/image" Target="../media/image52.svg"/><Relationship Id="rId5" Type="http://schemas.openxmlformats.org/officeDocument/2006/relationships/image" Target="../media/image34.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image" Target="../media/image54.svg"/><Relationship Id="rId1" Type="http://schemas.openxmlformats.org/officeDocument/2006/relationships/image" Target="../media/image35.png"/><Relationship Id="rId6" Type="http://schemas.openxmlformats.org/officeDocument/2006/relationships/image" Target="../media/image56.svg"/><Relationship Id="rId5" Type="http://schemas.openxmlformats.org/officeDocument/2006/relationships/image" Target="../media/image36.png"/><Relationship Id="rId4" Type="http://schemas.openxmlformats.org/officeDocument/2006/relationships/image" Target="../media/image43.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svg"/><Relationship Id="rId1" Type="http://schemas.openxmlformats.org/officeDocument/2006/relationships/image" Target="../media/image28.png"/><Relationship Id="rId4" Type="http://schemas.openxmlformats.org/officeDocument/2006/relationships/image" Target="../media/image58.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63.svg"/><Relationship Id="rId1" Type="http://schemas.openxmlformats.org/officeDocument/2006/relationships/image" Target="../media/image41.png"/><Relationship Id="rId6" Type="http://schemas.openxmlformats.org/officeDocument/2006/relationships/image" Target="../media/image67.svg"/><Relationship Id="rId5" Type="http://schemas.openxmlformats.org/officeDocument/2006/relationships/image" Target="../media/image43.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4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rawing2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 Id="rId14" Type="http://schemas.openxmlformats.org/officeDocument/2006/relationships/image" Target="../media/image20.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23.png"/><Relationship Id="rId6" Type="http://schemas.openxmlformats.org/officeDocument/2006/relationships/image" Target="../media/image35.sv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2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svg"/><Relationship Id="rId1" Type="http://schemas.openxmlformats.org/officeDocument/2006/relationships/image" Target="../media/image29.png"/><Relationship Id="rId4" Type="http://schemas.openxmlformats.org/officeDocument/2006/relationships/image" Target="../media/image45.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svg"/><Relationship Id="rId1" Type="http://schemas.openxmlformats.org/officeDocument/2006/relationships/image" Target="../media/image32.png"/><Relationship Id="rId6" Type="http://schemas.openxmlformats.org/officeDocument/2006/relationships/image" Target="../media/image52.svg"/><Relationship Id="rId5" Type="http://schemas.openxmlformats.org/officeDocument/2006/relationships/image" Target="../media/image34.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ADB70C-7881-4AB0-8737-8B8F54113D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CD19BEB-3AB3-46FC-9BE3-6ED0D3AABFE9}">
      <dgm:prSet/>
      <dgm:spPr/>
      <dgm:t>
        <a:bodyPr/>
        <a:lstStyle/>
        <a:p>
          <a:r>
            <a:rPr lang="en-US" dirty="0"/>
            <a:t>SHS Outcomes Framework recap; Development of the COS; Why use a COS?</a:t>
          </a:r>
        </a:p>
      </dgm:t>
    </dgm:pt>
    <dgm:pt modelId="{2AB50926-D789-4A89-A870-A072D595902D}" type="parTrans" cxnId="{38628546-49E6-4718-A500-BB75DD6FEA3F}">
      <dgm:prSet/>
      <dgm:spPr/>
      <dgm:t>
        <a:bodyPr/>
        <a:lstStyle/>
        <a:p>
          <a:endParaRPr lang="en-US"/>
        </a:p>
      </dgm:t>
    </dgm:pt>
    <dgm:pt modelId="{8DD24B43-A85D-4312-9AA8-4662913E3FEC}" type="sibTrans" cxnId="{38628546-49E6-4718-A500-BB75DD6FEA3F}">
      <dgm:prSet/>
      <dgm:spPr/>
      <dgm:t>
        <a:bodyPr/>
        <a:lstStyle/>
        <a:p>
          <a:endParaRPr lang="en-US"/>
        </a:p>
      </dgm:t>
    </dgm:pt>
    <dgm:pt modelId="{59B77AF1-5195-41FB-9B0A-887FEE6AB7B3}">
      <dgm:prSet/>
      <dgm:spPr/>
      <dgm:t>
        <a:bodyPr/>
        <a:lstStyle/>
        <a:p>
          <a:r>
            <a:rPr lang="en-US" dirty="0"/>
            <a:t>The COS and how to administer it</a:t>
          </a:r>
        </a:p>
      </dgm:t>
    </dgm:pt>
    <dgm:pt modelId="{3176DC25-F0D2-4E73-96B8-C86D25FB18A7}" type="parTrans" cxnId="{79D414D5-348E-42B1-87F8-67E18DFDD0CE}">
      <dgm:prSet/>
      <dgm:spPr/>
      <dgm:t>
        <a:bodyPr/>
        <a:lstStyle/>
        <a:p>
          <a:endParaRPr lang="en-US"/>
        </a:p>
      </dgm:t>
    </dgm:pt>
    <dgm:pt modelId="{C8499090-DFBC-496C-BD83-47C01349ED33}" type="sibTrans" cxnId="{79D414D5-348E-42B1-87F8-67E18DFDD0CE}">
      <dgm:prSet/>
      <dgm:spPr/>
      <dgm:t>
        <a:bodyPr/>
        <a:lstStyle/>
        <a:p>
          <a:endParaRPr lang="en-US"/>
        </a:p>
      </dgm:t>
    </dgm:pt>
    <dgm:pt modelId="{F1000A0E-6281-4D87-B614-191434C7BFE3}">
      <dgm:prSet/>
      <dgm:spPr/>
      <dgm:t>
        <a:bodyPr/>
        <a:lstStyle/>
        <a:p>
          <a:r>
            <a:rPr lang="en-US"/>
            <a:t>Using the COS well for the benefit of clients; Building buy-in</a:t>
          </a:r>
        </a:p>
      </dgm:t>
    </dgm:pt>
    <dgm:pt modelId="{A5A00661-A46C-48F4-894D-A07C6AFFCEF5}" type="parTrans" cxnId="{C4A5E510-C1B5-4404-AE75-6EB057D97B13}">
      <dgm:prSet/>
      <dgm:spPr/>
      <dgm:t>
        <a:bodyPr/>
        <a:lstStyle/>
        <a:p>
          <a:endParaRPr lang="en-US"/>
        </a:p>
      </dgm:t>
    </dgm:pt>
    <dgm:pt modelId="{55E407F9-ABF6-4A7D-B68E-608A7F5ACB5B}" type="sibTrans" cxnId="{C4A5E510-C1B5-4404-AE75-6EB057D97B13}">
      <dgm:prSet/>
      <dgm:spPr/>
      <dgm:t>
        <a:bodyPr/>
        <a:lstStyle/>
        <a:p>
          <a:endParaRPr lang="en-US"/>
        </a:p>
      </dgm:t>
    </dgm:pt>
    <dgm:pt modelId="{F51AA701-3C93-4DE2-A3C0-D017084D2C13}">
      <dgm:prSet/>
      <dgm:spPr/>
      <dgm:t>
        <a:bodyPr/>
        <a:lstStyle/>
        <a:p>
          <a:r>
            <a:rPr lang="en-US" dirty="0"/>
            <a:t>Safe and appropriate use of COS surveys with Aboriginal clients</a:t>
          </a:r>
        </a:p>
      </dgm:t>
    </dgm:pt>
    <dgm:pt modelId="{F2364001-FC20-4047-A363-DFE48049B05C}" type="parTrans" cxnId="{19D3D62E-138C-4FC4-AD01-9687101E0897}">
      <dgm:prSet/>
      <dgm:spPr/>
      <dgm:t>
        <a:bodyPr/>
        <a:lstStyle/>
        <a:p>
          <a:endParaRPr lang="en-US"/>
        </a:p>
      </dgm:t>
    </dgm:pt>
    <dgm:pt modelId="{B7EF589A-D35B-471A-84C8-13E2D1F70CD2}" type="sibTrans" cxnId="{19D3D62E-138C-4FC4-AD01-9687101E0897}">
      <dgm:prSet/>
      <dgm:spPr/>
      <dgm:t>
        <a:bodyPr/>
        <a:lstStyle/>
        <a:p>
          <a:endParaRPr lang="en-US"/>
        </a:p>
      </dgm:t>
    </dgm:pt>
    <dgm:pt modelId="{A73605FD-D270-4E5E-83D5-04A6D553963C}">
      <dgm:prSet/>
      <dgm:spPr/>
      <dgm:t>
        <a:bodyPr/>
        <a:lstStyle/>
        <a:p>
          <a:r>
            <a:rPr lang="en-US"/>
            <a:t>Developing strategies to address potential barriers</a:t>
          </a:r>
        </a:p>
      </dgm:t>
    </dgm:pt>
    <dgm:pt modelId="{61E2D1C4-A6B1-4382-9921-9375C3D25A7E}" type="parTrans" cxnId="{4A734C37-FB93-443D-85E0-3E6C05D8DC4C}">
      <dgm:prSet/>
      <dgm:spPr/>
      <dgm:t>
        <a:bodyPr/>
        <a:lstStyle/>
        <a:p>
          <a:endParaRPr lang="en-US"/>
        </a:p>
      </dgm:t>
    </dgm:pt>
    <dgm:pt modelId="{753CF5C1-1414-48BF-8DDE-B2F3640A4984}" type="sibTrans" cxnId="{4A734C37-FB93-443D-85E0-3E6C05D8DC4C}">
      <dgm:prSet/>
      <dgm:spPr/>
      <dgm:t>
        <a:bodyPr/>
        <a:lstStyle/>
        <a:p>
          <a:endParaRPr lang="en-US"/>
        </a:p>
      </dgm:t>
    </dgm:pt>
    <dgm:pt modelId="{D71F114E-785D-4107-A0E2-F8EF2B7D2254}">
      <dgm:prSet/>
      <dgm:spPr/>
      <dgm:t>
        <a:bodyPr/>
        <a:lstStyle/>
        <a:p>
          <a:r>
            <a:rPr lang="en-US" dirty="0"/>
            <a:t>Creating a positive data culture; Reporting; CIMS demonstration</a:t>
          </a:r>
        </a:p>
      </dgm:t>
    </dgm:pt>
    <dgm:pt modelId="{DFB02AAA-ACF2-4FBD-91FF-3C87F47AFF1D}" type="parTrans" cxnId="{9805F9E6-1310-4D36-A7C2-C7209A995478}">
      <dgm:prSet/>
      <dgm:spPr/>
      <dgm:t>
        <a:bodyPr/>
        <a:lstStyle/>
        <a:p>
          <a:endParaRPr lang="en-US"/>
        </a:p>
      </dgm:t>
    </dgm:pt>
    <dgm:pt modelId="{64CEEA8C-8075-4F91-A38C-72763F35B1B1}" type="sibTrans" cxnId="{9805F9E6-1310-4D36-A7C2-C7209A995478}">
      <dgm:prSet/>
      <dgm:spPr/>
      <dgm:t>
        <a:bodyPr/>
        <a:lstStyle/>
        <a:p>
          <a:endParaRPr lang="en-US"/>
        </a:p>
      </dgm:t>
    </dgm:pt>
    <dgm:pt modelId="{2FD5A5B5-5B90-41DE-9BC4-41246B841B3B}">
      <dgm:prSet/>
      <dgm:spPr/>
      <dgm:t>
        <a:bodyPr/>
        <a:lstStyle/>
        <a:p>
          <a:r>
            <a:rPr lang="en-US"/>
            <a:t>Embedding the COS into practice; Next steps</a:t>
          </a:r>
        </a:p>
      </dgm:t>
    </dgm:pt>
    <dgm:pt modelId="{66545373-D66D-4BBA-9D65-4C39D6288C2A}" type="parTrans" cxnId="{6E68E31F-BD25-4D70-BC44-E57A406871AE}">
      <dgm:prSet/>
      <dgm:spPr/>
      <dgm:t>
        <a:bodyPr/>
        <a:lstStyle/>
        <a:p>
          <a:endParaRPr lang="en-US"/>
        </a:p>
      </dgm:t>
    </dgm:pt>
    <dgm:pt modelId="{44DFC8B5-217E-4489-9423-30136C7756F0}" type="sibTrans" cxnId="{6E68E31F-BD25-4D70-BC44-E57A406871AE}">
      <dgm:prSet/>
      <dgm:spPr/>
      <dgm:t>
        <a:bodyPr/>
        <a:lstStyle/>
        <a:p>
          <a:endParaRPr lang="en-US"/>
        </a:p>
      </dgm:t>
    </dgm:pt>
    <dgm:pt modelId="{00618656-FAD4-4D06-A1DD-244B82EE5ABC}" type="pres">
      <dgm:prSet presAssocID="{59ADB70C-7881-4AB0-8737-8B8F54113D2B}" presName="root" presStyleCnt="0">
        <dgm:presLayoutVars>
          <dgm:dir/>
          <dgm:resizeHandles val="exact"/>
        </dgm:presLayoutVars>
      </dgm:prSet>
      <dgm:spPr/>
      <dgm:t>
        <a:bodyPr/>
        <a:lstStyle/>
        <a:p>
          <a:endParaRPr lang="en-US"/>
        </a:p>
      </dgm:t>
    </dgm:pt>
    <dgm:pt modelId="{F4A9A38A-A561-4105-93C3-B795EDAB16FE}" type="pres">
      <dgm:prSet presAssocID="{9CD19BEB-3AB3-46FC-9BE3-6ED0D3AABFE9}" presName="compNode" presStyleCnt="0"/>
      <dgm:spPr/>
    </dgm:pt>
    <dgm:pt modelId="{E2232828-2236-40A7-ABB7-09B9BF8CE20C}" type="pres">
      <dgm:prSet presAssocID="{9CD19BEB-3AB3-46FC-9BE3-6ED0D3AABFE9}" presName="bgRect" presStyleLbl="bgShp" presStyleIdx="0" presStyleCnt="7" custLinFactNeighborX="1102" custLinFactNeighborY="-50072"/>
      <dgm:spPr>
        <a:ln w="38100">
          <a:solidFill>
            <a:srgbClr val="002060"/>
          </a:solidFill>
        </a:ln>
        <a:effectLst>
          <a:glow rad="330200">
            <a:schemeClr val="accent6">
              <a:satMod val="175000"/>
              <a:alpha val="65000"/>
            </a:schemeClr>
          </a:glow>
        </a:effectLst>
      </dgm:spPr>
    </dgm:pt>
    <dgm:pt modelId="{CBEB1155-3C59-4DF1-BA86-8D4F2DB26118}" type="pres">
      <dgm:prSet presAssocID="{9CD19BEB-3AB3-46FC-9BE3-6ED0D3AABFE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C0484AE7-49EF-4A03-8B8B-40BE40429D84}" type="pres">
      <dgm:prSet presAssocID="{9CD19BEB-3AB3-46FC-9BE3-6ED0D3AABFE9}" presName="spaceRect" presStyleCnt="0"/>
      <dgm:spPr/>
    </dgm:pt>
    <dgm:pt modelId="{84FFB625-83E8-4FDF-8B36-AA6F36FDFF18}" type="pres">
      <dgm:prSet presAssocID="{9CD19BEB-3AB3-46FC-9BE3-6ED0D3AABFE9}" presName="parTx" presStyleLbl="revTx" presStyleIdx="0" presStyleCnt="7">
        <dgm:presLayoutVars>
          <dgm:chMax val="0"/>
          <dgm:chPref val="0"/>
        </dgm:presLayoutVars>
      </dgm:prSet>
      <dgm:spPr/>
      <dgm:t>
        <a:bodyPr/>
        <a:lstStyle/>
        <a:p>
          <a:endParaRPr lang="en-US"/>
        </a:p>
      </dgm:t>
    </dgm:pt>
    <dgm:pt modelId="{1012893F-9939-42E0-872F-BABB025FA366}" type="pres">
      <dgm:prSet presAssocID="{8DD24B43-A85D-4312-9AA8-4662913E3FEC}" presName="sibTrans" presStyleCnt="0"/>
      <dgm:spPr/>
    </dgm:pt>
    <dgm:pt modelId="{8B86499F-4731-4D59-8428-8A9E3003ED5D}" type="pres">
      <dgm:prSet presAssocID="{59B77AF1-5195-41FB-9B0A-887FEE6AB7B3}" presName="compNode" presStyleCnt="0"/>
      <dgm:spPr/>
    </dgm:pt>
    <dgm:pt modelId="{D62DC81A-EE1B-4144-B710-D7CE5C4E1A73}" type="pres">
      <dgm:prSet presAssocID="{59B77AF1-5195-41FB-9B0A-887FEE6AB7B3}" presName="bgRect" presStyleLbl="bgShp" presStyleIdx="1" presStyleCnt="7"/>
      <dgm:spPr/>
    </dgm:pt>
    <dgm:pt modelId="{53E03BBE-6E5C-4449-B333-A88C53EDA580}" type="pres">
      <dgm:prSet presAssocID="{59B77AF1-5195-41FB-9B0A-887FEE6AB7B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3A686386-E9FE-41FC-BBC7-460021ECD4B6}" type="pres">
      <dgm:prSet presAssocID="{59B77AF1-5195-41FB-9B0A-887FEE6AB7B3}" presName="spaceRect" presStyleCnt="0"/>
      <dgm:spPr/>
    </dgm:pt>
    <dgm:pt modelId="{D2EE3569-C565-4EB2-960A-5BB2A239D6D0}" type="pres">
      <dgm:prSet presAssocID="{59B77AF1-5195-41FB-9B0A-887FEE6AB7B3}" presName="parTx" presStyleLbl="revTx" presStyleIdx="1" presStyleCnt="7">
        <dgm:presLayoutVars>
          <dgm:chMax val="0"/>
          <dgm:chPref val="0"/>
        </dgm:presLayoutVars>
      </dgm:prSet>
      <dgm:spPr/>
      <dgm:t>
        <a:bodyPr/>
        <a:lstStyle/>
        <a:p>
          <a:endParaRPr lang="en-US"/>
        </a:p>
      </dgm:t>
    </dgm:pt>
    <dgm:pt modelId="{54D76DFE-ED25-49F2-A3D0-6111E7443150}" type="pres">
      <dgm:prSet presAssocID="{C8499090-DFBC-496C-BD83-47C01349ED33}" presName="sibTrans" presStyleCnt="0"/>
      <dgm:spPr/>
    </dgm:pt>
    <dgm:pt modelId="{92599DB3-3AC0-46E8-88F4-BE603CD607FA}" type="pres">
      <dgm:prSet presAssocID="{F1000A0E-6281-4D87-B614-191434C7BFE3}" presName="compNode" presStyleCnt="0"/>
      <dgm:spPr/>
    </dgm:pt>
    <dgm:pt modelId="{1F4048C9-456A-4990-BFAC-71F6BA60B0AA}" type="pres">
      <dgm:prSet presAssocID="{F1000A0E-6281-4D87-B614-191434C7BFE3}" presName="bgRect" presStyleLbl="bgShp" presStyleIdx="2" presStyleCnt="7"/>
      <dgm:spPr/>
    </dgm:pt>
    <dgm:pt modelId="{C7E22BC6-2697-4443-92BD-005597DCE28A}" type="pres">
      <dgm:prSet presAssocID="{F1000A0E-6281-4D87-B614-191434C7BFE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re"/>
        </a:ext>
      </dgm:extLst>
    </dgm:pt>
    <dgm:pt modelId="{FE6ADB60-B097-4BAB-8EDB-BCAA225E2046}" type="pres">
      <dgm:prSet presAssocID="{F1000A0E-6281-4D87-B614-191434C7BFE3}" presName="spaceRect" presStyleCnt="0"/>
      <dgm:spPr/>
    </dgm:pt>
    <dgm:pt modelId="{C7E116EA-FC20-4CDD-A019-EF4D13DE52E6}" type="pres">
      <dgm:prSet presAssocID="{F1000A0E-6281-4D87-B614-191434C7BFE3}" presName="parTx" presStyleLbl="revTx" presStyleIdx="2" presStyleCnt="7">
        <dgm:presLayoutVars>
          <dgm:chMax val="0"/>
          <dgm:chPref val="0"/>
        </dgm:presLayoutVars>
      </dgm:prSet>
      <dgm:spPr/>
      <dgm:t>
        <a:bodyPr/>
        <a:lstStyle/>
        <a:p>
          <a:endParaRPr lang="en-US"/>
        </a:p>
      </dgm:t>
    </dgm:pt>
    <dgm:pt modelId="{423AFC94-400E-4748-966F-CFD278CA3CC4}" type="pres">
      <dgm:prSet presAssocID="{55E407F9-ABF6-4A7D-B68E-608A7F5ACB5B}" presName="sibTrans" presStyleCnt="0"/>
      <dgm:spPr/>
    </dgm:pt>
    <dgm:pt modelId="{20CB3647-E74C-4B76-B94E-B264133C5DE2}" type="pres">
      <dgm:prSet presAssocID="{F51AA701-3C93-4DE2-A3C0-D017084D2C13}" presName="compNode" presStyleCnt="0"/>
      <dgm:spPr/>
    </dgm:pt>
    <dgm:pt modelId="{B8261F95-966A-4C80-A220-5EBEC266DEDB}" type="pres">
      <dgm:prSet presAssocID="{F51AA701-3C93-4DE2-A3C0-D017084D2C13}" presName="bgRect" presStyleLbl="bgShp" presStyleIdx="3" presStyleCnt="7"/>
      <dgm:spPr/>
    </dgm:pt>
    <dgm:pt modelId="{E1B23B3C-729D-4B41-B0D1-EBD969AFFEEB}" type="pres">
      <dgm:prSet presAssocID="{F51AA701-3C93-4DE2-A3C0-D017084D2C13}" presName="iconRect" presStyleLbl="node1" presStyleIdx="3" presStyleCnt="7"/>
      <dgm:spPr>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ers with solid fill"/>
        </a:ext>
      </dgm:extLst>
    </dgm:pt>
    <dgm:pt modelId="{677BF1A2-60F5-4F72-9CA7-974E017139C3}" type="pres">
      <dgm:prSet presAssocID="{F51AA701-3C93-4DE2-A3C0-D017084D2C13}" presName="spaceRect" presStyleCnt="0"/>
      <dgm:spPr/>
    </dgm:pt>
    <dgm:pt modelId="{8991C776-2A66-4410-92D5-418B4652DC75}" type="pres">
      <dgm:prSet presAssocID="{F51AA701-3C93-4DE2-A3C0-D017084D2C13}" presName="parTx" presStyleLbl="revTx" presStyleIdx="3" presStyleCnt="7">
        <dgm:presLayoutVars>
          <dgm:chMax val="0"/>
          <dgm:chPref val="0"/>
        </dgm:presLayoutVars>
      </dgm:prSet>
      <dgm:spPr/>
      <dgm:t>
        <a:bodyPr/>
        <a:lstStyle/>
        <a:p>
          <a:endParaRPr lang="en-US"/>
        </a:p>
      </dgm:t>
    </dgm:pt>
    <dgm:pt modelId="{3E7CE1B2-5530-4C9A-9E3E-3A57681CBB8B}" type="pres">
      <dgm:prSet presAssocID="{B7EF589A-D35B-471A-84C8-13E2D1F70CD2}" presName="sibTrans" presStyleCnt="0"/>
      <dgm:spPr/>
    </dgm:pt>
    <dgm:pt modelId="{0FA0641E-623D-4DA4-A5A5-9242D8996825}" type="pres">
      <dgm:prSet presAssocID="{A73605FD-D270-4E5E-83D5-04A6D553963C}" presName="compNode" presStyleCnt="0"/>
      <dgm:spPr/>
    </dgm:pt>
    <dgm:pt modelId="{7C7F19FE-A949-4684-83EF-E41607FB0192}" type="pres">
      <dgm:prSet presAssocID="{A73605FD-D270-4E5E-83D5-04A6D553963C}" presName="bgRect" presStyleLbl="bgShp" presStyleIdx="4" presStyleCnt="7"/>
      <dgm:spPr/>
    </dgm:pt>
    <dgm:pt modelId="{3CF0E567-5F07-490F-9043-A9A8FE4A493E}" type="pres">
      <dgm:prSet presAssocID="{A73605FD-D270-4E5E-83D5-04A6D553963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07A7C35B-EFB3-4765-BFFF-3C0D7408D9B4}" type="pres">
      <dgm:prSet presAssocID="{A73605FD-D270-4E5E-83D5-04A6D553963C}" presName="spaceRect" presStyleCnt="0"/>
      <dgm:spPr/>
    </dgm:pt>
    <dgm:pt modelId="{C5804089-4AC0-4E58-84A7-A8CFC7DD2EAA}" type="pres">
      <dgm:prSet presAssocID="{A73605FD-D270-4E5E-83D5-04A6D553963C}" presName="parTx" presStyleLbl="revTx" presStyleIdx="4" presStyleCnt="7">
        <dgm:presLayoutVars>
          <dgm:chMax val="0"/>
          <dgm:chPref val="0"/>
        </dgm:presLayoutVars>
      </dgm:prSet>
      <dgm:spPr/>
      <dgm:t>
        <a:bodyPr/>
        <a:lstStyle/>
        <a:p>
          <a:endParaRPr lang="en-US"/>
        </a:p>
      </dgm:t>
    </dgm:pt>
    <dgm:pt modelId="{4F857C59-DAD6-4CFD-B312-55AF2B329127}" type="pres">
      <dgm:prSet presAssocID="{753CF5C1-1414-48BF-8DDE-B2F3640A4984}" presName="sibTrans" presStyleCnt="0"/>
      <dgm:spPr/>
    </dgm:pt>
    <dgm:pt modelId="{DFC31925-672D-4EBA-9B23-0AE1E1AFA381}" type="pres">
      <dgm:prSet presAssocID="{D71F114E-785D-4107-A0E2-F8EF2B7D2254}" presName="compNode" presStyleCnt="0"/>
      <dgm:spPr/>
    </dgm:pt>
    <dgm:pt modelId="{72D53479-B550-4943-817B-6752ACE2A637}" type="pres">
      <dgm:prSet presAssocID="{D71F114E-785D-4107-A0E2-F8EF2B7D2254}" presName="bgRect" presStyleLbl="bgShp" presStyleIdx="5" presStyleCnt="7"/>
      <dgm:spPr/>
    </dgm:pt>
    <dgm:pt modelId="{D1C638C4-3ADA-47E3-866C-D4745D029F44}" type="pres">
      <dgm:prSet presAssocID="{D71F114E-785D-4107-A0E2-F8EF2B7D225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pward trend"/>
        </a:ext>
      </dgm:extLst>
    </dgm:pt>
    <dgm:pt modelId="{D43C21B5-E29A-476F-ADF7-C2D7E46BE325}" type="pres">
      <dgm:prSet presAssocID="{D71F114E-785D-4107-A0E2-F8EF2B7D2254}" presName="spaceRect" presStyleCnt="0"/>
      <dgm:spPr/>
    </dgm:pt>
    <dgm:pt modelId="{6FE91A25-52DE-44B0-930D-0A559B1BEB30}" type="pres">
      <dgm:prSet presAssocID="{D71F114E-785D-4107-A0E2-F8EF2B7D2254}" presName="parTx" presStyleLbl="revTx" presStyleIdx="5" presStyleCnt="7">
        <dgm:presLayoutVars>
          <dgm:chMax val="0"/>
          <dgm:chPref val="0"/>
        </dgm:presLayoutVars>
      </dgm:prSet>
      <dgm:spPr/>
      <dgm:t>
        <a:bodyPr/>
        <a:lstStyle/>
        <a:p>
          <a:endParaRPr lang="en-US"/>
        </a:p>
      </dgm:t>
    </dgm:pt>
    <dgm:pt modelId="{38794782-9157-4966-8713-B81CF2817935}" type="pres">
      <dgm:prSet presAssocID="{64CEEA8C-8075-4F91-A38C-72763F35B1B1}" presName="sibTrans" presStyleCnt="0"/>
      <dgm:spPr/>
    </dgm:pt>
    <dgm:pt modelId="{9931BEEF-7705-4662-923F-1EEF2DBD4A56}" type="pres">
      <dgm:prSet presAssocID="{2FD5A5B5-5B90-41DE-9BC4-41246B841B3B}" presName="compNode" presStyleCnt="0"/>
      <dgm:spPr/>
    </dgm:pt>
    <dgm:pt modelId="{11D9C42B-DAB0-483C-AC67-0EA1589A06CF}" type="pres">
      <dgm:prSet presAssocID="{2FD5A5B5-5B90-41DE-9BC4-41246B841B3B}" presName="bgRect" presStyleLbl="bgShp" presStyleIdx="6" presStyleCnt="7"/>
      <dgm:spPr/>
    </dgm:pt>
    <dgm:pt modelId="{F149144C-9A4A-4D04-86AD-863FBDF131C2}" type="pres">
      <dgm:prSet presAssocID="{2FD5A5B5-5B90-41DE-9BC4-41246B841B3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usiness Growth"/>
        </a:ext>
      </dgm:extLst>
    </dgm:pt>
    <dgm:pt modelId="{6EFEC1D0-B405-4526-9C66-AA9E8E398AF9}" type="pres">
      <dgm:prSet presAssocID="{2FD5A5B5-5B90-41DE-9BC4-41246B841B3B}" presName="spaceRect" presStyleCnt="0"/>
      <dgm:spPr/>
    </dgm:pt>
    <dgm:pt modelId="{0452C730-CE32-45E3-9557-33A1948E2766}" type="pres">
      <dgm:prSet presAssocID="{2FD5A5B5-5B90-41DE-9BC4-41246B841B3B}" presName="parTx" presStyleLbl="revTx" presStyleIdx="6" presStyleCnt="7">
        <dgm:presLayoutVars>
          <dgm:chMax val="0"/>
          <dgm:chPref val="0"/>
        </dgm:presLayoutVars>
      </dgm:prSet>
      <dgm:spPr/>
      <dgm:t>
        <a:bodyPr/>
        <a:lstStyle/>
        <a:p>
          <a:endParaRPr lang="en-US"/>
        </a:p>
      </dgm:t>
    </dgm:pt>
  </dgm:ptLst>
  <dgm:cxnLst>
    <dgm:cxn modelId="{E1730C4C-5850-46A4-97AB-7ED8552D28BA}" type="presOf" srcId="{59ADB70C-7881-4AB0-8737-8B8F54113D2B}" destId="{00618656-FAD4-4D06-A1DD-244B82EE5ABC}" srcOrd="0" destOrd="0" presId="urn:microsoft.com/office/officeart/2018/2/layout/IconVerticalSolidList"/>
    <dgm:cxn modelId="{C4A5E510-C1B5-4404-AE75-6EB057D97B13}" srcId="{59ADB70C-7881-4AB0-8737-8B8F54113D2B}" destId="{F1000A0E-6281-4D87-B614-191434C7BFE3}" srcOrd="2" destOrd="0" parTransId="{A5A00661-A46C-48F4-894D-A07C6AFFCEF5}" sibTransId="{55E407F9-ABF6-4A7D-B68E-608A7F5ACB5B}"/>
    <dgm:cxn modelId="{4A734C37-FB93-443D-85E0-3E6C05D8DC4C}" srcId="{59ADB70C-7881-4AB0-8737-8B8F54113D2B}" destId="{A73605FD-D270-4E5E-83D5-04A6D553963C}" srcOrd="4" destOrd="0" parTransId="{61E2D1C4-A6B1-4382-9921-9375C3D25A7E}" sibTransId="{753CF5C1-1414-48BF-8DDE-B2F3640A4984}"/>
    <dgm:cxn modelId="{6E68E31F-BD25-4D70-BC44-E57A406871AE}" srcId="{59ADB70C-7881-4AB0-8737-8B8F54113D2B}" destId="{2FD5A5B5-5B90-41DE-9BC4-41246B841B3B}" srcOrd="6" destOrd="0" parTransId="{66545373-D66D-4BBA-9D65-4C39D6288C2A}" sibTransId="{44DFC8B5-217E-4489-9423-30136C7756F0}"/>
    <dgm:cxn modelId="{6EB4E3A1-4F45-4A33-886C-4D1777EDB250}" type="presOf" srcId="{59B77AF1-5195-41FB-9B0A-887FEE6AB7B3}" destId="{D2EE3569-C565-4EB2-960A-5BB2A239D6D0}" srcOrd="0" destOrd="0" presId="urn:microsoft.com/office/officeart/2018/2/layout/IconVerticalSolidList"/>
    <dgm:cxn modelId="{357E14B2-8AAA-44EF-B92A-802FE4ADF174}" type="presOf" srcId="{F51AA701-3C93-4DE2-A3C0-D017084D2C13}" destId="{8991C776-2A66-4410-92D5-418B4652DC75}" srcOrd="0" destOrd="0" presId="urn:microsoft.com/office/officeart/2018/2/layout/IconVerticalSolidList"/>
    <dgm:cxn modelId="{9805F9E6-1310-4D36-A7C2-C7209A995478}" srcId="{59ADB70C-7881-4AB0-8737-8B8F54113D2B}" destId="{D71F114E-785D-4107-A0E2-F8EF2B7D2254}" srcOrd="5" destOrd="0" parTransId="{DFB02AAA-ACF2-4FBD-91FF-3C87F47AFF1D}" sibTransId="{64CEEA8C-8075-4F91-A38C-72763F35B1B1}"/>
    <dgm:cxn modelId="{2CC7E064-9F39-4E7A-90E2-BC11E6691AC0}" type="presOf" srcId="{F1000A0E-6281-4D87-B614-191434C7BFE3}" destId="{C7E116EA-FC20-4CDD-A019-EF4D13DE52E6}" srcOrd="0" destOrd="0" presId="urn:microsoft.com/office/officeart/2018/2/layout/IconVerticalSolidList"/>
    <dgm:cxn modelId="{38628546-49E6-4718-A500-BB75DD6FEA3F}" srcId="{59ADB70C-7881-4AB0-8737-8B8F54113D2B}" destId="{9CD19BEB-3AB3-46FC-9BE3-6ED0D3AABFE9}" srcOrd="0" destOrd="0" parTransId="{2AB50926-D789-4A89-A870-A072D595902D}" sibTransId="{8DD24B43-A85D-4312-9AA8-4662913E3FEC}"/>
    <dgm:cxn modelId="{BCBF8E39-19D4-4770-8FC6-6753E2578DD1}" type="presOf" srcId="{D71F114E-785D-4107-A0E2-F8EF2B7D2254}" destId="{6FE91A25-52DE-44B0-930D-0A559B1BEB30}" srcOrd="0" destOrd="0" presId="urn:microsoft.com/office/officeart/2018/2/layout/IconVerticalSolidList"/>
    <dgm:cxn modelId="{1D6DFEAA-40D8-4099-99AF-02F78D4B03A8}" type="presOf" srcId="{9CD19BEB-3AB3-46FC-9BE3-6ED0D3AABFE9}" destId="{84FFB625-83E8-4FDF-8B36-AA6F36FDFF18}" srcOrd="0" destOrd="0" presId="urn:microsoft.com/office/officeart/2018/2/layout/IconVerticalSolidList"/>
    <dgm:cxn modelId="{19D3D62E-138C-4FC4-AD01-9687101E0897}" srcId="{59ADB70C-7881-4AB0-8737-8B8F54113D2B}" destId="{F51AA701-3C93-4DE2-A3C0-D017084D2C13}" srcOrd="3" destOrd="0" parTransId="{F2364001-FC20-4047-A363-DFE48049B05C}" sibTransId="{B7EF589A-D35B-471A-84C8-13E2D1F70CD2}"/>
    <dgm:cxn modelId="{5A65DFCB-0B9D-46F6-870C-B7621FF3FE3E}" type="presOf" srcId="{2FD5A5B5-5B90-41DE-9BC4-41246B841B3B}" destId="{0452C730-CE32-45E3-9557-33A1948E2766}" srcOrd="0" destOrd="0" presId="urn:microsoft.com/office/officeart/2018/2/layout/IconVerticalSolidList"/>
    <dgm:cxn modelId="{25AC46CC-8BEE-481B-9F0D-D3174EFCFC39}" type="presOf" srcId="{A73605FD-D270-4E5E-83D5-04A6D553963C}" destId="{C5804089-4AC0-4E58-84A7-A8CFC7DD2EAA}" srcOrd="0" destOrd="0" presId="urn:microsoft.com/office/officeart/2018/2/layout/IconVerticalSolidList"/>
    <dgm:cxn modelId="{79D414D5-348E-42B1-87F8-67E18DFDD0CE}" srcId="{59ADB70C-7881-4AB0-8737-8B8F54113D2B}" destId="{59B77AF1-5195-41FB-9B0A-887FEE6AB7B3}" srcOrd="1" destOrd="0" parTransId="{3176DC25-F0D2-4E73-96B8-C86D25FB18A7}" sibTransId="{C8499090-DFBC-496C-BD83-47C01349ED33}"/>
    <dgm:cxn modelId="{EB930865-4FDC-4BD5-A6B1-E41ABC88BCFE}" type="presParOf" srcId="{00618656-FAD4-4D06-A1DD-244B82EE5ABC}" destId="{F4A9A38A-A561-4105-93C3-B795EDAB16FE}" srcOrd="0" destOrd="0" presId="urn:microsoft.com/office/officeart/2018/2/layout/IconVerticalSolidList"/>
    <dgm:cxn modelId="{0C4E220A-9D7A-4640-A890-6745148EF8D8}" type="presParOf" srcId="{F4A9A38A-A561-4105-93C3-B795EDAB16FE}" destId="{E2232828-2236-40A7-ABB7-09B9BF8CE20C}" srcOrd="0" destOrd="0" presId="urn:microsoft.com/office/officeart/2018/2/layout/IconVerticalSolidList"/>
    <dgm:cxn modelId="{A0E97BD6-DE0F-4E7B-90FE-347284DAF451}" type="presParOf" srcId="{F4A9A38A-A561-4105-93C3-B795EDAB16FE}" destId="{CBEB1155-3C59-4DF1-BA86-8D4F2DB26118}" srcOrd="1" destOrd="0" presId="urn:microsoft.com/office/officeart/2018/2/layout/IconVerticalSolidList"/>
    <dgm:cxn modelId="{D4AF0861-C46E-4CF1-B5EE-0E47992983C6}" type="presParOf" srcId="{F4A9A38A-A561-4105-93C3-B795EDAB16FE}" destId="{C0484AE7-49EF-4A03-8B8B-40BE40429D84}" srcOrd="2" destOrd="0" presId="urn:microsoft.com/office/officeart/2018/2/layout/IconVerticalSolidList"/>
    <dgm:cxn modelId="{3BB9F011-2FCA-4A75-A799-F1E11AAA819A}" type="presParOf" srcId="{F4A9A38A-A561-4105-93C3-B795EDAB16FE}" destId="{84FFB625-83E8-4FDF-8B36-AA6F36FDFF18}" srcOrd="3" destOrd="0" presId="urn:microsoft.com/office/officeart/2018/2/layout/IconVerticalSolidList"/>
    <dgm:cxn modelId="{705B3D5C-DABA-40C7-981D-CEBF0980B6F1}" type="presParOf" srcId="{00618656-FAD4-4D06-A1DD-244B82EE5ABC}" destId="{1012893F-9939-42E0-872F-BABB025FA366}" srcOrd="1" destOrd="0" presId="urn:microsoft.com/office/officeart/2018/2/layout/IconVerticalSolidList"/>
    <dgm:cxn modelId="{A516C6D4-96BF-405E-8AC1-AF1FD0AC626D}" type="presParOf" srcId="{00618656-FAD4-4D06-A1DD-244B82EE5ABC}" destId="{8B86499F-4731-4D59-8428-8A9E3003ED5D}" srcOrd="2" destOrd="0" presId="urn:microsoft.com/office/officeart/2018/2/layout/IconVerticalSolidList"/>
    <dgm:cxn modelId="{D2EC5F7D-C25C-40B1-9ADC-B01E883A8F8E}" type="presParOf" srcId="{8B86499F-4731-4D59-8428-8A9E3003ED5D}" destId="{D62DC81A-EE1B-4144-B710-D7CE5C4E1A73}" srcOrd="0" destOrd="0" presId="urn:microsoft.com/office/officeart/2018/2/layout/IconVerticalSolidList"/>
    <dgm:cxn modelId="{7C031884-990E-4465-8981-3C4AD4C4F51E}" type="presParOf" srcId="{8B86499F-4731-4D59-8428-8A9E3003ED5D}" destId="{53E03BBE-6E5C-4449-B333-A88C53EDA580}" srcOrd="1" destOrd="0" presId="urn:microsoft.com/office/officeart/2018/2/layout/IconVerticalSolidList"/>
    <dgm:cxn modelId="{2434814E-106C-4949-8DDB-0EC7AB811E98}" type="presParOf" srcId="{8B86499F-4731-4D59-8428-8A9E3003ED5D}" destId="{3A686386-E9FE-41FC-BBC7-460021ECD4B6}" srcOrd="2" destOrd="0" presId="urn:microsoft.com/office/officeart/2018/2/layout/IconVerticalSolidList"/>
    <dgm:cxn modelId="{6691F460-1438-429A-B482-EAEDCDE7ED7F}" type="presParOf" srcId="{8B86499F-4731-4D59-8428-8A9E3003ED5D}" destId="{D2EE3569-C565-4EB2-960A-5BB2A239D6D0}" srcOrd="3" destOrd="0" presId="urn:microsoft.com/office/officeart/2018/2/layout/IconVerticalSolidList"/>
    <dgm:cxn modelId="{4EDDE31D-12D0-48B9-9CF7-FA87DBDD5CAC}" type="presParOf" srcId="{00618656-FAD4-4D06-A1DD-244B82EE5ABC}" destId="{54D76DFE-ED25-49F2-A3D0-6111E7443150}" srcOrd="3" destOrd="0" presId="urn:microsoft.com/office/officeart/2018/2/layout/IconVerticalSolidList"/>
    <dgm:cxn modelId="{D8570906-AADA-4666-8B49-27E93C7EE668}" type="presParOf" srcId="{00618656-FAD4-4D06-A1DD-244B82EE5ABC}" destId="{92599DB3-3AC0-46E8-88F4-BE603CD607FA}" srcOrd="4" destOrd="0" presId="urn:microsoft.com/office/officeart/2018/2/layout/IconVerticalSolidList"/>
    <dgm:cxn modelId="{F4760864-B4F2-4F00-8952-03C59621E596}" type="presParOf" srcId="{92599DB3-3AC0-46E8-88F4-BE603CD607FA}" destId="{1F4048C9-456A-4990-BFAC-71F6BA60B0AA}" srcOrd="0" destOrd="0" presId="urn:microsoft.com/office/officeart/2018/2/layout/IconVerticalSolidList"/>
    <dgm:cxn modelId="{4BC2A3E2-72CA-4C1D-A8EF-09F350A9C0DD}" type="presParOf" srcId="{92599DB3-3AC0-46E8-88F4-BE603CD607FA}" destId="{C7E22BC6-2697-4443-92BD-005597DCE28A}" srcOrd="1" destOrd="0" presId="urn:microsoft.com/office/officeart/2018/2/layout/IconVerticalSolidList"/>
    <dgm:cxn modelId="{4D8F7A03-7B2B-4339-AE5D-FC109C146639}" type="presParOf" srcId="{92599DB3-3AC0-46E8-88F4-BE603CD607FA}" destId="{FE6ADB60-B097-4BAB-8EDB-BCAA225E2046}" srcOrd="2" destOrd="0" presId="urn:microsoft.com/office/officeart/2018/2/layout/IconVerticalSolidList"/>
    <dgm:cxn modelId="{633BAF41-5276-4DA5-9354-89840CDECB40}" type="presParOf" srcId="{92599DB3-3AC0-46E8-88F4-BE603CD607FA}" destId="{C7E116EA-FC20-4CDD-A019-EF4D13DE52E6}" srcOrd="3" destOrd="0" presId="urn:microsoft.com/office/officeart/2018/2/layout/IconVerticalSolidList"/>
    <dgm:cxn modelId="{702560A0-2FE2-4DAE-990A-256C0E91BB7E}" type="presParOf" srcId="{00618656-FAD4-4D06-A1DD-244B82EE5ABC}" destId="{423AFC94-400E-4748-966F-CFD278CA3CC4}" srcOrd="5" destOrd="0" presId="urn:microsoft.com/office/officeart/2018/2/layout/IconVerticalSolidList"/>
    <dgm:cxn modelId="{5FD69144-7B80-4968-B46F-8C5165022F81}" type="presParOf" srcId="{00618656-FAD4-4D06-A1DD-244B82EE5ABC}" destId="{20CB3647-E74C-4B76-B94E-B264133C5DE2}" srcOrd="6" destOrd="0" presId="urn:microsoft.com/office/officeart/2018/2/layout/IconVerticalSolidList"/>
    <dgm:cxn modelId="{BD537953-4E96-454D-B722-A0DEDCE980E2}" type="presParOf" srcId="{20CB3647-E74C-4B76-B94E-B264133C5DE2}" destId="{B8261F95-966A-4C80-A220-5EBEC266DEDB}" srcOrd="0" destOrd="0" presId="urn:microsoft.com/office/officeart/2018/2/layout/IconVerticalSolidList"/>
    <dgm:cxn modelId="{DFAF33AA-8D31-4F79-8EF5-51C3FD58ACE3}" type="presParOf" srcId="{20CB3647-E74C-4B76-B94E-B264133C5DE2}" destId="{E1B23B3C-729D-4B41-B0D1-EBD969AFFEEB}" srcOrd="1" destOrd="0" presId="urn:microsoft.com/office/officeart/2018/2/layout/IconVerticalSolidList"/>
    <dgm:cxn modelId="{DD79B298-34F8-461C-BDE3-4A05B214EC7A}" type="presParOf" srcId="{20CB3647-E74C-4B76-B94E-B264133C5DE2}" destId="{677BF1A2-60F5-4F72-9CA7-974E017139C3}" srcOrd="2" destOrd="0" presId="urn:microsoft.com/office/officeart/2018/2/layout/IconVerticalSolidList"/>
    <dgm:cxn modelId="{ADC0B39A-462D-4814-98F4-48278847F0B7}" type="presParOf" srcId="{20CB3647-E74C-4B76-B94E-B264133C5DE2}" destId="{8991C776-2A66-4410-92D5-418B4652DC75}" srcOrd="3" destOrd="0" presId="urn:microsoft.com/office/officeart/2018/2/layout/IconVerticalSolidList"/>
    <dgm:cxn modelId="{F3BCD635-43B0-4833-99C8-435B2990222B}" type="presParOf" srcId="{00618656-FAD4-4D06-A1DD-244B82EE5ABC}" destId="{3E7CE1B2-5530-4C9A-9E3E-3A57681CBB8B}" srcOrd="7" destOrd="0" presId="urn:microsoft.com/office/officeart/2018/2/layout/IconVerticalSolidList"/>
    <dgm:cxn modelId="{BDE12D77-76CC-4CEE-93C8-9253CBDC21B0}" type="presParOf" srcId="{00618656-FAD4-4D06-A1DD-244B82EE5ABC}" destId="{0FA0641E-623D-4DA4-A5A5-9242D8996825}" srcOrd="8" destOrd="0" presId="urn:microsoft.com/office/officeart/2018/2/layout/IconVerticalSolidList"/>
    <dgm:cxn modelId="{EF3BE776-4D74-420B-B90F-AB79828A346B}" type="presParOf" srcId="{0FA0641E-623D-4DA4-A5A5-9242D8996825}" destId="{7C7F19FE-A949-4684-83EF-E41607FB0192}" srcOrd="0" destOrd="0" presId="urn:microsoft.com/office/officeart/2018/2/layout/IconVerticalSolidList"/>
    <dgm:cxn modelId="{9018C59F-634B-49BB-B305-D9BF64E5A483}" type="presParOf" srcId="{0FA0641E-623D-4DA4-A5A5-9242D8996825}" destId="{3CF0E567-5F07-490F-9043-A9A8FE4A493E}" srcOrd="1" destOrd="0" presId="urn:microsoft.com/office/officeart/2018/2/layout/IconVerticalSolidList"/>
    <dgm:cxn modelId="{2BE77099-203F-4783-8658-26F6CA2BEE31}" type="presParOf" srcId="{0FA0641E-623D-4DA4-A5A5-9242D8996825}" destId="{07A7C35B-EFB3-4765-BFFF-3C0D7408D9B4}" srcOrd="2" destOrd="0" presId="urn:microsoft.com/office/officeart/2018/2/layout/IconVerticalSolidList"/>
    <dgm:cxn modelId="{FF622650-180C-44C4-A912-0E7FDFFD3487}" type="presParOf" srcId="{0FA0641E-623D-4DA4-A5A5-9242D8996825}" destId="{C5804089-4AC0-4E58-84A7-A8CFC7DD2EAA}" srcOrd="3" destOrd="0" presId="urn:microsoft.com/office/officeart/2018/2/layout/IconVerticalSolidList"/>
    <dgm:cxn modelId="{11E00D96-E119-4E77-A1CD-46C5838840E7}" type="presParOf" srcId="{00618656-FAD4-4D06-A1DD-244B82EE5ABC}" destId="{4F857C59-DAD6-4CFD-B312-55AF2B329127}" srcOrd="9" destOrd="0" presId="urn:microsoft.com/office/officeart/2018/2/layout/IconVerticalSolidList"/>
    <dgm:cxn modelId="{F6730187-8F02-46FB-8F6B-4711688E5994}" type="presParOf" srcId="{00618656-FAD4-4D06-A1DD-244B82EE5ABC}" destId="{DFC31925-672D-4EBA-9B23-0AE1E1AFA381}" srcOrd="10" destOrd="0" presId="urn:microsoft.com/office/officeart/2018/2/layout/IconVerticalSolidList"/>
    <dgm:cxn modelId="{3FF2EA99-F346-4675-A286-2A3464BD28DF}" type="presParOf" srcId="{DFC31925-672D-4EBA-9B23-0AE1E1AFA381}" destId="{72D53479-B550-4943-817B-6752ACE2A637}" srcOrd="0" destOrd="0" presId="urn:microsoft.com/office/officeart/2018/2/layout/IconVerticalSolidList"/>
    <dgm:cxn modelId="{C681F73E-DE1E-4CF8-B3CF-85974849B803}" type="presParOf" srcId="{DFC31925-672D-4EBA-9B23-0AE1E1AFA381}" destId="{D1C638C4-3ADA-47E3-866C-D4745D029F44}" srcOrd="1" destOrd="0" presId="urn:microsoft.com/office/officeart/2018/2/layout/IconVerticalSolidList"/>
    <dgm:cxn modelId="{EDBDF212-FF24-45CC-999B-3AF4AF0E1CDA}" type="presParOf" srcId="{DFC31925-672D-4EBA-9B23-0AE1E1AFA381}" destId="{D43C21B5-E29A-476F-ADF7-C2D7E46BE325}" srcOrd="2" destOrd="0" presId="urn:microsoft.com/office/officeart/2018/2/layout/IconVerticalSolidList"/>
    <dgm:cxn modelId="{1E8AF979-3EEF-4A80-912C-94F7198C8CAE}" type="presParOf" srcId="{DFC31925-672D-4EBA-9B23-0AE1E1AFA381}" destId="{6FE91A25-52DE-44B0-930D-0A559B1BEB30}" srcOrd="3" destOrd="0" presId="urn:microsoft.com/office/officeart/2018/2/layout/IconVerticalSolidList"/>
    <dgm:cxn modelId="{076B573D-290F-4962-AFBC-FC630A7AD1B5}" type="presParOf" srcId="{00618656-FAD4-4D06-A1DD-244B82EE5ABC}" destId="{38794782-9157-4966-8713-B81CF2817935}" srcOrd="11" destOrd="0" presId="urn:microsoft.com/office/officeart/2018/2/layout/IconVerticalSolidList"/>
    <dgm:cxn modelId="{15DF9719-19F5-409B-AAE1-ACD3EFC7CA94}" type="presParOf" srcId="{00618656-FAD4-4D06-A1DD-244B82EE5ABC}" destId="{9931BEEF-7705-4662-923F-1EEF2DBD4A56}" srcOrd="12" destOrd="0" presId="urn:microsoft.com/office/officeart/2018/2/layout/IconVerticalSolidList"/>
    <dgm:cxn modelId="{FB61B4C0-DFCA-453B-8650-A2C1EC7EFF1C}" type="presParOf" srcId="{9931BEEF-7705-4662-923F-1EEF2DBD4A56}" destId="{11D9C42B-DAB0-483C-AC67-0EA1589A06CF}" srcOrd="0" destOrd="0" presId="urn:microsoft.com/office/officeart/2018/2/layout/IconVerticalSolidList"/>
    <dgm:cxn modelId="{93AB15CD-55EA-4895-B256-62E0D25AEE40}" type="presParOf" srcId="{9931BEEF-7705-4662-923F-1EEF2DBD4A56}" destId="{F149144C-9A4A-4D04-86AD-863FBDF131C2}" srcOrd="1" destOrd="0" presId="urn:microsoft.com/office/officeart/2018/2/layout/IconVerticalSolidList"/>
    <dgm:cxn modelId="{CD1004E2-4EA5-4381-BEE8-B6C6A663FAB1}" type="presParOf" srcId="{9931BEEF-7705-4662-923F-1EEF2DBD4A56}" destId="{6EFEC1D0-B405-4526-9C66-AA9E8E398AF9}" srcOrd="2" destOrd="0" presId="urn:microsoft.com/office/officeart/2018/2/layout/IconVerticalSolidList"/>
    <dgm:cxn modelId="{35A764DC-1400-4CBC-BA4C-5954DA43BD4D}" type="presParOf" srcId="{9931BEEF-7705-4662-923F-1EEF2DBD4A56}" destId="{0452C730-CE32-45E3-9557-33A1948E276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77D70B0-70DC-474B-86F2-BF8DFAE1BCB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880504E-91F3-4033-BAD1-9B873D54F005}">
      <dgm:prSet/>
      <dgm:spPr/>
      <dgm:t>
        <a:bodyPr/>
        <a:lstStyle/>
        <a:p>
          <a:pPr>
            <a:lnSpc>
              <a:spcPct val="100000"/>
            </a:lnSpc>
          </a:pPr>
          <a:r>
            <a:rPr lang="en-US" dirty="0"/>
            <a:t>“Staff have to ask the questions because it’s their job but really do they care? They don’t really care about you, it’s just their job. Otherwise, they’ll probably get in trouble by their boss or whoever comes to check things.” </a:t>
          </a:r>
        </a:p>
      </dgm:t>
    </dgm:pt>
    <dgm:pt modelId="{3E47FACB-42A3-46B4-8AF1-25C38664F083}" type="parTrans" cxnId="{FB2BB2EA-E250-4BEE-95DB-A01E6D323C7F}">
      <dgm:prSet/>
      <dgm:spPr/>
      <dgm:t>
        <a:bodyPr/>
        <a:lstStyle/>
        <a:p>
          <a:endParaRPr lang="en-US"/>
        </a:p>
      </dgm:t>
    </dgm:pt>
    <dgm:pt modelId="{A47D0497-75E8-44A0-BC4A-01BA4CBCEA81}" type="sibTrans" cxnId="{FB2BB2EA-E250-4BEE-95DB-A01E6D323C7F}">
      <dgm:prSet/>
      <dgm:spPr/>
      <dgm:t>
        <a:bodyPr/>
        <a:lstStyle/>
        <a:p>
          <a:endParaRPr lang="en-US"/>
        </a:p>
      </dgm:t>
    </dgm:pt>
    <dgm:pt modelId="{2DDAADD8-0A8D-4232-A466-8A789E323D15}">
      <dgm:prSet/>
      <dgm:spPr/>
      <dgm:t>
        <a:bodyPr/>
        <a:lstStyle/>
        <a:p>
          <a:pPr>
            <a:lnSpc>
              <a:spcPct val="100000"/>
            </a:lnSpc>
          </a:pPr>
          <a:r>
            <a:rPr lang="en-US" dirty="0"/>
            <a:t>“I just went tick, tick, tick.”</a:t>
          </a:r>
        </a:p>
      </dgm:t>
    </dgm:pt>
    <dgm:pt modelId="{4A7C9B3B-A819-4084-BD88-03DAEE812768}" type="parTrans" cxnId="{079EF1CF-CC2E-4648-94AA-C2C4506FEA82}">
      <dgm:prSet/>
      <dgm:spPr/>
      <dgm:t>
        <a:bodyPr/>
        <a:lstStyle/>
        <a:p>
          <a:endParaRPr lang="en-US"/>
        </a:p>
      </dgm:t>
    </dgm:pt>
    <dgm:pt modelId="{6A70CE40-E9CD-4992-90CA-E5BF9742D16B}" type="sibTrans" cxnId="{079EF1CF-CC2E-4648-94AA-C2C4506FEA82}">
      <dgm:prSet/>
      <dgm:spPr/>
      <dgm:t>
        <a:bodyPr/>
        <a:lstStyle/>
        <a:p>
          <a:endParaRPr lang="en-US"/>
        </a:p>
      </dgm:t>
    </dgm:pt>
    <dgm:pt modelId="{7979941F-1F91-0F45-AA71-1C6A024E5B43}">
      <dgm:prSet/>
      <dgm:spPr/>
      <dgm:t>
        <a:bodyPr/>
        <a:lstStyle/>
        <a:p>
          <a:pPr>
            <a:lnSpc>
              <a:spcPct val="100000"/>
            </a:lnSpc>
          </a:pPr>
          <a:r>
            <a:rPr lang="en-US" dirty="0"/>
            <a:t>“</a:t>
          </a:r>
          <a:r>
            <a:rPr lang="en-US" i="1" dirty="0"/>
            <a:t>DCJ want you to fill this out</a:t>
          </a:r>
          <a:r>
            <a:rPr lang="en-US" dirty="0"/>
            <a:t>.” SHS staff</a:t>
          </a:r>
          <a:endParaRPr lang="en-GB" dirty="0"/>
        </a:p>
      </dgm:t>
    </dgm:pt>
    <dgm:pt modelId="{8952F5E0-BE72-DD4E-8A82-5C7D6B21E38C}" type="parTrans" cxnId="{C2B1AD52-BE8A-AD4A-8CF2-F928CFCA4431}">
      <dgm:prSet/>
      <dgm:spPr/>
      <dgm:t>
        <a:bodyPr/>
        <a:lstStyle/>
        <a:p>
          <a:endParaRPr lang="en-GB"/>
        </a:p>
      </dgm:t>
    </dgm:pt>
    <dgm:pt modelId="{9C1659A5-20FB-F049-8457-4D5F6A775409}" type="sibTrans" cxnId="{C2B1AD52-BE8A-AD4A-8CF2-F928CFCA4431}">
      <dgm:prSet/>
      <dgm:spPr/>
      <dgm:t>
        <a:bodyPr/>
        <a:lstStyle/>
        <a:p>
          <a:endParaRPr lang="en-GB"/>
        </a:p>
      </dgm:t>
    </dgm:pt>
    <dgm:pt modelId="{BEE9A024-699E-2E41-A1AB-6480A3548E4E}">
      <dgm:prSet/>
      <dgm:spPr/>
      <dgm:t>
        <a:bodyPr/>
        <a:lstStyle/>
        <a:p>
          <a:pPr>
            <a:lnSpc>
              <a:spcPct val="100000"/>
            </a:lnSpc>
          </a:pPr>
          <a:r>
            <a:rPr lang="en-US" dirty="0"/>
            <a:t>“</a:t>
          </a:r>
          <a:r>
            <a:rPr lang="en-US" i="1" dirty="0"/>
            <a:t>They only get us to fill this out, so they get funding</a:t>
          </a:r>
          <a:r>
            <a:rPr lang="en-US" dirty="0"/>
            <a:t>.” Client</a:t>
          </a:r>
          <a:endParaRPr lang="en-GB" dirty="0"/>
        </a:p>
      </dgm:t>
    </dgm:pt>
    <dgm:pt modelId="{3B721946-9845-F941-9858-1A259D2E9076}" type="parTrans" cxnId="{98737C21-EF20-694D-AFED-B0A0192D2967}">
      <dgm:prSet/>
      <dgm:spPr/>
      <dgm:t>
        <a:bodyPr/>
        <a:lstStyle/>
        <a:p>
          <a:endParaRPr lang="en-GB"/>
        </a:p>
      </dgm:t>
    </dgm:pt>
    <dgm:pt modelId="{A4E706C5-DC91-DB4C-98FF-302596875590}" type="sibTrans" cxnId="{98737C21-EF20-694D-AFED-B0A0192D2967}">
      <dgm:prSet/>
      <dgm:spPr/>
      <dgm:t>
        <a:bodyPr/>
        <a:lstStyle/>
        <a:p>
          <a:endParaRPr lang="en-GB"/>
        </a:p>
      </dgm:t>
    </dgm:pt>
    <dgm:pt modelId="{49FCC573-8613-4290-9C5B-A8EBDD3D3004}" type="pres">
      <dgm:prSet presAssocID="{D77D70B0-70DC-474B-86F2-BF8DFAE1BCB2}" presName="root" presStyleCnt="0">
        <dgm:presLayoutVars>
          <dgm:dir/>
          <dgm:resizeHandles val="exact"/>
        </dgm:presLayoutVars>
      </dgm:prSet>
      <dgm:spPr/>
      <dgm:t>
        <a:bodyPr/>
        <a:lstStyle/>
        <a:p>
          <a:endParaRPr lang="en-US"/>
        </a:p>
      </dgm:t>
    </dgm:pt>
    <dgm:pt modelId="{F6D2BC47-2845-4C43-9DD3-73DDC9736210}" type="pres">
      <dgm:prSet presAssocID="{7979941F-1F91-0F45-AA71-1C6A024E5B43}" presName="compNode" presStyleCnt="0"/>
      <dgm:spPr/>
    </dgm:pt>
    <dgm:pt modelId="{68A60FD4-E7A9-3147-9FAF-8070B61A366F}" type="pres">
      <dgm:prSet presAssocID="{7979941F-1F91-0F45-AA71-1C6A024E5B43}" presName="bgRect" presStyleLbl="bgShp" presStyleIdx="0" presStyleCnt="4"/>
      <dgm:spPr/>
    </dgm:pt>
    <dgm:pt modelId="{910C8ADC-D399-7F49-B17B-03C67A1469FB}" type="pres">
      <dgm:prSet presAssocID="{7979941F-1F91-0F45-AA71-1C6A024E5B43}" presName="iconRect" presStyleLbl="node1" presStyleIdx="0" presStyleCnt="4"/>
      <dgm:spPr>
        <a:blipFill rotWithShape="1">
          <a:blip xmlns:r="http://schemas.openxmlformats.org/officeDocument/2006/relationships" r:embed="rId1">
            <a:extLst>
              <a:ext uri="{96DAC541-7B7A-43D3-8B79-37D633B846F1}">
                <asvg:svgBlip xmlns="" xmlns:asvg="http://schemas.microsoft.com/office/drawing/2016/SVG/main" r:embed="rId2"/>
              </a:ext>
            </a:extLst>
          </a:blip>
          <a:srcRect/>
          <a:stretch>
            <a:fillRect/>
          </a:stretch>
        </a:blipFill>
      </dgm:spPr>
    </dgm:pt>
    <dgm:pt modelId="{9D83AD50-7CD1-924F-9FDF-09E34006CFFA}" type="pres">
      <dgm:prSet presAssocID="{7979941F-1F91-0F45-AA71-1C6A024E5B43}" presName="spaceRect" presStyleCnt="0"/>
      <dgm:spPr/>
    </dgm:pt>
    <dgm:pt modelId="{DCCC9B84-F482-0044-BCE7-C6C13048243E}" type="pres">
      <dgm:prSet presAssocID="{7979941F-1F91-0F45-AA71-1C6A024E5B43}" presName="parTx" presStyleLbl="revTx" presStyleIdx="0" presStyleCnt="4">
        <dgm:presLayoutVars>
          <dgm:chMax val="0"/>
          <dgm:chPref val="0"/>
        </dgm:presLayoutVars>
      </dgm:prSet>
      <dgm:spPr/>
      <dgm:t>
        <a:bodyPr/>
        <a:lstStyle/>
        <a:p>
          <a:endParaRPr lang="en-US"/>
        </a:p>
      </dgm:t>
    </dgm:pt>
    <dgm:pt modelId="{390A1BBD-A98F-B44C-95A7-79FE8B1A5DE1}" type="pres">
      <dgm:prSet presAssocID="{9C1659A5-20FB-F049-8457-4D5F6A775409}" presName="sibTrans" presStyleCnt="0"/>
      <dgm:spPr/>
    </dgm:pt>
    <dgm:pt modelId="{E7A25234-9F05-4EBD-B18F-BFF5BB38C831}" type="pres">
      <dgm:prSet presAssocID="{C880504E-91F3-4033-BAD1-9B873D54F005}" presName="compNode" presStyleCnt="0"/>
      <dgm:spPr/>
    </dgm:pt>
    <dgm:pt modelId="{73D44F88-8ED2-4A36-8CC4-7FAC27D06B29}" type="pres">
      <dgm:prSet presAssocID="{C880504E-91F3-4033-BAD1-9B873D54F005}" presName="bgRect" presStyleLbl="bgShp" presStyleIdx="1" presStyleCnt="4"/>
      <dgm:spPr/>
    </dgm:pt>
    <dgm:pt modelId="{04C79EF9-959F-4132-B66D-4D2CF985EB38}" type="pres">
      <dgm:prSet presAssocID="{C880504E-91F3-4033-BAD1-9B873D54F00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6A776ED5-0D7A-4E2F-931B-67E594A11280}" type="pres">
      <dgm:prSet presAssocID="{C880504E-91F3-4033-BAD1-9B873D54F005}" presName="spaceRect" presStyleCnt="0"/>
      <dgm:spPr/>
    </dgm:pt>
    <dgm:pt modelId="{7391AF85-679F-4C62-AC54-BF0173C01833}" type="pres">
      <dgm:prSet presAssocID="{C880504E-91F3-4033-BAD1-9B873D54F005}" presName="parTx" presStyleLbl="revTx" presStyleIdx="1" presStyleCnt="4">
        <dgm:presLayoutVars>
          <dgm:chMax val="0"/>
          <dgm:chPref val="0"/>
        </dgm:presLayoutVars>
      </dgm:prSet>
      <dgm:spPr/>
      <dgm:t>
        <a:bodyPr/>
        <a:lstStyle/>
        <a:p>
          <a:endParaRPr lang="en-US"/>
        </a:p>
      </dgm:t>
    </dgm:pt>
    <dgm:pt modelId="{76CE38DF-2287-42D2-8C95-03BD16C257FC}" type="pres">
      <dgm:prSet presAssocID="{A47D0497-75E8-44A0-BC4A-01BA4CBCEA81}" presName="sibTrans" presStyleCnt="0"/>
      <dgm:spPr/>
    </dgm:pt>
    <dgm:pt modelId="{28C3B96F-2084-4D7F-B80B-56CF83372B9A}" type="pres">
      <dgm:prSet presAssocID="{2DDAADD8-0A8D-4232-A466-8A789E323D15}" presName="compNode" presStyleCnt="0"/>
      <dgm:spPr/>
    </dgm:pt>
    <dgm:pt modelId="{0D710546-7BBE-4D58-B3D3-5FE4D86CF6CF}" type="pres">
      <dgm:prSet presAssocID="{2DDAADD8-0A8D-4232-A466-8A789E323D15}" presName="bgRect" presStyleLbl="bgShp" presStyleIdx="2" presStyleCnt="4"/>
      <dgm:spPr/>
    </dgm:pt>
    <dgm:pt modelId="{234EBC8D-7334-4114-9CB4-66B0ACAC3A36}" type="pres">
      <dgm:prSet presAssocID="{2DDAADD8-0A8D-4232-A466-8A789E323D1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1E0144F0-F6E0-407F-A88B-7FBAA0A1DF1E}" type="pres">
      <dgm:prSet presAssocID="{2DDAADD8-0A8D-4232-A466-8A789E323D15}" presName="spaceRect" presStyleCnt="0"/>
      <dgm:spPr/>
    </dgm:pt>
    <dgm:pt modelId="{5C181716-FCF2-4A40-98AC-0B763ACD6B0C}" type="pres">
      <dgm:prSet presAssocID="{2DDAADD8-0A8D-4232-A466-8A789E323D15}" presName="parTx" presStyleLbl="revTx" presStyleIdx="2" presStyleCnt="4">
        <dgm:presLayoutVars>
          <dgm:chMax val="0"/>
          <dgm:chPref val="0"/>
        </dgm:presLayoutVars>
      </dgm:prSet>
      <dgm:spPr/>
      <dgm:t>
        <a:bodyPr/>
        <a:lstStyle/>
        <a:p>
          <a:endParaRPr lang="en-US"/>
        </a:p>
      </dgm:t>
    </dgm:pt>
    <dgm:pt modelId="{169FC94F-9B23-AE47-A314-A9879C570542}" type="pres">
      <dgm:prSet presAssocID="{6A70CE40-E9CD-4992-90CA-E5BF9742D16B}" presName="sibTrans" presStyleCnt="0"/>
      <dgm:spPr/>
    </dgm:pt>
    <dgm:pt modelId="{A759539B-9E2E-1D45-8AAB-0752E19EBA19}" type="pres">
      <dgm:prSet presAssocID="{BEE9A024-699E-2E41-A1AB-6480A3548E4E}" presName="compNode" presStyleCnt="0"/>
      <dgm:spPr/>
    </dgm:pt>
    <dgm:pt modelId="{944EB856-092D-D64A-9A7B-D0704D5F71D8}" type="pres">
      <dgm:prSet presAssocID="{BEE9A024-699E-2E41-A1AB-6480A3548E4E}" presName="bgRect" presStyleLbl="bgShp" presStyleIdx="3" presStyleCnt="4"/>
      <dgm:spPr/>
    </dgm:pt>
    <dgm:pt modelId="{DB7A3D00-B44C-4943-B79E-FC26794A7E99}" type="pres">
      <dgm:prSet presAssocID="{BEE9A024-699E-2E41-A1AB-6480A3548E4E}"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a:blipFill>
      </dgm:spPr>
    </dgm:pt>
    <dgm:pt modelId="{976A9E7B-B1AB-0F40-8344-856C0302B782}" type="pres">
      <dgm:prSet presAssocID="{BEE9A024-699E-2E41-A1AB-6480A3548E4E}" presName="spaceRect" presStyleCnt="0"/>
      <dgm:spPr/>
    </dgm:pt>
    <dgm:pt modelId="{4DD902F7-2E2E-534E-993F-D9498FAFE533}" type="pres">
      <dgm:prSet presAssocID="{BEE9A024-699E-2E41-A1AB-6480A3548E4E}" presName="parTx" presStyleLbl="revTx" presStyleIdx="3" presStyleCnt="4">
        <dgm:presLayoutVars>
          <dgm:chMax val="0"/>
          <dgm:chPref val="0"/>
        </dgm:presLayoutVars>
      </dgm:prSet>
      <dgm:spPr/>
      <dgm:t>
        <a:bodyPr/>
        <a:lstStyle/>
        <a:p>
          <a:endParaRPr lang="en-US"/>
        </a:p>
      </dgm:t>
    </dgm:pt>
  </dgm:ptLst>
  <dgm:cxnLst>
    <dgm:cxn modelId="{079EF1CF-CC2E-4648-94AA-C2C4506FEA82}" srcId="{D77D70B0-70DC-474B-86F2-BF8DFAE1BCB2}" destId="{2DDAADD8-0A8D-4232-A466-8A789E323D15}" srcOrd="2" destOrd="0" parTransId="{4A7C9B3B-A819-4084-BD88-03DAEE812768}" sibTransId="{6A70CE40-E9CD-4992-90CA-E5BF9742D16B}"/>
    <dgm:cxn modelId="{C2B1AD52-BE8A-AD4A-8CF2-F928CFCA4431}" srcId="{D77D70B0-70DC-474B-86F2-BF8DFAE1BCB2}" destId="{7979941F-1F91-0F45-AA71-1C6A024E5B43}" srcOrd="0" destOrd="0" parTransId="{8952F5E0-BE72-DD4E-8A82-5C7D6B21E38C}" sibTransId="{9C1659A5-20FB-F049-8457-4D5F6A775409}"/>
    <dgm:cxn modelId="{AB67464C-E32A-B240-A3DA-E81FFA6A66F7}" type="presOf" srcId="{BEE9A024-699E-2E41-A1AB-6480A3548E4E}" destId="{4DD902F7-2E2E-534E-993F-D9498FAFE533}" srcOrd="0" destOrd="0" presId="urn:microsoft.com/office/officeart/2018/2/layout/IconVerticalSolidList"/>
    <dgm:cxn modelId="{6A83DEDE-04C0-8049-B8FA-0B72387A3C71}" type="presOf" srcId="{2DDAADD8-0A8D-4232-A466-8A789E323D15}" destId="{5C181716-FCF2-4A40-98AC-0B763ACD6B0C}" srcOrd="0" destOrd="0" presId="urn:microsoft.com/office/officeart/2018/2/layout/IconVerticalSolidList"/>
    <dgm:cxn modelId="{ED2988D3-DEEF-C84C-AD6D-27D93B302FBE}" type="presOf" srcId="{7979941F-1F91-0F45-AA71-1C6A024E5B43}" destId="{DCCC9B84-F482-0044-BCE7-C6C13048243E}" srcOrd="0" destOrd="0" presId="urn:microsoft.com/office/officeart/2018/2/layout/IconVerticalSolidList"/>
    <dgm:cxn modelId="{7DA5FEDA-8434-6641-95FC-0F8B043BC98D}" type="presOf" srcId="{C880504E-91F3-4033-BAD1-9B873D54F005}" destId="{7391AF85-679F-4C62-AC54-BF0173C01833}" srcOrd="0" destOrd="0" presId="urn:microsoft.com/office/officeart/2018/2/layout/IconVerticalSolidList"/>
    <dgm:cxn modelId="{98737C21-EF20-694D-AFED-B0A0192D2967}" srcId="{D77D70B0-70DC-474B-86F2-BF8DFAE1BCB2}" destId="{BEE9A024-699E-2E41-A1AB-6480A3548E4E}" srcOrd="3" destOrd="0" parTransId="{3B721946-9845-F941-9858-1A259D2E9076}" sibTransId="{A4E706C5-DC91-DB4C-98FF-302596875590}"/>
    <dgm:cxn modelId="{FB2BB2EA-E250-4BEE-95DB-A01E6D323C7F}" srcId="{D77D70B0-70DC-474B-86F2-BF8DFAE1BCB2}" destId="{C880504E-91F3-4033-BAD1-9B873D54F005}" srcOrd="1" destOrd="0" parTransId="{3E47FACB-42A3-46B4-8AF1-25C38664F083}" sibTransId="{A47D0497-75E8-44A0-BC4A-01BA4CBCEA81}"/>
    <dgm:cxn modelId="{4E998492-6A3A-4833-A758-FF173DAA7CDB}" type="presOf" srcId="{D77D70B0-70DC-474B-86F2-BF8DFAE1BCB2}" destId="{49FCC573-8613-4290-9C5B-A8EBDD3D3004}" srcOrd="0" destOrd="0" presId="urn:microsoft.com/office/officeart/2018/2/layout/IconVerticalSolidList"/>
    <dgm:cxn modelId="{C3ED90A8-650E-944B-BA24-9DAA00B81F71}" type="presParOf" srcId="{49FCC573-8613-4290-9C5B-A8EBDD3D3004}" destId="{F6D2BC47-2845-4C43-9DD3-73DDC9736210}" srcOrd="0" destOrd="0" presId="urn:microsoft.com/office/officeart/2018/2/layout/IconVerticalSolidList"/>
    <dgm:cxn modelId="{2313887F-4529-F647-B24C-EEC5B8425A84}" type="presParOf" srcId="{F6D2BC47-2845-4C43-9DD3-73DDC9736210}" destId="{68A60FD4-E7A9-3147-9FAF-8070B61A366F}" srcOrd="0" destOrd="0" presId="urn:microsoft.com/office/officeart/2018/2/layout/IconVerticalSolidList"/>
    <dgm:cxn modelId="{40A0E840-097F-BC4D-94F9-FAFF98EC097B}" type="presParOf" srcId="{F6D2BC47-2845-4C43-9DD3-73DDC9736210}" destId="{910C8ADC-D399-7F49-B17B-03C67A1469FB}" srcOrd="1" destOrd="0" presId="urn:microsoft.com/office/officeart/2018/2/layout/IconVerticalSolidList"/>
    <dgm:cxn modelId="{EF08F04D-4AE6-EA47-8BDF-0C18CC6EF246}" type="presParOf" srcId="{F6D2BC47-2845-4C43-9DD3-73DDC9736210}" destId="{9D83AD50-7CD1-924F-9FDF-09E34006CFFA}" srcOrd="2" destOrd="0" presId="urn:microsoft.com/office/officeart/2018/2/layout/IconVerticalSolidList"/>
    <dgm:cxn modelId="{E875B7EC-5C63-7940-B444-1F9D1480CB33}" type="presParOf" srcId="{F6D2BC47-2845-4C43-9DD3-73DDC9736210}" destId="{DCCC9B84-F482-0044-BCE7-C6C13048243E}" srcOrd="3" destOrd="0" presId="urn:microsoft.com/office/officeart/2018/2/layout/IconVerticalSolidList"/>
    <dgm:cxn modelId="{63BAF21E-ABBB-5647-86FE-E83196A38BAC}" type="presParOf" srcId="{49FCC573-8613-4290-9C5B-A8EBDD3D3004}" destId="{390A1BBD-A98F-B44C-95A7-79FE8B1A5DE1}" srcOrd="1" destOrd="0" presId="urn:microsoft.com/office/officeart/2018/2/layout/IconVerticalSolidList"/>
    <dgm:cxn modelId="{6ACEB19E-C2FD-D447-B1FA-8AFF079EB34E}" type="presParOf" srcId="{49FCC573-8613-4290-9C5B-A8EBDD3D3004}" destId="{E7A25234-9F05-4EBD-B18F-BFF5BB38C831}" srcOrd="2" destOrd="0" presId="urn:microsoft.com/office/officeart/2018/2/layout/IconVerticalSolidList"/>
    <dgm:cxn modelId="{963F5C84-BBD5-424B-9331-6DD48F045EF6}" type="presParOf" srcId="{E7A25234-9F05-4EBD-B18F-BFF5BB38C831}" destId="{73D44F88-8ED2-4A36-8CC4-7FAC27D06B29}" srcOrd="0" destOrd="0" presId="urn:microsoft.com/office/officeart/2018/2/layout/IconVerticalSolidList"/>
    <dgm:cxn modelId="{02DCB02E-F336-0C43-9F08-27453F8206AA}" type="presParOf" srcId="{E7A25234-9F05-4EBD-B18F-BFF5BB38C831}" destId="{04C79EF9-959F-4132-B66D-4D2CF985EB38}" srcOrd="1" destOrd="0" presId="urn:microsoft.com/office/officeart/2018/2/layout/IconVerticalSolidList"/>
    <dgm:cxn modelId="{8EFFD043-7F70-8948-8A95-3386E3ADFA2D}" type="presParOf" srcId="{E7A25234-9F05-4EBD-B18F-BFF5BB38C831}" destId="{6A776ED5-0D7A-4E2F-931B-67E594A11280}" srcOrd="2" destOrd="0" presId="urn:microsoft.com/office/officeart/2018/2/layout/IconVerticalSolidList"/>
    <dgm:cxn modelId="{4922B032-A8F8-4D4E-AB14-F525AB85D2F9}" type="presParOf" srcId="{E7A25234-9F05-4EBD-B18F-BFF5BB38C831}" destId="{7391AF85-679F-4C62-AC54-BF0173C01833}" srcOrd="3" destOrd="0" presId="urn:microsoft.com/office/officeart/2018/2/layout/IconVerticalSolidList"/>
    <dgm:cxn modelId="{C209EBC0-A8AE-A640-9B94-85AD23E1BCEF}" type="presParOf" srcId="{49FCC573-8613-4290-9C5B-A8EBDD3D3004}" destId="{76CE38DF-2287-42D2-8C95-03BD16C257FC}" srcOrd="3" destOrd="0" presId="urn:microsoft.com/office/officeart/2018/2/layout/IconVerticalSolidList"/>
    <dgm:cxn modelId="{4C0B7E7A-D52F-3448-AF96-741EC023852E}" type="presParOf" srcId="{49FCC573-8613-4290-9C5B-A8EBDD3D3004}" destId="{28C3B96F-2084-4D7F-B80B-56CF83372B9A}" srcOrd="4" destOrd="0" presId="urn:microsoft.com/office/officeart/2018/2/layout/IconVerticalSolidList"/>
    <dgm:cxn modelId="{447DDA48-ADEB-F343-9610-9D255AE83C93}" type="presParOf" srcId="{28C3B96F-2084-4D7F-B80B-56CF83372B9A}" destId="{0D710546-7BBE-4D58-B3D3-5FE4D86CF6CF}" srcOrd="0" destOrd="0" presId="urn:microsoft.com/office/officeart/2018/2/layout/IconVerticalSolidList"/>
    <dgm:cxn modelId="{E67C4739-2587-594E-A697-3B68E352B6AE}" type="presParOf" srcId="{28C3B96F-2084-4D7F-B80B-56CF83372B9A}" destId="{234EBC8D-7334-4114-9CB4-66B0ACAC3A36}" srcOrd="1" destOrd="0" presId="urn:microsoft.com/office/officeart/2018/2/layout/IconVerticalSolidList"/>
    <dgm:cxn modelId="{9C90839F-F388-9E45-9EC2-D9207270B75A}" type="presParOf" srcId="{28C3B96F-2084-4D7F-B80B-56CF83372B9A}" destId="{1E0144F0-F6E0-407F-A88B-7FBAA0A1DF1E}" srcOrd="2" destOrd="0" presId="urn:microsoft.com/office/officeart/2018/2/layout/IconVerticalSolidList"/>
    <dgm:cxn modelId="{664A4B97-3583-CB43-898A-4876EA54FDFE}" type="presParOf" srcId="{28C3B96F-2084-4D7F-B80B-56CF83372B9A}" destId="{5C181716-FCF2-4A40-98AC-0B763ACD6B0C}" srcOrd="3" destOrd="0" presId="urn:microsoft.com/office/officeart/2018/2/layout/IconVerticalSolidList"/>
    <dgm:cxn modelId="{60D3F324-936E-4A46-AF2B-B766D52BC89B}" type="presParOf" srcId="{49FCC573-8613-4290-9C5B-A8EBDD3D3004}" destId="{169FC94F-9B23-AE47-A314-A9879C570542}" srcOrd="5" destOrd="0" presId="urn:microsoft.com/office/officeart/2018/2/layout/IconVerticalSolidList"/>
    <dgm:cxn modelId="{C5DB00B8-6D81-344F-BFC1-EB753D517CC2}" type="presParOf" srcId="{49FCC573-8613-4290-9C5B-A8EBDD3D3004}" destId="{A759539B-9E2E-1D45-8AAB-0752E19EBA19}" srcOrd="6" destOrd="0" presId="urn:microsoft.com/office/officeart/2018/2/layout/IconVerticalSolidList"/>
    <dgm:cxn modelId="{E164EF4D-4BB6-A14F-81D6-B556483D1544}" type="presParOf" srcId="{A759539B-9E2E-1D45-8AAB-0752E19EBA19}" destId="{944EB856-092D-D64A-9A7B-D0704D5F71D8}" srcOrd="0" destOrd="0" presId="urn:microsoft.com/office/officeart/2018/2/layout/IconVerticalSolidList"/>
    <dgm:cxn modelId="{D41D4307-74B4-FB43-B137-5060025FB3F5}" type="presParOf" srcId="{A759539B-9E2E-1D45-8AAB-0752E19EBA19}" destId="{DB7A3D00-B44C-4943-B79E-FC26794A7E99}" srcOrd="1" destOrd="0" presId="urn:microsoft.com/office/officeart/2018/2/layout/IconVerticalSolidList"/>
    <dgm:cxn modelId="{1C065146-90CB-2645-92E7-AFC8864F23A3}" type="presParOf" srcId="{A759539B-9E2E-1D45-8AAB-0752E19EBA19}" destId="{976A9E7B-B1AB-0F40-8344-856C0302B782}" srcOrd="2" destOrd="0" presId="urn:microsoft.com/office/officeart/2018/2/layout/IconVerticalSolidList"/>
    <dgm:cxn modelId="{BA58243A-0AC6-D94B-A7EB-88E6A3C38A82}" type="presParOf" srcId="{A759539B-9E2E-1D45-8AAB-0752E19EBA19}" destId="{4DD902F7-2E2E-534E-993F-D9498FAFE53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B2DC8CF-5655-4D7E-8A8A-80DF7DE2F9A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8696E07-0632-4171-8A85-79305D4C3134}">
      <dgm:prSet/>
      <dgm:spPr/>
      <dgm:t>
        <a:bodyPr/>
        <a:lstStyle/>
        <a:p>
          <a:r>
            <a:rPr lang="en-US" dirty="0"/>
            <a:t>“the worker made me feel like they really wanted to understand what I had to say.</a:t>
          </a:r>
        </a:p>
      </dgm:t>
    </dgm:pt>
    <dgm:pt modelId="{299E4535-7A11-485A-BEB3-46BCB3524B05}" type="parTrans" cxnId="{AAA24A32-F59F-4145-9562-45A7E9FC2DA4}">
      <dgm:prSet/>
      <dgm:spPr/>
      <dgm:t>
        <a:bodyPr/>
        <a:lstStyle/>
        <a:p>
          <a:endParaRPr lang="en-US"/>
        </a:p>
      </dgm:t>
    </dgm:pt>
    <dgm:pt modelId="{79581A7F-BF14-4347-98B3-4C46ABB3EDBA}" type="sibTrans" cxnId="{AAA24A32-F59F-4145-9562-45A7E9FC2DA4}">
      <dgm:prSet/>
      <dgm:spPr/>
      <dgm:t>
        <a:bodyPr/>
        <a:lstStyle/>
        <a:p>
          <a:endParaRPr lang="en-US"/>
        </a:p>
      </dgm:t>
    </dgm:pt>
    <dgm:pt modelId="{4A826B43-6891-4ABD-A900-6EBE343F1E7B}">
      <dgm:prSet/>
      <dgm:spPr/>
      <dgm:t>
        <a:bodyPr/>
        <a:lstStyle/>
        <a:p>
          <a:r>
            <a:rPr lang="en-US"/>
            <a:t>They gave me the piece of paper to do it and at first, I thought it was going to be just another useless form for me to fill out, but it was about my goals. I answered it honestly.”</a:t>
          </a:r>
        </a:p>
      </dgm:t>
    </dgm:pt>
    <dgm:pt modelId="{DE36FAA8-AB6A-4C22-A7EF-2C9191B450C1}" type="parTrans" cxnId="{60D0CBE3-ED8D-4673-B56D-641D705716B6}">
      <dgm:prSet/>
      <dgm:spPr/>
      <dgm:t>
        <a:bodyPr/>
        <a:lstStyle/>
        <a:p>
          <a:endParaRPr lang="en-US"/>
        </a:p>
      </dgm:t>
    </dgm:pt>
    <dgm:pt modelId="{04AA330A-1EC0-433B-B17C-31476D092851}" type="sibTrans" cxnId="{60D0CBE3-ED8D-4673-B56D-641D705716B6}">
      <dgm:prSet/>
      <dgm:spPr/>
      <dgm:t>
        <a:bodyPr/>
        <a:lstStyle/>
        <a:p>
          <a:endParaRPr lang="en-US"/>
        </a:p>
      </dgm:t>
    </dgm:pt>
    <dgm:pt modelId="{CAE9AC1A-DC76-441A-97C0-8E99CFFA9D71}" type="pres">
      <dgm:prSet presAssocID="{AB2DC8CF-5655-4D7E-8A8A-80DF7DE2F9A3}" presName="root" presStyleCnt="0">
        <dgm:presLayoutVars>
          <dgm:dir/>
          <dgm:resizeHandles val="exact"/>
        </dgm:presLayoutVars>
      </dgm:prSet>
      <dgm:spPr/>
      <dgm:t>
        <a:bodyPr/>
        <a:lstStyle/>
        <a:p>
          <a:endParaRPr lang="en-US"/>
        </a:p>
      </dgm:t>
    </dgm:pt>
    <dgm:pt modelId="{C8C459B3-80DC-4C95-B0C7-6D052EE48C0B}" type="pres">
      <dgm:prSet presAssocID="{E8696E07-0632-4171-8A85-79305D4C3134}" presName="compNode" presStyleCnt="0"/>
      <dgm:spPr/>
    </dgm:pt>
    <dgm:pt modelId="{B4C11FA2-CEEE-4828-AD0F-95482A36DD38}" type="pres">
      <dgm:prSet presAssocID="{E8696E07-0632-4171-8A85-79305D4C3134}" presName="bgRect" presStyleLbl="bgShp" presStyleIdx="0" presStyleCnt="2"/>
      <dgm:spPr/>
    </dgm:pt>
    <dgm:pt modelId="{F5AB8B0E-52D2-4878-8012-B30D75E0A6AB}" type="pres">
      <dgm:prSet presAssocID="{E8696E07-0632-4171-8A85-79305D4C313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5517BDC9-802B-44ED-8A63-945B5919988B}" type="pres">
      <dgm:prSet presAssocID="{E8696E07-0632-4171-8A85-79305D4C3134}" presName="spaceRect" presStyleCnt="0"/>
      <dgm:spPr/>
    </dgm:pt>
    <dgm:pt modelId="{AC6DDCD8-A57E-4E2B-8A47-964DF90959EC}" type="pres">
      <dgm:prSet presAssocID="{E8696E07-0632-4171-8A85-79305D4C3134}" presName="parTx" presStyleLbl="revTx" presStyleIdx="0" presStyleCnt="2">
        <dgm:presLayoutVars>
          <dgm:chMax val="0"/>
          <dgm:chPref val="0"/>
        </dgm:presLayoutVars>
      </dgm:prSet>
      <dgm:spPr/>
      <dgm:t>
        <a:bodyPr/>
        <a:lstStyle/>
        <a:p>
          <a:endParaRPr lang="en-US"/>
        </a:p>
      </dgm:t>
    </dgm:pt>
    <dgm:pt modelId="{8E3ACDCD-1889-4616-A488-39067BDE2EF4}" type="pres">
      <dgm:prSet presAssocID="{79581A7F-BF14-4347-98B3-4C46ABB3EDBA}" presName="sibTrans" presStyleCnt="0"/>
      <dgm:spPr/>
    </dgm:pt>
    <dgm:pt modelId="{A44608F8-CC23-4D7D-9EF6-5EC9E38EC4CB}" type="pres">
      <dgm:prSet presAssocID="{4A826B43-6891-4ABD-A900-6EBE343F1E7B}" presName="compNode" presStyleCnt="0"/>
      <dgm:spPr/>
    </dgm:pt>
    <dgm:pt modelId="{DD236870-9788-4BFC-A60A-46450443BEB4}" type="pres">
      <dgm:prSet presAssocID="{4A826B43-6891-4ABD-A900-6EBE343F1E7B}" presName="bgRect" presStyleLbl="bgShp" presStyleIdx="1" presStyleCnt="2"/>
      <dgm:spPr/>
    </dgm:pt>
    <dgm:pt modelId="{A0468412-6C16-4A85-B985-B1E626AB5E33}" type="pres">
      <dgm:prSet presAssocID="{4A826B43-6891-4ABD-A900-6EBE343F1E7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per"/>
        </a:ext>
      </dgm:extLst>
    </dgm:pt>
    <dgm:pt modelId="{2D40BE24-3D9A-4E6D-8D56-652082BD8494}" type="pres">
      <dgm:prSet presAssocID="{4A826B43-6891-4ABD-A900-6EBE343F1E7B}" presName="spaceRect" presStyleCnt="0"/>
      <dgm:spPr/>
    </dgm:pt>
    <dgm:pt modelId="{6347A9AC-56FC-4325-AD3C-622949787D0B}" type="pres">
      <dgm:prSet presAssocID="{4A826B43-6891-4ABD-A900-6EBE343F1E7B}" presName="parTx" presStyleLbl="revTx" presStyleIdx="1" presStyleCnt="2">
        <dgm:presLayoutVars>
          <dgm:chMax val="0"/>
          <dgm:chPref val="0"/>
        </dgm:presLayoutVars>
      </dgm:prSet>
      <dgm:spPr/>
      <dgm:t>
        <a:bodyPr/>
        <a:lstStyle/>
        <a:p>
          <a:endParaRPr lang="en-US"/>
        </a:p>
      </dgm:t>
    </dgm:pt>
  </dgm:ptLst>
  <dgm:cxnLst>
    <dgm:cxn modelId="{69D0F050-7D5B-4679-81D1-A6BC83EA3B29}" type="presOf" srcId="{AB2DC8CF-5655-4D7E-8A8A-80DF7DE2F9A3}" destId="{CAE9AC1A-DC76-441A-97C0-8E99CFFA9D71}" srcOrd="0" destOrd="0" presId="urn:microsoft.com/office/officeart/2018/2/layout/IconVerticalSolidList"/>
    <dgm:cxn modelId="{60D0CBE3-ED8D-4673-B56D-641D705716B6}" srcId="{AB2DC8CF-5655-4D7E-8A8A-80DF7DE2F9A3}" destId="{4A826B43-6891-4ABD-A900-6EBE343F1E7B}" srcOrd="1" destOrd="0" parTransId="{DE36FAA8-AB6A-4C22-A7EF-2C9191B450C1}" sibTransId="{04AA330A-1EC0-433B-B17C-31476D092851}"/>
    <dgm:cxn modelId="{8BF62B19-648A-4844-A93A-DEF6B8F05033}" type="presOf" srcId="{E8696E07-0632-4171-8A85-79305D4C3134}" destId="{AC6DDCD8-A57E-4E2B-8A47-964DF90959EC}" srcOrd="0" destOrd="0" presId="urn:microsoft.com/office/officeart/2018/2/layout/IconVerticalSolidList"/>
    <dgm:cxn modelId="{67B1A063-56C4-4A01-ADD0-1B52F31D426E}" type="presOf" srcId="{4A826B43-6891-4ABD-A900-6EBE343F1E7B}" destId="{6347A9AC-56FC-4325-AD3C-622949787D0B}" srcOrd="0" destOrd="0" presId="urn:microsoft.com/office/officeart/2018/2/layout/IconVerticalSolidList"/>
    <dgm:cxn modelId="{AAA24A32-F59F-4145-9562-45A7E9FC2DA4}" srcId="{AB2DC8CF-5655-4D7E-8A8A-80DF7DE2F9A3}" destId="{E8696E07-0632-4171-8A85-79305D4C3134}" srcOrd="0" destOrd="0" parTransId="{299E4535-7A11-485A-BEB3-46BCB3524B05}" sibTransId="{79581A7F-BF14-4347-98B3-4C46ABB3EDBA}"/>
    <dgm:cxn modelId="{6F72FF2B-D254-4A79-8EDB-F7A5D176F272}" type="presParOf" srcId="{CAE9AC1A-DC76-441A-97C0-8E99CFFA9D71}" destId="{C8C459B3-80DC-4C95-B0C7-6D052EE48C0B}" srcOrd="0" destOrd="0" presId="urn:microsoft.com/office/officeart/2018/2/layout/IconVerticalSolidList"/>
    <dgm:cxn modelId="{AA8E8F3B-3DD5-4E31-89CC-F3248C340E43}" type="presParOf" srcId="{C8C459B3-80DC-4C95-B0C7-6D052EE48C0B}" destId="{B4C11FA2-CEEE-4828-AD0F-95482A36DD38}" srcOrd="0" destOrd="0" presId="urn:microsoft.com/office/officeart/2018/2/layout/IconVerticalSolidList"/>
    <dgm:cxn modelId="{899A4E17-60DF-45BF-B542-EC7B6054D8E1}" type="presParOf" srcId="{C8C459B3-80DC-4C95-B0C7-6D052EE48C0B}" destId="{F5AB8B0E-52D2-4878-8012-B30D75E0A6AB}" srcOrd="1" destOrd="0" presId="urn:microsoft.com/office/officeart/2018/2/layout/IconVerticalSolidList"/>
    <dgm:cxn modelId="{972DCA99-4579-47A4-8AA7-463A74481552}" type="presParOf" srcId="{C8C459B3-80DC-4C95-B0C7-6D052EE48C0B}" destId="{5517BDC9-802B-44ED-8A63-945B5919988B}" srcOrd="2" destOrd="0" presId="urn:microsoft.com/office/officeart/2018/2/layout/IconVerticalSolidList"/>
    <dgm:cxn modelId="{8CDA935E-2FFD-47E4-8D9A-9030F1F59B43}" type="presParOf" srcId="{C8C459B3-80DC-4C95-B0C7-6D052EE48C0B}" destId="{AC6DDCD8-A57E-4E2B-8A47-964DF90959EC}" srcOrd="3" destOrd="0" presId="urn:microsoft.com/office/officeart/2018/2/layout/IconVerticalSolidList"/>
    <dgm:cxn modelId="{B1E8BDBC-2F73-491B-8446-CAB4362EC07E}" type="presParOf" srcId="{CAE9AC1A-DC76-441A-97C0-8E99CFFA9D71}" destId="{8E3ACDCD-1889-4616-A488-39067BDE2EF4}" srcOrd="1" destOrd="0" presId="urn:microsoft.com/office/officeart/2018/2/layout/IconVerticalSolidList"/>
    <dgm:cxn modelId="{6ECAC432-A6DE-440B-892F-93A82B419A10}" type="presParOf" srcId="{CAE9AC1A-DC76-441A-97C0-8E99CFFA9D71}" destId="{A44608F8-CC23-4D7D-9EF6-5EC9E38EC4CB}" srcOrd="2" destOrd="0" presId="urn:microsoft.com/office/officeart/2018/2/layout/IconVerticalSolidList"/>
    <dgm:cxn modelId="{E4D83B43-1476-42B2-AE7F-79A22E02216E}" type="presParOf" srcId="{A44608F8-CC23-4D7D-9EF6-5EC9E38EC4CB}" destId="{DD236870-9788-4BFC-A60A-46450443BEB4}" srcOrd="0" destOrd="0" presId="urn:microsoft.com/office/officeart/2018/2/layout/IconVerticalSolidList"/>
    <dgm:cxn modelId="{89A2834D-8C4B-410E-823A-00DF7FB32D64}" type="presParOf" srcId="{A44608F8-CC23-4D7D-9EF6-5EC9E38EC4CB}" destId="{A0468412-6C16-4A85-B985-B1E626AB5E33}" srcOrd="1" destOrd="0" presId="urn:microsoft.com/office/officeart/2018/2/layout/IconVerticalSolidList"/>
    <dgm:cxn modelId="{94F4EF24-3536-422F-B873-C5835F9B55B2}" type="presParOf" srcId="{A44608F8-CC23-4D7D-9EF6-5EC9E38EC4CB}" destId="{2D40BE24-3D9A-4E6D-8D56-652082BD8494}" srcOrd="2" destOrd="0" presId="urn:microsoft.com/office/officeart/2018/2/layout/IconVerticalSolidList"/>
    <dgm:cxn modelId="{172AAA9D-E9C3-430C-8736-7F11B27D4576}" type="presParOf" srcId="{A44608F8-CC23-4D7D-9EF6-5EC9E38EC4CB}" destId="{6347A9AC-56FC-4325-AD3C-622949787D0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ADB70C-7881-4AB0-8737-8B8F54113D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CD19BEB-3AB3-46FC-9BE3-6ED0D3AABFE9}">
      <dgm:prSet/>
      <dgm:spPr/>
      <dgm:t>
        <a:bodyPr/>
        <a:lstStyle/>
        <a:p>
          <a:r>
            <a:rPr lang="en-US"/>
            <a:t>SHS Outcomes Framework recap; development of the COS; Why use a COS?</a:t>
          </a:r>
        </a:p>
      </dgm:t>
    </dgm:pt>
    <dgm:pt modelId="{2AB50926-D789-4A89-A870-A072D595902D}" type="parTrans" cxnId="{38628546-49E6-4718-A500-BB75DD6FEA3F}">
      <dgm:prSet/>
      <dgm:spPr/>
      <dgm:t>
        <a:bodyPr/>
        <a:lstStyle/>
        <a:p>
          <a:endParaRPr lang="en-US"/>
        </a:p>
      </dgm:t>
    </dgm:pt>
    <dgm:pt modelId="{8DD24B43-A85D-4312-9AA8-4662913E3FEC}" type="sibTrans" cxnId="{38628546-49E6-4718-A500-BB75DD6FEA3F}">
      <dgm:prSet/>
      <dgm:spPr/>
      <dgm:t>
        <a:bodyPr/>
        <a:lstStyle/>
        <a:p>
          <a:endParaRPr lang="en-US"/>
        </a:p>
      </dgm:t>
    </dgm:pt>
    <dgm:pt modelId="{59B77AF1-5195-41FB-9B0A-887FEE6AB7B3}">
      <dgm:prSet/>
      <dgm:spPr/>
      <dgm:t>
        <a:bodyPr/>
        <a:lstStyle/>
        <a:p>
          <a:r>
            <a:rPr lang="en-US" dirty="0"/>
            <a:t>The COS and how to administer it</a:t>
          </a:r>
        </a:p>
      </dgm:t>
    </dgm:pt>
    <dgm:pt modelId="{3176DC25-F0D2-4E73-96B8-C86D25FB18A7}" type="parTrans" cxnId="{79D414D5-348E-42B1-87F8-67E18DFDD0CE}">
      <dgm:prSet/>
      <dgm:spPr/>
      <dgm:t>
        <a:bodyPr/>
        <a:lstStyle/>
        <a:p>
          <a:endParaRPr lang="en-US"/>
        </a:p>
      </dgm:t>
    </dgm:pt>
    <dgm:pt modelId="{C8499090-DFBC-496C-BD83-47C01349ED33}" type="sibTrans" cxnId="{79D414D5-348E-42B1-87F8-67E18DFDD0CE}">
      <dgm:prSet/>
      <dgm:spPr/>
      <dgm:t>
        <a:bodyPr/>
        <a:lstStyle/>
        <a:p>
          <a:endParaRPr lang="en-US"/>
        </a:p>
      </dgm:t>
    </dgm:pt>
    <dgm:pt modelId="{F1000A0E-6281-4D87-B614-191434C7BFE3}">
      <dgm:prSet/>
      <dgm:spPr/>
      <dgm:t>
        <a:bodyPr/>
        <a:lstStyle/>
        <a:p>
          <a:r>
            <a:rPr lang="en-US"/>
            <a:t>Using the COS well for the benefit of clients; Building buy-in</a:t>
          </a:r>
        </a:p>
      </dgm:t>
    </dgm:pt>
    <dgm:pt modelId="{A5A00661-A46C-48F4-894D-A07C6AFFCEF5}" type="parTrans" cxnId="{C4A5E510-C1B5-4404-AE75-6EB057D97B13}">
      <dgm:prSet/>
      <dgm:spPr/>
      <dgm:t>
        <a:bodyPr/>
        <a:lstStyle/>
        <a:p>
          <a:endParaRPr lang="en-US"/>
        </a:p>
      </dgm:t>
    </dgm:pt>
    <dgm:pt modelId="{55E407F9-ABF6-4A7D-B68E-608A7F5ACB5B}" type="sibTrans" cxnId="{C4A5E510-C1B5-4404-AE75-6EB057D97B13}">
      <dgm:prSet/>
      <dgm:spPr/>
      <dgm:t>
        <a:bodyPr/>
        <a:lstStyle/>
        <a:p>
          <a:endParaRPr lang="en-US"/>
        </a:p>
      </dgm:t>
    </dgm:pt>
    <dgm:pt modelId="{F51AA701-3C93-4DE2-A3C0-D017084D2C13}">
      <dgm:prSet/>
      <dgm:spPr/>
      <dgm:t>
        <a:bodyPr/>
        <a:lstStyle/>
        <a:p>
          <a:r>
            <a:rPr lang="en-US" dirty="0"/>
            <a:t>Safe and appropriate use of COS surveys with Aboriginal clients</a:t>
          </a:r>
        </a:p>
      </dgm:t>
    </dgm:pt>
    <dgm:pt modelId="{F2364001-FC20-4047-A363-DFE48049B05C}" type="parTrans" cxnId="{19D3D62E-138C-4FC4-AD01-9687101E0897}">
      <dgm:prSet/>
      <dgm:spPr/>
      <dgm:t>
        <a:bodyPr/>
        <a:lstStyle/>
        <a:p>
          <a:endParaRPr lang="en-US"/>
        </a:p>
      </dgm:t>
    </dgm:pt>
    <dgm:pt modelId="{B7EF589A-D35B-471A-84C8-13E2D1F70CD2}" type="sibTrans" cxnId="{19D3D62E-138C-4FC4-AD01-9687101E0897}">
      <dgm:prSet/>
      <dgm:spPr/>
      <dgm:t>
        <a:bodyPr/>
        <a:lstStyle/>
        <a:p>
          <a:endParaRPr lang="en-US"/>
        </a:p>
      </dgm:t>
    </dgm:pt>
    <dgm:pt modelId="{A73605FD-D270-4E5E-83D5-04A6D553963C}">
      <dgm:prSet/>
      <dgm:spPr/>
      <dgm:t>
        <a:bodyPr/>
        <a:lstStyle/>
        <a:p>
          <a:r>
            <a:rPr lang="en-US"/>
            <a:t>Developing strategies to address potential barriers</a:t>
          </a:r>
        </a:p>
      </dgm:t>
    </dgm:pt>
    <dgm:pt modelId="{61E2D1C4-A6B1-4382-9921-9375C3D25A7E}" type="parTrans" cxnId="{4A734C37-FB93-443D-85E0-3E6C05D8DC4C}">
      <dgm:prSet/>
      <dgm:spPr/>
      <dgm:t>
        <a:bodyPr/>
        <a:lstStyle/>
        <a:p>
          <a:endParaRPr lang="en-US"/>
        </a:p>
      </dgm:t>
    </dgm:pt>
    <dgm:pt modelId="{753CF5C1-1414-48BF-8DDE-B2F3640A4984}" type="sibTrans" cxnId="{4A734C37-FB93-443D-85E0-3E6C05D8DC4C}">
      <dgm:prSet/>
      <dgm:spPr/>
      <dgm:t>
        <a:bodyPr/>
        <a:lstStyle/>
        <a:p>
          <a:endParaRPr lang="en-US"/>
        </a:p>
      </dgm:t>
    </dgm:pt>
    <dgm:pt modelId="{D71F114E-785D-4107-A0E2-F8EF2B7D2254}">
      <dgm:prSet/>
      <dgm:spPr/>
      <dgm:t>
        <a:bodyPr/>
        <a:lstStyle/>
        <a:p>
          <a:r>
            <a:rPr lang="en-US" dirty="0"/>
            <a:t>Creating a positive data culture; Reporting; CIMS demonstration</a:t>
          </a:r>
        </a:p>
      </dgm:t>
    </dgm:pt>
    <dgm:pt modelId="{DFB02AAA-ACF2-4FBD-91FF-3C87F47AFF1D}" type="parTrans" cxnId="{9805F9E6-1310-4D36-A7C2-C7209A995478}">
      <dgm:prSet/>
      <dgm:spPr/>
      <dgm:t>
        <a:bodyPr/>
        <a:lstStyle/>
        <a:p>
          <a:endParaRPr lang="en-US"/>
        </a:p>
      </dgm:t>
    </dgm:pt>
    <dgm:pt modelId="{64CEEA8C-8075-4F91-A38C-72763F35B1B1}" type="sibTrans" cxnId="{9805F9E6-1310-4D36-A7C2-C7209A995478}">
      <dgm:prSet/>
      <dgm:spPr/>
      <dgm:t>
        <a:bodyPr/>
        <a:lstStyle/>
        <a:p>
          <a:endParaRPr lang="en-US"/>
        </a:p>
      </dgm:t>
    </dgm:pt>
    <dgm:pt modelId="{2FD5A5B5-5B90-41DE-9BC4-41246B841B3B}">
      <dgm:prSet/>
      <dgm:spPr/>
      <dgm:t>
        <a:bodyPr/>
        <a:lstStyle/>
        <a:p>
          <a:r>
            <a:rPr lang="en-US"/>
            <a:t>Embedding the COS into practice; Next steps</a:t>
          </a:r>
        </a:p>
      </dgm:t>
    </dgm:pt>
    <dgm:pt modelId="{66545373-D66D-4BBA-9D65-4C39D6288C2A}" type="parTrans" cxnId="{6E68E31F-BD25-4D70-BC44-E57A406871AE}">
      <dgm:prSet/>
      <dgm:spPr/>
      <dgm:t>
        <a:bodyPr/>
        <a:lstStyle/>
        <a:p>
          <a:endParaRPr lang="en-US"/>
        </a:p>
      </dgm:t>
    </dgm:pt>
    <dgm:pt modelId="{44DFC8B5-217E-4489-9423-30136C7756F0}" type="sibTrans" cxnId="{6E68E31F-BD25-4D70-BC44-E57A406871AE}">
      <dgm:prSet/>
      <dgm:spPr/>
      <dgm:t>
        <a:bodyPr/>
        <a:lstStyle/>
        <a:p>
          <a:endParaRPr lang="en-US"/>
        </a:p>
      </dgm:t>
    </dgm:pt>
    <dgm:pt modelId="{00618656-FAD4-4D06-A1DD-244B82EE5ABC}" type="pres">
      <dgm:prSet presAssocID="{59ADB70C-7881-4AB0-8737-8B8F54113D2B}" presName="root" presStyleCnt="0">
        <dgm:presLayoutVars>
          <dgm:dir/>
          <dgm:resizeHandles val="exact"/>
        </dgm:presLayoutVars>
      </dgm:prSet>
      <dgm:spPr/>
      <dgm:t>
        <a:bodyPr/>
        <a:lstStyle/>
        <a:p>
          <a:endParaRPr lang="en-US"/>
        </a:p>
      </dgm:t>
    </dgm:pt>
    <dgm:pt modelId="{F4A9A38A-A561-4105-93C3-B795EDAB16FE}" type="pres">
      <dgm:prSet presAssocID="{9CD19BEB-3AB3-46FC-9BE3-6ED0D3AABFE9}" presName="compNode" presStyleCnt="0"/>
      <dgm:spPr/>
    </dgm:pt>
    <dgm:pt modelId="{E2232828-2236-40A7-ABB7-09B9BF8CE20C}" type="pres">
      <dgm:prSet presAssocID="{9CD19BEB-3AB3-46FC-9BE3-6ED0D3AABFE9}" presName="bgRect" presStyleLbl="bgShp" presStyleIdx="0" presStyleCnt="7" custLinFactNeighborX="1102" custLinFactNeighborY="-50072"/>
      <dgm:spPr/>
    </dgm:pt>
    <dgm:pt modelId="{CBEB1155-3C59-4DF1-BA86-8D4F2DB26118}" type="pres">
      <dgm:prSet presAssocID="{9CD19BEB-3AB3-46FC-9BE3-6ED0D3AABFE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C0484AE7-49EF-4A03-8B8B-40BE40429D84}" type="pres">
      <dgm:prSet presAssocID="{9CD19BEB-3AB3-46FC-9BE3-6ED0D3AABFE9}" presName="spaceRect" presStyleCnt="0"/>
      <dgm:spPr/>
    </dgm:pt>
    <dgm:pt modelId="{84FFB625-83E8-4FDF-8B36-AA6F36FDFF18}" type="pres">
      <dgm:prSet presAssocID="{9CD19BEB-3AB3-46FC-9BE3-6ED0D3AABFE9}" presName="parTx" presStyleLbl="revTx" presStyleIdx="0" presStyleCnt="7">
        <dgm:presLayoutVars>
          <dgm:chMax val="0"/>
          <dgm:chPref val="0"/>
        </dgm:presLayoutVars>
      </dgm:prSet>
      <dgm:spPr/>
      <dgm:t>
        <a:bodyPr/>
        <a:lstStyle/>
        <a:p>
          <a:endParaRPr lang="en-US"/>
        </a:p>
      </dgm:t>
    </dgm:pt>
    <dgm:pt modelId="{1012893F-9939-42E0-872F-BABB025FA366}" type="pres">
      <dgm:prSet presAssocID="{8DD24B43-A85D-4312-9AA8-4662913E3FEC}" presName="sibTrans" presStyleCnt="0"/>
      <dgm:spPr/>
    </dgm:pt>
    <dgm:pt modelId="{8B86499F-4731-4D59-8428-8A9E3003ED5D}" type="pres">
      <dgm:prSet presAssocID="{59B77AF1-5195-41FB-9B0A-887FEE6AB7B3}" presName="compNode" presStyleCnt="0"/>
      <dgm:spPr/>
    </dgm:pt>
    <dgm:pt modelId="{D62DC81A-EE1B-4144-B710-D7CE5C4E1A73}" type="pres">
      <dgm:prSet presAssocID="{59B77AF1-5195-41FB-9B0A-887FEE6AB7B3}" presName="bgRect" presStyleLbl="bgShp" presStyleIdx="1" presStyleCnt="7"/>
      <dgm:spPr/>
    </dgm:pt>
    <dgm:pt modelId="{53E03BBE-6E5C-4449-B333-A88C53EDA580}" type="pres">
      <dgm:prSet presAssocID="{59B77AF1-5195-41FB-9B0A-887FEE6AB7B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3A686386-E9FE-41FC-BBC7-460021ECD4B6}" type="pres">
      <dgm:prSet presAssocID="{59B77AF1-5195-41FB-9B0A-887FEE6AB7B3}" presName="spaceRect" presStyleCnt="0"/>
      <dgm:spPr/>
    </dgm:pt>
    <dgm:pt modelId="{D2EE3569-C565-4EB2-960A-5BB2A239D6D0}" type="pres">
      <dgm:prSet presAssocID="{59B77AF1-5195-41FB-9B0A-887FEE6AB7B3}" presName="parTx" presStyleLbl="revTx" presStyleIdx="1" presStyleCnt="7">
        <dgm:presLayoutVars>
          <dgm:chMax val="0"/>
          <dgm:chPref val="0"/>
        </dgm:presLayoutVars>
      </dgm:prSet>
      <dgm:spPr/>
      <dgm:t>
        <a:bodyPr/>
        <a:lstStyle/>
        <a:p>
          <a:endParaRPr lang="en-US"/>
        </a:p>
      </dgm:t>
    </dgm:pt>
    <dgm:pt modelId="{54D76DFE-ED25-49F2-A3D0-6111E7443150}" type="pres">
      <dgm:prSet presAssocID="{C8499090-DFBC-496C-BD83-47C01349ED33}" presName="sibTrans" presStyleCnt="0"/>
      <dgm:spPr/>
    </dgm:pt>
    <dgm:pt modelId="{92599DB3-3AC0-46E8-88F4-BE603CD607FA}" type="pres">
      <dgm:prSet presAssocID="{F1000A0E-6281-4D87-B614-191434C7BFE3}" presName="compNode" presStyleCnt="0"/>
      <dgm:spPr/>
    </dgm:pt>
    <dgm:pt modelId="{1F4048C9-456A-4990-BFAC-71F6BA60B0AA}" type="pres">
      <dgm:prSet presAssocID="{F1000A0E-6281-4D87-B614-191434C7BFE3}" presName="bgRect" presStyleLbl="bgShp" presStyleIdx="2" presStyleCnt="7"/>
      <dgm:spPr/>
    </dgm:pt>
    <dgm:pt modelId="{C7E22BC6-2697-4443-92BD-005597DCE28A}" type="pres">
      <dgm:prSet presAssocID="{F1000A0E-6281-4D87-B614-191434C7BFE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re"/>
        </a:ext>
      </dgm:extLst>
    </dgm:pt>
    <dgm:pt modelId="{FE6ADB60-B097-4BAB-8EDB-BCAA225E2046}" type="pres">
      <dgm:prSet presAssocID="{F1000A0E-6281-4D87-B614-191434C7BFE3}" presName="spaceRect" presStyleCnt="0"/>
      <dgm:spPr/>
    </dgm:pt>
    <dgm:pt modelId="{C7E116EA-FC20-4CDD-A019-EF4D13DE52E6}" type="pres">
      <dgm:prSet presAssocID="{F1000A0E-6281-4D87-B614-191434C7BFE3}" presName="parTx" presStyleLbl="revTx" presStyleIdx="2" presStyleCnt="7">
        <dgm:presLayoutVars>
          <dgm:chMax val="0"/>
          <dgm:chPref val="0"/>
        </dgm:presLayoutVars>
      </dgm:prSet>
      <dgm:spPr/>
      <dgm:t>
        <a:bodyPr/>
        <a:lstStyle/>
        <a:p>
          <a:endParaRPr lang="en-US"/>
        </a:p>
      </dgm:t>
    </dgm:pt>
    <dgm:pt modelId="{423AFC94-400E-4748-966F-CFD278CA3CC4}" type="pres">
      <dgm:prSet presAssocID="{55E407F9-ABF6-4A7D-B68E-608A7F5ACB5B}" presName="sibTrans" presStyleCnt="0"/>
      <dgm:spPr/>
    </dgm:pt>
    <dgm:pt modelId="{20CB3647-E74C-4B76-B94E-B264133C5DE2}" type="pres">
      <dgm:prSet presAssocID="{F51AA701-3C93-4DE2-A3C0-D017084D2C13}" presName="compNode" presStyleCnt="0"/>
      <dgm:spPr/>
    </dgm:pt>
    <dgm:pt modelId="{B8261F95-966A-4C80-A220-5EBEC266DEDB}" type="pres">
      <dgm:prSet presAssocID="{F51AA701-3C93-4DE2-A3C0-D017084D2C13}" presName="bgRect" presStyleLbl="bgShp" presStyleIdx="3" presStyleCnt="7"/>
      <dgm:spPr>
        <a:ln w="38100">
          <a:solidFill>
            <a:srgbClr val="002060"/>
          </a:solidFill>
        </a:ln>
        <a:effectLst>
          <a:glow rad="330200">
            <a:schemeClr val="accent6">
              <a:satMod val="175000"/>
              <a:alpha val="65000"/>
            </a:schemeClr>
          </a:glow>
        </a:effectLst>
      </dgm:spPr>
    </dgm:pt>
    <dgm:pt modelId="{E1B23B3C-729D-4B41-B0D1-EBD969AFFEEB}" type="pres">
      <dgm:prSet presAssocID="{F51AA701-3C93-4DE2-A3C0-D017084D2C13}" presName="iconRect" presStyleLbl="node1" presStyleIdx="3" presStyleCnt="7"/>
      <dgm:spPr>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ers with solid fill"/>
        </a:ext>
      </dgm:extLst>
    </dgm:pt>
    <dgm:pt modelId="{677BF1A2-60F5-4F72-9CA7-974E017139C3}" type="pres">
      <dgm:prSet presAssocID="{F51AA701-3C93-4DE2-A3C0-D017084D2C13}" presName="spaceRect" presStyleCnt="0"/>
      <dgm:spPr/>
    </dgm:pt>
    <dgm:pt modelId="{8991C776-2A66-4410-92D5-418B4652DC75}" type="pres">
      <dgm:prSet presAssocID="{F51AA701-3C93-4DE2-A3C0-D017084D2C13}" presName="parTx" presStyleLbl="revTx" presStyleIdx="3" presStyleCnt="7">
        <dgm:presLayoutVars>
          <dgm:chMax val="0"/>
          <dgm:chPref val="0"/>
        </dgm:presLayoutVars>
      </dgm:prSet>
      <dgm:spPr/>
      <dgm:t>
        <a:bodyPr/>
        <a:lstStyle/>
        <a:p>
          <a:endParaRPr lang="en-US"/>
        </a:p>
      </dgm:t>
    </dgm:pt>
    <dgm:pt modelId="{3E7CE1B2-5530-4C9A-9E3E-3A57681CBB8B}" type="pres">
      <dgm:prSet presAssocID="{B7EF589A-D35B-471A-84C8-13E2D1F70CD2}" presName="sibTrans" presStyleCnt="0"/>
      <dgm:spPr/>
    </dgm:pt>
    <dgm:pt modelId="{0FA0641E-623D-4DA4-A5A5-9242D8996825}" type="pres">
      <dgm:prSet presAssocID="{A73605FD-D270-4E5E-83D5-04A6D553963C}" presName="compNode" presStyleCnt="0"/>
      <dgm:spPr/>
    </dgm:pt>
    <dgm:pt modelId="{7C7F19FE-A949-4684-83EF-E41607FB0192}" type="pres">
      <dgm:prSet presAssocID="{A73605FD-D270-4E5E-83D5-04A6D553963C}" presName="bgRect" presStyleLbl="bgShp" presStyleIdx="4" presStyleCnt="7"/>
      <dgm:spPr/>
    </dgm:pt>
    <dgm:pt modelId="{3CF0E567-5F07-490F-9043-A9A8FE4A493E}" type="pres">
      <dgm:prSet presAssocID="{A73605FD-D270-4E5E-83D5-04A6D553963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07A7C35B-EFB3-4765-BFFF-3C0D7408D9B4}" type="pres">
      <dgm:prSet presAssocID="{A73605FD-D270-4E5E-83D5-04A6D553963C}" presName="spaceRect" presStyleCnt="0"/>
      <dgm:spPr/>
    </dgm:pt>
    <dgm:pt modelId="{C5804089-4AC0-4E58-84A7-A8CFC7DD2EAA}" type="pres">
      <dgm:prSet presAssocID="{A73605FD-D270-4E5E-83D5-04A6D553963C}" presName="parTx" presStyleLbl="revTx" presStyleIdx="4" presStyleCnt="7">
        <dgm:presLayoutVars>
          <dgm:chMax val="0"/>
          <dgm:chPref val="0"/>
        </dgm:presLayoutVars>
      </dgm:prSet>
      <dgm:spPr/>
      <dgm:t>
        <a:bodyPr/>
        <a:lstStyle/>
        <a:p>
          <a:endParaRPr lang="en-US"/>
        </a:p>
      </dgm:t>
    </dgm:pt>
    <dgm:pt modelId="{4F857C59-DAD6-4CFD-B312-55AF2B329127}" type="pres">
      <dgm:prSet presAssocID="{753CF5C1-1414-48BF-8DDE-B2F3640A4984}" presName="sibTrans" presStyleCnt="0"/>
      <dgm:spPr/>
    </dgm:pt>
    <dgm:pt modelId="{DFC31925-672D-4EBA-9B23-0AE1E1AFA381}" type="pres">
      <dgm:prSet presAssocID="{D71F114E-785D-4107-A0E2-F8EF2B7D2254}" presName="compNode" presStyleCnt="0"/>
      <dgm:spPr/>
    </dgm:pt>
    <dgm:pt modelId="{72D53479-B550-4943-817B-6752ACE2A637}" type="pres">
      <dgm:prSet presAssocID="{D71F114E-785D-4107-A0E2-F8EF2B7D2254}" presName="bgRect" presStyleLbl="bgShp" presStyleIdx="5" presStyleCnt="7"/>
      <dgm:spPr/>
    </dgm:pt>
    <dgm:pt modelId="{D1C638C4-3ADA-47E3-866C-D4745D029F44}" type="pres">
      <dgm:prSet presAssocID="{D71F114E-785D-4107-A0E2-F8EF2B7D225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pward trend"/>
        </a:ext>
      </dgm:extLst>
    </dgm:pt>
    <dgm:pt modelId="{D43C21B5-E29A-476F-ADF7-C2D7E46BE325}" type="pres">
      <dgm:prSet presAssocID="{D71F114E-785D-4107-A0E2-F8EF2B7D2254}" presName="spaceRect" presStyleCnt="0"/>
      <dgm:spPr/>
    </dgm:pt>
    <dgm:pt modelId="{6FE91A25-52DE-44B0-930D-0A559B1BEB30}" type="pres">
      <dgm:prSet presAssocID="{D71F114E-785D-4107-A0E2-F8EF2B7D2254}" presName="parTx" presStyleLbl="revTx" presStyleIdx="5" presStyleCnt="7">
        <dgm:presLayoutVars>
          <dgm:chMax val="0"/>
          <dgm:chPref val="0"/>
        </dgm:presLayoutVars>
      </dgm:prSet>
      <dgm:spPr/>
      <dgm:t>
        <a:bodyPr/>
        <a:lstStyle/>
        <a:p>
          <a:endParaRPr lang="en-US"/>
        </a:p>
      </dgm:t>
    </dgm:pt>
    <dgm:pt modelId="{38794782-9157-4966-8713-B81CF2817935}" type="pres">
      <dgm:prSet presAssocID="{64CEEA8C-8075-4F91-A38C-72763F35B1B1}" presName="sibTrans" presStyleCnt="0"/>
      <dgm:spPr/>
    </dgm:pt>
    <dgm:pt modelId="{9931BEEF-7705-4662-923F-1EEF2DBD4A56}" type="pres">
      <dgm:prSet presAssocID="{2FD5A5B5-5B90-41DE-9BC4-41246B841B3B}" presName="compNode" presStyleCnt="0"/>
      <dgm:spPr/>
    </dgm:pt>
    <dgm:pt modelId="{11D9C42B-DAB0-483C-AC67-0EA1589A06CF}" type="pres">
      <dgm:prSet presAssocID="{2FD5A5B5-5B90-41DE-9BC4-41246B841B3B}" presName="bgRect" presStyleLbl="bgShp" presStyleIdx="6" presStyleCnt="7"/>
      <dgm:spPr/>
    </dgm:pt>
    <dgm:pt modelId="{F149144C-9A4A-4D04-86AD-863FBDF131C2}" type="pres">
      <dgm:prSet presAssocID="{2FD5A5B5-5B90-41DE-9BC4-41246B841B3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usiness Growth"/>
        </a:ext>
      </dgm:extLst>
    </dgm:pt>
    <dgm:pt modelId="{6EFEC1D0-B405-4526-9C66-AA9E8E398AF9}" type="pres">
      <dgm:prSet presAssocID="{2FD5A5B5-5B90-41DE-9BC4-41246B841B3B}" presName="spaceRect" presStyleCnt="0"/>
      <dgm:spPr/>
    </dgm:pt>
    <dgm:pt modelId="{0452C730-CE32-45E3-9557-33A1948E2766}" type="pres">
      <dgm:prSet presAssocID="{2FD5A5B5-5B90-41DE-9BC4-41246B841B3B}" presName="parTx" presStyleLbl="revTx" presStyleIdx="6" presStyleCnt="7">
        <dgm:presLayoutVars>
          <dgm:chMax val="0"/>
          <dgm:chPref val="0"/>
        </dgm:presLayoutVars>
      </dgm:prSet>
      <dgm:spPr/>
      <dgm:t>
        <a:bodyPr/>
        <a:lstStyle/>
        <a:p>
          <a:endParaRPr lang="en-US"/>
        </a:p>
      </dgm:t>
    </dgm:pt>
  </dgm:ptLst>
  <dgm:cxnLst>
    <dgm:cxn modelId="{E1730C4C-5850-46A4-97AB-7ED8552D28BA}" type="presOf" srcId="{59ADB70C-7881-4AB0-8737-8B8F54113D2B}" destId="{00618656-FAD4-4D06-A1DD-244B82EE5ABC}" srcOrd="0" destOrd="0" presId="urn:microsoft.com/office/officeart/2018/2/layout/IconVerticalSolidList"/>
    <dgm:cxn modelId="{C4A5E510-C1B5-4404-AE75-6EB057D97B13}" srcId="{59ADB70C-7881-4AB0-8737-8B8F54113D2B}" destId="{F1000A0E-6281-4D87-B614-191434C7BFE3}" srcOrd="2" destOrd="0" parTransId="{A5A00661-A46C-48F4-894D-A07C6AFFCEF5}" sibTransId="{55E407F9-ABF6-4A7D-B68E-608A7F5ACB5B}"/>
    <dgm:cxn modelId="{4A734C37-FB93-443D-85E0-3E6C05D8DC4C}" srcId="{59ADB70C-7881-4AB0-8737-8B8F54113D2B}" destId="{A73605FD-D270-4E5E-83D5-04A6D553963C}" srcOrd="4" destOrd="0" parTransId="{61E2D1C4-A6B1-4382-9921-9375C3D25A7E}" sibTransId="{753CF5C1-1414-48BF-8DDE-B2F3640A4984}"/>
    <dgm:cxn modelId="{6E68E31F-BD25-4D70-BC44-E57A406871AE}" srcId="{59ADB70C-7881-4AB0-8737-8B8F54113D2B}" destId="{2FD5A5B5-5B90-41DE-9BC4-41246B841B3B}" srcOrd="6" destOrd="0" parTransId="{66545373-D66D-4BBA-9D65-4C39D6288C2A}" sibTransId="{44DFC8B5-217E-4489-9423-30136C7756F0}"/>
    <dgm:cxn modelId="{6EB4E3A1-4F45-4A33-886C-4D1777EDB250}" type="presOf" srcId="{59B77AF1-5195-41FB-9B0A-887FEE6AB7B3}" destId="{D2EE3569-C565-4EB2-960A-5BB2A239D6D0}" srcOrd="0" destOrd="0" presId="urn:microsoft.com/office/officeart/2018/2/layout/IconVerticalSolidList"/>
    <dgm:cxn modelId="{357E14B2-8AAA-44EF-B92A-802FE4ADF174}" type="presOf" srcId="{F51AA701-3C93-4DE2-A3C0-D017084D2C13}" destId="{8991C776-2A66-4410-92D5-418B4652DC75}" srcOrd="0" destOrd="0" presId="urn:microsoft.com/office/officeart/2018/2/layout/IconVerticalSolidList"/>
    <dgm:cxn modelId="{9805F9E6-1310-4D36-A7C2-C7209A995478}" srcId="{59ADB70C-7881-4AB0-8737-8B8F54113D2B}" destId="{D71F114E-785D-4107-A0E2-F8EF2B7D2254}" srcOrd="5" destOrd="0" parTransId="{DFB02AAA-ACF2-4FBD-91FF-3C87F47AFF1D}" sibTransId="{64CEEA8C-8075-4F91-A38C-72763F35B1B1}"/>
    <dgm:cxn modelId="{2CC7E064-9F39-4E7A-90E2-BC11E6691AC0}" type="presOf" srcId="{F1000A0E-6281-4D87-B614-191434C7BFE3}" destId="{C7E116EA-FC20-4CDD-A019-EF4D13DE52E6}" srcOrd="0" destOrd="0" presId="urn:microsoft.com/office/officeart/2018/2/layout/IconVerticalSolidList"/>
    <dgm:cxn modelId="{38628546-49E6-4718-A500-BB75DD6FEA3F}" srcId="{59ADB70C-7881-4AB0-8737-8B8F54113D2B}" destId="{9CD19BEB-3AB3-46FC-9BE3-6ED0D3AABFE9}" srcOrd="0" destOrd="0" parTransId="{2AB50926-D789-4A89-A870-A072D595902D}" sibTransId="{8DD24B43-A85D-4312-9AA8-4662913E3FEC}"/>
    <dgm:cxn modelId="{BCBF8E39-19D4-4770-8FC6-6753E2578DD1}" type="presOf" srcId="{D71F114E-785D-4107-A0E2-F8EF2B7D2254}" destId="{6FE91A25-52DE-44B0-930D-0A559B1BEB30}" srcOrd="0" destOrd="0" presId="urn:microsoft.com/office/officeart/2018/2/layout/IconVerticalSolidList"/>
    <dgm:cxn modelId="{1D6DFEAA-40D8-4099-99AF-02F78D4B03A8}" type="presOf" srcId="{9CD19BEB-3AB3-46FC-9BE3-6ED0D3AABFE9}" destId="{84FFB625-83E8-4FDF-8B36-AA6F36FDFF18}" srcOrd="0" destOrd="0" presId="urn:microsoft.com/office/officeart/2018/2/layout/IconVerticalSolidList"/>
    <dgm:cxn modelId="{19D3D62E-138C-4FC4-AD01-9687101E0897}" srcId="{59ADB70C-7881-4AB0-8737-8B8F54113D2B}" destId="{F51AA701-3C93-4DE2-A3C0-D017084D2C13}" srcOrd="3" destOrd="0" parTransId="{F2364001-FC20-4047-A363-DFE48049B05C}" sibTransId="{B7EF589A-D35B-471A-84C8-13E2D1F70CD2}"/>
    <dgm:cxn modelId="{5A65DFCB-0B9D-46F6-870C-B7621FF3FE3E}" type="presOf" srcId="{2FD5A5B5-5B90-41DE-9BC4-41246B841B3B}" destId="{0452C730-CE32-45E3-9557-33A1948E2766}" srcOrd="0" destOrd="0" presId="urn:microsoft.com/office/officeart/2018/2/layout/IconVerticalSolidList"/>
    <dgm:cxn modelId="{25AC46CC-8BEE-481B-9F0D-D3174EFCFC39}" type="presOf" srcId="{A73605FD-D270-4E5E-83D5-04A6D553963C}" destId="{C5804089-4AC0-4E58-84A7-A8CFC7DD2EAA}" srcOrd="0" destOrd="0" presId="urn:microsoft.com/office/officeart/2018/2/layout/IconVerticalSolidList"/>
    <dgm:cxn modelId="{79D414D5-348E-42B1-87F8-67E18DFDD0CE}" srcId="{59ADB70C-7881-4AB0-8737-8B8F54113D2B}" destId="{59B77AF1-5195-41FB-9B0A-887FEE6AB7B3}" srcOrd="1" destOrd="0" parTransId="{3176DC25-F0D2-4E73-96B8-C86D25FB18A7}" sibTransId="{C8499090-DFBC-496C-BD83-47C01349ED33}"/>
    <dgm:cxn modelId="{EB930865-4FDC-4BD5-A6B1-E41ABC88BCFE}" type="presParOf" srcId="{00618656-FAD4-4D06-A1DD-244B82EE5ABC}" destId="{F4A9A38A-A561-4105-93C3-B795EDAB16FE}" srcOrd="0" destOrd="0" presId="urn:microsoft.com/office/officeart/2018/2/layout/IconVerticalSolidList"/>
    <dgm:cxn modelId="{0C4E220A-9D7A-4640-A890-6745148EF8D8}" type="presParOf" srcId="{F4A9A38A-A561-4105-93C3-B795EDAB16FE}" destId="{E2232828-2236-40A7-ABB7-09B9BF8CE20C}" srcOrd="0" destOrd="0" presId="urn:microsoft.com/office/officeart/2018/2/layout/IconVerticalSolidList"/>
    <dgm:cxn modelId="{A0E97BD6-DE0F-4E7B-90FE-347284DAF451}" type="presParOf" srcId="{F4A9A38A-A561-4105-93C3-B795EDAB16FE}" destId="{CBEB1155-3C59-4DF1-BA86-8D4F2DB26118}" srcOrd="1" destOrd="0" presId="urn:microsoft.com/office/officeart/2018/2/layout/IconVerticalSolidList"/>
    <dgm:cxn modelId="{D4AF0861-C46E-4CF1-B5EE-0E47992983C6}" type="presParOf" srcId="{F4A9A38A-A561-4105-93C3-B795EDAB16FE}" destId="{C0484AE7-49EF-4A03-8B8B-40BE40429D84}" srcOrd="2" destOrd="0" presId="urn:microsoft.com/office/officeart/2018/2/layout/IconVerticalSolidList"/>
    <dgm:cxn modelId="{3BB9F011-2FCA-4A75-A799-F1E11AAA819A}" type="presParOf" srcId="{F4A9A38A-A561-4105-93C3-B795EDAB16FE}" destId="{84FFB625-83E8-4FDF-8B36-AA6F36FDFF18}" srcOrd="3" destOrd="0" presId="urn:microsoft.com/office/officeart/2018/2/layout/IconVerticalSolidList"/>
    <dgm:cxn modelId="{705B3D5C-DABA-40C7-981D-CEBF0980B6F1}" type="presParOf" srcId="{00618656-FAD4-4D06-A1DD-244B82EE5ABC}" destId="{1012893F-9939-42E0-872F-BABB025FA366}" srcOrd="1" destOrd="0" presId="urn:microsoft.com/office/officeart/2018/2/layout/IconVerticalSolidList"/>
    <dgm:cxn modelId="{A516C6D4-96BF-405E-8AC1-AF1FD0AC626D}" type="presParOf" srcId="{00618656-FAD4-4D06-A1DD-244B82EE5ABC}" destId="{8B86499F-4731-4D59-8428-8A9E3003ED5D}" srcOrd="2" destOrd="0" presId="urn:microsoft.com/office/officeart/2018/2/layout/IconVerticalSolidList"/>
    <dgm:cxn modelId="{D2EC5F7D-C25C-40B1-9ADC-B01E883A8F8E}" type="presParOf" srcId="{8B86499F-4731-4D59-8428-8A9E3003ED5D}" destId="{D62DC81A-EE1B-4144-B710-D7CE5C4E1A73}" srcOrd="0" destOrd="0" presId="urn:microsoft.com/office/officeart/2018/2/layout/IconVerticalSolidList"/>
    <dgm:cxn modelId="{7C031884-990E-4465-8981-3C4AD4C4F51E}" type="presParOf" srcId="{8B86499F-4731-4D59-8428-8A9E3003ED5D}" destId="{53E03BBE-6E5C-4449-B333-A88C53EDA580}" srcOrd="1" destOrd="0" presId="urn:microsoft.com/office/officeart/2018/2/layout/IconVerticalSolidList"/>
    <dgm:cxn modelId="{2434814E-106C-4949-8DDB-0EC7AB811E98}" type="presParOf" srcId="{8B86499F-4731-4D59-8428-8A9E3003ED5D}" destId="{3A686386-E9FE-41FC-BBC7-460021ECD4B6}" srcOrd="2" destOrd="0" presId="urn:microsoft.com/office/officeart/2018/2/layout/IconVerticalSolidList"/>
    <dgm:cxn modelId="{6691F460-1438-429A-B482-EAEDCDE7ED7F}" type="presParOf" srcId="{8B86499F-4731-4D59-8428-8A9E3003ED5D}" destId="{D2EE3569-C565-4EB2-960A-5BB2A239D6D0}" srcOrd="3" destOrd="0" presId="urn:microsoft.com/office/officeart/2018/2/layout/IconVerticalSolidList"/>
    <dgm:cxn modelId="{4EDDE31D-12D0-48B9-9CF7-FA87DBDD5CAC}" type="presParOf" srcId="{00618656-FAD4-4D06-A1DD-244B82EE5ABC}" destId="{54D76DFE-ED25-49F2-A3D0-6111E7443150}" srcOrd="3" destOrd="0" presId="urn:microsoft.com/office/officeart/2018/2/layout/IconVerticalSolidList"/>
    <dgm:cxn modelId="{D8570906-AADA-4666-8B49-27E93C7EE668}" type="presParOf" srcId="{00618656-FAD4-4D06-A1DD-244B82EE5ABC}" destId="{92599DB3-3AC0-46E8-88F4-BE603CD607FA}" srcOrd="4" destOrd="0" presId="urn:microsoft.com/office/officeart/2018/2/layout/IconVerticalSolidList"/>
    <dgm:cxn modelId="{F4760864-B4F2-4F00-8952-03C59621E596}" type="presParOf" srcId="{92599DB3-3AC0-46E8-88F4-BE603CD607FA}" destId="{1F4048C9-456A-4990-BFAC-71F6BA60B0AA}" srcOrd="0" destOrd="0" presId="urn:microsoft.com/office/officeart/2018/2/layout/IconVerticalSolidList"/>
    <dgm:cxn modelId="{4BC2A3E2-72CA-4C1D-A8EF-09F350A9C0DD}" type="presParOf" srcId="{92599DB3-3AC0-46E8-88F4-BE603CD607FA}" destId="{C7E22BC6-2697-4443-92BD-005597DCE28A}" srcOrd="1" destOrd="0" presId="urn:microsoft.com/office/officeart/2018/2/layout/IconVerticalSolidList"/>
    <dgm:cxn modelId="{4D8F7A03-7B2B-4339-AE5D-FC109C146639}" type="presParOf" srcId="{92599DB3-3AC0-46E8-88F4-BE603CD607FA}" destId="{FE6ADB60-B097-4BAB-8EDB-BCAA225E2046}" srcOrd="2" destOrd="0" presId="urn:microsoft.com/office/officeart/2018/2/layout/IconVerticalSolidList"/>
    <dgm:cxn modelId="{633BAF41-5276-4DA5-9354-89840CDECB40}" type="presParOf" srcId="{92599DB3-3AC0-46E8-88F4-BE603CD607FA}" destId="{C7E116EA-FC20-4CDD-A019-EF4D13DE52E6}" srcOrd="3" destOrd="0" presId="urn:microsoft.com/office/officeart/2018/2/layout/IconVerticalSolidList"/>
    <dgm:cxn modelId="{702560A0-2FE2-4DAE-990A-256C0E91BB7E}" type="presParOf" srcId="{00618656-FAD4-4D06-A1DD-244B82EE5ABC}" destId="{423AFC94-400E-4748-966F-CFD278CA3CC4}" srcOrd="5" destOrd="0" presId="urn:microsoft.com/office/officeart/2018/2/layout/IconVerticalSolidList"/>
    <dgm:cxn modelId="{5FD69144-7B80-4968-B46F-8C5165022F81}" type="presParOf" srcId="{00618656-FAD4-4D06-A1DD-244B82EE5ABC}" destId="{20CB3647-E74C-4B76-B94E-B264133C5DE2}" srcOrd="6" destOrd="0" presId="urn:microsoft.com/office/officeart/2018/2/layout/IconVerticalSolidList"/>
    <dgm:cxn modelId="{BD537953-4E96-454D-B722-A0DEDCE980E2}" type="presParOf" srcId="{20CB3647-E74C-4B76-B94E-B264133C5DE2}" destId="{B8261F95-966A-4C80-A220-5EBEC266DEDB}" srcOrd="0" destOrd="0" presId="urn:microsoft.com/office/officeart/2018/2/layout/IconVerticalSolidList"/>
    <dgm:cxn modelId="{DFAF33AA-8D31-4F79-8EF5-51C3FD58ACE3}" type="presParOf" srcId="{20CB3647-E74C-4B76-B94E-B264133C5DE2}" destId="{E1B23B3C-729D-4B41-B0D1-EBD969AFFEEB}" srcOrd="1" destOrd="0" presId="urn:microsoft.com/office/officeart/2018/2/layout/IconVerticalSolidList"/>
    <dgm:cxn modelId="{DD79B298-34F8-461C-BDE3-4A05B214EC7A}" type="presParOf" srcId="{20CB3647-E74C-4B76-B94E-B264133C5DE2}" destId="{677BF1A2-60F5-4F72-9CA7-974E017139C3}" srcOrd="2" destOrd="0" presId="urn:microsoft.com/office/officeart/2018/2/layout/IconVerticalSolidList"/>
    <dgm:cxn modelId="{ADC0B39A-462D-4814-98F4-48278847F0B7}" type="presParOf" srcId="{20CB3647-E74C-4B76-B94E-B264133C5DE2}" destId="{8991C776-2A66-4410-92D5-418B4652DC75}" srcOrd="3" destOrd="0" presId="urn:microsoft.com/office/officeart/2018/2/layout/IconVerticalSolidList"/>
    <dgm:cxn modelId="{F3BCD635-43B0-4833-99C8-435B2990222B}" type="presParOf" srcId="{00618656-FAD4-4D06-A1DD-244B82EE5ABC}" destId="{3E7CE1B2-5530-4C9A-9E3E-3A57681CBB8B}" srcOrd="7" destOrd="0" presId="urn:microsoft.com/office/officeart/2018/2/layout/IconVerticalSolidList"/>
    <dgm:cxn modelId="{BDE12D77-76CC-4CEE-93C8-9253CBDC21B0}" type="presParOf" srcId="{00618656-FAD4-4D06-A1DD-244B82EE5ABC}" destId="{0FA0641E-623D-4DA4-A5A5-9242D8996825}" srcOrd="8" destOrd="0" presId="urn:microsoft.com/office/officeart/2018/2/layout/IconVerticalSolidList"/>
    <dgm:cxn modelId="{EF3BE776-4D74-420B-B90F-AB79828A346B}" type="presParOf" srcId="{0FA0641E-623D-4DA4-A5A5-9242D8996825}" destId="{7C7F19FE-A949-4684-83EF-E41607FB0192}" srcOrd="0" destOrd="0" presId="urn:microsoft.com/office/officeart/2018/2/layout/IconVerticalSolidList"/>
    <dgm:cxn modelId="{9018C59F-634B-49BB-B305-D9BF64E5A483}" type="presParOf" srcId="{0FA0641E-623D-4DA4-A5A5-9242D8996825}" destId="{3CF0E567-5F07-490F-9043-A9A8FE4A493E}" srcOrd="1" destOrd="0" presId="urn:microsoft.com/office/officeart/2018/2/layout/IconVerticalSolidList"/>
    <dgm:cxn modelId="{2BE77099-203F-4783-8658-26F6CA2BEE31}" type="presParOf" srcId="{0FA0641E-623D-4DA4-A5A5-9242D8996825}" destId="{07A7C35B-EFB3-4765-BFFF-3C0D7408D9B4}" srcOrd="2" destOrd="0" presId="urn:microsoft.com/office/officeart/2018/2/layout/IconVerticalSolidList"/>
    <dgm:cxn modelId="{FF622650-180C-44C4-A912-0E7FDFFD3487}" type="presParOf" srcId="{0FA0641E-623D-4DA4-A5A5-9242D8996825}" destId="{C5804089-4AC0-4E58-84A7-A8CFC7DD2EAA}" srcOrd="3" destOrd="0" presId="urn:microsoft.com/office/officeart/2018/2/layout/IconVerticalSolidList"/>
    <dgm:cxn modelId="{11E00D96-E119-4E77-A1CD-46C5838840E7}" type="presParOf" srcId="{00618656-FAD4-4D06-A1DD-244B82EE5ABC}" destId="{4F857C59-DAD6-4CFD-B312-55AF2B329127}" srcOrd="9" destOrd="0" presId="urn:microsoft.com/office/officeart/2018/2/layout/IconVerticalSolidList"/>
    <dgm:cxn modelId="{F6730187-8F02-46FB-8F6B-4711688E5994}" type="presParOf" srcId="{00618656-FAD4-4D06-A1DD-244B82EE5ABC}" destId="{DFC31925-672D-4EBA-9B23-0AE1E1AFA381}" srcOrd="10" destOrd="0" presId="urn:microsoft.com/office/officeart/2018/2/layout/IconVerticalSolidList"/>
    <dgm:cxn modelId="{3FF2EA99-F346-4675-A286-2A3464BD28DF}" type="presParOf" srcId="{DFC31925-672D-4EBA-9B23-0AE1E1AFA381}" destId="{72D53479-B550-4943-817B-6752ACE2A637}" srcOrd="0" destOrd="0" presId="urn:microsoft.com/office/officeart/2018/2/layout/IconVerticalSolidList"/>
    <dgm:cxn modelId="{C681F73E-DE1E-4CF8-B3CF-85974849B803}" type="presParOf" srcId="{DFC31925-672D-4EBA-9B23-0AE1E1AFA381}" destId="{D1C638C4-3ADA-47E3-866C-D4745D029F44}" srcOrd="1" destOrd="0" presId="urn:microsoft.com/office/officeart/2018/2/layout/IconVerticalSolidList"/>
    <dgm:cxn modelId="{EDBDF212-FF24-45CC-999B-3AF4AF0E1CDA}" type="presParOf" srcId="{DFC31925-672D-4EBA-9B23-0AE1E1AFA381}" destId="{D43C21B5-E29A-476F-ADF7-C2D7E46BE325}" srcOrd="2" destOrd="0" presId="urn:microsoft.com/office/officeart/2018/2/layout/IconVerticalSolidList"/>
    <dgm:cxn modelId="{1E8AF979-3EEF-4A80-912C-94F7198C8CAE}" type="presParOf" srcId="{DFC31925-672D-4EBA-9B23-0AE1E1AFA381}" destId="{6FE91A25-52DE-44B0-930D-0A559B1BEB30}" srcOrd="3" destOrd="0" presId="urn:microsoft.com/office/officeart/2018/2/layout/IconVerticalSolidList"/>
    <dgm:cxn modelId="{076B573D-290F-4962-AFBC-FC630A7AD1B5}" type="presParOf" srcId="{00618656-FAD4-4D06-A1DD-244B82EE5ABC}" destId="{38794782-9157-4966-8713-B81CF2817935}" srcOrd="11" destOrd="0" presId="urn:microsoft.com/office/officeart/2018/2/layout/IconVerticalSolidList"/>
    <dgm:cxn modelId="{15DF9719-19F5-409B-AAE1-ACD3EFC7CA94}" type="presParOf" srcId="{00618656-FAD4-4D06-A1DD-244B82EE5ABC}" destId="{9931BEEF-7705-4662-923F-1EEF2DBD4A56}" srcOrd="12" destOrd="0" presId="urn:microsoft.com/office/officeart/2018/2/layout/IconVerticalSolidList"/>
    <dgm:cxn modelId="{FB61B4C0-DFCA-453B-8650-A2C1EC7EFF1C}" type="presParOf" srcId="{9931BEEF-7705-4662-923F-1EEF2DBD4A56}" destId="{11D9C42B-DAB0-483C-AC67-0EA1589A06CF}" srcOrd="0" destOrd="0" presId="urn:microsoft.com/office/officeart/2018/2/layout/IconVerticalSolidList"/>
    <dgm:cxn modelId="{93AB15CD-55EA-4895-B256-62E0D25AEE40}" type="presParOf" srcId="{9931BEEF-7705-4662-923F-1EEF2DBD4A56}" destId="{F149144C-9A4A-4D04-86AD-863FBDF131C2}" srcOrd="1" destOrd="0" presId="urn:microsoft.com/office/officeart/2018/2/layout/IconVerticalSolidList"/>
    <dgm:cxn modelId="{CD1004E2-4EA5-4381-BEE8-B6C6A663FAB1}" type="presParOf" srcId="{9931BEEF-7705-4662-923F-1EEF2DBD4A56}" destId="{6EFEC1D0-B405-4526-9C66-AA9E8E398AF9}" srcOrd="2" destOrd="0" presId="urn:microsoft.com/office/officeart/2018/2/layout/IconVerticalSolidList"/>
    <dgm:cxn modelId="{35A764DC-1400-4CBC-BA4C-5954DA43BD4D}" type="presParOf" srcId="{9931BEEF-7705-4662-923F-1EEF2DBD4A56}" destId="{0452C730-CE32-45E3-9557-33A1948E276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F3A1485-99F4-471B-9A8E-52AEAB87EE92}"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US"/>
        </a:p>
      </dgm:t>
    </dgm:pt>
    <dgm:pt modelId="{74981CAF-C2C0-4ADD-9691-7289A3893086}">
      <dgm:prSet phldrT="[Text]"/>
      <dgm:spPr>
        <a:solidFill>
          <a:srgbClr val="C25D17"/>
        </a:solidFill>
      </dgm:spPr>
      <dgm:t>
        <a:bodyPr/>
        <a:lstStyle/>
        <a:p>
          <a:r>
            <a:rPr lang="en-AU" b="0" dirty="0">
              <a:solidFill>
                <a:schemeClr val="bg1"/>
              </a:solidFill>
              <a:latin typeface="Candara" panose="020E0502030303020204" pitchFamily="34" charset="0"/>
            </a:rPr>
            <a:t>Respecting cultural diversity, values and beliefs </a:t>
          </a:r>
          <a:endParaRPr lang="en-US" b="0" dirty="0">
            <a:solidFill>
              <a:schemeClr val="bg1"/>
            </a:solidFill>
          </a:endParaRPr>
        </a:p>
      </dgm:t>
    </dgm:pt>
    <dgm:pt modelId="{B2796846-9050-4B33-87D1-DB7AC0355470}" type="parTrans" cxnId="{BEF63B2C-21A9-4921-A49A-1C6BB297DD06}">
      <dgm:prSet/>
      <dgm:spPr/>
      <dgm:t>
        <a:bodyPr/>
        <a:lstStyle/>
        <a:p>
          <a:endParaRPr lang="en-US"/>
        </a:p>
      </dgm:t>
    </dgm:pt>
    <dgm:pt modelId="{4F36FF90-51AE-4D55-8B29-AF50557D953A}" type="sibTrans" cxnId="{BEF63B2C-21A9-4921-A49A-1C6BB297DD06}">
      <dgm:prSet/>
      <dgm:spPr>
        <a:ln>
          <a:solidFill>
            <a:schemeClr val="bg1">
              <a:lumMod val="85000"/>
            </a:schemeClr>
          </a:solidFill>
        </a:ln>
      </dgm:spPr>
      <dgm:t>
        <a:bodyPr/>
        <a:lstStyle/>
        <a:p>
          <a:endParaRPr lang="en-US"/>
        </a:p>
      </dgm:t>
    </dgm:pt>
    <dgm:pt modelId="{73E1295E-7FAB-4025-9BB7-50CC5FD7E3A1}">
      <dgm:prSet/>
      <dgm:spPr>
        <a:solidFill>
          <a:srgbClr val="C25D17"/>
        </a:solidFill>
      </dgm:spPr>
      <dgm:t>
        <a:bodyPr/>
        <a:lstStyle/>
        <a:p>
          <a:r>
            <a:rPr lang="en-AU" b="0" dirty="0">
              <a:solidFill>
                <a:schemeClr val="bg1"/>
              </a:solidFill>
              <a:latin typeface="Candara" panose="020E0502030303020204" pitchFamily="34" charset="0"/>
            </a:rPr>
            <a:t>Understanding and acknowledging cultural differences </a:t>
          </a:r>
        </a:p>
      </dgm:t>
    </dgm:pt>
    <dgm:pt modelId="{962D0EF3-0714-459D-ACBC-73681B994393}" type="parTrans" cxnId="{7F9160F7-B932-4DB3-BCA0-E4006B9871FC}">
      <dgm:prSet/>
      <dgm:spPr/>
      <dgm:t>
        <a:bodyPr/>
        <a:lstStyle/>
        <a:p>
          <a:endParaRPr lang="en-US"/>
        </a:p>
      </dgm:t>
    </dgm:pt>
    <dgm:pt modelId="{D07EA975-5994-49B6-AF09-50154FD1FE7B}" type="sibTrans" cxnId="{7F9160F7-B932-4DB3-BCA0-E4006B9871FC}">
      <dgm:prSet/>
      <dgm:spPr/>
      <dgm:t>
        <a:bodyPr/>
        <a:lstStyle/>
        <a:p>
          <a:endParaRPr lang="en-US"/>
        </a:p>
      </dgm:t>
    </dgm:pt>
    <dgm:pt modelId="{1D7D07F2-4AE4-4EB8-ADBE-9C0683B08A44}">
      <dgm:prSet/>
      <dgm:spPr>
        <a:solidFill>
          <a:srgbClr val="C25D17"/>
        </a:solidFill>
      </dgm:spPr>
      <dgm:t>
        <a:bodyPr/>
        <a:lstStyle/>
        <a:p>
          <a:r>
            <a:rPr lang="en-AU" b="0" dirty="0">
              <a:solidFill>
                <a:schemeClr val="bg1"/>
              </a:solidFill>
              <a:latin typeface="Candara" panose="020E0502030303020204" pitchFamily="34" charset="0"/>
            </a:rPr>
            <a:t>Recognising that language barriers, discrimination, racism and historical trauma have an impact on our client’s experience</a:t>
          </a:r>
        </a:p>
      </dgm:t>
    </dgm:pt>
    <dgm:pt modelId="{AABEAE28-E31B-4341-928D-B486F29DF891}" type="parTrans" cxnId="{41675D80-FD00-450E-93FA-C44AB4CC295F}">
      <dgm:prSet/>
      <dgm:spPr/>
      <dgm:t>
        <a:bodyPr/>
        <a:lstStyle/>
        <a:p>
          <a:endParaRPr lang="en-US"/>
        </a:p>
      </dgm:t>
    </dgm:pt>
    <dgm:pt modelId="{B585866F-7A50-4952-9685-29C9CAF3FDB3}" type="sibTrans" cxnId="{41675D80-FD00-450E-93FA-C44AB4CC295F}">
      <dgm:prSet/>
      <dgm:spPr/>
      <dgm:t>
        <a:bodyPr/>
        <a:lstStyle/>
        <a:p>
          <a:endParaRPr lang="en-US"/>
        </a:p>
      </dgm:t>
    </dgm:pt>
    <dgm:pt modelId="{547DD601-37CF-42E5-960B-17094E107083}">
      <dgm:prSet/>
      <dgm:spPr>
        <a:solidFill>
          <a:srgbClr val="C25D17"/>
        </a:solidFill>
      </dgm:spPr>
      <dgm:t>
        <a:bodyPr/>
        <a:lstStyle/>
        <a:p>
          <a:r>
            <a:rPr lang="en-AU" b="0" dirty="0">
              <a:solidFill>
                <a:schemeClr val="bg1"/>
              </a:solidFill>
              <a:latin typeface="Candara" panose="020E0502030303020204" pitchFamily="34" charset="0"/>
            </a:rPr>
            <a:t>Being transparent and inclusive in our actions and decisions</a:t>
          </a:r>
          <a:endParaRPr lang="en-AU" b="0" dirty="0">
            <a:solidFill>
              <a:srgbClr val="FFF0F0"/>
            </a:solidFill>
            <a:latin typeface="Candara" panose="020E0502030303020204" pitchFamily="34" charset="0"/>
          </a:endParaRPr>
        </a:p>
      </dgm:t>
    </dgm:pt>
    <dgm:pt modelId="{675D6596-B2FF-4BC4-91FA-29C487ACD942}" type="parTrans" cxnId="{3729C4FA-87EA-4694-B51F-A62F2724BD25}">
      <dgm:prSet/>
      <dgm:spPr/>
      <dgm:t>
        <a:bodyPr/>
        <a:lstStyle/>
        <a:p>
          <a:endParaRPr lang="en-US"/>
        </a:p>
      </dgm:t>
    </dgm:pt>
    <dgm:pt modelId="{B6536ABE-8DA6-43BA-A449-C0FCC7B470AD}" type="sibTrans" cxnId="{3729C4FA-87EA-4694-B51F-A62F2724BD25}">
      <dgm:prSet/>
      <dgm:spPr/>
      <dgm:t>
        <a:bodyPr/>
        <a:lstStyle/>
        <a:p>
          <a:endParaRPr lang="en-US"/>
        </a:p>
      </dgm:t>
    </dgm:pt>
    <dgm:pt modelId="{07C03DCC-C499-4989-81B9-426BF56912AB}" type="pres">
      <dgm:prSet presAssocID="{AF3A1485-99F4-471B-9A8E-52AEAB87EE92}" presName="Name0" presStyleCnt="0">
        <dgm:presLayoutVars>
          <dgm:chMax val="7"/>
          <dgm:chPref val="7"/>
          <dgm:dir/>
        </dgm:presLayoutVars>
      </dgm:prSet>
      <dgm:spPr/>
      <dgm:t>
        <a:bodyPr/>
        <a:lstStyle/>
        <a:p>
          <a:endParaRPr lang="en-US"/>
        </a:p>
      </dgm:t>
    </dgm:pt>
    <dgm:pt modelId="{F4FB53D8-5E31-4ECA-9665-71B03F511DBD}" type="pres">
      <dgm:prSet presAssocID="{AF3A1485-99F4-471B-9A8E-52AEAB87EE92}" presName="Name1" presStyleCnt="0"/>
      <dgm:spPr/>
    </dgm:pt>
    <dgm:pt modelId="{768FAB5A-8A1F-4CE8-B4D8-0B2DC472CDC1}" type="pres">
      <dgm:prSet presAssocID="{AF3A1485-99F4-471B-9A8E-52AEAB87EE92}" presName="cycle" presStyleCnt="0"/>
      <dgm:spPr/>
    </dgm:pt>
    <dgm:pt modelId="{113E7EE6-4C0C-424B-B34B-FAABE1629936}" type="pres">
      <dgm:prSet presAssocID="{AF3A1485-99F4-471B-9A8E-52AEAB87EE92}" presName="srcNode" presStyleLbl="node1" presStyleIdx="0" presStyleCnt="4"/>
      <dgm:spPr/>
    </dgm:pt>
    <dgm:pt modelId="{8CF5794E-C64B-4CD0-BEEC-29B147689E51}" type="pres">
      <dgm:prSet presAssocID="{AF3A1485-99F4-471B-9A8E-52AEAB87EE92}" presName="conn" presStyleLbl="parChTrans1D2" presStyleIdx="0" presStyleCnt="1"/>
      <dgm:spPr/>
      <dgm:t>
        <a:bodyPr/>
        <a:lstStyle/>
        <a:p>
          <a:endParaRPr lang="en-US"/>
        </a:p>
      </dgm:t>
    </dgm:pt>
    <dgm:pt modelId="{942C2E92-99F1-4D67-ACA3-FAC48DC09FD9}" type="pres">
      <dgm:prSet presAssocID="{AF3A1485-99F4-471B-9A8E-52AEAB87EE92}" presName="extraNode" presStyleLbl="node1" presStyleIdx="0" presStyleCnt="4"/>
      <dgm:spPr/>
    </dgm:pt>
    <dgm:pt modelId="{E3AD507C-4CF2-4E02-98E0-9AF8EC9C12DF}" type="pres">
      <dgm:prSet presAssocID="{AF3A1485-99F4-471B-9A8E-52AEAB87EE92}" presName="dstNode" presStyleLbl="node1" presStyleIdx="0" presStyleCnt="4"/>
      <dgm:spPr/>
    </dgm:pt>
    <dgm:pt modelId="{A652FE91-32D6-48E7-B894-65CFFBFA14C5}" type="pres">
      <dgm:prSet presAssocID="{74981CAF-C2C0-4ADD-9691-7289A3893086}" presName="text_1" presStyleLbl="node1" presStyleIdx="0" presStyleCnt="4">
        <dgm:presLayoutVars>
          <dgm:bulletEnabled val="1"/>
        </dgm:presLayoutVars>
      </dgm:prSet>
      <dgm:spPr/>
      <dgm:t>
        <a:bodyPr/>
        <a:lstStyle/>
        <a:p>
          <a:endParaRPr lang="en-US"/>
        </a:p>
      </dgm:t>
    </dgm:pt>
    <dgm:pt modelId="{722A133E-38E4-432D-AC91-C0ACDC6A0DF9}" type="pres">
      <dgm:prSet presAssocID="{74981CAF-C2C0-4ADD-9691-7289A3893086}" presName="accent_1" presStyleCnt="0"/>
      <dgm:spPr/>
    </dgm:pt>
    <dgm:pt modelId="{8999BEF6-482C-45E9-B3A4-B7D6E0E754F0}" type="pres">
      <dgm:prSet presAssocID="{74981CAF-C2C0-4ADD-9691-7289A3893086}" presName="accentRepeatNode" presStyleLbl="solidFgAcc1" presStyleIdx="0" presStyleCnt="4"/>
      <dgm:spPr>
        <a:ln>
          <a:solidFill>
            <a:schemeClr val="bg1">
              <a:lumMod val="85000"/>
            </a:schemeClr>
          </a:solidFill>
        </a:ln>
      </dgm:spPr>
    </dgm:pt>
    <dgm:pt modelId="{7605973D-A08B-4709-A76A-500765D0EBD1}" type="pres">
      <dgm:prSet presAssocID="{73E1295E-7FAB-4025-9BB7-50CC5FD7E3A1}" presName="text_2" presStyleLbl="node1" presStyleIdx="1" presStyleCnt="4">
        <dgm:presLayoutVars>
          <dgm:bulletEnabled val="1"/>
        </dgm:presLayoutVars>
      </dgm:prSet>
      <dgm:spPr/>
      <dgm:t>
        <a:bodyPr/>
        <a:lstStyle/>
        <a:p>
          <a:endParaRPr lang="en-US"/>
        </a:p>
      </dgm:t>
    </dgm:pt>
    <dgm:pt modelId="{76EB2DAA-384C-492F-9B89-6FC1FACD1741}" type="pres">
      <dgm:prSet presAssocID="{73E1295E-7FAB-4025-9BB7-50CC5FD7E3A1}" presName="accent_2" presStyleCnt="0"/>
      <dgm:spPr/>
    </dgm:pt>
    <dgm:pt modelId="{7BD0C64D-1C63-4C0B-BEDA-B5C418F95C62}" type="pres">
      <dgm:prSet presAssocID="{73E1295E-7FAB-4025-9BB7-50CC5FD7E3A1}" presName="accentRepeatNode" presStyleLbl="solidFgAcc1" presStyleIdx="1" presStyleCnt="4"/>
      <dgm:spPr>
        <a:ln>
          <a:solidFill>
            <a:schemeClr val="bg1">
              <a:lumMod val="85000"/>
            </a:schemeClr>
          </a:solidFill>
        </a:ln>
      </dgm:spPr>
    </dgm:pt>
    <dgm:pt modelId="{30A5C467-E25F-4A28-8DB0-3FC03D0B3106}" type="pres">
      <dgm:prSet presAssocID="{1D7D07F2-4AE4-4EB8-ADBE-9C0683B08A44}" presName="text_3" presStyleLbl="node1" presStyleIdx="2" presStyleCnt="4">
        <dgm:presLayoutVars>
          <dgm:bulletEnabled val="1"/>
        </dgm:presLayoutVars>
      </dgm:prSet>
      <dgm:spPr/>
      <dgm:t>
        <a:bodyPr/>
        <a:lstStyle/>
        <a:p>
          <a:endParaRPr lang="en-US"/>
        </a:p>
      </dgm:t>
    </dgm:pt>
    <dgm:pt modelId="{2FBFBF2C-475A-4B46-8DD6-FC98B1DCDF44}" type="pres">
      <dgm:prSet presAssocID="{1D7D07F2-4AE4-4EB8-ADBE-9C0683B08A44}" presName="accent_3" presStyleCnt="0"/>
      <dgm:spPr/>
    </dgm:pt>
    <dgm:pt modelId="{38720A86-81C3-4098-AFB3-775EEF1C56EC}" type="pres">
      <dgm:prSet presAssocID="{1D7D07F2-4AE4-4EB8-ADBE-9C0683B08A44}" presName="accentRepeatNode" presStyleLbl="solidFgAcc1" presStyleIdx="2" presStyleCnt="4"/>
      <dgm:spPr>
        <a:ln>
          <a:solidFill>
            <a:schemeClr val="bg1">
              <a:lumMod val="85000"/>
            </a:schemeClr>
          </a:solidFill>
        </a:ln>
      </dgm:spPr>
    </dgm:pt>
    <dgm:pt modelId="{4E52906D-4A66-4CEB-8F48-39958976A39B}" type="pres">
      <dgm:prSet presAssocID="{547DD601-37CF-42E5-960B-17094E107083}" presName="text_4" presStyleLbl="node1" presStyleIdx="3" presStyleCnt="4">
        <dgm:presLayoutVars>
          <dgm:bulletEnabled val="1"/>
        </dgm:presLayoutVars>
      </dgm:prSet>
      <dgm:spPr/>
      <dgm:t>
        <a:bodyPr/>
        <a:lstStyle/>
        <a:p>
          <a:endParaRPr lang="en-US"/>
        </a:p>
      </dgm:t>
    </dgm:pt>
    <dgm:pt modelId="{22DB8A06-4197-469B-9EBA-E5C1A52B2040}" type="pres">
      <dgm:prSet presAssocID="{547DD601-37CF-42E5-960B-17094E107083}" presName="accent_4" presStyleCnt="0"/>
      <dgm:spPr/>
    </dgm:pt>
    <dgm:pt modelId="{8B739FF5-7638-427A-9424-C7A5C6C17196}" type="pres">
      <dgm:prSet presAssocID="{547DD601-37CF-42E5-960B-17094E107083}" presName="accentRepeatNode" presStyleLbl="solidFgAcc1" presStyleIdx="3" presStyleCnt="4"/>
      <dgm:spPr>
        <a:ln>
          <a:solidFill>
            <a:schemeClr val="bg1">
              <a:lumMod val="85000"/>
            </a:schemeClr>
          </a:solidFill>
        </a:ln>
      </dgm:spPr>
    </dgm:pt>
  </dgm:ptLst>
  <dgm:cxnLst>
    <dgm:cxn modelId="{5A5EBBF6-38BB-41C4-B414-95E705A7B945}" type="presOf" srcId="{73E1295E-7FAB-4025-9BB7-50CC5FD7E3A1}" destId="{7605973D-A08B-4709-A76A-500765D0EBD1}" srcOrd="0" destOrd="0" presId="urn:microsoft.com/office/officeart/2008/layout/VerticalCurvedList"/>
    <dgm:cxn modelId="{6976BDBD-F59B-4823-A375-FA3723C3954D}" type="presOf" srcId="{74981CAF-C2C0-4ADD-9691-7289A3893086}" destId="{A652FE91-32D6-48E7-B894-65CFFBFA14C5}" srcOrd="0" destOrd="0" presId="urn:microsoft.com/office/officeart/2008/layout/VerticalCurvedList"/>
    <dgm:cxn modelId="{41675D80-FD00-450E-93FA-C44AB4CC295F}" srcId="{AF3A1485-99F4-471B-9A8E-52AEAB87EE92}" destId="{1D7D07F2-4AE4-4EB8-ADBE-9C0683B08A44}" srcOrd="2" destOrd="0" parTransId="{AABEAE28-E31B-4341-928D-B486F29DF891}" sibTransId="{B585866F-7A50-4952-9685-29C9CAF3FDB3}"/>
    <dgm:cxn modelId="{7F9160F7-B932-4DB3-BCA0-E4006B9871FC}" srcId="{AF3A1485-99F4-471B-9A8E-52AEAB87EE92}" destId="{73E1295E-7FAB-4025-9BB7-50CC5FD7E3A1}" srcOrd="1" destOrd="0" parTransId="{962D0EF3-0714-459D-ACBC-73681B994393}" sibTransId="{D07EA975-5994-49B6-AF09-50154FD1FE7B}"/>
    <dgm:cxn modelId="{6DC53F05-1FC8-4296-9457-48DA982E57C3}" type="presOf" srcId="{AF3A1485-99F4-471B-9A8E-52AEAB87EE92}" destId="{07C03DCC-C499-4989-81B9-426BF56912AB}" srcOrd="0" destOrd="0" presId="urn:microsoft.com/office/officeart/2008/layout/VerticalCurvedList"/>
    <dgm:cxn modelId="{3729C4FA-87EA-4694-B51F-A62F2724BD25}" srcId="{AF3A1485-99F4-471B-9A8E-52AEAB87EE92}" destId="{547DD601-37CF-42E5-960B-17094E107083}" srcOrd="3" destOrd="0" parTransId="{675D6596-B2FF-4BC4-91FA-29C487ACD942}" sibTransId="{B6536ABE-8DA6-43BA-A449-C0FCC7B470AD}"/>
    <dgm:cxn modelId="{C290ABDB-234A-4838-ABD4-CBC1C256987F}" type="presOf" srcId="{4F36FF90-51AE-4D55-8B29-AF50557D953A}" destId="{8CF5794E-C64B-4CD0-BEEC-29B147689E51}" srcOrd="0" destOrd="0" presId="urn:microsoft.com/office/officeart/2008/layout/VerticalCurvedList"/>
    <dgm:cxn modelId="{57D5715A-029B-4C43-BAA8-2185F15904C2}" type="presOf" srcId="{1D7D07F2-4AE4-4EB8-ADBE-9C0683B08A44}" destId="{30A5C467-E25F-4A28-8DB0-3FC03D0B3106}" srcOrd="0" destOrd="0" presId="urn:microsoft.com/office/officeart/2008/layout/VerticalCurvedList"/>
    <dgm:cxn modelId="{ACF167D0-69D5-451A-A4BB-D67B36325564}" type="presOf" srcId="{547DD601-37CF-42E5-960B-17094E107083}" destId="{4E52906D-4A66-4CEB-8F48-39958976A39B}" srcOrd="0" destOrd="0" presId="urn:microsoft.com/office/officeart/2008/layout/VerticalCurvedList"/>
    <dgm:cxn modelId="{BEF63B2C-21A9-4921-A49A-1C6BB297DD06}" srcId="{AF3A1485-99F4-471B-9A8E-52AEAB87EE92}" destId="{74981CAF-C2C0-4ADD-9691-7289A3893086}" srcOrd="0" destOrd="0" parTransId="{B2796846-9050-4B33-87D1-DB7AC0355470}" sibTransId="{4F36FF90-51AE-4D55-8B29-AF50557D953A}"/>
    <dgm:cxn modelId="{591DF66C-E2EA-4200-B604-EC9AA295B3FB}" type="presParOf" srcId="{07C03DCC-C499-4989-81B9-426BF56912AB}" destId="{F4FB53D8-5E31-4ECA-9665-71B03F511DBD}" srcOrd="0" destOrd="0" presId="urn:microsoft.com/office/officeart/2008/layout/VerticalCurvedList"/>
    <dgm:cxn modelId="{DE2E9EE5-9E8A-4DD7-8B2C-C38F017CF969}" type="presParOf" srcId="{F4FB53D8-5E31-4ECA-9665-71B03F511DBD}" destId="{768FAB5A-8A1F-4CE8-B4D8-0B2DC472CDC1}" srcOrd="0" destOrd="0" presId="urn:microsoft.com/office/officeart/2008/layout/VerticalCurvedList"/>
    <dgm:cxn modelId="{C0EB1B8A-5E08-4EE1-B1F4-3421D8AF6DAC}" type="presParOf" srcId="{768FAB5A-8A1F-4CE8-B4D8-0B2DC472CDC1}" destId="{113E7EE6-4C0C-424B-B34B-FAABE1629936}" srcOrd="0" destOrd="0" presId="urn:microsoft.com/office/officeart/2008/layout/VerticalCurvedList"/>
    <dgm:cxn modelId="{BD644FC5-B4BD-4AB2-88C0-35AB6B776CEB}" type="presParOf" srcId="{768FAB5A-8A1F-4CE8-B4D8-0B2DC472CDC1}" destId="{8CF5794E-C64B-4CD0-BEEC-29B147689E51}" srcOrd="1" destOrd="0" presId="urn:microsoft.com/office/officeart/2008/layout/VerticalCurvedList"/>
    <dgm:cxn modelId="{9A62B174-7F0C-48BC-8828-12D09696098A}" type="presParOf" srcId="{768FAB5A-8A1F-4CE8-B4D8-0B2DC472CDC1}" destId="{942C2E92-99F1-4D67-ACA3-FAC48DC09FD9}" srcOrd="2" destOrd="0" presId="urn:microsoft.com/office/officeart/2008/layout/VerticalCurvedList"/>
    <dgm:cxn modelId="{BD1A454C-8E99-4B84-961E-D849FB8D0DAB}" type="presParOf" srcId="{768FAB5A-8A1F-4CE8-B4D8-0B2DC472CDC1}" destId="{E3AD507C-4CF2-4E02-98E0-9AF8EC9C12DF}" srcOrd="3" destOrd="0" presId="urn:microsoft.com/office/officeart/2008/layout/VerticalCurvedList"/>
    <dgm:cxn modelId="{BF7F2CC1-DE44-4914-8D87-DB68DAE096B0}" type="presParOf" srcId="{F4FB53D8-5E31-4ECA-9665-71B03F511DBD}" destId="{A652FE91-32D6-48E7-B894-65CFFBFA14C5}" srcOrd="1" destOrd="0" presId="urn:microsoft.com/office/officeart/2008/layout/VerticalCurvedList"/>
    <dgm:cxn modelId="{9AA64B9A-62F5-4D54-AC4F-2FCA8AEBFF54}" type="presParOf" srcId="{F4FB53D8-5E31-4ECA-9665-71B03F511DBD}" destId="{722A133E-38E4-432D-AC91-C0ACDC6A0DF9}" srcOrd="2" destOrd="0" presId="urn:microsoft.com/office/officeart/2008/layout/VerticalCurvedList"/>
    <dgm:cxn modelId="{162EACC9-16FC-4362-8002-3D1CFCD6582E}" type="presParOf" srcId="{722A133E-38E4-432D-AC91-C0ACDC6A0DF9}" destId="{8999BEF6-482C-45E9-B3A4-B7D6E0E754F0}" srcOrd="0" destOrd="0" presId="urn:microsoft.com/office/officeart/2008/layout/VerticalCurvedList"/>
    <dgm:cxn modelId="{D489060A-7FEC-44D5-833D-CF0BE8217EA2}" type="presParOf" srcId="{F4FB53D8-5E31-4ECA-9665-71B03F511DBD}" destId="{7605973D-A08B-4709-A76A-500765D0EBD1}" srcOrd="3" destOrd="0" presId="urn:microsoft.com/office/officeart/2008/layout/VerticalCurvedList"/>
    <dgm:cxn modelId="{930D5983-DC74-48DB-A664-50AA64610D08}" type="presParOf" srcId="{F4FB53D8-5E31-4ECA-9665-71B03F511DBD}" destId="{76EB2DAA-384C-492F-9B89-6FC1FACD1741}" srcOrd="4" destOrd="0" presId="urn:microsoft.com/office/officeart/2008/layout/VerticalCurvedList"/>
    <dgm:cxn modelId="{BBE6EBBF-C0E5-4508-A146-38B5A9F1E8F8}" type="presParOf" srcId="{76EB2DAA-384C-492F-9B89-6FC1FACD1741}" destId="{7BD0C64D-1C63-4C0B-BEDA-B5C418F95C62}" srcOrd="0" destOrd="0" presId="urn:microsoft.com/office/officeart/2008/layout/VerticalCurvedList"/>
    <dgm:cxn modelId="{8E65E96F-CFCC-4B69-AE33-642A69047FCB}" type="presParOf" srcId="{F4FB53D8-5E31-4ECA-9665-71B03F511DBD}" destId="{30A5C467-E25F-4A28-8DB0-3FC03D0B3106}" srcOrd="5" destOrd="0" presId="urn:microsoft.com/office/officeart/2008/layout/VerticalCurvedList"/>
    <dgm:cxn modelId="{494EA06F-0487-4774-9910-5CA7DA4B7757}" type="presParOf" srcId="{F4FB53D8-5E31-4ECA-9665-71B03F511DBD}" destId="{2FBFBF2C-475A-4B46-8DD6-FC98B1DCDF44}" srcOrd="6" destOrd="0" presId="urn:microsoft.com/office/officeart/2008/layout/VerticalCurvedList"/>
    <dgm:cxn modelId="{C2A602F6-B05B-4436-B70A-F3854292358F}" type="presParOf" srcId="{2FBFBF2C-475A-4B46-8DD6-FC98B1DCDF44}" destId="{38720A86-81C3-4098-AFB3-775EEF1C56EC}" srcOrd="0" destOrd="0" presId="urn:microsoft.com/office/officeart/2008/layout/VerticalCurvedList"/>
    <dgm:cxn modelId="{6317CDE3-09AB-45FE-AA6C-99B91BFAD20E}" type="presParOf" srcId="{F4FB53D8-5E31-4ECA-9665-71B03F511DBD}" destId="{4E52906D-4A66-4CEB-8F48-39958976A39B}" srcOrd="7" destOrd="0" presId="urn:microsoft.com/office/officeart/2008/layout/VerticalCurvedList"/>
    <dgm:cxn modelId="{E44F0E0D-472F-4ADC-A71C-D4ABF1034D5A}" type="presParOf" srcId="{F4FB53D8-5E31-4ECA-9665-71B03F511DBD}" destId="{22DB8A06-4197-469B-9EBA-E5C1A52B2040}" srcOrd="8" destOrd="0" presId="urn:microsoft.com/office/officeart/2008/layout/VerticalCurvedList"/>
    <dgm:cxn modelId="{3D8F887C-9DD5-4D3B-8627-8DC10DB6794B}" type="presParOf" srcId="{22DB8A06-4197-469B-9EBA-E5C1A52B2040}" destId="{8B739FF5-7638-427A-9424-C7A5C6C1719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C9487A3-FA50-46F1-8236-175C87529D1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F89E244-891F-2B44-A009-AB016F82037F}" type="pres">
      <dgm:prSet presAssocID="{3C9487A3-FA50-46F1-8236-175C87529D13}" presName="vert0" presStyleCnt="0">
        <dgm:presLayoutVars>
          <dgm:dir/>
          <dgm:animOne val="branch"/>
          <dgm:animLvl val="lvl"/>
        </dgm:presLayoutVars>
      </dgm:prSet>
      <dgm:spPr/>
      <dgm:t>
        <a:bodyPr/>
        <a:lstStyle/>
        <a:p>
          <a:endParaRPr lang="en-US"/>
        </a:p>
      </dgm:t>
    </dgm:pt>
  </dgm:ptLst>
  <dgm:cxnLst>
    <dgm:cxn modelId="{D4EBC240-0E83-FB4C-B131-A8EDF5DF3A47}" type="presOf" srcId="{3C9487A3-FA50-46F1-8236-175C87529D13}" destId="{DF89E244-891F-2B44-A009-AB016F82037F}" srcOrd="0"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D89CDBF-190A-4F42-9315-AB599E7DA65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AU"/>
        </a:p>
      </dgm:t>
    </dgm:pt>
    <dgm:pt modelId="{07DB90D4-3F95-44BD-A986-329732F6E391}">
      <dgm:prSet phldrT="[Text]"/>
      <dgm:spPr/>
      <dgm:t>
        <a:bodyPr/>
        <a:lstStyle/>
        <a:p>
          <a:r>
            <a:rPr lang="en-US" dirty="0"/>
            <a:t>Respect</a:t>
          </a:r>
          <a:endParaRPr lang="en-AU" dirty="0"/>
        </a:p>
      </dgm:t>
    </dgm:pt>
    <dgm:pt modelId="{A6510D7B-E779-49C0-B663-E72B419692E8}" type="parTrans" cxnId="{969ABCF3-8E0E-4C49-961A-38F1262AB217}">
      <dgm:prSet/>
      <dgm:spPr/>
      <dgm:t>
        <a:bodyPr/>
        <a:lstStyle/>
        <a:p>
          <a:endParaRPr lang="en-AU"/>
        </a:p>
      </dgm:t>
    </dgm:pt>
    <dgm:pt modelId="{0B6DE4C2-70D9-4DF9-BDB0-6E08EC44E6AF}" type="sibTrans" cxnId="{969ABCF3-8E0E-4C49-961A-38F1262AB217}">
      <dgm:prSet/>
      <dgm:spPr/>
      <dgm:t>
        <a:bodyPr/>
        <a:lstStyle/>
        <a:p>
          <a:endParaRPr lang="en-AU"/>
        </a:p>
      </dgm:t>
    </dgm:pt>
    <dgm:pt modelId="{5A0D74C5-53CD-444C-8F53-576F39B6D729}">
      <dgm:prSet phldrT="[Text]"/>
      <dgm:spPr/>
      <dgm:t>
        <a:bodyPr/>
        <a:lstStyle/>
        <a:p>
          <a:r>
            <a:rPr lang="en-US" dirty="0"/>
            <a:t>Protocols</a:t>
          </a:r>
          <a:endParaRPr lang="en-AU" dirty="0"/>
        </a:p>
      </dgm:t>
    </dgm:pt>
    <dgm:pt modelId="{8F3148DF-4BE8-4F19-9EC2-4F0DAE6A4075}" type="parTrans" cxnId="{05B5DE50-A0A6-427F-A244-C1501842B6D7}">
      <dgm:prSet/>
      <dgm:spPr/>
      <dgm:t>
        <a:bodyPr/>
        <a:lstStyle/>
        <a:p>
          <a:endParaRPr lang="en-AU"/>
        </a:p>
      </dgm:t>
    </dgm:pt>
    <dgm:pt modelId="{5365EC3D-5BDF-42EA-9B93-7B87F0C6072A}" type="sibTrans" cxnId="{05B5DE50-A0A6-427F-A244-C1501842B6D7}">
      <dgm:prSet/>
      <dgm:spPr/>
      <dgm:t>
        <a:bodyPr/>
        <a:lstStyle/>
        <a:p>
          <a:endParaRPr lang="en-AU"/>
        </a:p>
      </dgm:t>
    </dgm:pt>
    <dgm:pt modelId="{9107D1B5-5CFA-48A0-8F6E-2BDF2A3D7AC5}">
      <dgm:prSet phldrT="[Text]"/>
      <dgm:spPr/>
      <dgm:t>
        <a:bodyPr/>
        <a:lstStyle/>
        <a:p>
          <a:r>
            <a:rPr lang="en-US" dirty="0"/>
            <a:t>Two-way Communication</a:t>
          </a:r>
          <a:endParaRPr lang="en-AU" dirty="0"/>
        </a:p>
      </dgm:t>
    </dgm:pt>
    <dgm:pt modelId="{EC9DF550-1738-42DF-BE67-6588B9211DB0}" type="parTrans" cxnId="{588E4EE3-0048-4DAE-88EF-836FA7E8B18C}">
      <dgm:prSet/>
      <dgm:spPr/>
      <dgm:t>
        <a:bodyPr/>
        <a:lstStyle/>
        <a:p>
          <a:endParaRPr lang="en-AU"/>
        </a:p>
      </dgm:t>
    </dgm:pt>
    <dgm:pt modelId="{0B69DA34-2961-4FC8-80EF-00E34D3AE1C8}" type="sibTrans" cxnId="{588E4EE3-0048-4DAE-88EF-836FA7E8B18C}">
      <dgm:prSet/>
      <dgm:spPr/>
      <dgm:t>
        <a:bodyPr/>
        <a:lstStyle/>
        <a:p>
          <a:endParaRPr lang="en-AU"/>
        </a:p>
      </dgm:t>
    </dgm:pt>
    <dgm:pt modelId="{49AC4A5E-B7FD-4472-B8DB-20B4DE12C90F}">
      <dgm:prSet phldrT="[Text]"/>
      <dgm:spPr/>
      <dgm:t>
        <a:bodyPr/>
        <a:lstStyle/>
        <a:p>
          <a:r>
            <a:rPr lang="en-US" dirty="0"/>
            <a:t>  Have a yarn	</a:t>
          </a:r>
          <a:endParaRPr lang="en-AU" dirty="0"/>
        </a:p>
      </dgm:t>
    </dgm:pt>
    <dgm:pt modelId="{62F97F33-19B3-4D48-B4D3-38CF5AE1A6DF}" type="parTrans" cxnId="{7D681E02-1410-4CDD-9905-34578A912D93}">
      <dgm:prSet/>
      <dgm:spPr/>
      <dgm:t>
        <a:bodyPr/>
        <a:lstStyle/>
        <a:p>
          <a:endParaRPr lang="en-AU"/>
        </a:p>
      </dgm:t>
    </dgm:pt>
    <dgm:pt modelId="{2B953CC2-D7B1-4D14-A422-D7D02D617D98}" type="sibTrans" cxnId="{7D681E02-1410-4CDD-9905-34578A912D93}">
      <dgm:prSet/>
      <dgm:spPr/>
      <dgm:t>
        <a:bodyPr/>
        <a:lstStyle/>
        <a:p>
          <a:endParaRPr lang="en-AU"/>
        </a:p>
      </dgm:t>
    </dgm:pt>
    <dgm:pt modelId="{BC06D1D7-5701-4D67-90D2-1DBA83048C56}">
      <dgm:prSet phldrT="[Text]"/>
      <dgm:spPr/>
      <dgm:t>
        <a:bodyPr/>
        <a:lstStyle/>
        <a:p>
          <a:r>
            <a:rPr lang="en-US" dirty="0"/>
            <a:t> Have a cuppa	</a:t>
          </a:r>
          <a:endParaRPr lang="en-AU" dirty="0"/>
        </a:p>
      </dgm:t>
    </dgm:pt>
    <dgm:pt modelId="{7D511AE8-7F7D-470B-8717-829180EE2E9A}" type="parTrans" cxnId="{02BE745D-69DB-4719-88A9-7B89C1756894}">
      <dgm:prSet/>
      <dgm:spPr/>
      <dgm:t>
        <a:bodyPr/>
        <a:lstStyle/>
        <a:p>
          <a:endParaRPr lang="en-AU"/>
        </a:p>
      </dgm:t>
    </dgm:pt>
    <dgm:pt modelId="{86940618-EB46-4E10-B457-E6DE91689A1D}" type="sibTrans" cxnId="{02BE745D-69DB-4719-88A9-7B89C1756894}">
      <dgm:prSet/>
      <dgm:spPr/>
      <dgm:t>
        <a:bodyPr/>
        <a:lstStyle/>
        <a:p>
          <a:endParaRPr lang="en-AU"/>
        </a:p>
      </dgm:t>
    </dgm:pt>
    <dgm:pt modelId="{65E0BCD5-2B72-41BC-B2C4-1F7A369AA6F2}">
      <dgm:prSet/>
      <dgm:spPr/>
      <dgm:t>
        <a:bodyPr/>
        <a:lstStyle/>
        <a:p>
          <a:r>
            <a:rPr lang="en-US" dirty="0"/>
            <a:t>Time</a:t>
          </a:r>
          <a:endParaRPr lang="en-AU" dirty="0"/>
        </a:p>
      </dgm:t>
    </dgm:pt>
    <dgm:pt modelId="{C3DE9AEE-2070-4D80-A29C-61BF7D2637AD}" type="parTrans" cxnId="{49CA1949-3452-4856-A6DA-4F98959E2AC6}">
      <dgm:prSet/>
      <dgm:spPr/>
    </dgm:pt>
    <dgm:pt modelId="{051BED13-9DE0-40C9-B519-E4C658486363}" type="sibTrans" cxnId="{49CA1949-3452-4856-A6DA-4F98959E2AC6}">
      <dgm:prSet/>
      <dgm:spPr/>
    </dgm:pt>
    <dgm:pt modelId="{1AB1FE0A-CFA4-4876-B7F7-824C0F6AC9F0}">
      <dgm:prSet/>
      <dgm:spPr/>
      <dgm:t>
        <a:bodyPr/>
        <a:lstStyle/>
        <a:p>
          <a:r>
            <a:rPr lang="en-US" dirty="0"/>
            <a:t>Networks</a:t>
          </a:r>
          <a:endParaRPr lang="en-AU" dirty="0"/>
        </a:p>
      </dgm:t>
    </dgm:pt>
    <dgm:pt modelId="{20450562-DB34-4D0D-B7D6-AED5B02A548A}" type="parTrans" cxnId="{9CB9600B-A7EE-4129-ABC7-EA0F08E81635}">
      <dgm:prSet/>
      <dgm:spPr/>
    </dgm:pt>
    <dgm:pt modelId="{96C1DB54-2AB2-4726-BA7F-FCC842FBCEA9}" type="sibTrans" cxnId="{9CB9600B-A7EE-4129-ABC7-EA0F08E81635}">
      <dgm:prSet/>
      <dgm:spPr/>
    </dgm:pt>
    <dgm:pt modelId="{14F54F7C-41D7-4EDE-B3CD-DAFD957E5B3B}">
      <dgm:prSet/>
      <dgm:spPr/>
      <dgm:t>
        <a:bodyPr/>
        <a:lstStyle/>
        <a:p>
          <a:r>
            <a:rPr lang="en-US" dirty="0"/>
            <a:t>Be approachable</a:t>
          </a:r>
          <a:endParaRPr lang="en-AU" dirty="0"/>
        </a:p>
      </dgm:t>
    </dgm:pt>
    <dgm:pt modelId="{8641BC11-4711-49FB-B7D4-BB1F89D16DAE}" type="parTrans" cxnId="{D97DF969-557E-4181-8822-31715420D53D}">
      <dgm:prSet/>
      <dgm:spPr/>
    </dgm:pt>
    <dgm:pt modelId="{C6F96DFE-1D65-474B-99EB-EB9F85EB4DB4}" type="sibTrans" cxnId="{D97DF969-557E-4181-8822-31715420D53D}">
      <dgm:prSet/>
      <dgm:spPr/>
    </dgm:pt>
    <dgm:pt modelId="{9C8D3AD8-B981-43F6-AAAE-DE8FFF236D1B}">
      <dgm:prSet/>
      <dgm:spPr/>
      <dgm:t>
        <a:bodyPr/>
        <a:lstStyle/>
        <a:p>
          <a:r>
            <a:rPr lang="en-US" dirty="0"/>
            <a:t>Be real </a:t>
          </a:r>
          <a:endParaRPr lang="en-AU" dirty="0"/>
        </a:p>
      </dgm:t>
    </dgm:pt>
    <dgm:pt modelId="{B452BDBF-93F9-47CE-930B-3CA9939011D2}" type="parTrans" cxnId="{EB519CA0-53C3-43EB-8F90-1AE56B9B90A5}">
      <dgm:prSet/>
      <dgm:spPr/>
    </dgm:pt>
    <dgm:pt modelId="{3BC59410-CB95-4C6D-A559-976B153EAF29}" type="sibTrans" cxnId="{EB519CA0-53C3-43EB-8F90-1AE56B9B90A5}">
      <dgm:prSet/>
      <dgm:spPr/>
    </dgm:pt>
    <dgm:pt modelId="{CF2DF002-F525-4DA1-B99E-D5E7A4224075}" type="pres">
      <dgm:prSet presAssocID="{AD89CDBF-190A-4F42-9315-AB599E7DA656}" presName="diagram" presStyleCnt="0">
        <dgm:presLayoutVars>
          <dgm:dir/>
          <dgm:resizeHandles val="exact"/>
        </dgm:presLayoutVars>
      </dgm:prSet>
      <dgm:spPr/>
      <dgm:t>
        <a:bodyPr/>
        <a:lstStyle/>
        <a:p>
          <a:endParaRPr lang="en-US"/>
        </a:p>
      </dgm:t>
    </dgm:pt>
    <dgm:pt modelId="{763BE1B6-BE68-47A9-8A5E-CB5E77306E8B}" type="pres">
      <dgm:prSet presAssocID="{07DB90D4-3F95-44BD-A986-329732F6E391}" presName="node" presStyleLbl="node1" presStyleIdx="0" presStyleCnt="9">
        <dgm:presLayoutVars>
          <dgm:bulletEnabled val="1"/>
        </dgm:presLayoutVars>
      </dgm:prSet>
      <dgm:spPr/>
      <dgm:t>
        <a:bodyPr/>
        <a:lstStyle/>
        <a:p>
          <a:endParaRPr lang="en-US"/>
        </a:p>
      </dgm:t>
    </dgm:pt>
    <dgm:pt modelId="{5FB00F63-9DC5-4470-AFCC-70D9B64A98E6}" type="pres">
      <dgm:prSet presAssocID="{0B6DE4C2-70D9-4DF9-BDB0-6E08EC44E6AF}" presName="sibTrans" presStyleCnt="0"/>
      <dgm:spPr/>
    </dgm:pt>
    <dgm:pt modelId="{9C53806F-7258-4CDF-9043-959E5BD6575C}" type="pres">
      <dgm:prSet presAssocID="{65E0BCD5-2B72-41BC-B2C4-1F7A369AA6F2}" presName="node" presStyleLbl="node1" presStyleIdx="1" presStyleCnt="9">
        <dgm:presLayoutVars>
          <dgm:bulletEnabled val="1"/>
        </dgm:presLayoutVars>
      </dgm:prSet>
      <dgm:spPr/>
      <dgm:t>
        <a:bodyPr/>
        <a:lstStyle/>
        <a:p>
          <a:endParaRPr lang="en-US"/>
        </a:p>
      </dgm:t>
    </dgm:pt>
    <dgm:pt modelId="{7965878F-9950-4164-B96E-06C7276465EC}" type="pres">
      <dgm:prSet presAssocID="{051BED13-9DE0-40C9-B519-E4C658486363}" presName="sibTrans" presStyleCnt="0"/>
      <dgm:spPr/>
    </dgm:pt>
    <dgm:pt modelId="{E1DF3E9F-8CB9-4A7A-8470-9E7D2792ABF1}" type="pres">
      <dgm:prSet presAssocID="{5A0D74C5-53CD-444C-8F53-576F39B6D729}" presName="node" presStyleLbl="node1" presStyleIdx="2" presStyleCnt="9">
        <dgm:presLayoutVars>
          <dgm:bulletEnabled val="1"/>
        </dgm:presLayoutVars>
      </dgm:prSet>
      <dgm:spPr/>
      <dgm:t>
        <a:bodyPr/>
        <a:lstStyle/>
        <a:p>
          <a:endParaRPr lang="en-US"/>
        </a:p>
      </dgm:t>
    </dgm:pt>
    <dgm:pt modelId="{D630F816-E736-4BFC-AC06-3AE6BA60545E}" type="pres">
      <dgm:prSet presAssocID="{5365EC3D-5BDF-42EA-9B93-7B87F0C6072A}" presName="sibTrans" presStyleCnt="0"/>
      <dgm:spPr/>
    </dgm:pt>
    <dgm:pt modelId="{CA3C1EFD-2A1D-47F1-ABC6-EB0F14FDC75B}" type="pres">
      <dgm:prSet presAssocID="{1AB1FE0A-CFA4-4876-B7F7-824C0F6AC9F0}" presName="node" presStyleLbl="node1" presStyleIdx="3" presStyleCnt="9">
        <dgm:presLayoutVars>
          <dgm:bulletEnabled val="1"/>
        </dgm:presLayoutVars>
      </dgm:prSet>
      <dgm:spPr/>
      <dgm:t>
        <a:bodyPr/>
        <a:lstStyle/>
        <a:p>
          <a:endParaRPr lang="en-US"/>
        </a:p>
      </dgm:t>
    </dgm:pt>
    <dgm:pt modelId="{6C605627-3D22-4C5F-8DC8-538CB7A6761A}" type="pres">
      <dgm:prSet presAssocID="{96C1DB54-2AB2-4726-BA7F-FCC842FBCEA9}" presName="sibTrans" presStyleCnt="0"/>
      <dgm:spPr/>
    </dgm:pt>
    <dgm:pt modelId="{3C817DBF-7A9F-4706-AFF7-5C4D9951BD88}" type="pres">
      <dgm:prSet presAssocID="{9107D1B5-5CFA-48A0-8F6E-2BDF2A3D7AC5}" presName="node" presStyleLbl="node1" presStyleIdx="4" presStyleCnt="9">
        <dgm:presLayoutVars>
          <dgm:bulletEnabled val="1"/>
        </dgm:presLayoutVars>
      </dgm:prSet>
      <dgm:spPr/>
      <dgm:t>
        <a:bodyPr/>
        <a:lstStyle/>
        <a:p>
          <a:endParaRPr lang="en-US"/>
        </a:p>
      </dgm:t>
    </dgm:pt>
    <dgm:pt modelId="{37CD64BC-6426-4E1C-BDCC-E54DD2918590}" type="pres">
      <dgm:prSet presAssocID="{0B69DA34-2961-4FC8-80EF-00E34D3AE1C8}" presName="sibTrans" presStyleCnt="0"/>
      <dgm:spPr/>
    </dgm:pt>
    <dgm:pt modelId="{6A4F8470-F990-4761-86DD-EC87BCC327F6}" type="pres">
      <dgm:prSet presAssocID="{14F54F7C-41D7-4EDE-B3CD-DAFD957E5B3B}" presName="node" presStyleLbl="node1" presStyleIdx="5" presStyleCnt="9" custLinFactNeighborX="2663" custLinFactNeighborY="1086">
        <dgm:presLayoutVars>
          <dgm:bulletEnabled val="1"/>
        </dgm:presLayoutVars>
      </dgm:prSet>
      <dgm:spPr/>
      <dgm:t>
        <a:bodyPr/>
        <a:lstStyle/>
        <a:p>
          <a:endParaRPr lang="en-US"/>
        </a:p>
      </dgm:t>
    </dgm:pt>
    <dgm:pt modelId="{2025AB81-DB04-4030-BC6B-8437845CA4A3}" type="pres">
      <dgm:prSet presAssocID="{C6F96DFE-1D65-474B-99EB-EB9F85EB4DB4}" presName="sibTrans" presStyleCnt="0"/>
      <dgm:spPr/>
    </dgm:pt>
    <dgm:pt modelId="{A0427B3F-E8AF-4939-8837-C45130D1BFCE}" type="pres">
      <dgm:prSet presAssocID="{49AC4A5E-B7FD-4472-B8DB-20B4DE12C90F}" presName="node" presStyleLbl="node1" presStyleIdx="6" presStyleCnt="9">
        <dgm:presLayoutVars>
          <dgm:bulletEnabled val="1"/>
        </dgm:presLayoutVars>
      </dgm:prSet>
      <dgm:spPr/>
      <dgm:t>
        <a:bodyPr/>
        <a:lstStyle/>
        <a:p>
          <a:endParaRPr lang="en-US"/>
        </a:p>
      </dgm:t>
    </dgm:pt>
    <dgm:pt modelId="{FAB144BC-E96E-46CE-82F7-2D4CACA60466}" type="pres">
      <dgm:prSet presAssocID="{2B953CC2-D7B1-4D14-A422-D7D02D617D98}" presName="sibTrans" presStyleCnt="0"/>
      <dgm:spPr/>
    </dgm:pt>
    <dgm:pt modelId="{80373577-5EBE-4E5D-9B81-4A00FBFE6433}" type="pres">
      <dgm:prSet presAssocID="{BC06D1D7-5701-4D67-90D2-1DBA83048C56}" presName="node" presStyleLbl="node1" presStyleIdx="7" presStyleCnt="9">
        <dgm:presLayoutVars>
          <dgm:bulletEnabled val="1"/>
        </dgm:presLayoutVars>
      </dgm:prSet>
      <dgm:spPr/>
      <dgm:t>
        <a:bodyPr/>
        <a:lstStyle/>
        <a:p>
          <a:endParaRPr lang="en-US"/>
        </a:p>
      </dgm:t>
    </dgm:pt>
    <dgm:pt modelId="{3BCC56C2-91C1-4F6C-9923-51F4B16EB80E}" type="pres">
      <dgm:prSet presAssocID="{86940618-EB46-4E10-B457-E6DE91689A1D}" presName="sibTrans" presStyleCnt="0"/>
      <dgm:spPr/>
    </dgm:pt>
    <dgm:pt modelId="{53CD45F4-CBAC-4073-9372-69C7CBD66758}" type="pres">
      <dgm:prSet presAssocID="{9C8D3AD8-B981-43F6-AAAE-DE8FFF236D1B}" presName="node" presStyleLbl="node1" presStyleIdx="8" presStyleCnt="9">
        <dgm:presLayoutVars>
          <dgm:bulletEnabled val="1"/>
        </dgm:presLayoutVars>
      </dgm:prSet>
      <dgm:spPr/>
      <dgm:t>
        <a:bodyPr/>
        <a:lstStyle/>
        <a:p>
          <a:endParaRPr lang="en-US"/>
        </a:p>
      </dgm:t>
    </dgm:pt>
  </dgm:ptLst>
  <dgm:cxnLst>
    <dgm:cxn modelId="{EB836A16-50B1-4048-8F37-063D6E35DB0E}" type="presOf" srcId="{AD89CDBF-190A-4F42-9315-AB599E7DA656}" destId="{CF2DF002-F525-4DA1-B99E-D5E7A4224075}" srcOrd="0" destOrd="0" presId="urn:microsoft.com/office/officeart/2005/8/layout/default"/>
    <dgm:cxn modelId="{02BE745D-69DB-4719-88A9-7B89C1756894}" srcId="{AD89CDBF-190A-4F42-9315-AB599E7DA656}" destId="{BC06D1D7-5701-4D67-90D2-1DBA83048C56}" srcOrd="7" destOrd="0" parTransId="{7D511AE8-7F7D-470B-8717-829180EE2E9A}" sibTransId="{86940618-EB46-4E10-B457-E6DE91689A1D}"/>
    <dgm:cxn modelId="{7D681E02-1410-4CDD-9905-34578A912D93}" srcId="{AD89CDBF-190A-4F42-9315-AB599E7DA656}" destId="{49AC4A5E-B7FD-4472-B8DB-20B4DE12C90F}" srcOrd="6" destOrd="0" parTransId="{62F97F33-19B3-4D48-B4D3-38CF5AE1A6DF}" sibTransId="{2B953CC2-D7B1-4D14-A422-D7D02D617D98}"/>
    <dgm:cxn modelId="{D97DF969-557E-4181-8822-31715420D53D}" srcId="{AD89CDBF-190A-4F42-9315-AB599E7DA656}" destId="{14F54F7C-41D7-4EDE-B3CD-DAFD957E5B3B}" srcOrd="5" destOrd="0" parTransId="{8641BC11-4711-49FB-B7D4-BB1F89D16DAE}" sibTransId="{C6F96DFE-1D65-474B-99EB-EB9F85EB4DB4}"/>
    <dgm:cxn modelId="{3ED760B3-DD63-4D76-9884-9BA667970C9B}" type="presOf" srcId="{14F54F7C-41D7-4EDE-B3CD-DAFD957E5B3B}" destId="{6A4F8470-F990-4761-86DD-EC87BCC327F6}" srcOrd="0" destOrd="0" presId="urn:microsoft.com/office/officeart/2005/8/layout/default"/>
    <dgm:cxn modelId="{EB519CA0-53C3-43EB-8F90-1AE56B9B90A5}" srcId="{AD89CDBF-190A-4F42-9315-AB599E7DA656}" destId="{9C8D3AD8-B981-43F6-AAAE-DE8FFF236D1B}" srcOrd="8" destOrd="0" parTransId="{B452BDBF-93F9-47CE-930B-3CA9939011D2}" sibTransId="{3BC59410-CB95-4C6D-A559-976B153EAF29}"/>
    <dgm:cxn modelId="{969ABCF3-8E0E-4C49-961A-38F1262AB217}" srcId="{AD89CDBF-190A-4F42-9315-AB599E7DA656}" destId="{07DB90D4-3F95-44BD-A986-329732F6E391}" srcOrd="0" destOrd="0" parTransId="{A6510D7B-E779-49C0-B663-E72B419692E8}" sibTransId="{0B6DE4C2-70D9-4DF9-BDB0-6E08EC44E6AF}"/>
    <dgm:cxn modelId="{7B051FB5-A5EF-4E6C-B5D1-8804C848F6D4}" type="presOf" srcId="{9C8D3AD8-B981-43F6-AAAE-DE8FFF236D1B}" destId="{53CD45F4-CBAC-4073-9372-69C7CBD66758}" srcOrd="0" destOrd="0" presId="urn:microsoft.com/office/officeart/2005/8/layout/default"/>
    <dgm:cxn modelId="{05B5DE50-A0A6-427F-A244-C1501842B6D7}" srcId="{AD89CDBF-190A-4F42-9315-AB599E7DA656}" destId="{5A0D74C5-53CD-444C-8F53-576F39B6D729}" srcOrd="2" destOrd="0" parTransId="{8F3148DF-4BE8-4F19-9EC2-4F0DAE6A4075}" sibTransId="{5365EC3D-5BDF-42EA-9B93-7B87F0C6072A}"/>
    <dgm:cxn modelId="{588E4EE3-0048-4DAE-88EF-836FA7E8B18C}" srcId="{AD89CDBF-190A-4F42-9315-AB599E7DA656}" destId="{9107D1B5-5CFA-48A0-8F6E-2BDF2A3D7AC5}" srcOrd="4" destOrd="0" parTransId="{EC9DF550-1738-42DF-BE67-6588B9211DB0}" sibTransId="{0B69DA34-2961-4FC8-80EF-00E34D3AE1C8}"/>
    <dgm:cxn modelId="{CF8E8933-FE8F-4281-BB4B-DEF3CD44E3B9}" type="presOf" srcId="{1AB1FE0A-CFA4-4876-B7F7-824C0F6AC9F0}" destId="{CA3C1EFD-2A1D-47F1-ABC6-EB0F14FDC75B}" srcOrd="0" destOrd="0" presId="urn:microsoft.com/office/officeart/2005/8/layout/default"/>
    <dgm:cxn modelId="{E7B0965B-6E21-40E5-8CBA-099CC19D579F}" type="presOf" srcId="{BC06D1D7-5701-4D67-90D2-1DBA83048C56}" destId="{80373577-5EBE-4E5D-9B81-4A00FBFE6433}" srcOrd="0" destOrd="0" presId="urn:microsoft.com/office/officeart/2005/8/layout/default"/>
    <dgm:cxn modelId="{4EC9EDBC-BC9B-49EA-B2D8-942D837D3D34}" type="presOf" srcId="{49AC4A5E-B7FD-4472-B8DB-20B4DE12C90F}" destId="{A0427B3F-E8AF-4939-8837-C45130D1BFCE}" srcOrd="0" destOrd="0" presId="urn:microsoft.com/office/officeart/2005/8/layout/default"/>
    <dgm:cxn modelId="{8A725217-80B6-4F2C-A016-B52D54DCF3A8}" type="presOf" srcId="{07DB90D4-3F95-44BD-A986-329732F6E391}" destId="{763BE1B6-BE68-47A9-8A5E-CB5E77306E8B}" srcOrd="0" destOrd="0" presId="urn:microsoft.com/office/officeart/2005/8/layout/default"/>
    <dgm:cxn modelId="{89C21687-CDFF-44D8-A29A-47967CA33377}" type="presOf" srcId="{9107D1B5-5CFA-48A0-8F6E-2BDF2A3D7AC5}" destId="{3C817DBF-7A9F-4706-AFF7-5C4D9951BD88}" srcOrd="0" destOrd="0" presId="urn:microsoft.com/office/officeart/2005/8/layout/default"/>
    <dgm:cxn modelId="{49CA1949-3452-4856-A6DA-4F98959E2AC6}" srcId="{AD89CDBF-190A-4F42-9315-AB599E7DA656}" destId="{65E0BCD5-2B72-41BC-B2C4-1F7A369AA6F2}" srcOrd="1" destOrd="0" parTransId="{C3DE9AEE-2070-4D80-A29C-61BF7D2637AD}" sibTransId="{051BED13-9DE0-40C9-B519-E4C658486363}"/>
    <dgm:cxn modelId="{AAA3CAF3-9B44-412B-8034-61060058DC13}" type="presOf" srcId="{5A0D74C5-53CD-444C-8F53-576F39B6D729}" destId="{E1DF3E9F-8CB9-4A7A-8470-9E7D2792ABF1}" srcOrd="0" destOrd="0" presId="urn:microsoft.com/office/officeart/2005/8/layout/default"/>
    <dgm:cxn modelId="{4A97BB8C-F7D1-4606-89F7-66E09F26AC55}" type="presOf" srcId="{65E0BCD5-2B72-41BC-B2C4-1F7A369AA6F2}" destId="{9C53806F-7258-4CDF-9043-959E5BD6575C}" srcOrd="0" destOrd="0" presId="urn:microsoft.com/office/officeart/2005/8/layout/default"/>
    <dgm:cxn modelId="{9CB9600B-A7EE-4129-ABC7-EA0F08E81635}" srcId="{AD89CDBF-190A-4F42-9315-AB599E7DA656}" destId="{1AB1FE0A-CFA4-4876-B7F7-824C0F6AC9F0}" srcOrd="3" destOrd="0" parTransId="{20450562-DB34-4D0D-B7D6-AED5B02A548A}" sibTransId="{96C1DB54-2AB2-4726-BA7F-FCC842FBCEA9}"/>
    <dgm:cxn modelId="{4B9EC5D0-3347-4DA7-8FFF-C3CC3C6955B8}" type="presParOf" srcId="{CF2DF002-F525-4DA1-B99E-D5E7A4224075}" destId="{763BE1B6-BE68-47A9-8A5E-CB5E77306E8B}" srcOrd="0" destOrd="0" presId="urn:microsoft.com/office/officeart/2005/8/layout/default"/>
    <dgm:cxn modelId="{9FBC19E9-0187-42AE-8107-2904BDD47DAA}" type="presParOf" srcId="{CF2DF002-F525-4DA1-B99E-D5E7A4224075}" destId="{5FB00F63-9DC5-4470-AFCC-70D9B64A98E6}" srcOrd="1" destOrd="0" presId="urn:microsoft.com/office/officeart/2005/8/layout/default"/>
    <dgm:cxn modelId="{0FCF03CC-30AA-4BA6-B570-1B018E080E33}" type="presParOf" srcId="{CF2DF002-F525-4DA1-B99E-D5E7A4224075}" destId="{9C53806F-7258-4CDF-9043-959E5BD6575C}" srcOrd="2" destOrd="0" presId="urn:microsoft.com/office/officeart/2005/8/layout/default"/>
    <dgm:cxn modelId="{F67B115F-6F15-4149-A74D-DAEC629D3686}" type="presParOf" srcId="{CF2DF002-F525-4DA1-B99E-D5E7A4224075}" destId="{7965878F-9950-4164-B96E-06C7276465EC}" srcOrd="3" destOrd="0" presId="urn:microsoft.com/office/officeart/2005/8/layout/default"/>
    <dgm:cxn modelId="{2C25C0BE-6CED-444F-BC5F-CD1C9D5742E4}" type="presParOf" srcId="{CF2DF002-F525-4DA1-B99E-D5E7A4224075}" destId="{E1DF3E9F-8CB9-4A7A-8470-9E7D2792ABF1}" srcOrd="4" destOrd="0" presId="urn:microsoft.com/office/officeart/2005/8/layout/default"/>
    <dgm:cxn modelId="{D1E97423-F317-4731-93EC-45847E3C614B}" type="presParOf" srcId="{CF2DF002-F525-4DA1-B99E-D5E7A4224075}" destId="{D630F816-E736-4BFC-AC06-3AE6BA60545E}" srcOrd="5" destOrd="0" presId="urn:microsoft.com/office/officeart/2005/8/layout/default"/>
    <dgm:cxn modelId="{F8CB20A0-73B4-4134-9EE0-8FC13ABBDBC9}" type="presParOf" srcId="{CF2DF002-F525-4DA1-B99E-D5E7A4224075}" destId="{CA3C1EFD-2A1D-47F1-ABC6-EB0F14FDC75B}" srcOrd="6" destOrd="0" presId="urn:microsoft.com/office/officeart/2005/8/layout/default"/>
    <dgm:cxn modelId="{303F9B94-626C-467D-B9FC-4D8AA5A879F0}" type="presParOf" srcId="{CF2DF002-F525-4DA1-B99E-D5E7A4224075}" destId="{6C605627-3D22-4C5F-8DC8-538CB7A6761A}" srcOrd="7" destOrd="0" presId="urn:microsoft.com/office/officeart/2005/8/layout/default"/>
    <dgm:cxn modelId="{B43D3554-8759-4437-8566-6E53EBDD498E}" type="presParOf" srcId="{CF2DF002-F525-4DA1-B99E-D5E7A4224075}" destId="{3C817DBF-7A9F-4706-AFF7-5C4D9951BD88}" srcOrd="8" destOrd="0" presId="urn:microsoft.com/office/officeart/2005/8/layout/default"/>
    <dgm:cxn modelId="{007CA248-C7CF-469B-8D48-47B70D952B50}" type="presParOf" srcId="{CF2DF002-F525-4DA1-B99E-D5E7A4224075}" destId="{37CD64BC-6426-4E1C-BDCC-E54DD2918590}" srcOrd="9" destOrd="0" presId="urn:microsoft.com/office/officeart/2005/8/layout/default"/>
    <dgm:cxn modelId="{22F799ED-7B50-4CD4-915B-7E5C9914B554}" type="presParOf" srcId="{CF2DF002-F525-4DA1-B99E-D5E7A4224075}" destId="{6A4F8470-F990-4761-86DD-EC87BCC327F6}" srcOrd="10" destOrd="0" presId="urn:microsoft.com/office/officeart/2005/8/layout/default"/>
    <dgm:cxn modelId="{05D28057-3FA8-4F4D-8790-4FA32FA6147C}" type="presParOf" srcId="{CF2DF002-F525-4DA1-B99E-D5E7A4224075}" destId="{2025AB81-DB04-4030-BC6B-8437845CA4A3}" srcOrd="11" destOrd="0" presId="urn:microsoft.com/office/officeart/2005/8/layout/default"/>
    <dgm:cxn modelId="{CC528A5E-E99C-4412-BC3D-2D9356CB76EF}" type="presParOf" srcId="{CF2DF002-F525-4DA1-B99E-D5E7A4224075}" destId="{A0427B3F-E8AF-4939-8837-C45130D1BFCE}" srcOrd="12" destOrd="0" presId="urn:microsoft.com/office/officeart/2005/8/layout/default"/>
    <dgm:cxn modelId="{E7283F81-D804-4068-A3D5-462238543DF0}" type="presParOf" srcId="{CF2DF002-F525-4DA1-B99E-D5E7A4224075}" destId="{FAB144BC-E96E-46CE-82F7-2D4CACA60466}" srcOrd="13" destOrd="0" presId="urn:microsoft.com/office/officeart/2005/8/layout/default"/>
    <dgm:cxn modelId="{A7EA4392-F5AD-49FE-A483-35D23AA19C75}" type="presParOf" srcId="{CF2DF002-F525-4DA1-B99E-D5E7A4224075}" destId="{80373577-5EBE-4E5D-9B81-4A00FBFE6433}" srcOrd="14" destOrd="0" presId="urn:microsoft.com/office/officeart/2005/8/layout/default"/>
    <dgm:cxn modelId="{4E52237C-3EFE-4119-A3FA-21BE4DB6BE65}" type="presParOf" srcId="{CF2DF002-F525-4DA1-B99E-D5E7A4224075}" destId="{3BCC56C2-91C1-4F6C-9923-51F4B16EB80E}" srcOrd="15" destOrd="0" presId="urn:microsoft.com/office/officeart/2005/8/layout/default"/>
    <dgm:cxn modelId="{C5AA36D1-E5E2-4975-A306-D5A63EC2381F}" type="presParOf" srcId="{CF2DF002-F525-4DA1-B99E-D5E7A4224075}" destId="{53CD45F4-CBAC-4073-9372-69C7CBD66758}"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3154F00-C77D-490C-B400-624FC852EAAB}" type="doc">
      <dgm:prSet loTypeId="urn:microsoft.com/office/officeart/2005/8/layout/cycle8" loCatId="cycle" qsTypeId="urn:microsoft.com/office/officeart/2005/8/quickstyle/simple1" qsCatId="simple" csTypeId="urn:microsoft.com/office/officeart/2005/8/colors/colorful2" csCatId="colorful" phldr="1"/>
      <dgm:spPr/>
    </dgm:pt>
    <dgm:pt modelId="{D2634ADE-314A-46C1-A73A-2FA422847C2E}">
      <dgm:prSet phldrT="[Text]"/>
      <dgm:spPr/>
      <dgm:t>
        <a:bodyPr/>
        <a:lstStyle/>
        <a:p>
          <a:r>
            <a:rPr lang="en-US"/>
            <a:t>Knowing</a:t>
          </a:r>
          <a:endParaRPr lang="en-AU"/>
        </a:p>
      </dgm:t>
    </dgm:pt>
    <dgm:pt modelId="{18725640-7B56-481D-A761-4CE99A89EB47}" type="parTrans" cxnId="{FB2277BF-BFAA-48E5-8F9E-472924352AAA}">
      <dgm:prSet/>
      <dgm:spPr/>
      <dgm:t>
        <a:bodyPr/>
        <a:lstStyle/>
        <a:p>
          <a:endParaRPr lang="en-AU"/>
        </a:p>
      </dgm:t>
    </dgm:pt>
    <dgm:pt modelId="{7D751235-2411-4062-93A2-4A290D2189E8}" type="sibTrans" cxnId="{FB2277BF-BFAA-48E5-8F9E-472924352AAA}">
      <dgm:prSet/>
      <dgm:spPr/>
      <dgm:t>
        <a:bodyPr/>
        <a:lstStyle/>
        <a:p>
          <a:endParaRPr lang="en-AU"/>
        </a:p>
      </dgm:t>
    </dgm:pt>
    <dgm:pt modelId="{355B8376-5984-4D9A-9DF5-FDD70FE526F6}">
      <dgm:prSet phldrT="[Text]"/>
      <dgm:spPr/>
      <dgm:t>
        <a:bodyPr/>
        <a:lstStyle/>
        <a:p>
          <a:r>
            <a:rPr lang="en-US"/>
            <a:t>Doing</a:t>
          </a:r>
          <a:endParaRPr lang="en-AU"/>
        </a:p>
      </dgm:t>
    </dgm:pt>
    <dgm:pt modelId="{03CFE4DC-E22C-460C-9AF1-47A892CFA525}" type="parTrans" cxnId="{26F9A55B-8272-4940-9088-4FEDAA089763}">
      <dgm:prSet/>
      <dgm:spPr/>
      <dgm:t>
        <a:bodyPr/>
        <a:lstStyle/>
        <a:p>
          <a:endParaRPr lang="en-AU"/>
        </a:p>
      </dgm:t>
    </dgm:pt>
    <dgm:pt modelId="{E8730691-B2B4-4280-B583-113CAC09E3C7}" type="sibTrans" cxnId="{26F9A55B-8272-4940-9088-4FEDAA089763}">
      <dgm:prSet/>
      <dgm:spPr/>
      <dgm:t>
        <a:bodyPr/>
        <a:lstStyle/>
        <a:p>
          <a:endParaRPr lang="en-AU"/>
        </a:p>
      </dgm:t>
    </dgm:pt>
    <dgm:pt modelId="{FF319913-15AC-4C24-B60D-E3752182DA14}">
      <dgm:prSet phldrT="[Text]"/>
      <dgm:spPr/>
      <dgm:t>
        <a:bodyPr/>
        <a:lstStyle/>
        <a:p>
          <a:r>
            <a:rPr lang="en-US"/>
            <a:t>Being</a:t>
          </a:r>
          <a:endParaRPr lang="en-AU"/>
        </a:p>
      </dgm:t>
    </dgm:pt>
    <dgm:pt modelId="{544441EE-2115-4ACB-9DE9-9A27D7CC2399}" type="sibTrans" cxnId="{4C94D389-6FAC-4760-8773-9D578009DF03}">
      <dgm:prSet/>
      <dgm:spPr/>
      <dgm:t>
        <a:bodyPr/>
        <a:lstStyle/>
        <a:p>
          <a:endParaRPr lang="en-AU"/>
        </a:p>
      </dgm:t>
    </dgm:pt>
    <dgm:pt modelId="{BA30FA3F-0FF9-4FA4-A26B-57F73A0E1C8A}" type="parTrans" cxnId="{4C94D389-6FAC-4760-8773-9D578009DF03}">
      <dgm:prSet/>
      <dgm:spPr/>
      <dgm:t>
        <a:bodyPr/>
        <a:lstStyle/>
        <a:p>
          <a:endParaRPr lang="en-AU"/>
        </a:p>
      </dgm:t>
    </dgm:pt>
    <dgm:pt modelId="{1E1559BA-C67C-4B99-91D0-A90F7C721BC6}" type="pres">
      <dgm:prSet presAssocID="{23154F00-C77D-490C-B400-624FC852EAAB}" presName="compositeShape" presStyleCnt="0">
        <dgm:presLayoutVars>
          <dgm:chMax val="7"/>
          <dgm:dir/>
          <dgm:resizeHandles val="exact"/>
        </dgm:presLayoutVars>
      </dgm:prSet>
      <dgm:spPr/>
    </dgm:pt>
    <dgm:pt modelId="{ED16355B-0E15-4193-8624-15D7392974A5}" type="pres">
      <dgm:prSet presAssocID="{23154F00-C77D-490C-B400-624FC852EAAB}" presName="wedge1" presStyleLbl="node1" presStyleIdx="0" presStyleCnt="3"/>
      <dgm:spPr/>
      <dgm:t>
        <a:bodyPr/>
        <a:lstStyle/>
        <a:p>
          <a:endParaRPr lang="en-US"/>
        </a:p>
      </dgm:t>
    </dgm:pt>
    <dgm:pt modelId="{E08F8DEB-EE79-4D86-9ED9-26DBCB17DEB9}" type="pres">
      <dgm:prSet presAssocID="{23154F00-C77D-490C-B400-624FC852EAAB}" presName="dummy1a" presStyleCnt="0"/>
      <dgm:spPr/>
    </dgm:pt>
    <dgm:pt modelId="{752EA60A-B394-4A9A-8150-6459F32EAFB0}" type="pres">
      <dgm:prSet presAssocID="{23154F00-C77D-490C-B400-624FC852EAAB}" presName="dummy1b" presStyleCnt="0"/>
      <dgm:spPr/>
    </dgm:pt>
    <dgm:pt modelId="{105142D9-F586-40CE-93E2-95C374C293D2}" type="pres">
      <dgm:prSet presAssocID="{23154F00-C77D-490C-B400-624FC852EAAB}" presName="wedge1Tx" presStyleLbl="node1" presStyleIdx="0" presStyleCnt="3">
        <dgm:presLayoutVars>
          <dgm:chMax val="0"/>
          <dgm:chPref val="0"/>
          <dgm:bulletEnabled val="1"/>
        </dgm:presLayoutVars>
      </dgm:prSet>
      <dgm:spPr/>
      <dgm:t>
        <a:bodyPr/>
        <a:lstStyle/>
        <a:p>
          <a:endParaRPr lang="en-US"/>
        </a:p>
      </dgm:t>
    </dgm:pt>
    <dgm:pt modelId="{F06E5220-40E2-4B9C-A753-8227F67AF8CB}" type="pres">
      <dgm:prSet presAssocID="{23154F00-C77D-490C-B400-624FC852EAAB}" presName="wedge2" presStyleLbl="node1" presStyleIdx="1" presStyleCnt="3" custLinFactNeighborX="-267" custLinFactNeighborY="1211"/>
      <dgm:spPr/>
      <dgm:t>
        <a:bodyPr/>
        <a:lstStyle/>
        <a:p>
          <a:endParaRPr lang="en-US"/>
        </a:p>
      </dgm:t>
    </dgm:pt>
    <dgm:pt modelId="{DE02D2D7-8E1E-4147-8F05-A6DF395E030B}" type="pres">
      <dgm:prSet presAssocID="{23154F00-C77D-490C-B400-624FC852EAAB}" presName="dummy2a" presStyleCnt="0"/>
      <dgm:spPr/>
    </dgm:pt>
    <dgm:pt modelId="{B4A09B8C-2E58-46F0-B270-A09415CD07E2}" type="pres">
      <dgm:prSet presAssocID="{23154F00-C77D-490C-B400-624FC852EAAB}" presName="dummy2b" presStyleCnt="0"/>
      <dgm:spPr/>
    </dgm:pt>
    <dgm:pt modelId="{EF84D066-BF9D-4BB2-8941-7798E4522E89}" type="pres">
      <dgm:prSet presAssocID="{23154F00-C77D-490C-B400-624FC852EAAB}" presName="wedge2Tx" presStyleLbl="node1" presStyleIdx="1" presStyleCnt="3">
        <dgm:presLayoutVars>
          <dgm:chMax val="0"/>
          <dgm:chPref val="0"/>
          <dgm:bulletEnabled val="1"/>
        </dgm:presLayoutVars>
      </dgm:prSet>
      <dgm:spPr/>
      <dgm:t>
        <a:bodyPr/>
        <a:lstStyle/>
        <a:p>
          <a:endParaRPr lang="en-US"/>
        </a:p>
      </dgm:t>
    </dgm:pt>
    <dgm:pt modelId="{8CA7C2C1-F7A4-41A3-B1B4-21ACBBF9BF66}" type="pres">
      <dgm:prSet presAssocID="{23154F00-C77D-490C-B400-624FC852EAAB}" presName="wedge3" presStyleLbl="node1" presStyleIdx="2" presStyleCnt="3"/>
      <dgm:spPr/>
      <dgm:t>
        <a:bodyPr/>
        <a:lstStyle/>
        <a:p>
          <a:endParaRPr lang="en-US"/>
        </a:p>
      </dgm:t>
    </dgm:pt>
    <dgm:pt modelId="{6395A2CD-CAC9-4BED-A8AB-2431BBB6F336}" type="pres">
      <dgm:prSet presAssocID="{23154F00-C77D-490C-B400-624FC852EAAB}" presName="dummy3a" presStyleCnt="0"/>
      <dgm:spPr/>
    </dgm:pt>
    <dgm:pt modelId="{69B99948-778E-4DBE-87A8-A55AB8323BBE}" type="pres">
      <dgm:prSet presAssocID="{23154F00-C77D-490C-B400-624FC852EAAB}" presName="dummy3b" presStyleCnt="0"/>
      <dgm:spPr/>
    </dgm:pt>
    <dgm:pt modelId="{18120DE1-7652-4E3E-9150-78E25D250236}" type="pres">
      <dgm:prSet presAssocID="{23154F00-C77D-490C-B400-624FC852EAAB}" presName="wedge3Tx" presStyleLbl="node1" presStyleIdx="2" presStyleCnt="3">
        <dgm:presLayoutVars>
          <dgm:chMax val="0"/>
          <dgm:chPref val="0"/>
          <dgm:bulletEnabled val="1"/>
        </dgm:presLayoutVars>
      </dgm:prSet>
      <dgm:spPr/>
      <dgm:t>
        <a:bodyPr/>
        <a:lstStyle/>
        <a:p>
          <a:endParaRPr lang="en-US"/>
        </a:p>
      </dgm:t>
    </dgm:pt>
    <dgm:pt modelId="{050E2749-4373-49CA-882B-74D6E95ABF7C}" type="pres">
      <dgm:prSet presAssocID="{7D751235-2411-4062-93A2-4A290D2189E8}" presName="arrowWedge1" presStyleLbl="fgSibTrans2D1" presStyleIdx="0" presStyleCnt="3"/>
      <dgm:spPr/>
    </dgm:pt>
    <dgm:pt modelId="{0E8D4D76-511F-4700-A666-6E3EB0DB6E89}" type="pres">
      <dgm:prSet presAssocID="{544441EE-2115-4ACB-9DE9-9A27D7CC2399}" presName="arrowWedge2" presStyleLbl="fgSibTrans2D1" presStyleIdx="1" presStyleCnt="3"/>
      <dgm:spPr/>
    </dgm:pt>
    <dgm:pt modelId="{0CA9719C-07EB-47AA-99A0-2E4BB1BA7B10}" type="pres">
      <dgm:prSet presAssocID="{E8730691-B2B4-4280-B583-113CAC09E3C7}" presName="arrowWedge3" presStyleLbl="fgSibTrans2D1" presStyleIdx="2" presStyleCnt="3"/>
      <dgm:spPr/>
    </dgm:pt>
  </dgm:ptLst>
  <dgm:cxnLst>
    <dgm:cxn modelId="{4C94D389-6FAC-4760-8773-9D578009DF03}" srcId="{23154F00-C77D-490C-B400-624FC852EAAB}" destId="{FF319913-15AC-4C24-B60D-E3752182DA14}" srcOrd="1" destOrd="0" parTransId="{BA30FA3F-0FF9-4FA4-A26B-57F73A0E1C8A}" sibTransId="{544441EE-2115-4ACB-9DE9-9A27D7CC2399}"/>
    <dgm:cxn modelId="{A1802C0E-FDA8-49DD-BE9C-4415F49F1D54}" type="presOf" srcId="{D2634ADE-314A-46C1-A73A-2FA422847C2E}" destId="{ED16355B-0E15-4193-8624-15D7392974A5}" srcOrd="0" destOrd="0" presId="urn:microsoft.com/office/officeart/2005/8/layout/cycle8"/>
    <dgm:cxn modelId="{C4632FF4-8FFE-410E-BAB4-DEF349333B30}" type="presOf" srcId="{D2634ADE-314A-46C1-A73A-2FA422847C2E}" destId="{105142D9-F586-40CE-93E2-95C374C293D2}" srcOrd="1" destOrd="0" presId="urn:microsoft.com/office/officeart/2005/8/layout/cycle8"/>
    <dgm:cxn modelId="{490A5EB8-9043-4636-8B31-1D3C6DABE4E8}" type="presOf" srcId="{355B8376-5984-4D9A-9DF5-FDD70FE526F6}" destId="{18120DE1-7652-4E3E-9150-78E25D250236}" srcOrd="1" destOrd="0" presId="urn:microsoft.com/office/officeart/2005/8/layout/cycle8"/>
    <dgm:cxn modelId="{C2F65F56-2957-44ED-BBC4-C7F49A9496B1}" type="presOf" srcId="{FF319913-15AC-4C24-B60D-E3752182DA14}" destId="{EF84D066-BF9D-4BB2-8941-7798E4522E89}" srcOrd="1" destOrd="0" presId="urn:microsoft.com/office/officeart/2005/8/layout/cycle8"/>
    <dgm:cxn modelId="{FB2277BF-BFAA-48E5-8F9E-472924352AAA}" srcId="{23154F00-C77D-490C-B400-624FC852EAAB}" destId="{D2634ADE-314A-46C1-A73A-2FA422847C2E}" srcOrd="0" destOrd="0" parTransId="{18725640-7B56-481D-A761-4CE99A89EB47}" sibTransId="{7D751235-2411-4062-93A2-4A290D2189E8}"/>
    <dgm:cxn modelId="{A4309AF1-3B13-4B2B-B120-683A6A0BB58D}" type="presOf" srcId="{355B8376-5984-4D9A-9DF5-FDD70FE526F6}" destId="{8CA7C2C1-F7A4-41A3-B1B4-21ACBBF9BF66}" srcOrd="0" destOrd="0" presId="urn:microsoft.com/office/officeart/2005/8/layout/cycle8"/>
    <dgm:cxn modelId="{2A35059B-F8D7-410F-AADD-64291595A316}" type="presOf" srcId="{FF319913-15AC-4C24-B60D-E3752182DA14}" destId="{F06E5220-40E2-4B9C-A753-8227F67AF8CB}" srcOrd="0" destOrd="0" presId="urn:microsoft.com/office/officeart/2005/8/layout/cycle8"/>
    <dgm:cxn modelId="{BE239BCF-6036-40DB-BC28-977B99E16D4B}" type="presOf" srcId="{23154F00-C77D-490C-B400-624FC852EAAB}" destId="{1E1559BA-C67C-4B99-91D0-A90F7C721BC6}" srcOrd="0" destOrd="0" presId="urn:microsoft.com/office/officeart/2005/8/layout/cycle8"/>
    <dgm:cxn modelId="{26F9A55B-8272-4940-9088-4FEDAA089763}" srcId="{23154F00-C77D-490C-B400-624FC852EAAB}" destId="{355B8376-5984-4D9A-9DF5-FDD70FE526F6}" srcOrd="2" destOrd="0" parTransId="{03CFE4DC-E22C-460C-9AF1-47A892CFA525}" sibTransId="{E8730691-B2B4-4280-B583-113CAC09E3C7}"/>
    <dgm:cxn modelId="{866EE4EA-A950-4CE1-A5B6-F783C9F362C1}" type="presParOf" srcId="{1E1559BA-C67C-4B99-91D0-A90F7C721BC6}" destId="{ED16355B-0E15-4193-8624-15D7392974A5}" srcOrd="0" destOrd="0" presId="urn:microsoft.com/office/officeart/2005/8/layout/cycle8"/>
    <dgm:cxn modelId="{4D03E56C-FCB1-4036-9DB3-3F7778397A26}" type="presParOf" srcId="{1E1559BA-C67C-4B99-91D0-A90F7C721BC6}" destId="{E08F8DEB-EE79-4D86-9ED9-26DBCB17DEB9}" srcOrd="1" destOrd="0" presId="urn:microsoft.com/office/officeart/2005/8/layout/cycle8"/>
    <dgm:cxn modelId="{EF430752-77C1-4C1A-9F1C-8CFE5E8BE4A2}" type="presParOf" srcId="{1E1559BA-C67C-4B99-91D0-A90F7C721BC6}" destId="{752EA60A-B394-4A9A-8150-6459F32EAFB0}" srcOrd="2" destOrd="0" presId="urn:microsoft.com/office/officeart/2005/8/layout/cycle8"/>
    <dgm:cxn modelId="{F28E88D0-4634-4F33-979F-A70AAAC117F5}" type="presParOf" srcId="{1E1559BA-C67C-4B99-91D0-A90F7C721BC6}" destId="{105142D9-F586-40CE-93E2-95C374C293D2}" srcOrd="3" destOrd="0" presId="urn:microsoft.com/office/officeart/2005/8/layout/cycle8"/>
    <dgm:cxn modelId="{3D716741-A1D5-4CD9-9069-FED471025C49}" type="presParOf" srcId="{1E1559BA-C67C-4B99-91D0-A90F7C721BC6}" destId="{F06E5220-40E2-4B9C-A753-8227F67AF8CB}" srcOrd="4" destOrd="0" presId="urn:microsoft.com/office/officeart/2005/8/layout/cycle8"/>
    <dgm:cxn modelId="{69603CBA-E4DA-4F10-9C96-7AF5975D56F3}" type="presParOf" srcId="{1E1559BA-C67C-4B99-91D0-A90F7C721BC6}" destId="{DE02D2D7-8E1E-4147-8F05-A6DF395E030B}" srcOrd="5" destOrd="0" presId="urn:microsoft.com/office/officeart/2005/8/layout/cycle8"/>
    <dgm:cxn modelId="{5D733A44-8557-42A6-A885-A33A4A566EBC}" type="presParOf" srcId="{1E1559BA-C67C-4B99-91D0-A90F7C721BC6}" destId="{B4A09B8C-2E58-46F0-B270-A09415CD07E2}" srcOrd="6" destOrd="0" presId="urn:microsoft.com/office/officeart/2005/8/layout/cycle8"/>
    <dgm:cxn modelId="{E299A985-9594-4D6C-99B8-879064E30451}" type="presParOf" srcId="{1E1559BA-C67C-4B99-91D0-A90F7C721BC6}" destId="{EF84D066-BF9D-4BB2-8941-7798E4522E89}" srcOrd="7" destOrd="0" presId="urn:microsoft.com/office/officeart/2005/8/layout/cycle8"/>
    <dgm:cxn modelId="{6707AD39-7153-4235-BA05-719CF2FE62CD}" type="presParOf" srcId="{1E1559BA-C67C-4B99-91D0-A90F7C721BC6}" destId="{8CA7C2C1-F7A4-41A3-B1B4-21ACBBF9BF66}" srcOrd="8" destOrd="0" presId="urn:microsoft.com/office/officeart/2005/8/layout/cycle8"/>
    <dgm:cxn modelId="{606EA0DC-5692-4BF8-A58F-16E335F8A562}" type="presParOf" srcId="{1E1559BA-C67C-4B99-91D0-A90F7C721BC6}" destId="{6395A2CD-CAC9-4BED-A8AB-2431BBB6F336}" srcOrd="9" destOrd="0" presId="urn:microsoft.com/office/officeart/2005/8/layout/cycle8"/>
    <dgm:cxn modelId="{97E40B2E-19AD-4E3C-97D1-C30AA3111D85}" type="presParOf" srcId="{1E1559BA-C67C-4B99-91D0-A90F7C721BC6}" destId="{69B99948-778E-4DBE-87A8-A55AB8323BBE}" srcOrd="10" destOrd="0" presId="urn:microsoft.com/office/officeart/2005/8/layout/cycle8"/>
    <dgm:cxn modelId="{299F5B3E-8147-4C81-B1FE-CFB1BBE4A62C}" type="presParOf" srcId="{1E1559BA-C67C-4B99-91D0-A90F7C721BC6}" destId="{18120DE1-7652-4E3E-9150-78E25D250236}" srcOrd="11" destOrd="0" presId="urn:microsoft.com/office/officeart/2005/8/layout/cycle8"/>
    <dgm:cxn modelId="{A0CCD583-2875-4A26-B7D7-6E8884C5F4E3}" type="presParOf" srcId="{1E1559BA-C67C-4B99-91D0-A90F7C721BC6}" destId="{050E2749-4373-49CA-882B-74D6E95ABF7C}" srcOrd="12" destOrd="0" presId="urn:microsoft.com/office/officeart/2005/8/layout/cycle8"/>
    <dgm:cxn modelId="{319BEDF1-F267-4BE5-A3D7-1136DAAADBA8}" type="presParOf" srcId="{1E1559BA-C67C-4B99-91D0-A90F7C721BC6}" destId="{0E8D4D76-511F-4700-A666-6E3EB0DB6E89}" srcOrd="13" destOrd="0" presId="urn:microsoft.com/office/officeart/2005/8/layout/cycle8"/>
    <dgm:cxn modelId="{AEE5F633-5344-4D33-AAAE-90138ACA6DFF}" type="presParOf" srcId="{1E1559BA-C67C-4B99-91D0-A90F7C721BC6}" destId="{0CA9719C-07EB-47AA-99A0-2E4BB1BA7B10}"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9ADB70C-7881-4AB0-8737-8B8F54113D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CD19BEB-3AB3-46FC-9BE3-6ED0D3AABFE9}">
      <dgm:prSet/>
      <dgm:spPr/>
      <dgm:t>
        <a:bodyPr/>
        <a:lstStyle/>
        <a:p>
          <a:r>
            <a:rPr lang="en-US"/>
            <a:t>SHS Outcomes Framework recap; development of the COS; Why use a COS?</a:t>
          </a:r>
        </a:p>
      </dgm:t>
    </dgm:pt>
    <dgm:pt modelId="{2AB50926-D789-4A89-A870-A072D595902D}" type="parTrans" cxnId="{38628546-49E6-4718-A500-BB75DD6FEA3F}">
      <dgm:prSet/>
      <dgm:spPr/>
      <dgm:t>
        <a:bodyPr/>
        <a:lstStyle/>
        <a:p>
          <a:endParaRPr lang="en-US"/>
        </a:p>
      </dgm:t>
    </dgm:pt>
    <dgm:pt modelId="{8DD24B43-A85D-4312-9AA8-4662913E3FEC}" type="sibTrans" cxnId="{38628546-49E6-4718-A500-BB75DD6FEA3F}">
      <dgm:prSet/>
      <dgm:spPr/>
      <dgm:t>
        <a:bodyPr/>
        <a:lstStyle/>
        <a:p>
          <a:endParaRPr lang="en-US"/>
        </a:p>
      </dgm:t>
    </dgm:pt>
    <dgm:pt modelId="{59B77AF1-5195-41FB-9B0A-887FEE6AB7B3}">
      <dgm:prSet/>
      <dgm:spPr/>
      <dgm:t>
        <a:bodyPr/>
        <a:lstStyle/>
        <a:p>
          <a:r>
            <a:rPr lang="en-US" dirty="0"/>
            <a:t>The COS and how to administer it</a:t>
          </a:r>
        </a:p>
      </dgm:t>
    </dgm:pt>
    <dgm:pt modelId="{3176DC25-F0D2-4E73-96B8-C86D25FB18A7}" type="parTrans" cxnId="{79D414D5-348E-42B1-87F8-67E18DFDD0CE}">
      <dgm:prSet/>
      <dgm:spPr/>
      <dgm:t>
        <a:bodyPr/>
        <a:lstStyle/>
        <a:p>
          <a:endParaRPr lang="en-US"/>
        </a:p>
      </dgm:t>
    </dgm:pt>
    <dgm:pt modelId="{C8499090-DFBC-496C-BD83-47C01349ED33}" type="sibTrans" cxnId="{79D414D5-348E-42B1-87F8-67E18DFDD0CE}">
      <dgm:prSet/>
      <dgm:spPr/>
      <dgm:t>
        <a:bodyPr/>
        <a:lstStyle/>
        <a:p>
          <a:endParaRPr lang="en-US"/>
        </a:p>
      </dgm:t>
    </dgm:pt>
    <dgm:pt modelId="{F1000A0E-6281-4D87-B614-191434C7BFE3}">
      <dgm:prSet/>
      <dgm:spPr/>
      <dgm:t>
        <a:bodyPr/>
        <a:lstStyle/>
        <a:p>
          <a:r>
            <a:rPr lang="en-US"/>
            <a:t>Using the COS well for the benefit of clients; Building buy-in</a:t>
          </a:r>
        </a:p>
      </dgm:t>
    </dgm:pt>
    <dgm:pt modelId="{A5A00661-A46C-48F4-894D-A07C6AFFCEF5}" type="parTrans" cxnId="{C4A5E510-C1B5-4404-AE75-6EB057D97B13}">
      <dgm:prSet/>
      <dgm:spPr/>
      <dgm:t>
        <a:bodyPr/>
        <a:lstStyle/>
        <a:p>
          <a:endParaRPr lang="en-US"/>
        </a:p>
      </dgm:t>
    </dgm:pt>
    <dgm:pt modelId="{55E407F9-ABF6-4A7D-B68E-608A7F5ACB5B}" type="sibTrans" cxnId="{C4A5E510-C1B5-4404-AE75-6EB057D97B13}">
      <dgm:prSet/>
      <dgm:spPr/>
      <dgm:t>
        <a:bodyPr/>
        <a:lstStyle/>
        <a:p>
          <a:endParaRPr lang="en-US"/>
        </a:p>
      </dgm:t>
    </dgm:pt>
    <dgm:pt modelId="{F51AA701-3C93-4DE2-A3C0-D017084D2C13}">
      <dgm:prSet/>
      <dgm:spPr/>
      <dgm:t>
        <a:bodyPr/>
        <a:lstStyle/>
        <a:p>
          <a:r>
            <a:rPr lang="en-US" dirty="0"/>
            <a:t>Safe and appropriate use of COS surveys with Aboriginal clients</a:t>
          </a:r>
        </a:p>
      </dgm:t>
    </dgm:pt>
    <dgm:pt modelId="{F2364001-FC20-4047-A363-DFE48049B05C}" type="parTrans" cxnId="{19D3D62E-138C-4FC4-AD01-9687101E0897}">
      <dgm:prSet/>
      <dgm:spPr/>
      <dgm:t>
        <a:bodyPr/>
        <a:lstStyle/>
        <a:p>
          <a:endParaRPr lang="en-US"/>
        </a:p>
      </dgm:t>
    </dgm:pt>
    <dgm:pt modelId="{B7EF589A-D35B-471A-84C8-13E2D1F70CD2}" type="sibTrans" cxnId="{19D3D62E-138C-4FC4-AD01-9687101E0897}">
      <dgm:prSet/>
      <dgm:spPr/>
      <dgm:t>
        <a:bodyPr/>
        <a:lstStyle/>
        <a:p>
          <a:endParaRPr lang="en-US"/>
        </a:p>
      </dgm:t>
    </dgm:pt>
    <dgm:pt modelId="{A73605FD-D270-4E5E-83D5-04A6D553963C}">
      <dgm:prSet/>
      <dgm:spPr/>
      <dgm:t>
        <a:bodyPr/>
        <a:lstStyle/>
        <a:p>
          <a:r>
            <a:rPr lang="en-US" dirty="0"/>
            <a:t>Developing strategies to address potential barriers</a:t>
          </a:r>
        </a:p>
      </dgm:t>
    </dgm:pt>
    <dgm:pt modelId="{61E2D1C4-A6B1-4382-9921-9375C3D25A7E}" type="parTrans" cxnId="{4A734C37-FB93-443D-85E0-3E6C05D8DC4C}">
      <dgm:prSet/>
      <dgm:spPr/>
      <dgm:t>
        <a:bodyPr/>
        <a:lstStyle/>
        <a:p>
          <a:endParaRPr lang="en-US"/>
        </a:p>
      </dgm:t>
    </dgm:pt>
    <dgm:pt modelId="{753CF5C1-1414-48BF-8DDE-B2F3640A4984}" type="sibTrans" cxnId="{4A734C37-FB93-443D-85E0-3E6C05D8DC4C}">
      <dgm:prSet/>
      <dgm:spPr/>
      <dgm:t>
        <a:bodyPr/>
        <a:lstStyle/>
        <a:p>
          <a:endParaRPr lang="en-US"/>
        </a:p>
      </dgm:t>
    </dgm:pt>
    <dgm:pt modelId="{D71F114E-785D-4107-A0E2-F8EF2B7D2254}">
      <dgm:prSet/>
      <dgm:spPr/>
      <dgm:t>
        <a:bodyPr/>
        <a:lstStyle/>
        <a:p>
          <a:r>
            <a:rPr lang="en-US" dirty="0"/>
            <a:t>Creating a positive data culture; Reporting; CIMS demonstration </a:t>
          </a:r>
        </a:p>
      </dgm:t>
    </dgm:pt>
    <dgm:pt modelId="{DFB02AAA-ACF2-4FBD-91FF-3C87F47AFF1D}" type="parTrans" cxnId="{9805F9E6-1310-4D36-A7C2-C7209A995478}">
      <dgm:prSet/>
      <dgm:spPr/>
      <dgm:t>
        <a:bodyPr/>
        <a:lstStyle/>
        <a:p>
          <a:endParaRPr lang="en-US"/>
        </a:p>
      </dgm:t>
    </dgm:pt>
    <dgm:pt modelId="{64CEEA8C-8075-4F91-A38C-72763F35B1B1}" type="sibTrans" cxnId="{9805F9E6-1310-4D36-A7C2-C7209A995478}">
      <dgm:prSet/>
      <dgm:spPr/>
      <dgm:t>
        <a:bodyPr/>
        <a:lstStyle/>
        <a:p>
          <a:endParaRPr lang="en-US"/>
        </a:p>
      </dgm:t>
    </dgm:pt>
    <dgm:pt modelId="{2FD5A5B5-5B90-41DE-9BC4-41246B841B3B}">
      <dgm:prSet/>
      <dgm:spPr/>
      <dgm:t>
        <a:bodyPr/>
        <a:lstStyle/>
        <a:p>
          <a:r>
            <a:rPr lang="en-US"/>
            <a:t>Embedding the COS into practice; Next steps</a:t>
          </a:r>
        </a:p>
      </dgm:t>
    </dgm:pt>
    <dgm:pt modelId="{66545373-D66D-4BBA-9D65-4C39D6288C2A}" type="parTrans" cxnId="{6E68E31F-BD25-4D70-BC44-E57A406871AE}">
      <dgm:prSet/>
      <dgm:spPr/>
      <dgm:t>
        <a:bodyPr/>
        <a:lstStyle/>
        <a:p>
          <a:endParaRPr lang="en-US"/>
        </a:p>
      </dgm:t>
    </dgm:pt>
    <dgm:pt modelId="{44DFC8B5-217E-4489-9423-30136C7756F0}" type="sibTrans" cxnId="{6E68E31F-BD25-4D70-BC44-E57A406871AE}">
      <dgm:prSet/>
      <dgm:spPr/>
      <dgm:t>
        <a:bodyPr/>
        <a:lstStyle/>
        <a:p>
          <a:endParaRPr lang="en-US"/>
        </a:p>
      </dgm:t>
    </dgm:pt>
    <dgm:pt modelId="{00618656-FAD4-4D06-A1DD-244B82EE5ABC}" type="pres">
      <dgm:prSet presAssocID="{59ADB70C-7881-4AB0-8737-8B8F54113D2B}" presName="root" presStyleCnt="0">
        <dgm:presLayoutVars>
          <dgm:dir/>
          <dgm:resizeHandles val="exact"/>
        </dgm:presLayoutVars>
      </dgm:prSet>
      <dgm:spPr/>
      <dgm:t>
        <a:bodyPr/>
        <a:lstStyle/>
        <a:p>
          <a:endParaRPr lang="en-US"/>
        </a:p>
      </dgm:t>
    </dgm:pt>
    <dgm:pt modelId="{F4A9A38A-A561-4105-93C3-B795EDAB16FE}" type="pres">
      <dgm:prSet presAssocID="{9CD19BEB-3AB3-46FC-9BE3-6ED0D3AABFE9}" presName="compNode" presStyleCnt="0"/>
      <dgm:spPr/>
    </dgm:pt>
    <dgm:pt modelId="{E2232828-2236-40A7-ABB7-09B9BF8CE20C}" type="pres">
      <dgm:prSet presAssocID="{9CD19BEB-3AB3-46FC-9BE3-6ED0D3AABFE9}" presName="bgRect" presStyleLbl="bgShp" presStyleIdx="0" presStyleCnt="7" custLinFactNeighborX="1102" custLinFactNeighborY="-50072"/>
      <dgm:spPr/>
    </dgm:pt>
    <dgm:pt modelId="{CBEB1155-3C59-4DF1-BA86-8D4F2DB26118}" type="pres">
      <dgm:prSet presAssocID="{9CD19BEB-3AB3-46FC-9BE3-6ED0D3AABFE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C0484AE7-49EF-4A03-8B8B-40BE40429D84}" type="pres">
      <dgm:prSet presAssocID="{9CD19BEB-3AB3-46FC-9BE3-6ED0D3AABFE9}" presName="spaceRect" presStyleCnt="0"/>
      <dgm:spPr/>
    </dgm:pt>
    <dgm:pt modelId="{84FFB625-83E8-4FDF-8B36-AA6F36FDFF18}" type="pres">
      <dgm:prSet presAssocID="{9CD19BEB-3AB3-46FC-9BE3-6ED0D3AABFE9}" presName="parTx" presStyleLbl="revTx" presStyleIdx="0" presStyleCnt="7">
        <dgm:presLayoutVars>
          <dgm:chMax val="0"/>
          <dgm:chPref val="0"/>
        </dgm:presLayoutVars>
      </dgm:prSet>
      <dgm:spPr/>
      <dgm:t>
        <a:bodyPr/>
        <a:lstStyle/>
        <a:p>
          <a:endParaRPr lang="en-US"/>
        </a:p>
      </dgm:t>
    </dgm:pt>
    <dgm:pt modelId="{1012893F-9939-42E0-872F-BABB025FA366}" type="pres">
      <dgm:prSet presAssocID="{8DD24B43-A85D-4312-9AA8-4662913E3FEC}" presName="sibTrans" presStyleCnt="0"/>
      <dgm:spPr/>
    </dgm:pt>
    <dgm:pt modelId="{8B86499F-4731-4D59-8428-8A9E3003ED5D}" type="pres">
      <dgm:prSet presAssocID="{59B77AF1-5195-41FB-9B0A-887FEE6AB7B3}" presName="compNode" presStyleCnt="0"/>
      <dgm:spPr/>
    </dgm:pt>
    <dgm:pt modelId="{D62DC81A-EE1B-4144-B710-D7CE5C4E1A73}" type="pres">
      <dgm:prSet presAssocID="{59B77AF1-5195-41FB-9B0A-887FEE6AB7B3}" presName="bgRect" presStyleLbl="bgShp" presStyleIdx="1" presStyleCnt="7"/>
      <dgm:spPr/>
    </dgm:pt>
    <dgm:pt modelId="{53E03BBE-6E5C-4449-B333-A88C53EDA580}" type="pres">
      <dgm:prSet presAssocID="{59B77AF1-5195-41FB-9B0A-887FEE6AB7B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3A686386-E9FE-41FC-BBC7-460021ECD4B6}" type="pres">
      <dgm:prSet presAssocID="{59B77AF1-5195-41FB-9B0A-887FEE6AB7B3}" presName="spaceRect" presStyleCnt="0"/>
      <dgm:spPr/>
    </dgm:pt>
    <dgm:pt modelId="{D2EE3569-C565-4EB2-960A-5BB2A239D6D0}" type="pres">
      <dgm:prSet presAssocID="{59B77AF1-5195-41FB-9B0A-887FEE6AB7B3}" presName="parTx" presStyleLbl="revTx" presStyleIdx="1" presStyleCnt="7">
        <dgm:presLayoutVars>
          <dgm:chMax val="0"/>
          <dgm:chPref val="0"/>
        </dgm:presLayoutVars>
      </dgm:prSet>
      <dgm:spPr/>
      <dgm:t>
        <a:bodyPr/>
        <a:lstStyle/>
        <a:p>
          <a:endParaRPr lang="en-US"/>
        </a:p>
      </dgm:t>
    </dgm:pt>
    <dgm:pt modelId="{54D76DFE-ED25-49F2-A3D0-6111E7443150}" type="pres">
      <dgm:prSet presAssocID="{C8499090-DFBC-496C-BD83-47C01349ED33}" presName="sibTrans" presStyleCnt="0"/>
      <dgm:spPr/>
    </dgm:pt>
    <dgm:pt modelId="{92599DB3-3AC0-46E8-88F4-BE603CD607FA}" type="pres">
      <dgm:prSet presAssocID="{F1000A0E-6281-4D87-B614-191434C7BFE3}" presName="compNode" presStyleCnt="0"/>
      <dgm:spPr/>
    </dgm:pt>
    <dgm:pt modelId="{1F4048C9-456A-4990-BFAC-71F6BA60B0AA}" type="pres">
      <dgm:prSet presAssocID="{F1000A0E-6281-4D87-B614-191434C7BFE3}" presName="bgRect" presStyleLbl="bgShp" presStyleIdx="2" presStyleCnt="7"/>
      <dgm:spPr/>
    </dgm:pt>
    <dgm:pt modelId="{C7E22BC6-2697-4443-92BD-005597DCE28A}" type="pres">
      <dgm:prSet presAssocID="{F1000A0E-6281-4D87-B614-191434C7BFE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re"/>
        </a:ext>
      </dgm:extLst>
    </dgm:pt>
    <dgm:pt modelId="{FE6ADB60-B097-4BAB-8EDB-BCAA225E2046}" type="pres">
      <dgm:prSet presAssocID="{F1000A0E-6281-4D87-B614-191434C7BFE3}" presName="spaceRect" presStyleCnt="0"/>
      <dgm:spPr/>
    </dgm:pt>
    <dgm:pt modelId="{C7E116EA-FC20-4CDD-A019-EF4D13DE52E6}" type="pres">
      <dgm:prSet presAssocID="{F1000A0E-6281-4D87-B614-191434C7BFE3}" presName="parTx" presStyleLbl="revTx" presStyleIdx="2" presStyleCnt="7">
        <dgm:presLayoutVars>
          <dgm:chMax val="0"/>
          <dgm:chPref val="0"/>
        </dgm:presLayoutVars>
      </dgm:prSet>
      <dgm:spPr/>
      <dgm:t>
        <a:bodyPr/>
        <a:lstStyle/>
        <a:p>
          <a:endParaRPr lang="en-US"/>
        </a:p>
      </dgm:t>
    </dgm:pt>
    <dgm:pt modelId="{423AFC94-400E-4748-966F-CFD278CA3CC4}" type="pres">
      <dgm:prSet presAssocID="{55E407F9-ABF6-4A7D-B68E-608A7F5ACB5B}" presName="sibTrans" presStyleCnt="0"/>
      <dgm:spPr/>
    </dgm:pt>
    <dgm:pt modelId="{20CB3647-E74C-4B76-B94E-B264133C5DE2}" type="pres">
      <dgm:prSet presAssocID="{F51AA701-3C93-4DE2-A3C0-D017084D2C13}" presName="compNode" presStyleCnt="0"/>
      <dgm:spPr/>
    </dgm:pt>
    <dgm:pt modelId="{B8261F95-966A-4C80-A220-5EBEC266DEDB}" type="pres">
      <dgm:prSet presAssocID="{F51AA701-3C93-4DE2-A3C0-D017084D2C13}" presName="bgRect" presStyleLbl="bgShp" presStyleIdx="3" presStyleCnt="7"/>
      <dgm:spPr/>
    </dgm:pt>
    <dgm:pt modelId="{E1B23B3C-729D-4B41-B0D1-EBD969AFFEEB}" type="pres">
      <dgm:prSet presAssocID="{F51AA701-3C93-4DE2-A3C0-D017084D2C13}" presName="iconRect" presStyleLbl="node1" presStyleIdx="3" presStyleCnt="7"/>
      <dgm:spPr>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ers with solid fill"/>
        </a:ext>
      </dgm:extLst>
    </dgm:pt>
    <dgm:pt modelId="{677BF1A2-60F5-4F72-9CA7-974E017139C3}" type="pres">
      <dgm:prSet presAssocID="{F51AA701-3C93-4DE2-A3C0-D017084D2C13}" presName="spaceRect" presStyleCnt="0"/>
      <dgm:spPr/>
    </dgm:pt>
    <dgm:pt modelId="{8991C776-2A66-4410-92D5-418B4652DC75}" type="pres">
      <dgm:prSet presAssocID="{F51AA701-3C93-4DE2-A3C0-D017084D2C13}" presName="parTx" presStyleLbl="revTx" presStyleIdx="3" presStyleCnt="7">
        <dgm:presLayoutVars>
          <dgm:chMax val="0"/>
          <dgm:chPref val="0"/>
        </dgm:presLayoutVars>
      </dgm:prSet>
      <dgm:spPr/>
      <dgm:t>
        <a:bodyPr/>
        <a:lstStyle/>
        <a:p>
          <a:endParaRPr lang="en-US"/>
        </a:p>
      </dgm:t>
    </dgm:pt>
    <dgm:pt modelId="{3E7CE1B2-5530-4C9A-9E3E-3A57681CBB8B}" type="pres">
      <dgm:prSet presAssocID="{B7EF589A-D35B-471A-84C8-13E2D1F70CD2}" presName="sibTrans" presStyleCnt="0"/>
      <dgm:spPr/>
    </dgm:pt>
    <dgm:pt modelId="{0FA0641E-623D-4DA4-A5A5-9242D8996825}" type="pres">
      <dgm:prSet presAssocID="{A73605FD-D270-4E5E-83D5-04A6D553963C}" presName="compNode" presStyleCnt="0"/>
      <dgm:spPr/>
    </dgm:pt>
    <dgm:pt modelId="{7C7F19FE-A949-4684-83EF-E41607FB0192}" type="pres">
      <dgm:prSet presAssocID="{A73605FD-D270-4E5E-83D5-04A6D553963C}" presName="bgRect" presStyleLbl="bgShp" presStyleIdx="4" presStyleCnt="7"/>
      <dgm:spPr>
        <a:ln w="38100">
          <a:solidFill>
            <a:srgbClr val="122142"/>
          </a:solidFill>
        </a:ln>
        <a:effectLst>
          <a:glow rad="330200">
            <a:schemeClr val="accent6">
              <a:satMod val="175000"/>
              <a:alpha val="65000"/>
            </a:schemeClr>
          </a:glow>
        </a:effectLst>
      </dgm:spPr>
    </dgm:pt>
    <dgm:pt modelId="{3CF0E567-5F07-490F-9043-A9A8FE4A493E}" type="pres">
      <dgm:prSet presAssocID="{A73605FD-D270-4E5E-83D5-04A6D553963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07A7C35B-EFB3-4765-BFFF-3C0D7408D9B4}" type="pres">
      <dgm:prSet presAssocID="{A73605FD-D270-4E5E-83D5-04A6D553963C}" presName="spaceRect" presStyleCnt="0"/>
      <dgm:spPr/>
    </dgm:pt>
    <dgm:pt modelId="{C5804089-4AC0-4E58-84A7-A8CFC7DD2EAA}" type="pres">
      <dgm:prSet presAssocID="{A73605FD-D270-4E5E-83D5-04A6D553963C}" presName="parTx" presStyleLbl="revTx" presStyleIdx="4" presStyleCnt="7">
        <dgm:presLayoutVars>
          <dgm:chMax val="0"/>
          <dgm:chPref val="0"/>
        </dgm:presLayoutVars>
      </dgm:prSet>
      <dgm:spPr/>
      <dgm:t>
        <a:bodyPr/>
        <a:lstStyle/>
        <a:p>
          <a:endParaRPr lang="en-US"/>
        </a:p>
      </dgm:t>
    </dgm:pt>
    <dgm:pt modelId="{4F857C59-DAD6-4CFD-B312-55AF2B329127}" type="pres">
      <dgm:prSet presAssocID="{753CF5C1-1414-48BF-8DDE-B2F3640A4984}" presName="sibTrans" presStyleCnt="0"/>
      <dgm:spPr/>
    </dgm:pt>
    <dgm:pt modelId="{DFC31925-672D-4EBA-9B23-0AE1E1AFA381}" type="pres">
      <dgm:prSet presAssocID="{D71F114E-785D-4107-A0E2-F8EF2B7D2254}" presName="compNode" presStyleCnt="0"/>
      <dgm:spPr/>
    </dgm:pt>
    <dgm:pt modelId="{72D53479-B550-4943-817B-6752ACE2A637}" type="pres">
      <dgm:prSet presAssocID="{D71F114E-785D-4107-A0E2-F8EF2B7D2254}" presName="bgRect" presStyleLbl="bgShp" presStyleIdx="5" presStyleCnt="7"/>
      <dgm:spPr/>
    </dgm:pt>
    <dgm:pt modelId="{D1C638C4-3ADA-47E3-866C-D4745D029F44}" type="pres">
      <dgm:prSet presAssocID="{D71F114E-785D-4107-A0E2-F8EF2B7D225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pward trend"/>
        </a:ext>
      </dgm:extLst>
    </dgm:pt>
    <dgm:pt modelId="{D43C21B5-E29A-476F-ADF7-C2D7E46BE325}" type="pres">
      <dgm:prSet presAssocID="{D71F114E-785D-4107-A0E2-F8EF2B7D2254}" presName="spaceRect" presStyleCnt="0"/>
      <dgm:spPr/>
    </dgm:pt>
    <dgm:pt modelId="{6FE91A25-52DE-44B0-930D-0A559B1BEB30}" type="pres">
      <dgm:prSet presAssocID="{D71F114E-785D-4107-A0E2-F8EF2B7D2254}" presName="parTx" presStyleLbl="revTx" presStyleIdx="5" presStyleCnt="7">
        <dgm:presLayoutVars>
          <dgm:chMax val="0"/>
          <dgm:chPref val="0"/>
        </dgm:presLayoutVars>
      </dgm:prSet>
      <dgm:spPr/>
      <dgm:t>
        <a:bodyPr/>
        <a:lstStyle/>
        <a:p>
          <a:endParaRPr lang="en-US"/>
        </a:p>
      </dgm:t>
    </dgm:pt>
    <dgm:pt modelId="{38794782-9157-4966-8713-B81CF2817935}" type="pres">
      <dgm:prSet presAssocID="{64CEEA8C-8075-4F91-A38C-72763F35B1B1}" presName="sibTrans" presStyleCnt="0"/>
      <dgm:spPr/>
    </dgm:pt>
    <dgm:pt modelId="{9931BEEF-7705-4662-923F-1EEF2DBD4A56}" type="pres">
      <dgm:prSet presAssocID="{2FD5A5B5-5B90-41DE-9BC4-41246B841B3B}" presName="compNode" presStyleCnt="0"/>
      <dgm:spPr/>
    </dgm:pt>
    <dgm:pt modelId="{11D9C42B-DAB0-483C-AC67-0EA1589A06CF}" type="pres">
      <dgm:prSet presAssocID="{2FD5A5B5-5B90-41DE-9BC4-41246B841B3B}" presName="bgRect" presStyleLbl="bgShp" presStyleIdx="6" presStyleCnt="7"/>
      <dgm:spPr/>
    </dgm:pt>
    <dgm:pt modelId="{F149144C-9A4A-4D04-86AD-863FBDF131C2}" type="pres">
      <dgm:prSet presAssocID="{2FD5A5B5-5B90-41DE-9BC4-41246B841B3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usiness Growth"/>
        </a:ext>
      </dgm:extLst>
    </dgm:pt>
    <dgm:pt modelId="{6EFEC1D0-B405-4526-9C66-AA9E8E398AF9}" type="pres">
      <dgm:prSet presAssocID="{2FD5A5B5-5B90-41DE-9BC4-41246B841B3B}" presName="spaceRect" presStyleCnt="0"/>
      <dgm:spPr/>
    </dgm:pt>
    <dgm:pt modelId="{0452C730-CE32-45E3-9557-33A1948E2766}" type="pres">
      <dgm:prSet presAssocID="{2FD5A5B5-5B90-41DE-9BC4-41246B841B3B}" presName="parTx" presStyleLbl="revTx" presStyleIdx="6" presStyleCnt="7">
        <dgm:presLayoutVars>
          <dgm:chMax val="0"/>
          <dgm:chPref val="0"/>
        </dgm:presLayoutVars>
      </dgm:prSet>
      <dgm:spPr/>
      <dgm:t>
        <a:bodyPr/>
        <a:lstStyle/>
        <a:p>
          <a:endParaRPr lang="en-US"/>
        </a:p>
      </dgm:t>
    </dgm:pt>
  </dgm:ptLst>
  <dgm:cxnLst>
    <dgm:cxn modelId="{E1730C4C-5850-46A4-97AB-7ED8552D28BA}" type="presOf" srcId="{59ADB70C-7881-4AB0-8737-8B8F54113D2B}" destId="{00618656-FAD4-4D06-A1DD-244B82EE5ABC}" srcOrd="0" destOrd="0" presId="urn:microsoft.com/office/officeart/2018/2/layout/IconVerticalSolidList"/>
    <dgm:cxn modelId="{C4A5E510-C1B5-4404-AE75-6EB057D97B13}" srcId="{59ADB70C-7881-4AB0-8737-8B8F54113D2B}" destId="{F1000A0E-6281-4D87-B614-191434C7BFE3}" srcOrd="2" destOrd="0" parTransId="{A5A00661-A46C-48F4-894D-A07C6AFFCEF5}" sibTransId="{55E407F9-ABF6-4A7D-B68E-608A7F5ACB5B}"/>
    <dgm:cxn modelId="{4A734C37-FB93-443D-85E0-3E6C05D8DC4C}" srcId="{59ADB70C-7881-4AB0-8737-8B8F54113D2B}" destId="{A73605FD-D270-4E5E-83D5-04A6D553963C}" srcOrd="4" destOrd="0" parTransId="{61E2D1C4-A6B1-4382-9921-9375C3D25A7E}" sibTransId="{753CF5C1-1414-48BF-8DDE-B2F3640A4984}"/>
    <dgm:cxn modelId="{6E68E31F-BD25-4D70-BC44-E57A406871AE}" srcId="{59ADB70C-7881-4AB0-8737-8B8F54113D2B}" destId="{2FD5A5B5-5B90-41DE-9BC4-41246B841B3B}" srcOrd="6" destOrd="0" parTransId="{66545373-D66D-4BBA-9D65-4C39D6288C2A}" sibTransId="{44DFC8B5-217E-4489-9423-30136C7756F0}"/>
    <dgm:cxn modelId="{6EB4E3A1-4F45-4A33-886C-4D1777EDB250}" type="presOf" srcId="{59B77AF1-5195-41FB-9B0A-887FEE6AB7B3}" destId="{D2EE3569-C565-4EB2-960A-5BB2A239D6D0}" srcOrd="0" destOrd="0" presId="urn:microsoft.com/office/officeart/2018/2/layout/IconVerticalSolidList"/>
    <dgm:cxn modelId="{357E14B2-8AAA-44EF-B92A-802FE4ADF174}" type="presOf" srcId="{F51AA701-3C93-4DE2-A3C0-D017084D2C13}" destId="{8991C776-2A66-4410-92D5-418B4652DC75}" srcOrd="0" destOrd="0" presId="urn:microsoft.com/office/officeart/2018/2/layout/IconVerticalSolidList"/>
    <dgm:cxn modelId="{9805F9E6-1310-4D36-A7C2-C7209A995478}" srcId="{59ADB70C-7881-4AB0-8737-8B8F54113D2B}" destId="{D71F114E-785D-4107-A0E2-F8EF2B7D2254}" srcOrd="5" destOrd="0" parTransId="{DFB02AAA-ACF2-4FBD-91FF-3C87F47AFF1D}" sibTransId="{64CEEA8C-8075-4F91-A38C-72763F35B1B1}"/>
    <dgm:cxn modelId="{2CC7E064-9F39-4E7A-90E2-BC11E6691AC0}" type="presOf" srcId="{F1000A0E-6281-4D87-B614-191434C7BFE3}" destId="{C7E116EA-FC20-4CDD-A019-EF4D13DE52E6}" srcOrd="0" destOrd="0" presId="urn:microsoft.com/office/officeart/2018/2/layout/IconVerticalSolidList"/>
    <dgm:cxn modelId="{38628546-49E6-4718-A500-BB75DD6FEA3F}" srcId="{59ADB70C-7881-4AB0-8737-8B8F54113D2B}" destId="{9CD19BEB-3AB3-46FC-9BE3-6ED0D3AABFE9}" srcOrd="0" destOrd="0" parTransId="{2AB50926-D789-4A89-A870-A072D595902D}" sibTransId="{8DD24B43-A85D-4312-9AA8-4662913E3FEC}"/>
    <dgm:cxn modelId="{BCBF8E39-19D4-4770-8FC6-6753E2578DD1}" type="presOf" srcId="{D71F114E-785D-4107-A0E2-F8EF2B7D2254}" destId="{6FE91A25-52DE-44B0-930D-0A559B1BEB30}" srcOrd="0" destOrd="0" presId="urn:microsoft.com/office/officeart/2018/2/layout/IconVerticalSolidList"/>
    <dgm:cxn modelId="{1D6DFEAA-40D8-4099-99AF-02F78D4B03A8}" type="presOf" srcId="{9CD19BEB-3AB3-46FC-9BE3-6ED0D3AABFE9}" destId="{84FFB625-83E8-4FDF-8B36-AA6F36FDFF18}" srcOrd="0" destOrd="0" presId="urn:microsoft.com/office/officeart/2018/2/layout/IconVerticalSolidList"/>
    <dgm:cxn modelId="{19D3D62E-138C-4FC4-AD01-9687101E0897}" srcId="{59ADB70C-7881-4AB0-8737-8B8F54113D2B}" destId="{F51AA701-3C93-4DE2-A3C0-D017084D2C13}" srcOrd="3" destOrd="0" parTransId="{F2364001-FC20-4047-A363-DFE48049B05C}" sibTransId="{B7EF589A-D35B-471A-84C8-13E2D1F70CD2}"/>
    <dgm:cxn modelId="{5A65DFCB-0B9D-46F6-870C-B7621FF3FE3E}" type="presOf" srcId="{2FD5A5B5-5B90-41DE-9BC4-41246B841B3B}" destId="{0452C730-CE32-45E3-9557-33A1948E2766}" srcOrd="0" destOrd="0" presId="urn:microsoft.com/office/officeart/2018/2/layout/IconVerticalSolidList"/>
    <dgm:cxn modelId="{25AC46CC-8BEE-481B-9F0D-D3174EFCFC39}" type="presOf" srcId="{A73605FD-D270-4E5E-83D5-04A6D553963C}" destId="{C5804089-4AC0-4E58-84A7-A8CFC7DD2EAA}" srcOrd="0" destOrd="0" presId="urn:microsoft.com/office/officeart/2018/2/layout/IconVerticalSolidList"/>
    <dgm:cxn modelId="{79D414D5-348E-42B1-87F8-67E18DFDD0CE}" srcId="{59ADB70C-7881-4AB0-8737-8B8F54113D2B}" destId="{59B77AF1-5195-41FB-9B0A-887FEE6AB7B3}" srcOrd="1" destOrd="0" parTransId="{3176DC25-F0D2-4E73-96B8-C86D25FB18A7}" sibTransId="{C8499090-DFBC-496C-BD83-47C01349ED33}"/>
    <dgm:cxn modelId="{EB930865-4FDC-4BD5-A6B1-E41ABC88BCFE}" type="presParOf" srcId="{00618656-FAD4-4D06-A1DD-244B82EE5ABC}" destId="{F4A9A38A-A561-4105-93C3-B795EDAB16FE}" srcOrd="0" destOrd="0" presId="urn:microsoft.com/office/officeart/2018/2/layout/IconVerticalSolidList"/>
    <dgm:cxn modelId="{0C4E220A-9D7A-4640-A890-6745148EF8D8}" type="presParOf" srcId="{F4A9A38A-A561-4105-93C3-B795EDAB16FE}" destId="{E2232828-2236-40A7-ABB7-09B9BF8CE20C}" srcOrd="0" destOrd="0" presId="urn:microsoft.com/office/officeart/2018/2/layout/IconVerticalSolidList"/>
    <dgm:cxn modelId="{A0E97BD6-DE0F-4E7B-90FE-347284DAF451}" type="presParOf" srcId="{F4A9A38A-A561-4105-93C3-B795EDAB16FE}" destId="{CBEB1155-3C59-4DF1-BA86-8D4F2DB26118}" srcOrd="1" destOrd="0" presId="urn:microsoft.com/office/officeart/2018/2/layout/IconVerticalSolidList"/>
    <dgm:cxn modelId="{D4AF0861-C46E-4CF1-B5EE-0E47992983C6}" type="presParOf" srcId="{F4A9A38A-A561-4105-93C3-B795EDAB16FE}" destId="{C0484AE7-49EF-4A03-8B8B-40BE40429D84}" srcOrd="2" destOrd="0" presId="urn:microsoft.com/office/officeart/2018/2/layout/IconVerticalSolidList"/>
    <dgm:cxn modelId="{3BB9F011-2FCA-4A75-A799-F1E11AAA819A}" type="presParOf" srcId="{F4A9A38A-A561-4105-93C3-B795EDAB16FE}" destId="{84FFB625-83E8-4FDF-8B36-AA6F36FDFF18}" srcOrd="3" destOrd="0" presId="urn:microsoft.com/office/officeart/2018/2/layout/IconVerticalSolidList"/>
    <dgm:cxn modelId="{705B3D5C-DABA-40C7-981D-CEBF0980B6F1}" type="presParOf" srcId="{00618656-FAD4-4D06-A1DD-244B82EE5ABC}" destId="{1012893F-9939-42E0-872F-BABB025FA366}" srcOrd="1" destOrd="0" presId="urn:microsoft.com/office/officeart/2018/2/layout/IconVerticalSolidList"/>
    <dgm:cxn modelId="{A516C6D4-96BF-405E-8AC1-AF1FD0AC626D}" type="presParOf" srcId="{00618656-FAD4-4D06-A1DD-244B82EE5ABC}" destId="{8B86499F-4731-4D59-8428-8A9E3003ED5D}" srcOrd="2" destOrd="0" presId="urn:microsoft.com/office/officeart/2018/2/layout/IconVerticalSolidList"/>
    <dgm:cxn modelId="{D2EC5F7D-C25C-40B1-9ADC-B01E883A8F8E}" type="presParOf" srcId="{8B86499F-4731-4D59-8428-8A9E3003ED5D}" destId="{D62DC81A-EE1B-4144-B710-D7CE5C4E1A73}" srcOrd="0" destOrd="0" presId="urn:microsoft.com/office/officeart/2018/2/layout/IconVerticalSolidList"/>
    <dgm:cxn modelId="{7C031884-990E-4465-8981-3C4AD4C4F51E}" type="presParOf" srcId="{8B86499F-4731-4D59-8428-8A9E3003ED5D}" destId="{53E03BBE-6E5C-4449-B333-A88C53EDA580}" srcOrd="1" destOrd="0" presId="urn:microsoft.com/office/officeart/2018/2/layout/IconVerticalSolidList"/>
    <dgm:cxn modelId="{2434814E-106C-4949-8DDB-0EC7AB811E98}" type="presParOf" srcId="{8B86499F-4731-4D59-8428-8A9E3003ED5D}" destId="{3A686386-E9FE-41FC-BBC7-460021ECD4B6}" srcOrd="2" destOrd="0" presId="urn:microsoft.com/office/officeart/2018/2/layout/IconVerticalSolidList"/>
    <dgm:cxn modelId="{6691F460-1438-429A-B482-EAEDCDE7ED7F}" type="presParOf" srcId="{8B86499F-4731-4D59-8428-8A9E3003ED5D}" destId="{D2EE3569-C565-4EB2-960A-5BB2A239D6D0}" srcOrd="3" destOrd="0" presId="urn:microsoft.com/office/officeart/2018/2/layout/IconVerticalSolidList"/>
    <dgm:cxn modelId="{4EDDE31D-12D0-48B9-9CF7-FA87DBDD5CAC}" type="presParOf" srcId="{00618656-FAD4-4D06-A1DD-244B82EE5ABC}" destId="{54D76DFE-ED25-49F2-A3D0-6111E7443150}" srcOrd="3" destOrd="0" presId="urn:microsoft.com/office/officeart/2018/2/layout/IconVerticalSolidList"/>
    <dgm:cxn modelId="{D8570906-AADA-4666-8B49-27E93C7EE668}" type="presParOf" srcId="{00618656-FAD4-4D06-A1DD-244B82EE5ABC}" destId="{92599DB3-3AC0-46E8-88F4-BE603CD607FA}" srcOrd="4" destOrd="0" presId="urn:microsoft.com/office/officeart/2018/2/layout/IconVerticalSolidList"/>
    <dgm:cxn modelId="{F4760864-B4F2-4F00-8952-03C59621E596}" type="presParOf" srcId="{92599DB3-3AC0-46E8-88F4-BE603CD607FA}" destId="{1F4048C9-456A-4990-BFAC-71F6BA60B0AA}" srcOrd="0" destOrd="0" presId="urn:microsoft.com/office/officeart/2018/2/layout/IconVerticalSolidList"/>
    <dgm:cxn modelId="{4BC2A3E2-72CA-4C1D-A8EF-09F350A9C0DD}" type="presParOf" srcId="{92599DB3-3AC0-46E8-88F4-BE603CD607FA}" destId="{C7E22BC6-2697-4443-92BD-005597DCE28A}" srcOrd="1" destOrd="0" presId="urn:microsoft.com/office/officeart/2018/2/layout/IconVerticalSolidList"/>
    <dgm:cxn modelId="{4D8F7A03-7B2B-4339-AE5D-FC109C146639}" type="presParOf" srcId="{92599DB3-3AC0-46E8-88F4-BE603CD607FA}" destId="{FE6ADB60-B097-4BAB-8EDB-BCAA225E2046}" srcOrd="2" destOrd="0" presId="urn:microsoft.com/office/officeart/2018/2/layout/IconVerticalSolidList"/>
    <dgm:cxn modelId="{633BAF41-5276-4DA5-9354-89840CDECB40}" type="presParOf" srcId="{92599DB3-3AC0-46E8-88F4-BE603CD607FA}" destId="{C7E116EA-FC20-4CDD-A019-EF4D13DE52E6}" srcOrd="3" destOrd="0" presId="urn:microsoft.com/office/officeart/2018/2/layout/IconVerticalSolidList"/>
    <dgm:cxn modelId="{702560A0-2FE2-4DAE-990A-256C0E91BB7E}" type="presParOf" srcId="{00618656-FAD4-4D06-A1DD-244B82EE5ABC}" destId="{423AFC94-400E-4748-966F-CFD278CA3CC4}" srcOrd="5" destOrd="0" presId="urn:microsoft.com/office/officeart/2018/2/layout/IconVerticalSolidList"/>
    <dgm:cxn modelId="{5FD69144-7B80-4968-B46F-8C5165022F81}" type="presParOf" srcId="{00618656-FAD4-4D06-A1DD-244B82EE5ABC}" destId="{20CB3647-E74C-4B76-B94E-B264133C5DE2}" srcOrd="6" destOrd="0" presId="urn:microsoft.com/office/officeart/2018/2/layout/IconVerticalSolidList"/>
    <dgm:cxn modelId="{BD537953-4E96-454D-B722-A0DEDCE980E2}" type="presParOf" srcId="{20CB3647-E74C-4B76-B94E-B264133C5DE2}" destId="{B8261F95-966A-4C80-A220-5EBEC266DEDB}" srcOrd="0" destOrd="0" presId="urn:microsoft.com/office/officeart/2018/2/layout/IconVerticalSolidList"/>
    <dgm:cxn modelId="{DFAF33AA-8D31-4F79-8EF5-51C3FD58ACE3}" type="presParOf" srcId="{20CB3647-E74C-4B76-B94E-B264133C5DE2}" destId="{E1B23B3C-729D-4B41-B0D1-EBD969AFFEEB}" srcOrd="1" destOrd="0" presId="urn:microsoft.com/office/officeart/2018/2/layout/IconVerticalSolidList"/>
    <dgm:cxn modelId="{DD79B298-34F8-461C-BDE3-4A05B214EC7A}" type="presParOf" srcId="{20CB3647-E74C-4B76-B94E-B264133C5DE2}" destId="{677BF1A2-60F5-4F72-9CA7-974E017139C3}" srcOrd="2" destOrd="0" presId="urn:microsoft.com/office/officeart/2018/2/layout/IconVerticalSolidList"/>
    <dgm:cxn modelId="{ADC0B39A-462D-4814-98F4-48278847F0B7}" type="presParOf" srcId="{20CB3647-E74C-4B76-B94E-B264133C5DE2}" destId="{8991C776-2A66-4410-92D5-418B4652DC75}" srcOrd="3" destOrd="0" presId="urn:microsoft.com/office/officeart/2018/2/layout/IconVerticalSolidList"/>
    <dgm:cxn modelId="{F3BCD635-43B0-4833-99C8-435B2990222B}" type="presParOf" srcId="{00618656-FAD4-4D06-A1DD-244B82EE5ABC}" destId="{3E7CE1B2-5530-4C9A-9E3E-3A57681CBB8B}" srcOrd="7" destOrd="0" presId="urn:microsoft.com/office/officeart/2018/2/layout/IconVerticalSolidList"/>
    <dgm:cxn modelId="{BDE12D77-76CC-4CEE-93C8-9253CBDC21B0}" type="presParOf" srcId="{00618656-FAD4-4D06-A1DD-244B82EE5ABC}" destId="{0FA0641E-623D-4DA4-A5A5-9242D8996825}" srcOrd="8" destOrd="0" presId="urn:microsoft.com/office/officeart/2018/2/layout/IconVerticalSolidList"/>
    <dgm:cxn modelId="{EF3BE776-4D74-420B-B90F-AB79828A346B}" type="presParOf" srcId="{0FA0641E-623D-4DA4-A5A5-9242D8996825}" destId="{7C7F19FE-A949-4684-83EF-E41607FB0192}" srcOrd="0" destOrd="0" presId="urn:microsoft.com/office/officeart/2018/2/layout/IconVerticalSolidList"/>
    <dgm:cxn modelId="{9018C59F-634B-49BB-B305-D9BF64E5A483}" type="presParOf" srcId="{0FA0641E-623D-4DA4-A5A5-9242D8996825}" destId="{3CF0E567-5F07-490F-9043-A9A8FE4A493E}" srcOrd="1" destOrd="0" presId="urn:microsoft.com/office/officeart/2018/2/layout/IconVerticalSolidList"/>
    <dgm:cxn modelId="{2BE77099-203F-4783-8658-26F6CA2BEE31}" type="presParOf" srcId="{0FA0641E-623D-4DA4-A5A5-9242D8996825}" destId="{07A7C35B-EFB3-4765-BFFF-3C0D7408D9B4}" srcOrd="2" destOrd="0" presId="urn:microsoft.com/office/officeart/2018/2/layout/IconVerticalSolidList"/>
    <dgm:cxn modelId="{FF622650-180C-44C4-A912-0E7FDFFD3487}" type="presParOf" srcId="{0FA0641E-623D-4DA4-A5A5-9242D8996825}" destId="{C5804089-4AC0-4E58-84A7-A8CFC7DD2EAA}" srcOrd="3" destOrd="0" presId="urn:microsoft.com/office/officeart/2018/2/layout/IconVerticalSolidList"/>
    <dgm:cxn modelId="{11E00D96-E119-4E77-A1CD-46C5838840E7}" type="presParOf" srcId="{00618656-FAD4-4D06-A1DD-244B82EE5ABC}" destId="{4F857C59-DAD6-4CFD-B312-55AF2B329127}" srcOrd="9" destOrd="0" presId="urn:microsoft.com/office/officeart/2018/2/layout/IconVerticalSolidList"/>
    <dgm:cxn modelId="{F6730187-8F02-46FB-8F6B-4711688E5994}" type="presParOf" srcId="{00618656-FAD4-4D06-A1DD-244B82EE5ABC}" destId="{DFC31925-672D-4EBA-9B23-0AE1E1AFA381}" srcOrd="10" destOrd="0" presId="urn:microsoft.com/office/officeart/2018/2/layout/IconVerticalSolidList"/>
    <dgm:cxn modelId="{3FF2EA99-F346-4675-A286-2A3464BD28DF}" type="presParOf" srcId="{DFC31925-672D-4EBA-9B23-0AE1E1AFA381}" destId="{72D53479-B550-4943-817B-6752ACE2A637}" srcOrd="0" destOrd="0" presId="urn:microsoft.com/office/officeart/2018/2/layout/IconVerticalSolidList"/>
    <dgm:cxn modelId="{C681F73E-DE1E-4CF8-B3CF-85974849B803}" type="presParOf" srcId="{DFC31925-672D-4EBA-9B23-0AE1E1AFA381}" destId="{D1C638C4-3ADA-47E3-866C-D4745D029F44}" srcOrd="1" destOrd="0" presId="urn:microsoft.com/office/officeart/2018/2/layout/IconVerticalSolidList"/>
    <dgm:cxn modelId="{EDBDF212-FF24-45CC-999B-3AF4AF0E1CDA}" type="presParOf" srcId="{DFC31925-672D-4EBA-9B23-0AE1E1AFA381}" destId="{D43C21B5-E29A-476F-ADF7-C2D7E46BE325}" srcOrd="2" destOrd="0" presId="urn:microsoft.com/office/officeart/2018/2/layout/IconVerticalSolidList"/>
    <dgm:cxn modelId="{1E8AF979-3EEF-4A80-912C-94F7198C8CAE}" type="presParOf" srcId="{DFC31925-672D-4EBA-9B23-0AE1E1AFA381}" destId="{6FE91A25-52DE-44B0-930D-0A559B1BEB30}" srcOrd="3" destOrd="0" presId="urn:microsoft.com/office/officeart/2018/2/layout/IconVerticalSolidList"/>
    <dgm:cxn modelId="{076B573D-290F-4962-AFBC-FC630A7AD1B5}" type="presParOf" srcId="{00618656-FAD4-4D06-A1DD-244B82EE5ABC}" destId="{38794782-9157-4966-8713-B81CF2817935}" srcOrd="11" destOrd="0" presId="urn:microsoft.com/office/officeart/2018/2/layout/IconVerticalSolidList"/>
    <dgm:cxn modelId="{15DF9719-19F5-409B-AAE1-ACD3EFC7CA94}" type="presParOf" srcId="{00618656-FAD4-4D06-A1DD-244B82EE5ABC}" destId="{9931BEEF-7705-4662-923F-1EEF2DBD4A56}" srcOrd="12" destOrd="0" presId="urn:microsoft.com/office/officeart/2018/2/layout/IconVerticalSolidList"/>
    <dgm:cxn modelId="{FB61B4C0-DFCA-453B-8650-A2C1EC7EFF1C}" type="presParOf" srcId="{9931BEEF-7705-4662-923F-1EEF2DBD4A56}" destId="{11D9C42B-DAB0-483C-AC67-0EA1589A06CF}" srcOrd="0" destOrd="0" presId="urn:microsoft.com/office/officeart/2018/2/layout/IconVerticalSolidList"/>
    <dgm:cxn modelId="{93AB15CD-55EA-4895-B256-62E0D25AEE40}" type="presParOf" srcId="{9931BEEF-7705-4662-923F-1EEF2DBD4A56}" destId="{F149144C-9A4A-4D04-86AD-863FBDF131C2}" srcOrd="1" destOrd="0" presId="urn:microsoft.com/office/officeart/2018/2/layout/IconVerticalSolidList"/>
    <dgm:cxn modelId="{CD1004E2-4EA5-4381-BEE8-B6C6A663FAB1}" type="presParOf" srcId="{9931BEEF-7705-4662-923F-1EEF2DBD4A56}" destId="{6EFEC1D0-B405-4526-9C66-AA9E8E398AF9}" srcOrd="2" destOrd="0" presId="urn:microsoft.com/office/officeart/2018/2/layout/IconVerticalSolidList"/>
    <dgm:cxn modelId="{35A764DC-1400-4CBC-BA4C-5954DA43BD4D}" type="presParOf" srcId="{9931BEEF-7705-4662-923F-1EEF2DBD4A56}" destId="{0452C730-CE32-45E3-9557-33A1948E276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24F8FB6-6485-4CF7-A9BD-B346FF730FCE}"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2C59EE49-34EF-4F82-B0DF-B05185381599}">
      <dgm:prSet/>
      <dgm:spPr/>
      <dgm:t>
        <a:bodyPr/>
        <a:lstStyle/>
        <a:p>
          <a:r>
            <a:rPr lang="en-AU" dirty="0"/>
            <a:t>Understanding what motivates people to answer questions with a socially desirable response</a:t>
          </a:r>
          <a:endParaRPr lang="en-US" dirty="0"/>
        </a:p>
      </dgm:t>
    </dgm:pt>
    <dgm:pt modelId="{FB28CE8E-2F21-465A-94EA-8A3DDF62A44A}" type="parTrans" cxnId="{7E9D6811-ACB9-4EFC-B5CA-A972BB6B21D5}">
      <dgm:prSet/>
      <dgm:spPr/>
      <dgm:t>
        <a:bodyPr/>
        <a:lstStyle/>
        <a:p>
          <a:endParaRPr lang="en-US"/>
        </a:p>
      </dgm:t>
    </dgm:pt>
    <dgm:pt modelId="{73090BD0-78D4-464D-AFC8-B0670F0FB972}" type="sibTrans" cxnId="{7E9D6811-ACB9-4EFC-B5CA-A972BB6B21D5}">
      <dgm:prSet/>
      <dgm:spPr/>
      <dgm:t>
        <a:bodyPr/>
        <a:lstStyle/>
        <a:p>
          <a:endParaRPr lang="en-US" dirty="0"/>
        </a:p>
      </dgm:t>
    </dgm:pt>
    <dgm:pt modelId="{668FE855-DB0A-4232-9A0D-9B0D71FBBF75}">
      <dgm:prSet/>
      <dgm:spPr/>
      <dgm:t>
        <a:bodyPr/>
        <a:lstStyle/>
        <a:p>
          <a:r>
            <a:rPr lang="en-AU" dirty="0"/>
            <a:t>Introduce the COS early to ensure that people accessing services understand the ‘why’ of the COS</a:t>
          </a:r>
          <a:endParaRPr lang="en-US" dirty="0"/>
        </a:p>
      </dgm:t>
    </dgm:pt>
    <dgm:pt modelId="{380B9E30-AA5B-46BC-BC78-9E759064D59E}" type="parTrans" cxnId="{F615CEFF-83F5-4EA1-962B-1EB3BF6D913C}">
      <dgm:prSet/>
      <dgm:spPr/>
      <dgm:t>
        <a:bodyPr/>
        <a:lstStyle/>
        <a:p>
          <a:endParaRPr lang="en-US"/>
        </a:p>
      </dgm:t>
    </dgm:pt>
    <dgm:pt modelId="{3654587B-DDE8-4DD3-912C-36401EEF5FA1}" type="sibTrans" cxnId="{F615CEFF-83F5-4EA1-962B-1EB3BF6D913C}">
      <dgm:prSet/>
      <dgm:spPr/>
      <dgm:t>
        <a:bodyPr/>
        <a:lstStyle/>
        <a:p>
          <a:endParaRPr lang="en-US" dirty="0"/>
        </a:p>
      </dgm:t>
    </dgm:pt>
    <dgm:pt modelId="{A0BDED99-6E89-4277-BF00-D31284898391}">
      <dgm:prSet/>
      <dgm:spPr/>
      <dgm:t>
        <a:bodyPr/>
        <a:lstStyle/>
        <a:p>
          <a:r>
            <a:rPr lang="en-AU" dirty="0"/>
            <a:t>Helping people understand there are no right or wrong responses</a:t>
          </a:r>
          <a:endParaRPr lang="en-US" dirty="0"/>
        </a:p>
      </dgm:t>
    </dgm:pt>
    <dgm:pt modelId="{2DA64796-DAD1-4B36-9D8D-E8FBCC9C7D1A}" type="parTrans" cxnId="{347DDA58-98C2-4333-89BF-A35675126298}">
      <dgm:prSet/>
      <dgm:spPr/>
      <dgm:t>
        <a:bodyPr/>
        <a:lstStyle/>
        <a:p>
          <a:endParaRPr lang="en-US"/>
        </a:p>
      </dgm:t>
    </dgm:pt>
    <dgm:pt modelId="{DAA769D7-C618-424F-9B6D-37C1F9DA0B6E}" type="sibTrans" cxnId="{347DDA58-98C2-4333-89BF-A35675126298}">
      <dgm:prSet/>
      <dgm:spPr/>
      <dgm:t>
        <a:bodyPr/>
        <a:lstStyle/>
        <a:p>
          <a:endParaRPr lang="en-US" dirty="0"/>
        </a:p>
      </dgm:t>
    </dgm:pt>
    <dgm:pt modelId="{CF4C27D4-FCE6-409B-B9F8-D62072F55109}">
      <dgm:prSet/>
      <dgm:spPr/>
      <dgm:t>
        <a:bodyPr/>
        <a:lstStyle/>
        <a:p>
          <a:r>
            <a:rPr lang="en-AU" dirty="0"/>
            <a:t>Being mindful of how a SHS staffs' manner could send subtle messages about desirable responses</a:t>
          </a:r>
          <a:endParaRPr lang="en-US" dirty="0"/>
        </a:p>
      </dgm:t>
    </dgm:pt>
    <dgm:pt modelId="{153DD575-AB4D-44A8-A8B6-F83C32B56723}" type="parTrans" cxnId="{709AB9A0-F01F-4968-83D9-72C36DDC6DFF}">
      <dgm:prSet/>
      <dgm:spPr/>
      <dgm:t>
        <a:bodyPr/>
        <a:lstStyle/>
        <a:p>
          <a:endParaRPr lang="en-US"/>
        </a:p>
      </dgm:t>
    </dgm:pt>
    <dgm:pt modelId="{D0C03BD1-A320-454C-8691-39050418173B}" type="sibTrans" cxnId="{709AB9A0-F01F-4968-83D9-72C36DDC6DFF}">
      <dgm:prSet/>
      <dgm:spPr/>
      <dgm:t>
        <a:bodyPr/>
        <a:lstStyle/>
        <a:p>
          <a:endParaRPr lang="en-US" dirty="0"/>
        </a:p>
      </dgm:t>
    </dgm:pt>
    <dgm:pt modelId="{586B3D7A-BD52-4AEB-BACC-043733BE3329}">
      <dgm:prSet/>
      <dgm:spPr/>
      <dgm:t>
        <a:bodyPr/>
        <a:lstStyle/>
        <a:p>
          <a:r>
            <a:rPr lang="en-AU" dirty="0"/>
            <a:t>Reassuring people accessing services that their data will be used to improve services not judge SHS staff</a:t>
          </a:r>
          <a:endParaRPr lang="en-US" dirty="0"/>
        </a:p>
      </dgm:t>
    </dgm:pt>
    <dgm:pt modelId="{1A528737-58E0-4618-AD8C-DEA5735D6B78}" type="parTrans" cxnId="{E58796FC-6F51-44B8-A75F-C794AA7BD096}">
      <dgm:prSet/>
      <dgm:spPr/>
      <dgm:t>
        <a:bodyPr/>
        <a:lstStyle/>
        <a:p>
          <a:endParaRPr lang="en-US"/>
        </a:p>
      </dgm:t>
    </dgm:pt>
    <dgm:pt modelId="{F2A9C58C-DC78-484F-A895-6CB72D0E6F6B}" type="sibTrans" cxnId="{E58796FC-6F51-44B8-A75F-C794AA7BD096}">
      <dgm:prSet/>
      <dgm:spPr/>
      <dgm:t>
        <a:bodyPr/>
        <a:lstStyle/>
        <a:p>
          <a:endParaRPr lang="en-US" dirty="0"/>
        </a:p>
      </dgm:t>
    </dgm:pt>
    <dgm:pt modelId="{BFFD277B-5FCB-40C6-A746-6B3EA9A41C22}">
      <dgm:prSet/>
      <dgm:spPr/>
      <dgm:t>
        <a:bodyPr/>
        <a:lstStyle/>
        <a:p>
          <a:r>
            <a:rPr lang="en-US" dirty="0"/>
            <a:t>Using another SHS staff member to introduce the COS</a:t>
          </a:r>
        </a:p>
      </dgm:t>
    </dgm:pt>
    <dgm:pt modelId="{8368925C-8312-45BD-8901-EC0B8C2C1283}" type="parTrans" cxnId="{DF3645DF-CCBE-4E21-902A-12FBA78A7F98}">
      <dgm:prSet/>
      <dgm:spPr/>
      <dgm:t>
        <a:bodyPr/>
        <a:lstStyle/>
        <a:p>
          <a:endParaRPr lang="en-US"/>
        </a:p>
      </dgm:t>
    </dgm:pt>
    <dgm:pt modelId="{8F9C2464-7F46-4B01-9503-300B25C9207D}" type="sibTrans" cxnId="{DF3645DF-CCBE-4E21-902A-12FBA78A7F98}">
      <dgm:prSet/>
      <dgm:spPr/>
      <dgm:t>
        <a:bodyPr/>
        <a:lstStyle/>
        <a:p>
          <a:endParaRPr lang="en-US"/>
        </a:p>
      </dgm:t>
    </dgm:pt>
    <dgm:pt modelId="{2E7CBFC9-427C-A747-AB36-AE9D42C83F5A}" type="pres">
      <dgm:prSet presAssocID="{A24F8FB6-6485-4CF7-A9BD-B346FF730FCE}" presName="Name0" presStyleCnt="0">
        <dgm:presLayoutVars>
          <dgm:dir/>
          <dgm:resizeHandles val="exact"/>
        </dgm:presLayoutVars>
      </dgm:prSet>
      <dgm:spPr/>
      <dgm:t>
        <a:bodyPr/>
        <a:lstStyle/>
        <a:p>
          <a:endParaRPr lang="en-US"/>
        </a:p>
      </dgm:t>
    </dgm:pt>
    <dgm:pt modelId="{940E2A16-E83F-5745-96F3-0A1AA06B44D9}" type="pres">
      <dgm:prSet presAssocID="{2C59EE49-34EF-4F82-B0DF-B05185381599}" presName="node" presStyleLbl="node1" presStyleIdx="0" presStyleCnt="6">
        <dgm:presLayoutVars>
          <dgm:bulletEnabled val="1"/>
        </dgm:presLayoutVars>
      </dgm:prSet>
      <dgm:spPr/>
      <dgm:t>
        <a:bodyPr/>
        <a:lstStyle/>
        <a:p>
          <a:endParaRPr lang="en-US"/>
        </a:p>
      </dgm:t>
    </dgm:pt>
    <dgm:pt modelId="{90449F4B-60C3-AA47-883A-449705B339C7}" type="pres">
      <dgm:prSet presAssocID="{73090BD0-78D4-464D-AFC8-B0670F0FB972}" presName="sibTrans" presStyleLbl="sibTrans1D1" presStyleIdx="0" presStyleCnt="5"/>
      <dgm:spPr/>
      <dgm:t>
        <a:bodyPr/>
        <a:lstStyle/>
        <a:p>
          <a:endParaRPr lang="en-US"/>
        </a:p>
      </dgm:t>
    </dgm:pt>
    <dgm:pt modelId="{69F1AB55-9B31-3F49-A487-0F877EEDBE86}" type="pres">
      <dgm:prSet presAssocID="{73090BD0-78D4-464D-AFC8-B0670F0FB972}" presName="connectorText" presStyleLbl="sibTrans1D1" presStyleIdx="0" presStyleCnt="5"/>
      <dgm:spPr/>
      <dgm:t>
        <a:bodyPr/>
        <a:lstStyle/>
        <a:p>
          <a:endParaRPr lang="en-US"/>
        </a:p>
      </dgm:t>
    </dgm:pt>
    <dgm:pt modelId="{335CDB00-5A65-C042-BC24-CE1F4A254253}" type="pres">
      <dgm:prSet presAssocID="{668FE855-DB0A-4232-9A0D-9B0D71FBBF75}" presName="node" presStyleLbl="node1" presStyleIdx="1" presStyleCnt="6">
        <dgm:presLayoutVars>
          <dgm:bulletEnabled val="1"/>
        </dgm:presLayoutVars>
      </dgm:prSet>
      <dgm:spPr/>
      <dgm:t>
        <a:bodyPr/>
        <a:lstStyle/>
        <a:p>
          <a:endParaRPr lang="en-US"/>
        </a:p>
      </dgm:t>
    </dgm:pt>
    <dgm:pt modelId="{1F4E9705-F44F-5840-A8F1-EB16AB46C48D}" type="pres">
      <dgm:prSet presAssocID="{3654587B-DDE8-4DD3-912C-36401EEF5FA1}" presName="sibTrans" presStyleLbl="sibTrans1D1" presStyleIdx="1" presStyleCnt="5"/>
      <dgm:spPr/>
      <dgm:t>
        <a:bodyPr/>
        <a:lstStyle/>
        <a:p>
          <a:endParaRPr lang="en-US"/>
        </a:p>
      </dgm:t>
    </dgm:pt>
    <dgm:pt modelId="{B032E685-FF8E-DC4E-919C-7689A5ECC6C9}" type="pres">
      <dgm:prSet presAssocID="{3654587B-DDE8-4DD3-912C-36401EEF5FA1}" presName="connectorText" presStyleLbl="sibTrans1D1" presStyleIdx="1" presStyleCnt="5"/>
      <dgm:spPr/>
      <dgm:t>
        <a:bodyPr/>
        <a:lstStyle/>
        <a:p>
          <a:endParaRPr lang="en-US"/>
        </a:p>
      </dgm:t>
    </dgm:pt>
    <dgm:pt modelId="{B7A3E3FA-0490-1B48-B744-BC458F4FC121}" type="pres">
      <dgm:prSet presAssocID="{A0BDED99-6E89-4277-BF00-D31284898391}" presName="node" presStyleLbl="node1" presStyleIdx="2" presStyleCnt="6">
        <dgm:presLayoutVars>
          <dgm:bulletEnabled val="1"/>
        </dgm:presLayoutVars>
      </dgm:prSet>
      <dgm:spPr/>
      <dgm:t>
        <a:bodyPr/>
        <a:lstStyle/>
        <a:p>
          <a:endParaRPr lang="en-US"/>
        </a:p>
      </dgm:t>
    </dgm:pt>
    <dgm:pt modelId="{AB213F64-9C90-164D-B0E3-F84D00CB67A3}" type="pres">
      <dgm:prSet presAssocID="{DAA769D7-C618-424F-9B6D-37C1F9DA0B6E}" presName="sibTrans" presStyleLbl="sibTrans1D1" presStyleIdx="2" presStyleCnt="5"/>
      <dgm:spPr/>
      <dgm:t>
        <a:bodyPr/>
        <a:lstStyle/>
        <a:p>
          <a:endParaRPr lang="en-US"/>
        </a:p>
      </dgm:t>
    </dgm:pt>
    <dgm:pt modelId="{11E94C7F-FE31-6241-9339-F6D1CE08C787}" type="pres">
      <dgm:prSet presAssocID="{DAA769D7-C618-424F-9B6D-37C1F9DA0B6E}" presName="connectorText" presStyleLbl="sibTrans1D1" presStyleIdx="2" presStyleCnt="5"/>
      <dgm:spPr/>
      <dgm:t>
        <a:bodyPr/>
        <a:lstStyle/>
        <a:p>
          <a:endParaRPr lang="en-US"/>
        </a:p>
      </dgm:t>
    </dgm:pt>
    <dgm:pt modelId="{DDBC813A-61E3-9A43-AA0E-9D7B6EEF608B}" type="pres">
      <dgm:prSet presAssocID="{CF4C27D4-FCE6-409B-B9F8-D62072F55109}" presName="node" presStyleLbl="node1" presStyleIdx="3" presStyleCnt="6">
        <dgm:presLayoutVars>
          <dgm:bulletEnabled val="1"/>
        </dgm:presLayoutVars>
      </dgm:prSet>
      <dgm:spPr/>
      <dgm:t>
        <a:bodyPr/>
        <a:lstStyle/>
        <a:p>
          <a:endParaRPr lang="en-US"/>
        </a:p>
      </dgm:t>
    </dgm:pt>
    <dgm:pt modelId="{CF3605C3-7D1C-474B-A1BD-9647F61AD166}" type="pres">
      <dgm:prSet presAssocID="{D0C03BD1-A320-454C-8691-39050418173B}" presName="sibTrans" presStyleLbl="sibTrans1D1" presStyleIdx="3" presStyleCnt="5"/>
      <dgm:spPr/>
      <dgm:t>
        <a:bodyPr/>
        <a:lstStyle/>
        <a:p>
          <a:endParaRPr lang="en-US"/>
        </a:p>
      </dgm:t>
    </dgm:pt>
    <dgm:pt modelId="{89AAB1EC-F428-7F47-8D28-F5AD2D73B42B}" type="pres">
      <dgm:prSet presAssocID="{D0C03BD1-A320-454C-8691-39050418173B}" presName="connectorText" presStyleLbl="sibTrans1D1" presStyleIdx="3" presStyleCnt="5"/>
      <dgm:spPr/>
      <dgm:t>
        <a:bodyPr/>
        <a:lstStyle/>
        <a:p>
          <a:endParaRPr lang="en-US"/>
        </a:p>
      </dgm:t>
    </dgm:pt>
    <dgm:pt modelId="{7C7604C9-67F6-9D4E-B174-D8A59A6359BA}" type="pres">
      <dgm:prSet presAssocID="{586B3D7A-BD52-4AEB-BACC-043733BE3329}" presName="node" presStyleLbl="node1" presStyleIdx="4" presStyleCnt="6">
        <dgm:presLayoutVars>
          <dgm:bulletEnabled val="1"/>
        </dgm:presLayoutVars>
      </dgm:prSet>
      <dgm:spPr/>
      <dgm:t>
        <a:bodyPr/>
        <a:lstStyle/>
        <a:p>
          <a:endParaRPr lang="en-US"/>
        </a:p>
      </dgm:t>
    </dgm:pt>
    <dgm:pt modelId="{693BB43A-F5D0-6542-932C-2C1D586E18D6}" type="pres">
      <dgm:prSet presAssocID="{F2A9C58C-DC78-484F-A895-6CB72D0E6F6B}" presName="sibTrans" presStyleLbl="sibTrans1D1" presStyleIdx="4" presStyleCnt="5"/>
      <dgm:spPr/>
      <dgm:t>
        <a:bodyPr/>
        <a:lstStyle/>
        <a:p>
          <a:endParaRPr lang="en-US"/>
        </a:p>
      </dgm:t>
    </dgm:pt>
    <dgm:pt modelId="{0B08CBB3-F400-2143-8EF0-B4C12498DBBD}" type="pres">
      <dgm:prSet presAssocID="{F2A9C58C-DC78-484F-A895-6CB72D0E6F6B}" presName="connectorText" presStyleLbl="sibTrans1D1" presStyleIdx="4" presStyleCnt="5"/>
      <dgm:spPr/>
      <dgm:t>
        <a:bodyPr/>
        <a:lstStyle/>
        <a:p>
          <a:endParaRPr lang="en-US"/>
        </a:p>
      </dgm:t>
    </dgm:pt>
    <dgm:pt modelId="{4E8AEC76-341E-2E42-AAA8-DE25F2196BC4}" type="pres">
      <dgm:prSet presAssocID="{BFFD277B-5FCB-40C6-A746-6B3EA9A41C22}" presName="node" presStyleLbl="node1" presStyleIdx="5" presStyleCnt="6">
        <dgm:presLayoutVars>
          <dgm:bulletEnabled val="1"/>
        </dgm:presLayoutVars>
      </dgm:prSet>
      <dgm:spPr/>
      <dgm:t>
        <a:bodyPr/>
        <a:lstStyle/>
        <a:p>
          <a:endParaRPr lang="en-US"/>
        </a:p>
      </dgm:t>
    </dgm:pt>
  </dgm:ptLst>
  <dgm:cxnLst>
    <dgm:cxn modelId="{25F23524-911E-134C-B5D6-1677AFF5A430}" type="presOf" srcId="{A0BDED99-6E89-4277-BF00-D31284898391}" destId="{B7A3E3FA-0490-1B48-B744-BC458F4FC121}" srcOrd="0" destOrd="0" presId="urn:microsoft.com/office/officeart/2016/7/layout/RepeatingBendingProcessNew"/>
    <dgm:cxn modelId="{CA7EC0CE-7616-804B-98E4-6EBA43AC821A}" type="presOf" srcId="{F2A9C58C-DC78-484F-A895-6CB72D0E6F6B}" destId="{693BB43A-F5D0-6542-932C-2C1D586E18D6}" srcOrd="0" destOrd="0" presId="urn:microsoft.com/office/officeart/2016/7/layout/RepeatingBendingProcessNew"/>
    <dgm:cxn modelId="{B0E9ACDD-9825-9D43-A568-309C59989604}" type="presOf" srcId="{BFFD277B-5FCB-40C6-A746-6B3EA9A41C22}" destId="{4E8AEC76-341E-2E42-AAA8-DE25F2196BC4}" srcOrd="0" destOrd="0" presId="urn:microsoft.com/office/officeart/2016/7/layout/RepeatingBendingProcessNew"/>
    <dgm:cxn modelId="{0159A043-E1F9-5C4F-B7FD-021E7C233F09}" type="presOf" srcId="{F2A9C58C-DC78-484F-A895-6CB72D0E6F6B}" destId="{0B08CBB3-F400-2143-8EF0-B4C12498DBBD}" srcOrd="1" destOrd="0" presId="urn:microsoft.com/office/officeart/2016/7/layout/RepeatingBendingProcessNew"/>
    <dgm:cxn modelId="{639EFC48-EDD6-1446-B6E4-E204B7C888B0}" type="presOf" srcId="{3654587B-DDE8-4DD3-912C-36401EEF5FA1}" destId="{1F4E9705-F44F-5840-A8F1-EB16AB46C48D}" srcOrd="0" destOrd="0" presId="urn:microsoft.com/office/officeart/2016/7/layout/RepeatingBendingProcessNew"/>
    <dgm:cxn modelId="{CAFA806E-469B-7B48-B808-FF6C85622227}" type="presOf" srcId="{A24F8FB6-6485-4CF7-A9BD-B346FF730FCE}" destId="{2E7CBFC9-427C-A747-AB36-AE9D42C83F5A}" srcOrd="0" destOrd="0" presId="urn:microsoft.com/office/officeart/2016/7/layout/RepeatingBendingProcessNew"/>
    <dgm:cxn modelId="{1A28BB85-05F0-1943-B3DD-7528992AB284}" type="presOf" srcId="{D0C03BD1-A320-454C-8691-39050418173B}" destId="{CF3605C3-7D1C-474B-A1BD-9647F61AD166}" srcOrd="0" destOrd="0" presId="urn:microsoft.com/office/officeart/2016/7/layout/RepeatingBendingProcessNew"/>
    <dgm:cxn modelId="{082E2996-5045-F244-BA9E-C5211E610145}" type="presOf" srcId="{CF4C27D4-FCE6-409B-B9F8-D62072F55109}" destId="{DDBC813A-61E3-9A43-AA0E-9D7B6EEF608B}" srcOrd="0" destOrd="0" presId="urn:microsoft.com/office/officeart/2016/7/layout/RepeatingBendingProcessNew"/>
    <dgm:cxn modelId="{0D569EB4-153F-7240-97FF-6DBFC1C63118}" type="presOf" srcId="{DAA769D7-C618-424F-9B6D-37C1F9DA0B6E}" destId="{AB213F64-9C90-164D-B0E3-F84D00CB67A3}" srcOrd="0" destOrd="0" presId="urn:microsoft.com/office/officeart/2016/7/layout/RepeatingBendingProcessNew"/>
    <dgm:cxn modelId="{C64EC156-B78D-5D41-8A1B-591D587FFD38}" type="presOf" srcId="{DAA769D7-C618-424F-9B6D-37C1F9DA0B6E}" destId="{11E94C7F-FE31-6241-9339-F6D1CE08C787}" srcOrd="1" destOrd="0" presId="urn:microsoft.com/office/officeart/2016/7/layout/RepeatingBendingProcessNew"/>
    <dgm:cxn modelId="{DF3645DF-CCBE-4E21-902A-12FBA78A7F98}" srcId="{A24F8FB6-6485-4CF7-A9BD-B346FF730FCE}" destId="{BFFD277B-5FCB-40C6-A746-6B3EA9A41C22}" srcOrd="5" destOrd="0" parTransId="{8368925C-8312-45BD-8901-EC0B8C2C1283}" sibTransId="{8F9C2464-7F46-4B01-9503-300B25C9207D}"/>
    <dgm:cxn modelId="{33FB5E57-9CFC-674F-8144-D4683A2DCD95}" type="presOf" srcId="{73090BD0-78D4-464D-AFC8-B0670F0FB972}" destId="{90449F4B-60C3-AA47-883A-449705B339C7}" srcOrd="0" destOrd="0" presId="urn:microsoft.com/office/officeart/2016/7/layout/RepeatingBendingProcessNew"/>
    <dgm:cxn modelId="{F615CEFF-83F5-4EA1-962B-1EB3BF6D913C}" srcId="{A24F8FB6-6485-4CF7-A9BD-B346FF730FCE}" destId="{668FE855-DB0A-4232-9A0D-9B0D71FBBF75}" srcOrd="1" destOrd="0" parTransId="{380B9E30-AA5B-46BC-BC78-9E759064D59E}" sibTransId="{3654587B-DDE8-4DD3-912C-36401EEF5FA1}"/>
    <dgm:cxn modelId="{F420FECD-AE17-9041-A67B-6BA80EAC6F08}" type="presOf" srcId="{73090BD0-78D4-464D-AFC8-B0670F0FB972}" destId="{69F1AB55-9B31-3F49-A487-0F877EEDBE86}" srcOrd="1" destOrd="0" presId="urn:microsoft.com/office/officeart/2016/7/layout/RepeatingBendingProcessNew"/>
    <dgm:cxn modelId="{00295C2D-4276-7047-8030-32EF4480FD30}" type="presOf" srcId="{D0C03BD1-A320-454C-8691-39050418173B}" destId="{89AAB1EC-F428-7F47-8D28-F5AD2D73B42B}" srcOrd="1" destOrd="0" presId="urn:microsoft.com/office/officeart/2016/7/layout/RepeatingBendingProcessNew"/>
    <dgm:cxn modelId="{709AB9A0-F01F-4968-83D9-72C36DDC6DFF}" srcId="{A24F8FB6-6485-4CF7-A9BD-B346FF730FCE}" destId="{CF4C27D4-FCE6-409B-B9F8-D62072F55109}" srcOrd="3" destOrd="0" parTransId="{153DD575-AB4D-44A8-A8B6-F83C32B56723}" sibTransId="{D0C03BD1-A320-454C-8691-39050418173B}"/>
    <dgm:cxn modelId="{7E9D6811-ACB9-4EFC-B5CA-A972BB6B21D5}" srcId="{A24F8FB6-6485-4CF7-A9BD-B346FF730FCE}" destId="{2C59EE49-34EF-4F82-B0DF-B05185381599}" srcOrd="0" destOrd="0" parTransId="{FB28CE8E-2F21-465A-94EA-8A3DDF62A44A}" sibTransId="{73090BD0-78D4-464D-AFC8-B0670F0FB972}"/>
    <dgm:cxn modelId="{6381FD7F-BFC9-A646-BCA6-935649E439E2}" type="presOf" srcId="{2C59EE49-34EF-4F82-B0DF-B05185381599}" destId="{940E2A16-E83F-5745-96F3-0A1AA06B44D9}" srcOrd="0" destOrd="0" presId="urn:microsoft.com/office/officeart/2016/7/layout/RepeatingBendingProcessNew"/>
    <dgm:cxn modelId="{FFE8E9C1-5773-6941-AAF6-CB05E148B909}" type="presOf" srcId="{586B3D7A-BD52-4AEB-BACC-043733BE3329}" destId="{7C7604C9-67F6-9D4E-B174-D8A59A6359BA}" srcOrd="0" destOrd="0" presId="urn:microsoft.com/office/officeart/2016/7/layout/RepeatingBendingProcessNew"/>
    <dgm:cxn modelId="{E58796FC-6F51-44B8-A75F-C794AA7BD096}" srcId="{A24F8FB6-6485-4CF7-A9BD-B346FF730FCE}" destId="{586B3D7A-BD52-4AEB-BACC-043733BE3329}" srcOrd="4" destOrd="0" parTransId="{1A528737-58E0-4618-AD8C-DEA5735D6B78}" sibTransId="{F2A9C58C-DC78-484F-A895-6CB72D0E6F6B}"/>
    <dgm:cxn modelId="{347DDA58-98C2-4333-89BF-A35675126298}" srcId="{A24F8FB6-6485-4CF7-A9BD-B346FF730FCE}" destId="{A0BDED99-6E89-4277-BF00-D31284898391}" srcOrd="2" destOrd="0" parTransId="{2DA64796-DAD1-4B36-9D8D-E8FBCC9C7D1A}" sibTransId="{DAA769D7-C618-424F-9B6D-37C1F9DA0B6E}"/>
    <dgm:cxn modelId="{20B6CC40-D707-7342-9C48-2A19AB5C69CB}" type="presOf" srcId="{3654587B-DDE8-4DD3-912C-36401EEF5FA1}" destId="{B032E685-FF8E-DC4E-919C-7689A5ECC6C9}" srcOrd="1" destOrd="0" presId="urn:microsoft.com/office/officeart/2016/7/layout/RepeatingBendingProcessNew"/>
    <dgm:cxn modelId="{9E495DA8-35CA-8B4A-96FF-8007A55423AC}" type="presOf" srcId="{668FE855-DB0A-4232-9A0D-9B0D71FBBF75}" destId="{335CDB00-5A65-C042-BC24-CE1F4A254253}" srcOrd="0" destOrd="0" presId="urn:microsoft.com/office/officeart/2016/7/layout/RepeatingBendingProcessNew"/>
    <dgm:cxn modelId="{74E5A689-3024-2A42-87A8-53E78C97E868}" type="presParOf" srcId="{2E7CBFC9-427C-A747-AB36-AE9D42C83F5A}" destId="{940E2A16-E83F-5745-96F3-0A1AA06B44D9}" srcOrd="0" destOrd="0" presId="urn:microsoft.com/office/officeart/2016/7/layout/RepeatingBendingProcessNew"/>
    <dgm:cxn modelId="{80B93C8B-4F65-EE4F-9597-172CD9821BC5}" type="presParOf" srcId="{2E7CBFC9-427C-A747-AB36-AE9D42C83F5A}" destId="{90449F4B-60C3-AA47-883A-449705B339C7}" srcOrd="1" destOrd="0" presId="urn:microsoft.com/office/officeart/2016/7/layout/RepeatingBendingProcessNew"/>
    <dgm:cxn modelId="{978594EE-5D26-AA49-BF02-EA05CB25E396}" type="presParOf" srcId="{90449F4B-60C3-AA47-883A-449705B339C7}" destId="{69F1AB55-9B31-3F49-A487-0F877EEDBE86}" srcOrd="0" destOrd="0" presId="urn:microsoft.com/office/officeart/2016/7/layout/RepeatingBendingProcessNew"/>
    <dgm:cxn modelId="{8475D172-63FC-8446-B78E-D709F0C62CB0}" type="presParOf" srcId="{2E7CBFC9-427C-A747-AB36-AE9D42C83F5A}" destId="{335CDB00-5A65-C042-BC24-CE1F4A254253}" srcOrd="2" destOrd="0" presId="urn:microsoft.com/office/officeart/2016/7/layout/RepeatingBendingProcessNew"/>
    <dgm:cxn modelId="{ADB1EA7B-FFE0-E342-ABFE-CE9437BB3538}" type="presParOf" srcId="{2E7CBFC9-427C-A747-AB36-AE9D42C83F5A}" destId="{1F4E9705-F44F-5840-A8F1-EB16AB46C48D}" srcOrd="3" destOrd="0" presId="urn:microsoft.com/office/officeart/2016/7/layout/RepeatingBendingProcessNew"/>
    <dgm:cxn modelId="{B6048FEC-B351-3542-A765-06B4701F9988}" type="presParOf" srcId="{1F4E9705-F44F-5840-A8F1-EB16AB46C48D}" destId="{B032E685-FF8E-DC4E-919C-7689A5ECC6C9}" srcOrd="0" destOrd="0" presId="urn:microsoft.com/office/officeart/2016/7/layout/RepeatingBendingProcessNew"/>
    <dgm:cxn modelId="{BF11D370-30EC-1041-986A-DA656DB2C5FB}" type="presParOf" srcId="{2E7CBFC9-427C-A747-AB36-AE9D42C83F5A}" destId="{B7A3E3FA-0490-1B48-B744-BC458F4FC121}" srcOrd="4" destOrd="0" presId="urn:microsoft.com/office/officeart/2016/7/layout/RepeatingBendingProcessNew"/>
    <dgm:cxn modelId="{81B1CDDB-08BC-624E-A8AF-DA814D1DF887}" type="presParOf" srcId="{2E7CBFC9-427C-A747-AB36-AE9D42C83F5A}" destId="{AB213F64-9C90-164D-B0E3-F84D00CB67A3}" srcOrd="5" destOrd="0" presId="urn:microsoft.com/office/officeart/2016/7/layout/RepeatingBendingProcessNew"/>
    <dgm:cxn modelId="{1AF62047-2418-624B-AB73-31936A521711}" type="presParOf" srcId="{AB213F64-9C90-164D-B0E3-F84D00CB67A3}" destId="{11E94C7F-FE31-6241-9339-F6D1CE08C787}" srcOrd="0" destOrd="0" presId="urn:microsoft.com/office/officeart/2016/7/layout/RepeatingBendingProcessNew"/>
    <dgm:cxn modelId="{AF96DBA3-09C0-9545-95BE-C851F08EE1C0}" type="presParOf" srcId="{2E7CBFC9-427C-A747-AB36-AE9D42C83F5A}" destId="{DDBC813A-61E3-9A43-AA0E-9D7B6EEF608B}" srcOrd="6" destOrd="0" presId="urn:microsoft.com/office/officeart/2016/7/layout/RepeatingBendingProcessNew"/>
    <dgm:cxn modelId="{8925E86A-1A76-234D-9E10-191543AB6CEA}" type="presParOf" srcId="{2E7CBFC9-427C-A747-AB36-AE9D42C83F5A}" destId="{CF3605C3-7D1C-474B-A1BD-9647F61AD166}" srcOrd="7" destOrd="0" presId="urn:microsoft.com/office/officeart/2016/7/layout/RepeatingBendingProcessNew"/>
    <dgm:cxn modelId="{D91BEE57-B59C-7E44-A839-E0827CAB44E2}" type="presParOf" srcId="{CF3605C3-7D1C-474B-A1BD-9647F61AD166}" destId="{89AAB1EC-F428-7F47-8D28-F5AD2D73B42B}" srcOrd="0" destOrd="0" presId="urn:microsoft.com/office/officeart/2016/7/layout/RepeatingBendingProcessNew"/>
    <dgm:cxn modelId="{97E6034C-F2C9-FA4D-99B7-E16D4A0796D1}" type="presParOf" srcId="{2E7CBFC9-427C-A747-AB36-AE9D42C83F5A}" destId="{7C7604C9-67F6-9D4E-B174-D8A59A6359BA}" srcOrd="8" destOrd="0" presId="urn:microsoft.com/office/officeart/2016/7/layout/RepeatingBendingProcessNew"/>
    <dgm:cxn modelId="{8413E054-16B8-1F4F-B7C7-79716129DE1A}" type="presParOf" srcId="{2E7CBFC9-427C-A747-AB36-AE9D42C83F5A}" destId="{693BB43A-F5D0-6542-932C-2C1D586E18D6}" srcOrd="9" destOrd="0" presId="urn:microsoft.com/office/officeart/2016/7/layout/RepeatingBendingProcessNew"/>
    <dgm:cxn modelId="{68056966-2981-BC4B-A123-19C2BF9D8EF0}" type="presParOf" srcId="{693BB43A-F5D0-6542-932C-2C1D586E18D6}" destId="{0B08CBB3-F400-2143-8EF0-B4C12498DBBD}" srcOrd="0" destOrd="0" presId="urn:microsoft.com/office/officeart/2016/7/layout/RepeatingBendingProcessNew"/>
    <dgm:cxn modelId="{9DCEFB74-933B-6B47-AFC6-C7D52136F71F}" type="presParOf" srcId="{2E7CBFC9-427C-A747-AB36-AE9D42C83F5A}" destId="{4E8AEC76-341E-2E42-AAA8-DE25F2196BC4}"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6E34DC7-8B48-4349-9C18-1E749E59D3E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D2C4BE5-CFA2-48C8-B223-2FEE99263CCC}">
      <dgm:prSet/>
      <dgm:spPr/>
      <dgm:t>
        <a:bodyPr/>
        <a:lstStyle/>
        <a:p>
          <a:r>
            <a:rPr lang="en-US" dirty="0"/>
            <a:t>Introduce the COS early so clients understand the why</a:t>
          </a:r>
        </a:p>
      </dgm:t>
    </dgm:pt>
    <dgm:pt modelId="{E8B93525-D925-494A-8C73-3F5326DDE057}" type="parTrans" cxnId="{9BA1A3A1-6363-431F-A37C-197DE04C4E86}">
      <dgm:prSet/>
      <dgm:spPr/>
      <dgm:t>
        <a:bodyPr/>
        <a:lstStyle/>
        <a:p>
          <a:endParaRPr lang="en-US"/>
        </a:p>
      </dgm:t>
    </dgm:pt>
    <dgm:pt modelId="{C6BB05ED-0087-4E52-AA81-AF615E927CA5}" type="sibTrans" cxnId="{9BA1A3A1-6363-431F-A37C-197DE04C4E86}">
      <dgm:prSet/>
      <dgm:spPr/>
      <dgm:t>
        <a:bodyPr/>
        <a:lstStyle/>
        <a:p>
          <a:endParaRPr lang="en-US"/>
        </a:p>
      </dgm:t>
    </dgm:pt>
    <dgm:pt modelId="{CD4B26F5-DD38-4E4A-862A-9AD5E8B1782E}">
      <dgm:prSet/>
      <dgm:spPr/>
      <dgm:t>
        <a:bodyPr/>
        <a:lstStyle/>
        <a:p>
          <a:r>
            <a:rPr lang="en-US" dirty="0"/>
            <a:t>Administer the COS early when you notice signs a client may be about to leave. </a:t>
          </a:r>
        </a:p>
      </dgm:t>
    </dgm:pt>
    <dgm:pt modelId="{0B0E1404-52BB-48B2-A6A4-12C4AC506349}" type="parTrans" cxnId="{731C401B-6F86-4C5B-9EA3-805088088FD2}">
      <dgm:prSet/>
      <dgm:spPr/>
      <dgm:t>
        <a:bodyPr/>
        <a:lstStyle/>
        <a:p>
          <a:endParaRPr lang="en-US"/>
        </a:p>
      </dgm:t>
    </dgm:pt>
    <dgm:pt modelId="{0E5F5C7A-0825-4F76-BC31-B9CCFCBC0EE0}" type="sibTrans" cxnId="{731C401B-6F86-4C5B-9EA3-805088088FD2}">
      <dgm:prSet/>
      <dgm:spPr/>
      <dgm:t>
        <a:bodyPr/>
        <a:lstStyle/>
        <a:p>
          <a:endParaRPr lang="en-US"/>
        </a:p>
      </dgm:t>
    </dgm:pt>
    <dgm:pt modelId="{E4B3E677-968C-4045-BBCC-EFE6682B5652}">
      <dgm:prSet/>
      <dgm:spPr/>
      <dgm:t>
        <a:bodyPr/>
        <a:lstStyle/>
        <a:p>
          <a:r>
            <a:rPr lang="en-US" dirty="0"/>
            <a:t>Administer the COS over the phone (using a different SHS staff staff member)</a:t>
          </a:r>
        </a:p>
      </dgm:t>
    </dgm:pt>
    <dgm:pt modelId="{D48BA002-CED4-4842-A7C4-6E1C897076D0}" type="parTrans" cxnId="{08C89AAF-A308-4DFB-A6A3-26EF316D152F}">
      <dgm:prSet/>
      <dgm:spPr/>
      <dgm:t>
        <a:bodyPr/>
        <a:lstStyle/>
        <a:p>
          <a:endParaRPr lang="en-US"/>
        </a:p>
      </dgm:t>
    </dgm:pt>
    <dgm:pt modelId="{FB6C57F5-2953-422D-9F32-20D4C41E7E39}" type="sibTrans" cxnId="{08C89AAF-A308-4DFB-A6A3-26EF316D152F}">
      <dgm:prSet/>
      <dgm:spPr/>
      <dgm:t>
        <a:bodyPr/>
        <a:lstStyle/>
        <a:p>
          <a:endParaRPr lang="en-US"/>
        </a:p>
      </dgm:t>
    </dgm:pt>
    <dgm:pt modelId="{969129B0-2A3D-4E55-825E-6E863E623818}">
      <dgm:prSet/>
      <dgm:spPr/>
      <dgm:t>
        <a:bodyPr/>
        <a:lstStyle/>
        <a:p>
          <a:r>
            <a:rPr lang="en-US" dirty="0"/>
            <a:t>Mailing out the COS to the client (if appropriate)</a:t>
          </a:r>
        </a:p>
      </dgm:t>
    </dgm:pt>
    <dgm:pt modelId="{A89388E0-F074-48FE-A2F3-50337913EE3E}" type="parTrans" cxnId="{A52B0FB1-25F7-473D-9145-D63A55424BB9}">
      <dgm:prSet/>
      <dgm:spPr/>
      <dgm:t>
        <a:bodyPr/>
        <a:lstStyle/>
        <a:p>
          <a:endParaRPr lang="en-US"/>
        </a:p>
      </dgm:t>
    </dgm:pt>
    <dgm:pt modelId="{84CFB8FA-4DB8-4C5F-9706-A6586B5851DB}" type="sibTrans" cxnId="{A52B0FB1-25F7-473D-9145-D63A55424BB9}">
      <dgm:prSet/>
      <dgm:spPr/>
      <dgm:t>
        <a:bodyPr/>
        <a:lstStyle/>
        <a:p>
          <a:endParaRPr lang="en-US"/>
        </a:p>
      </dgm:t>
    </dgm:pt>
    <dgm:pt modelId="{6516E0B3-006D-491A-B77E-5DBF4050E6A5}">
      <dgm:prSet/>
      <dgm:spPr/>
      <dgm:t>
        <a:bodyPr/>
        <a:lstStyle/>
        <a:p>
          <a:r>
            <a:rPr lang="en-US"/>
            <a:t>Using the COS periodically throughout their case management. </a:t>
          </a:r>
        </a:p>
      </dgm:t>
    </dgm:pt>
    <dgm:pt modelId="{CA483B8A-0733-42DC-8B98-74A7BEB27EE8}" type="parTrans" cxnId="{1AB7CE5D-FFAA-4CE5-A9DA-1DFC9B5C3B80}">
      <dgm:prSet/>
      <dgm:spPr/>
      <dgm:t>
        <a:bodyPr/>
        <a:lstStyle/>
        <a:p>
          <a:endParaRPr lang="en-US"/>
        </a:p>
      </dgm:t>
    </dgm:pt>
    <dgm:pt modelId="{2743D049-38B1-41AE-BD20-A9CE85E9B482}" type="sibTrans" cxnId="{1AB7CE5D-FFAA-4CE5-A9DA-1DFC9B5C3B80}">
      <dgm:prSet/>
      <dgm:spPr/>
      <dgm:t>
        <a:bodyPr/>
        <a:lstStyle/>
        <a:p>
          <a:endParaRPr lang="en-US"/>
        </a:p>
      </dgm:t>
    </dgm:pt>
    <dgm:pt modelId="{8B2EC348-B8FF-4A67-BC78-82BF689164D2}" type="pres">
      <dgm:prSet presAssocID="{16E34DC7-8B48-4349-9C18-1E749E59D3E7}" presName="root" presStyleCnt="0">
        <dgm:presLayoutVars>
          <dgm:dir/>
          <dgm:resizeHandles val="exact"/>
        </dgm:presLayoutVars>
      </dgm:prSet>
      <dgm:spPr/>
      <dgm:t>
        <a:bodyPr/>
        <a:lstStyle/>
        <a:p>
          <a:endParaRPr lang="en-US"/>
        </a:p>
      </dgm:t>
    </dgm:pt>
    <dgm:pt modelId="{26FD330E-6ED7-43CF-A1CC-FE12B8AED96B}" type="pres">
      <dgm:prSet presAssocID="{4D2C4BE5-CFA2-48C8-B223-2FEE99263CCC}" presName="compNode" presStyleCnt="0"/>
      <dgm:spPr/>
    </dgm:pt>
    <dgm:pt modelId="{DC49AF79-CEF2-4321-B664-DB6FFF4E0E83}" type="pres">
      <dgm:prSet presAssocID="{4D2C4BE5-CFA2-48C8-B223-2FEE99263CCC}" presName="bgRect" presStyleLbl="bgShp" presStyleIdx="0" presStyleCnt="5"/>
      <dgm:spPr/>
    </dgm:pt>
    <dgm:pt modelId="{D90F48B8-4A03-47BD-B1DB-43FA264CDB81}" type="pres">
      <dgm:prSet presAssocID="{4D2C4BE5-CFA2-48C8-B223-2FEE99263C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D4C0002-AE96-48E0-A344-A56C3AB9DAA9}" type="pres">
      <dgm:prSet presAssocID="{4D2C4BE5-CFA2-48C8-B223-2FEE99263CCC}" presName="spaceRect" presStyleCnt="0"/>
      <dgm:spPr/>
    </dgm:pt>
    <dgm:pt modelId="{4A886F50-37AB-4DD9-AD6E-5BE32D8691AE}" type="pres">
      <dgm:prSet presAssocID="{4D2C4BE5-CFA2-48C8-B223-2FEE99263CCC}" presName="parTx" presStyleLbl="revTx" presStyleIdx="0" presStyleCnt="5">
        <dgm:presLayoutVars>
          <dgm:chMax val="0"/>
          <dgm:chPref val="0"/>
        </dgm:presLayoutVars>
      </dgm:prSet>
      <dgm:spPr/>
      <dgm:t>
        <a:bodyPr/>
        <a:lstStyle/>
        <a:p>
          <a:endParaRPr lang="en-US"/>
        </a:p>
      </dgm:t>
    </dgm:pt>
    <dgm:pt modelId="{79E7B213-7DEF-47D2-B82E-43B56C454F48}" type="pres">
      <dgm:prSet presAssocID="{C6BB05ED-0087-4E52-AA81-AF615E927CA5}" presName="sibTrans" presStyleCnt="0"/>
      <dgm:spPr/>
    </dgm:pt>
    <dgm:pt modelId="{9FDD9028-827F-4972-A001-A2859C4DE26A}" type="pres">
      <dgm:prSet presAssocID="{CD4B26F5-DD38-4E4A-862A-9AD5E8B1782E}" presName="compNode" presStyleCnt="0"/>
      <dgm:spPr/>
    </dgm:pt>
    <dgm:pt modelId="{2C5D23EF-E053-44B8-83E1-1B01B589C144}" type="pres">
      <dgm:prSet presAssocID="{CD4B26F5-DD38-4E4A-862A-9AD5E8B1782E}" presName="bgRect" presStyleLbl="bgShp" presStyleIdx="1" presStyleCnt="5"/>
      <dgm:spPr/>
    </dgm:pt>
    <dgm:pt modelId="{B1C7DE85-1FAB-4D0A-B523-35F4D686E1E4}" type="pres">
      <dgm:prSet presAssocID="{CD4B26F5-DD38-4E4A-862A-9AD5E8B1782E}" presName="iconRect" presStyleLbl="node1" presStyleIdx="1" presStyleCnt="5"/>
      <dgm:spPr>
        <a:blipFill rotWithShape="1">
          <a:blip xmlns:r="http://schemas.openxmlformats.org/officeDocument/2006/relationships" r:embed="rId3">
            <a:extLst>
              <a:ext uri="{96DAC541-7B7A-43D3-8B79-37D633B846F1}">
                <asvg:svgBlip xmlns=""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rritant"/>
        </a:ext>
      </dgm:extLst>
    </dgm:pt>
    <dgm:pt modelId="{1F1E03F7-F30D-4EDC-927E-142575A771A0}" type="pres">
      <dgm:prSet presAssocID="{CD4B26F5-DD38-4E4A-862A-9AD5E8B1782E}" presName="spaceRect" presStyleCnt="0"/>
      <dgm:spPr/>
    </dgm:pt>
    <dgm:pt modelId="{9BA036D3-787B-4BFF-BAB7-3B92151D03EF}" type="pres">
      <dgm:prSet presAssocID="{CD4B26F5-DD38-4E4A-862A-9AD5E8B1782E}" presName="parTx" presStyleLbl="revTx" presStyleIdx="1" presStyleCnt="5">
        <dgm:presLayoutVars>
          <dgm:chMax val="0"/>
          <dgm:chPref val="0"/>
        </dgm:presLayoutVars>
      </dgm:prSet>
      <dgm:spPr/>
      <dgm:t>
        <a:bodyPr/>
        <a:lstStyle/>
        <a:p>
          <a:endParaRPr lang="en-US"/>
        </a:p>
      </dgm:t>
    </dgm:pt>
    <dgm:pt modelId="{82F19E59-2285-4E32-BAFC-DFCCE3F0B1C6}" type="pres">
      <dgm:prSet presAssocID="{0E5F5C7A-0825-4F76-BC31-B9CCFCBC0EE0}" presName="sibTrans" presStyleCnt="0"/>
      <dgm:spPr/>
    </dgm:pt>
    <dgm:pt modelId="{6C14B3F8-3D2A-4F4C-A81A-4333896C0D6D}" type="pres">
      <dgm:prSet presAssocID="{E4B3E677-968C-4045-BBCC-EFE6682B5652}" presName="compNode" presStyleCnt="0"/>
      <dgm:spPr/>
    </dgm:pt>
    <dgm:pt modelId="{AD760A4C-3240-4D34-B638-8D6CF89C9B37}" type="pres">
      <dgm:prSet presAssocID="{E4B3E677-968C-4045-BBCC-EFE6682B5652}" presName="bgRect" presStyleLbl="bgShp" presStyleIdx="2" presStyleCnt="5"/>
      <dgm:spPr/>
    </dgm:pt>
    <dgm:pt modelId="{1AB28F0D-11AE-4138-8077-55213BD2F07C}" type="pres">
      <dgm:prSet presAssocID="{E4B3E677-968C-4045-BBCC-EFE6682B5652}" presName="iconRect" presStyleLbl="node1" presStyleIdx="2" presStyleCnt="5"/>
      <dgm:spPr>
        <a:blipFill rotWithShape="1">
          <a:blip xmlns:r="http://schemas.openxmlformats.org/officeDocument/2006/relationships" r:embed="rId5">
            <a:extLst>
              <a:ext uri="{96DAC541-7B7A-43D3-8B79-37D633B846F1}">
                <asvg:svgBlip xmlns=""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oup of People"/>
        </a:ext>
      </dgm:extLst>
    </dgm:pt>
    <dgm:pt modelId="{63B0EBA4-DE31-472E-A3E2-43E75A4065DD}" type="pres">
      <dgm:prSet presAssocID="{E4B3E677-968C-4045-BBCC-EFE6682B5652}" presName="spaceRect" presStyleCnt="0"/>
      <dgm:spPr/>
    </dgm:pt>
    <dgm:pt modelId="{F321D861-D17C-44F5-ACAF-389DB46F5CA5}" type="pres">
      <dgm:prSet presAssocID="{E4B3E677-968C-4045-BBCC-EFE6682B5652}" presName="parTx" presStyleLbl="revTx" presStyleIdx="2" presStyleCnt="5">
        <dgm:presLayoutVars>
          <dgm:chMax val="0"/>
          <dgm:chPref val="0"/>
        </dgm:presLayoutVars>
      </dgm:prSet>
      <dgm:spPr/>
      <dgm:t>
        <a:bodyPr/>
        <a:lstStyle/>
        <a:p>
          <a:endParaRPr lang="en-US"/>
        </a:p>
      </dgm:t>
    </dgm:pt>
    <dgm:pt modelId="{8DBBD71E-F1C4-44C3-91A0-1D5463648A18}" type="pres">
      <dgm:prSet presAssocID="{FB6C57F5-2953-422D-9F32-20D4C41E7E39}" presName="sibTrans" presStyleCnt="0"/>
      <dgm:spPr/>
    </dgm:pt>
    <dgm:pt modelId="{B936C409-6632-43C0-A4CC-8B0AE99755C4}" type="pres">
      <dgm:prSet presAssocID="{969129B0-2A3D-4E55-825E-6E863E623818}" presName="compNode" presStyleCnt="0"/>
      <dgm:spPr/>
    </dgm:pt>
    <dgm:pt modelId="{B8586F8C-EF9A-4D15-B7D5-734EA6E8778D}" type="pres">
      <dgm:prSet presAssocID="{969129B0-2A3D-4E55-825E-6E863E623818}" presName="bgRect" presStyleLbl="bgShp" presStyleIdx="3" presStyleCnt="5"/>
      <dgm:spPr/>
    </dgm:pt>
    <dgm:pt modelId="{9C998384-5A95-4653-862B-5FA0059AB2F0}" type="pres">
      <dgm:prSet presAssocID="{969129B0-2A3D-4E55-825E-6E863E62381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ilbox"/>
        </a:ext>
      </dgm:extLst>
    </dgm:pt>
    <dgm:pt modelId="{9F6FE6CC-330A-4745-B484-3D193643035C}" type="pres">
      <dgm:prSet presAssocID="{969129B0-2A3D-4E55-825E-6E863E623818}" presName="spaceRect" presStyleCnt="0"/>
      <dgm:spPr/>
    </dgm:pt>
    <dgm:pt modelId="{B2E18A06-462C-4108-8779-452E753BDE00}" type="pres">
      <dgm:prSet presAssocID="{969129B0-2A3D-4E55-825E-6E863E623818}" presName="parTx" presStyleLbl="revTx" presStyleIdx="3" presStyleCnt="5">
        <dgm:presLayoutVars>
          <dgm:chMax val="0"/>
          <dgm:chPref val="0"/>
        </dgm:presLayoutVars>
      </dgm:prSet>
      <dgm:spPr/>
      <dgm:t>
        <a:bodyPr/>
        <a:lstStyle/>
        <a:p>
          <a:endParaRPr lang="en-US"/>
        </a:p>
      </dgm:t>
    </dgm:pt>
    <dgm:pt modelId="{3D8B4B62-35A1-47B2-ABD1-4EA44F137A29}" type="pres">
      <dgm:prSet presAssocID="{84CFB8FA-4DB8-4C5F-9706-A6586B5851DB}" presName="sibTrans" presStyleCnt="0"/>
      <dgm:spPr/>
    </dgm:pt>
    <dgm:pt modelId="{2294F341-B77A-4482-A5B8-8333C0FEE90F}" type="pres">
      <dgm:prSet presAssocID="{6516E0B3-006D-491A-B77E-5DBF4050E6A5}" presName="compNode" presStyleCnt="0"/>
      <dgm:spPr/>
    </dgm:pt>
    <dgm:pt modelId="{4D98DFF7-7774-44E8-868C-6B7675837061}" type="pres">
      <dgm:prSet presAssocID="{6516E0B3-006D-491A-B77E-5DBF4050E6A5}" presName="bgRect" presStyleLbl="bgShp" presStyleIdx="4" presStyleCnt="5"/>
      <dgm:spPr/>
    </dgm:pt>
    <dgm:pt modelId="{92D4D341-7ED3-475D-B864-7F3EF325198D}" type="pres">
      <dgm:prSet presAssocID="{6516E0B3-006D-491A-B77E-5DBF4050E6A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ierarchy"/>
        </a:ext>
      </dgm:extLst>
    </dgm:pt>
    <dgm:pt modelId="{3DFE564F-B561-49C5-BD0D-D6575082604D}" type="pres">
      <dgm:prSet presAssocID="{6516E0B3-006D-491A-B77E-5DBF4050E6A5}" presName="spaceRect" presStyleCnt="0"/>
      <dgm:spPr/>
    </dgm:pt>
    <dgm:pt modelId="{464F12BB-5938-42E1-9E88-A768BE1E0706}" type="pres">
      <dgm:prSet presAssocID="{6516E0B3-006D-491A-B77E-5DBF4050E6A5}" presName="parTx" presStyleLbl="revTx" presStyleIdx="4" presStyleCnt="5">
        <dgm:presLayoutVars>
          <dgm:chMax val="0"/>
          <dgm:chPref val="0"/>
        </dgm:presLayoutVars>
      </dgm:prSet>
      <dgm:spPr/>
      <dgm:t>
        <a:bodyPr/>
        <a:lstStyle/>
        <a:p>
          <a:endParaRPr lang="en-US"/>
        </a:p>
      </dgm:t>
    </dgm:pt>
  </dgm:ptLst>
  <dgm:cxnLst>
    <dgm:cxn modelId="{08C89AAF-A308-4DFB-A6A3-26EF316D152F}" srcId="{16E34DC7-8B48-4349-9C18-1E749E59D3E7}" destId="{E4B3E677-968C-4045-BBCC-EFE6682B5652}" srcOrd="2" destOrd="0" parTransId="{D48BA002-CED4-4842-A7C4-6E1C897076D0}" sibTransId="{FB6C57F5-2953-422D-9F32-20D4C41E7E39}"/>
    <dgm:cxn modelId="{D6CE52C4-FCDD-4E41-B96E-347E8CAF4FE0}" type="presOf" srcId="{6516E0B3-006D-491A-B77E-5DBF4050E6A5}" destId="{464F12BB-5938-42E1-9E88-A768BE1E0706}" srcOrd="0" destOrd="0" presId="urn:microsoft.com/office/officeart/2018/2/layout/IconVerticalSolidList"/>
    <dgm:cxn modelId="{E9BB01E1-C448-4850-AA55-5FF646EC2BBC}" type="presOf" srcId="{4D2C4BE5-CFA2-48C8-B223-2FEE99263CCC}" destId="{4A886F50-37AB-4DD9-AD6E-5BE32D8691AE}" srcOrd="0" destOrd="0" presId="urn:microsoft.com/office/officeart/2018/2/layout/IconVerticalSolidList"/>
    <dgm:cxn modelId="{9BA1A3A1-6363-431F-A37C-197DE04C4E86}" srcId="{16E34DC7-8B48-4349-9C18-1E749E59D3E7}" destId="{4D2C4BE5-CFA2-48C8-B223-2FEE99263CCC}" srcOrd="0" destOrd="0" parTransId="{E8B93525-D925-494A-8C73-3F5326DDE057}" sibTransId="{C6BB05ED-0087-4E52-AA81-AF615E927CA5}"/>
    <dgm:cxn modelId="{5DF7E596-CD0E-45CB-BFFD-8B50385C21EA}" type="presOf" srcId="{CD4B26F5-DD38-4E4A-862A-9AD5E8B1782E}" destId="{9BA036D3-787B-4BFF-BAB7-3B92151D03EF}" srcOrd="0" destOrd="0" presId="urn:microsoft.com/office/officeart/2018/2/layout/IconVerticalSolidList"/>
    <dgm:cxn modelId="{B323E814-B817-433A-9C5D-6BA99DF9ED1D}" type="presOf" srcId="{16E34DC7-8B48-4349-9C18-1E749E59D3E7}" destId="{8B2EC348-B8FF-4A67-BC78-82BF689164D2}" srcOrd="0" destOrd="0" presId="urn:microsoft.com/office/officeart/2018/2/layout/IconVerticalSolidList"/>
    <dgm:cxn modelId="{80E1199F-4DDA-4718-931B-A97EF51E65EE}" type="presOf" srcId="{969129B0-2A3D-4E55-825E-6E863E623818}" destId="{B2E18A06-462C-4108-8779-452E753BDE00}" srcOrd="0" destOrd="0" presId="urn:microsoft.com/office/officeart/2018/2/layout/IconVerticalSolidList"/>
    <dgm:cxn modelId="{A52B0FB1-25F7-473D-9145-D63A55424BB9}" srcId="{16E34DC7-8B48-4349-9C18-1E749E59D3E7}" destId="{969129B0-2A3D-4E55-825E-6E863E623818}" srcOrd="3" destOrd="0" parTransId="{A89388E0-F074-48FE-A2F3-50337913EE3E}" sibTransId="{84CFB8FA-4DB8-4C5F-9706-A6586B5851DB}"/>
    <dgm:cxn modelId="{1AB7CE5D-FFAA-4CE5-A9DA-1DFC9B5C3B80}" srcId="{16E34DC7-8B48-4349-9C18-1E749E59D3E7}" destId="{6516E0B3-006D-491A-B77E-5DBF4050E6A5}" srcOrd="4" destOrd="0" parTransId="{CA483B8A-0733-42DC-8B98-74A7BEB27EE8}" sibTransId="{2743D049-38B1-41AE-BD20-A9CE85E9B482}"/>
    <dgm:cxn modelId="{731C401B-6F86-4C5B-9EA3-805088088FD2}" srcId="{16E34DC7-8B48-4349-9C18-1E749E59D3E7}" destId="{CD4B26F5-DD38-4E4A-862A-9AD5E8B1782E}" srcOrd="1" destOrd="0" parTransId="{0B0E1404-52BB-48B2-A6A4-12C4AC506349}" sibTransId="{0E5F5C7A-0825-4F76-BC31-B9CCFCBC0EE0}"/>
    <dgm:cxn modelId="{B6C65840-12A0-44B5-A9A8-232913FF6226}" type="presOf" srcId="{E4B3E677-968C-4045-BBCC-EFE6682B5652}" destId="{F321D861-D17C-44F5-ACAF-389DB46F5CA5}" srcOrd="0" destOrd="0" presId="urn:microsoft.com/office/officeart/2018/2/layout/IconVerticalSolidList"/>
    <dgm:cxn modelId="{1072ABC8-DC65-4F9C-A4D8-0B60352BD1A5}" type="presParOf" srcId="{8B2EC348-B8FF-4A67-BC78-82BF689164D2}" destId="{26FD330E-6ED7-43CF-A1CC-FE12B8AED96B}" srcOrd="0" destOrd="0" presId="urn:microsoft.com/office/officeart/2018/2/layout/IconVerticalSolidList"/>
    <dgm:cxn modelId="{BAA286E6-3AE9-48F1-AAAF-D01236B86AB0}" type="presParOf" srcId="{26FD330E-6ED7-43CF-A1CC-FE12B8AED96B}" destId="{DC49AF79-CEF2-4321-B664-DB6FFF4E0E83}" srcOrd="0" destOrd="0" presId="urn:microsoft.com/office/officeart/2018/2/layout/IconVerticalSolidList"/>
    <dgm:cxn modelId="{80B2D6C8-5766-4810-9274-357D2AB33534}" type="presParOf" srcId="{26FD330E-6ED7-43CF-A1CC-FE12B8AED96B}" destId="{D90F48B8-4A03-47BD-B1DB-43FA264CDB81}" srcOrd="1" destOrd="0" presId="urn:microsoft.com/office/officeart/2018/2/layout/IconVerticalSolidList"/>
    <dgm:cxn modelId="{70F83EE7-9309-42E7-89AC-3E55174139AC}" type="presParOf" srcId="{26FD330E-6ED7-43CF-A1CC-FE12B8AED96B}" destId="{CD4C0002-AE96-48E0-A344-A56C3AB9DAA9}" srcOrd="2" destOrd="0" presId="urn:microsoft.com/office/officeart/2018/2/layout/IconVerticalSolidList"/>
    <dgm:cxn modelId="{2B423586-4283-4C40-8F60-9D05056CC214}" type="presParOf" srcId="{26FD330E-6ED7-43CF-A1CC-FE12B8AED96B}" destId="{4A886F50-37AB-4DD9-AD6E-5BE32D8691AE}" srcOrd="3" destOrd="0" presId="urn:microsoft.com/office/officeart/2018/2/layout/IconVerticalSolidList"/>
    <dgm:cxn modelId="{2D39C984-5A93-4EC5-A6AC-23992822DF57}" type="presParOf" srcId="{8B2EC348-B8FF-4A67-BC78-82BF689164D2}" destId="{79E7B213-7DEF-47D2-B82E-43B56C454F48}" srcOrd="1" destOrd="0" presId="urn:microsoft.com/office/officeart/2018/2/layout/IconVerticalSolidList"/>
    <dgm:cxn modelId="{96D7869E-0960-4932-85EA-C91166B0BE1C}" type="presParOf" srcId="{8B2EC348-B8FF-4A67-BC78-82BF689164D2}" destId="{9FDD9028-827F-4972-A001-A2859C4DE26A}" srcOrd="2" destOrd="0" presId="urn:microsoft.com/office/officeart/2018/2/layout/IconVerticalSolidList"/>
    <dgm:cxn modelId="{15A10AD3-D129-4D6D-9AE9-96C20FF598A7}" type="presParOf" srcId="{9FDD9028-827F-4972-A001-A2859C4DE26A}" destId="{2C5D23EF-E053-44B8-83E1-1B01B589C144}" srcOrd="0" destOrd="0" presId="urn:microsoft.com/office/officeart/2018/2/layout/IconVerticalSolidList"/>
    <dgm:cxn modelId="{FCEEF7C1-BEED-46F4-9250-BFF82F36DABC}" type="presParOf" srcId="{9FDD9028-827F-4972-A001-A2859C4DE26A}" destId="{B1C7DE85-1FAB-4D0A-B523-35F4D686E1E4}" srcOrd="1" destOrd="0" presId="urn:microsoft.com/office/officeart/2018/2/layout/IconVerticalSolidList"/>
    <dgm:cxn modelId="{B52D493A-565A-43CA-B5B4-303EDD9345C7}" type="presParOf" srcId="{9FDD9028-827F-4972-A001-A2859C4DE26A}" destId="{1F1E03F7-F30D-4EDC-927E-142575A771A0}" srcOrd="2" destOrd="0" presId="urn:microsoft.com/office/officeart/2018/2/layout/IconVerticalSolidList"/>
    <dgm:cxn modelId="{905DB72B-A9A9-41C9-A245-A5FDB8A5E3C9}" type="presParOf" srcId="{9FDD9028-827F-4972-A001-A2859C4DE26A}" destId="{9BA036D3-787B-4BFF-BAB7-3B92151D03EF}" srcOrd="3" destOrd="0" presId="urn:microsoft.com/office/officeart/2018/2/layout/IconVerticalSolidList"/>
    <dgm:cxn modelId="{409091C6-A071-48D4-A811-223A53A6F038}" type="presParOf" srcId="{8B2EC348-B8FF-4A67-BC78-82BF689164D2}" destId="{82F19E59-2285-4E32-BAFC-DFCCE3F0B1C6}" srcOrd="3" destOrd="0" presId="urn:microsoft.com/office/officeart/2018/2/layout/IconVerticalSolidList"/>
    <dgm:cxn modelId="{639B4A30-4432-4F71-9194-60D695B9CC40}" type="presParOf" srcId="{8B2EC348-B8FF-4A67-BC78-82BF689164D2}" destId="{6C14B3F8-3D2A-4F4C-A81A-4333896C0D6D}" srcOrd="4" destOrd="0" presId="urn:microsoft.com/office/officeart/2018/2/layout/IconVerticalSolidList"/>
    <dgm:cxn modelId="{B337263D-FDDB-474B-8653-BB6B640D32BC}" type="presParOf" srcId="{6C14B3F8-3D2A-4F4C-A81A-4333896C0D6D}" destId="{AD760A4C-3240-4D34-B638-8D6CF89C9B37}" srcOrd="0" destOrd="0" presId="urn:microsoft.com/office/officeart/2018/2/layout/IconVerticalSolidList"/>
    <dgm:cxn modelId="{13E02306-B635-4147-BAF7-835ADCFB7440}" type="presParOf" srcId="{6C14B3F8-3D2A-4F4C-A81A-4333896C0D6D}" destId="{1AB28F0D-11AE-4138-8077-55213BD2F07C}" srcOrd="1" destOrd="0" presId="urn:microsoft.com/office/officeart/2018/2/layout/IconVerticalSolidList"/>
    <dgm:cxn modelId="{A3C0EBD7-687A-4BE5-8A67-AC7CCD35B393}" type="presParOf" srcId="{6C14B3F8-3D2A-4F4C-A81A-4333896C0D6D}" destId="{63B0EBA4-DE31-472E-A3E2-43E75A4065DD}" srcOrd="2" destOrd="0" presId="urn:microsoft.com/office/officeart/2018/2/layout/IconVerticalSolidList"/>
    <dgm:cxn modelId="{AC1250A6-0DCD-41AE-94AA-49C95E9E48A4}" type="presParOf" srcId="{6C14B3F8-3D2A-4F4C-A81A-4333896C0D6D}" destId="{F321D861-D17C-44F5-ACAF-389DB46F5CA5}" srcOrd="3" destOrd="0" presId="urn:microsoft.com/office/officeart/2018/2/layout/IconVerticalSolidList"/>
    <dgm:cxn modelId="{47D6FE77-A00D-4377-B607-78687D9E91AF}" type="presParOf" srcId="{8B2EC348-B8FF-4A67-BC78-82BF689164D2}" destId="{8DBBD71E-F1C4-44C3-91A0-1D5463648A18}" srcOrd="5" destOrd="0" presId="urn:microsoft.com/office/officeart/2018/2/layout/IconVerticalSolidList"/>
    <dgm:cxn modelId="{D102F75B-7949-4B25-8447-69DEBA26AD8B}" type="presParOf" srcId="{8B2EC348-B8FF-4A67-BC78-82BF689164D2}" destId="{B936C409-6632-43C0-A4CC-8B0AE99755C4}" srcOrd="6" destOrd="0" presId="urn:microsoft.com/office/officeart/2018/2/layout/IconVerticalSolidList"/>
    <dgm:cxn modelId="{2C0E8551-2C38-45BD-A67E-264E05134ED8}" type="presParOf" srcId="{B936C409-6632-43C0-A4CC-8B0AE99755C4}" destId="{B8586F8C-EF9A-4D15-B7D5-734EA6E8778D}" srcOrd="0" destOrd="0" presId="urn:microsoft.com/office/officeart/2018/2/layout/IconVerticalSolidList"/>
    <dgm:cxn modelId="{FD5F1765-83BA-496E-B8AE-5CBB85464CAF}" type="presParOf" srcId="{B936C409-6632-43C0-A4CC-8B0AE99755C4}" destId="{9C998384-5A95-4653-862B-5FA0059AB2F0}" srcOrd="1" destOrd="0" presId="urn:microsoft.com/office/officeart/2018/2/layout/IconVerticalSolidList"/>
    <dgm:cxn modelId="{0AE16236-09DD-4F31-B3F7-51D31C8932DE}" type="presParOf" srcId="{B936C409-6632-43C0-A4CC-8B0AE99755C4}" destId="{9F6FE6CC-330A-4745-B484-3D193643035C}" srcOrd="2" destOrd="0" presId="urn:microsoft.com/office/officeart/2018/2/layout/IconVerticalSolidList"/>
    <dgm:cxn modelId="{6E3979EC-3F06-4703-8A17-FA54B5B90C73}" type="presParOf" srcId="{B936C409-6632-43C0-A4CC-8B0AE99755C4}" destId="{B2E18A06-462C-4108-8779-452E753BDE00}" srcOrd="3" destOrd="0" presId="urn:microsoft.com/office/officeart/2018/2/layout/IconVerticalSolidList"/>
    <dgm:cxn modelId="{5A5C9FC3-598D-4D50-9A4D-AB5E718B1E16}" type="presParOf" srcId="{8B2EC348-B8FF-4A67-BC78-82BF689164D2}" destId="{3D8B4B62-35A1-47B2-ABD1-4EA44F137A29}" srcOrd="7" destOrd="0" presId="urn:microsoft.com/office/officeart/2018/2/layout/IconVerticalSolidList"/>
    <dgm:cxn modelId="{FD181799-CAEF-44FA-9A2A-37DB92BEF16E}" type="presParOf" srcId="{8B2EC348-B8FF-4A67-BC78-82BF689164D2}" destId="{2294F341-B77A-4482-A5B8-8333C0FEE90F}" srcOrd="8" destOrd="0" presId="urn:microsoft.com/office/officeart/2018/2/layout/IconVerticalSolidList"/>
    <dgm:cxn modelId="{E375757A-84F8-4A63-870C-86327926C71A}" type="presParOf" srcId="{2294F341-B77A-4482-A5B8-8333C0FEE90F}" destId="{4D98DFF7-7774-44E8-868C-6B7675837061}" srcOrd="0" destOrd="0" presId="urn:microsoft.com/office/officeart/2018/2/layout/IconVerticalSolidList"/>
    <dgm:cxn modelId="{B0FE681E-BCAA-4DAF-8CA1-69E90DE6BDA2}" type="presParOf" srcId="{2294F341-B77A-4482-A5B8-8333C0FEE90F}" destId="{92D4D341-7ED3-475D-B864-7F3EF325198D}" srcOrd="1" destOrd="0" presId="urn:microsoft.com/office/officeart/2018/2/layout/IconVerticalSolidList"/>
    <dgm:cxn modelId="{C0828088-38C0-4266-9757-A30DAA671736}" type="presParOf" srcId="{2294F341-B77A-4482-A5B8-8333C0FEE90F}" destId="{3DFE564F-B561-49C5-BD0D-D6575082604D}" srcOrd="2" destOrd="0" presId="urn:microsoft.com/office/officeart/2018/2/layout/IconVerticalSolidList"/>
    <dgm:cxn modelId="{6F80EFFA-816D-4C14-B6DD-14B594BD3B69}" type="presParOf" srcId="{2294F341-B77A-4482-A5B8-8333C0FEE90F}" destId="{464F12BB-5938-42E1-9E88-A768BE1E070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ADB70C-7881-4AB0-8737-8B8F54113D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CD19BEB-3AB3-46FC-9BE3-6ED0D3AABFE9}">
      <dgm:prSet/>
      <dgm:spPr/>
      <dgm:t>
        <a:bodyPr/>
        <a:lstStyle/>
        <a:p>
          <a:r>
            <a:rPr lang="en-US"/>
            <a:t>SHS Outcomes Framework recap; development of the COS; Why use a COS?</a:t>
          </a:r>
        </a:p>
      </dgm:t>
    </dgm:pt>
    <dgm:pt modelId="{2AB50926-D789-4A89-A870-A072D595902D}" type="parTrans" cxnId="{38628546-49E6-4718-A500-BB75DD6FEA3F}">
      <dgm:prSet/>
      <dgm:spPr/>
      <dgm:t>
        <a:bodyPr/>
        <a:lstStyle/>
        <a:p>
          <a:endParaRPr lang="en-US"/>
        </a:p>
      </dgm:t>
    </dgm:pt>
    <dgm:pt modelId="{8DD24B43-A85D-4312-9AA8-4662913E3FEC}" type="sibTrans" cxnId="{38628546-49E6-4718-A500-BB75DD6FEA3F}">
      <dgm:prSet/>
      <dgm:spPr/>
      <dgm:t>
        <a:bodyPr/>
        <a:lstStyle/>
        <a:p>
          <a:endParaRPr lang="en-US"/>
        </a:p>
      </dgm:t>
    </dgm:pt>
    <dgm:pt modelId="{59B77AF1-5195-41FB-9B0A-887FEE6AB7B3}">
      <dgm:prSet/>
      <dgm:spPr/>
      <dgm:t>
        <a:bodyPr/>
        <a:lstStyle/>
        <a:p>
          <a:r>
            <a:rPr lang="en-US" dirty="0"/>
            <a:t>The COS and how to administer it</a:t>
          </a:r>
        </a:p>
      </dgm:t>
    </dgm:pt>
    <dgm:pt modelId="{3176DC25-F0D2-4E73-96B8-C86D25FB18A7}" type="parTrans" cxnId="{79D414D5-348E-42B1-87F8-67E18DFDD0CE}">
      <dgm:prSet/>
      <dgm:spPr/>
      <dgm:t>
        <a:bodyPr/>
        <a:lstStyle/>
        <a:p>
          <a:endParaRPr lang="en-US"/>
        </a:p>
      </dgm:t>
    </dgm:pt>
    <dgm:pt modelId="{C8499090-DFBC-496C-BD83-47C01349ED33}" type="sibTrans" cxnId="{79D414D5-348E-42B1-87F8-67E18DFDD0CE}">
      <dgm:prSet/>
      <dgm:spPr/>
      <dgm:t>
        <a:bodyPr/>
        <a:lstStyle/>
        <a:p>
          <a:endParaRPr lang="en-US"/>
        </a:p>
      </dgm:t>
    </dgm:pt>
    <dgm:pt modelId="{F1000A0E-6281-4D87-B614-191434C7BFE3}">
      <dgm:prSet/>
      <dgm:spPr/>
      <dgm:t>
        <a:bodyPr/>
        <a:lstStyle/>
        <a:p>
          <a:r>
            <a:rPr lang="en-US" dirty="0"/>
            <a:t>Using the COS well for the benefit of clients; Building buy-in</a:t>
          </a:r>
        </a:p>
      </dgm:t>
    </dgm:pt>
    <dgm:pt modelId="{A5A00661-A46C-48F4-894D-A07C6AFFCEF5}" type="parTrans" cxnId="{C4A5E510-C1B5-4404-AE75-6EB057D97B13}">
      <dgm:prSet/>
      <dgm:spPr/>
      <dgm:t>
        <a:bodyPr/>
        <a:lstStyle/>
        <a:p>
          <a:endParaRPr lang="en-US"/>
        </a:p>
      </dgm:t>
    </dgm:pt>
    <dgm:pt modelId="{55E407F9-ABF6-4A7D-B68E-608A7F5ACB5B}" type="sibTrans" cxnId="{C4A5E510-C1B5-4404-AE75-6EB057D97B13}">
      <dgm:prSet/>
      <dgm:spPr/>
      <dgm:t>
        <a:bodyPr/>
        <a:lstStyle/>
        <a:p>
          <a:endParaRPr lang="en-US"/>
        </a:p>
      </dgm:t>
    </dgm:pt>
    <dgm:pt modelId="{F51AA701-3C93-4DE2-A3C0-D017084D2C13}">
      <dgm:prSet/>
      <dgm:spPr/>
      <dgm:t>
        <a:bodyPr/>
        <a:lstStyle/>
        <a:p>
          <a:r>
            <a:rPr lang="en-US" dirty="0"/>
            <a:t>Safe and appropriate use of COS surveys with Aboriginal clients</a:t>
          </a:r>
        </a:p>
      </dgm:t>
    </dgm:pt>
    <dgm:pt modelId="{F2364001-FC20-4047-A363-DFE48049B05C}" type="parTrans" cxnId="{19D3D62E-138C-4FC4-AD01-9687101E0897}">
      <dgm:prSet/>
      <dgm:spPr/>
      <dgm:t>
        <a:bodyPr/>
        <a:lstStyle/>
        <a:p>
          <a:endParaRPr lang="en-US"/>
        </a:p>
      </dgm:t>
    </dgm:pt>
    <dgm:pt modelId="{B7EF589A-D35B-471A-84C8-13E2D1F70CD2}" type="sibTrans" cxnId="{19D3D62E-138C-4FC4-AD01-9687101E0897}">
      <dgm:prSet/>
      <dgm:spPr/>
      <dgm:t>
        <a:bodyPr/>
        <a:lstStyle/>
        <a:p>
          <a:endParaRPr lang="en-US"/>
        </a:p>
      </dgm:t>
    </dgm:pt>
    <dgm:pt modelId="{A73605FD-D270-4E5E-83D5-04A6D553963C}">
      <dgm:prSet/>
      <dgm:spPr/>
      <dgm:t>
        <a:bodyPr/>
        <a:lstStyle/>
        <a:p>
          <a:r>
            <a:rPr lang="en-US" dirty="0"/>
            <a:t>Developing strategies to address potential barriers</a:t>
          </a:r>
        </a:p>
      </dgm:t>
    </dgm:pt>
    <dgm:pt modelId="{61E2D1C4-A6B1-4382-9921-9375C3D25A7E}" type="parTrans" cxnId="{4A734C37-FB93-443D-85E0-3E6C05D8DC4C}">
      <dgm:prSet/>
      <dgm:spPr/>
      <dgm:t>
        <a:bodyPr/>
        <a:lstStyle/>
        <a:p>
          <a:endParaRPr lang="en-US"/>
        </a:p>
      </dgm:t>
    </dgm:pt>
    <dgm:pt modelId="{753CF5C1-1414-48BF-8DDE-B2F3640A4984}" type="sibTrans" cxnId="{4A734C37-FB93-443D-85E0-3E6C05D8DC4C}">
      <dgm:prSet/>
      <dgm:spPr/>
      <dgm:t>
        <a:bodyPr/>
        <a:lstStyle/>
        <a:p>
          <a:endParaRPr lang="en-US"/>
        </a:p>
      </dgm:t>
    </dgm:pt>
    <dgm:pt modelId="{D71F114E-785D-4107-A0E2-F8EF2B7D2254}">
      <dgm:prSet/>
      <dgm:spPr/>
      <dgm:t>
        <a:bodyPr/>
        <a:lstStyle/>
        <a:p>
          <a:r>
            <a:rPr lang="en-US" dirty="0"/>
            <a:t>Creating a positive data culture; Reporting; CIMS demonstration</a:t>
          </a:r>
        </a:p>
      </dgm:t>
    </dgm:pt>
    <dgm:pt modelId="{DFB02AAA-ACF2-4FBD-91FF-3C87F47AFF1D}" type="parTrans" cxnId="{9805F9E6-1310-4D36-A7C2-C7209A995478}">
      <dgm:prSet/>
      <dgm:spPr/>
      <dgm:t>
        <a:bodyPr/>
        <a:lstStyle/>
        <a:p>
          <a:endParaRPr lang="en-US"/>
        </a:p>
      </dgm:t>
    </dgm:pt>
    <dgm:pt modelId="{64CEEA8C-8075-4F91-A38C-72763F35B1B1}" type="sibTrans" cxnId="{9805F9E6-1310-4D36-A7C2-C7209A995478}">
      <dgm:prSet/>
      <dgm:spPr/>
      <dgm:t>
        <a:bodyPr/>
        <a:lstStyle/>
        <a:p>
          <a:endParaRPr lang="en-US"/>
        </a:p>
      </dgm:t>
    </dgm:pt>
    <dgm:pt modelId="{2FD5A5B5-5B90-41DE-9BC4-41246B841B3B}">
      <dgm:prSet/>
      <dgm:spPr/>
      <dgm:t>
        <a:bodyPr/>
        <a:lstStyle/>
        <a:p>
          <a:r>
            <a:rPr lang="en-US"/>
            <a:t>Embedding the COS into practice; Next steps</a:t>
          </a:r>
        </a:p>
      </dgm:t>
    </dgm:pt>
    <dgm:pt modelId="{66545373-D66D-4BBA-9D65-4C39D6288C2A}" type="parTrans" cxnId="{6E68E31F-BD25-4D70-BC44-E57A406871AE}">
      <dgm:prSet/>
      <dgm:spPr/>
      <dgm:t>
        <a:bodyPr/>
        <a:lstStyle/>
        <a:p>
          <a:endParaRPr lang="en-US"/>
        </a:p>
      </dgm:t>
    </dgm:pt>
    <dgm:pt modelId="{44DFC8B5-217E-4489-9423-30136C7756F0}" type="sibTrans" cxnId="{6E68E31F-BD25-4D70-BC44-E57A406871AE}">
      <dgm:prSet/>
      <dgm:spPr/>
      <dgm:t>
        <a:bodyPr/>
        <a:lstStyle/>
        <a:p>
          <a:endParaRPr lang="en-US"/>
        </a:p>
      </dgm:t>
    </dgm:pt>
    <dgm:pt modelId="{00618656-FAD4-4D06-A1DD-244B82EE5ABC}" type="pres">
      <dgm:prSet presAssocID="{59ADB70C-7881-4AB0-8737-8B8F54113D2B}" presName="root" presStyleCnt="0">
        <dgm:presLayoutVars>
          <dgm:dir/>
          <dgm:resizeHandles val="exact"/>
        </dgm:presLayoutVars>
      </dgm:prSet>
      <dgm:spPr/>
      <dgm:t>
        <a:bodyPr/>
        <a:lstStyle/>
        <a:p>
          <a:endParaRPr lang="en-US"/>
        </a:p>
      </dgm:t>
    </dgm:pt>
    <dgm:pt modelId="{F4A9A38A-A561-4105-93C3-B795EDAB16FE}" type="pres">
      <dgm:prSet presAssocID="{9CD19BEB-3AB3-46FC-9BE3-6ED0D3AABFE9}" presName="compNode" presStyleCnt="0"/>
      <dgm:spPr/>
    </dgm:pt>
    <dgm:pt modelId="{E2232828-2236-40A7-ABB7-09B9BF8CE20C}" type="pres">
      <dgm:prSet presAssocID="{9CD19BEB-3AB3-46FC-9BE3-6ED0D3AABFE9}" presName="bgRect" presStyleLbl="bgShp" presStyleIdx="0" presStyleCnt="7" custLinFactNeighborX="1102" custLinFactNeighborY="-50072"/>
      <dgm:spPr/>
    </dgm:pt>
    <dgm:pt modelId="{CBEB1155-3C59-4DF1-BA86-8D4F2DB26118}" type="pres">
      <dgm:prSet presAssocID="{9CD19BEB-3AB3-46FC-9BE3-6ED0D3AABFE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C0484AE7-49EF-4A03-8B8B-40BE40429D84}" type="pres">
      <dgm:prSet presAssocID="{9CD19BEB-3AB3-46FC-9BE3-6ED0D3AABFE9}" presName="spaceRect" presStyleCnt="0"/>
      <dgm:spPr/>
    </dgm:pt>
    <dgm:pt modelId="{84FFB625-83E8-4FDF-8B36-AA6F36FDFF18}" type="pres">
      <dgm:prSet presAssocID="{9CD19BEB-3AB3-46FC-9BE3-6ED0D3AABFE9}" presName="parTx" presStyleLbl="revTx" presStyleIdx="0" presStyleCnt="7">
        <dgm:presLayoutVars>
          <dgm:chMax val="0"/>
          <dgm:chPref val="0"/>
        </dgm:presLayoutVars>
      </dgm:prSet>
      <dgm:spPr/>
      <dgm:t>
        <a:bodyPr/>
        <a:lstStyle/>
        <a:p>
          <a:endParaRPr lang="en-US"/>
        </a:p>
      </dgm:t>
    </dgm:pt>
    <dgm:pt modelId="{1012893F-9939-42E0-872F-BABB025FA366}" type="pres">
      <dgm:prSet presAssocID="{8DD24B43-A85D-4312-9AA8-4662913E3FEC}" presName="sibTrans" presStyleCnt="0"/>
      <dgm:spPr/>
    </dgm:pt>
    <dgm:pt modelId="{8B86499F-4731-4D59-8428-8A9E3003ED5D}" type="pres">
      <dgm:prSet presAssocID="{59B77AF1-5195-41FB-9B0A-887FEE6AB7B3}" presName="compNode" presStyleCnt="0"/>
      <dgm:spPr/>
    </dgm:pt>
    <dgm:pt modelId="{D62DC81A-EE1B-4144-B710-D7CE5C4E1A73}" type="pres">
      <dgm:prSet presAssocID="{59B77AF1-5195-41FB-9B0A-887FEE6AB7B3}" presName="bgRect" presStyleLbl="bgShp" presStyleIdx="1" presStyleCnt="7"/>
      <dgm:spPr>
        <a:ln w="38100">
          <a:solidFill>
            <a:srgbClr val="002060"/>
          </a:solidFill>
        </a:ln>
        <a:effectLst>
          <a:glow rad="330200">
            <a:schemeClr val="accent6">
              <a:satMod val="175000"/>
              <a:alpha val="65000"/>
            </a:schemeClr>
          </a:glow>
        </a:effectLst>
      </dgm:spPr>
    </dgm:pt>
    <dgm:pt modelId="{53E03BBE-6E5C-4449-B333-A88C53EDA580}" type="pres">
      <dgm:prSet presAssocID="{59B77AF1-5195-41FB-9B0A-887FEE6AB7B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3A686386-E9FE-41FC-BBC7-460021ECD4B6}" type="pres">
      <dgm:prSet presAssocID="{59B77AF1-5195-41FB-9B0A-887FEE6AB7B3}" presName="spaceRect" presStyleCnt="0"/>
      <dgm:spPr/>
    </dgm:pt>
    <dgm:pt modelId="{D2EE3569-C565-4EB2-960A-5BB2A239D6D0}" type="pres">
      <dgm:prSet presAssocID="{59B77AF1-5195-41FB-9B0A-887FEE6AB7B3}" presName="parTx" presStyleLbl="revTx" presStyleIdx="1" presStyleCnt="7">
        <dgm:presLayoutVars>
          <dgm:chMax val="0"/>
          <dgm:chPref val="0"/>
        </dgm:presLayoutVars>
      </dgm:prSet>
      <dgm:spPr/>
      <dgm:t>
        <a:bodyPr/>
        <a:lstStyle/>
        <a:p>
          <a:endParaRPr lang="en-US"/>
        </a:p>
      </dgm:t>
    </dgm:pt>
    <dgm:pt modelId="{54D76DFE-ED25-49F2-A3D0-6111E7443150}" type="pres">
      <dgm:prSet presAssocID="{C8499090-DFBC-496C-BD83-47C01349ED33}" presName="sibTrans" presStyleCnt="0"/>
      <dgm:spPr/>
    </dgm:pt>
    <dgm:pt modelId="{92599DB3-3AC0-46E8-88F4-BE603CD607FA}" type="pres">
      <dgm:prSet presAssocID="{F1000A0E-6281-4D87-B614-191434C7BFE3}" presName="compNode" presStyleCnt="0"/>
      <dgm:spPr/>
    </dgm:pt>
    <dgm:pt modelId="{1F4048C9-456A-4990-BFAC-71F6BA60B0AA}" type="pres">
      <dgm:prSet presAssocID="{F1000A0E-6281-4D87-B614-191434C7BFE3}" presName="bgRect" presStyleLbl="bgShp" presStyleIdx="2" presStyleCnt="7"/>
      <dgm:spPr/>
    </dgm:pt>
    <dgm:pt modelId="{C7E22BC6-2697-4443-92BD-005597DCE28A}" type="pres">
      <dgm:prSet presAssocID="{F1000A0E-6281-4D87-B614-191434C7BFE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re"/>
        </a:ext>
      </dgm:extLst>
    </dgm:pt>
    <dgm:pt modelId="{FE6ADB60-B097-4BAB-8EDB-BCAA225E2046}" type="pres">
      <dgm:prSet presAssocID="{F1000A0E-6281-4D87-B614-191434C7BFE3}" presName="spaceRect" presStyleCnt="0"/>
      <dgm:spPr/>
    </dgm:pt>
    <dgm:pt modelId="{C7E116EA-FC20-4CDD-A019-EF4D13DE52E6}" type="pres">
      <dgm:prSet presAssocID="{F1000A0E-6281-4D87-B614-191434C7BFE3}" presName="parTx" presStyleLbl="revTx" presStyleIdx="2" presStyleCnt="7">
        <dgm:presLayoutVars>
          <dgm:chMax val="0"/>
          <dgm:chPref val="0"/>
        </dgm:presLayoutVars>
      </dgm:prSet>
      <dgm:spPr/>
      <dgm:t>
        <a:bodyPr/>
        <a:lstStyle/>
        <a:p>
          <a:endParaRPr lang="en-US"/>
        </a:p>
      </dgm:t>
    </dgm:pt>
    <dgm:pt modelId="{423AFC94-400E-4748-966F-CFD278CA3CC4}" type="pres">
      <dgm:prSet presAssocID="{55E407F9-ABF6-4A7D-B68E-608A7F5ACB5B}" presName="sibTrans" presStyleCnt="0"/>
      <dgm:spPr/>
    </dgm:pt>
    <dgm:pt modelId="{20CB3647-E74C-4B76-B94E-B264133C5DE2}" type="pres">
      <dgm:prSet presAssocID="{F51AA701-3C93-4DE2-A3C0-D017084D2C13}" presName="compNode" presStyleCnt="0"/>
      <dgm:spPr/>
    </dgm:pt>
    <dgm:pt modelId="{B8261F95-966A-4C80-A220-5EBEC266DEDB}" type="pres">
      <dgm:prSet presAssocID="{F51AA701-3C93-4DE2-A3C0-D017084D2C13}" presName="bgRect" presStyleLbl="bgShp" presStyleIdx="3" presStyleCnt="7"/>
      <dgm:spPr/>
    </dgm:pt>
    <dgm:pt modelId="{E1B23B3C-729D-4B41-B0D1-EBD969AFFEEB}" type="pres">
      <dgm:prSet presAssocID="{F51AA701-3C93-4DE2-A3C0-D017084D2C13}" presName="iconRect" presStyleLbl="node1" presStyleIdx="3" presStyleCnt="7"/>
      <dgm:spPr>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ers with solid fill"/>
        </a:ext>
      </dgm:extLst>
    </dgm:pt>
    <dgm:pt modelId="{677BF1A2-60F5-4F72-9CA7-974E017139C3}" type="pres">
      <dgm:prSet presAssocID="{F51AA701-3C93-4DE2-A3C0-D017084D2C13}" presName="spaceRect" presStyleCnt="0"/>
      <dgm:spPr/>
    </dgm:pt>
    <dgm:pt modelId="{8991C776-2A66-4410-92D5-418B4652DC75}" type="pres">
      <dgm:prSet presAssocID="{F51AA701-3C93-4DE2-A3C0-D017084D2C13}" presName="parTx" presStyleLbl="revTx" presStyleIdx="3" presStyleCnt="7">
        <dgm:presLayoutVars>
          <dgm:chMax val="0"/>
          <dgm:chPref val="0"/>
        </dgm:presLayoutVars>
      </dgm:prSet>
      <dgm:spPr/>
      <dgm:t>
        <a:bodyPr/>
        <a:lstStyle/>
        <a:p>
          <a:endParaRPr lang="en-US"/>
        </a:p>
      </dgm:t>
    </dgm:pt>
    <dgm:pt modelId="{3E7CE1B2-5530-4C9A-9E3E-3A57681CBB8B}" type="pres">
      <dgm:prSet presAssocID="{B7EF589A-D35B-471A-84C8-13E2D1F70CD2}" presName="sibTrans" presStyleCnt="0"/>
      <dgm:spPr/>
    </dgm:pt>
    <dgm:pt modelId="{0FA0641E-623D-4DA4-A5A5-9242D8996825}" type="pres">
      <dgm:prSet presAssocID="{A73605FD-D270-4E5E-83D5-04A6D553963C}" presName="compNode" presStyleCnt="0"/>
      <dgm:spPr/>
    </dgm:pt>
    <dgm:pt modelId="{7C7F19FE-A949-4684-83EF-E41607FB0192}" type="pres">
      <dgm:prSet presAssocID="{A73605FD-D270-4E5E-83D5-04A6D553963C}" presName="bgRect" presStyleLbl="bgShp" presStyleIdx="4" presStyleCnt="7"/>
      <dgm:spPr/>
    </dgm:pt>
    <dgm:pt modelId="{3CF0E567-5F07-490F-9043-A9A8FE4A493E}" type="pres">
      <dgm:prSet presAssocID="{A73605FD-D270-4E5E-83D5-04A6D553963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07A7C35B-EFB3-4765-BFFF-3C0D7408D9B4}" type="pres">
      <dgm:prSet presAssocID="{A73605FD-D270-4E5E-83D5-04A6D553963C}" presName="spaceRect" presStyleCnt="0"/>
      <dgm:spPr/>
    </dgm:pt>
    <dgm:pt modelId="{C5804089-4AC0-4E58-84A7-A8CFC7DD2EAA}" type="pres">
      <dgm:prSet presAssocID="{A73605FD-D270-4E5E-83D5-04A6D553963C}" presName="parTx" presStyleLbl="revTx" presStyleIdx="4" presStyleCnt="7">
        <dgm:presLayoutVars>
          <dgm:chMax val="0"/>
          <dgm:chPref val="0"/>
        </dgm:presLayoutVars>
      </dgm:prSet>
      <dgm:spPr/>
      <dgm:t>
        <a:bodyPr/>
        <a:lstStyle/>
        <a:p>
          <a:endParaRPr lang="en-US"/>
        </a:p>
      </dgm:t>
    </dgm:pt>
    <dgm:pt modelId="{4F857C59-DAD6-4CFD-B312-55AF2B329127}" type="pres">
      <dgm:prSet presAssocID="{753CF5C1-1414-48BF-8DDE-B2F3640A4984}" presName="sibTrans" presStyleCnt="0"/>
      <dgm:spPr/>
    </dgm:pt>
    <dgm:pt modelId="{DFC31925-672D-4EBA-9B23-0AE1E1AFA381}" type="pres">
      <dgm:prSet presAssocID="{D71F114E-785D-4107-A0E2-F8EF2B7D2254}" presName="compNode" presStyleCnt="0"/>
      <dgm:spPr/>
    </dgm:pt>
    <dgm:pt modelId="{72D53479-B550-4943-817B-6752ACE2A637}" type="pres">
      <dgm:prSet presAssocID="{D71F114E-785D-4107-A0E2-F8EF2B7D2254}" presName="bgRect" presStyleLbl="bgShp" presStyleIdx="5" presStyleCnt="7"/>
      <dgm:spPr/>
    </dgm:pt>
    <dgm:pt modelId="{D1C638C4-3ADA-47E3-866C-D4745D029F44}" type="pres">
      <dgm:prSet presAssocID="{D71F114E-785D-4107-A0E2-F8EF2B7D225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pward trend"/>
        </a:ext>
      </dgm:extLst>
    </dgm:pt>
    <dgm:pt modelId="{D43C21B5-E29A-476F-ADF7-C2D7E46BE325}" type="pres">
      <dgm:prSet presAssocID="{D71F114E-785D-4107-A0E2-F8EF2B7D2254}" presName="spaceRect" presStyleCnt="0"/>
      <dgm:spPr/>
    </dgm:pt>
    <dgm:pt modelId="{6FE91A25-52DE-44B0-930D-0A559B1BEB30}" type="pres">
      <dgm:prSet presAssocID="{D71F114E-785D-4107-A0E2-F8EF2B7D2254}" presName="parTx" presStyleLbl="revTx" presStyleIdx="5" presStyleCnt="7">
        <dgm:presLayoutVars>
          <dgm:chMax val="0"/>
          <dgm:chPref val="0"/>
        </dgm:presLayoutVars>
      </dgm:prSet>
      <dgm:spPr/>
      <dgm:t>
        <a:bodyPr/>
        <a:lstStyle/>
        <a:p>
          <a:endParaRPr lang="en-US"/>
        </a:p>
      </dgm:t>
    </dgm:pt>
    <dgm:pt modelId="{38794782-9157-4966-8713-B81CF2817935}" type="pres">
      <dgm:prSet presAssocID="{64CEEA8C-8075-4F91-A38C-72763F35B1B1}" presName="sibTrans" presStyleCnt="0"/>
      <dgm:spPr/>
    </dgm:pt>
    <dgm:pt modelId="{9931BEEF-7705-4662-923F-1EEF2DBD4A56}" type="pres">
      <dgm:prSet presAssocID="{2FD5A5B5-5B90-41DE-9BC4-41246B841B3B}" presName="compNode" presStyleCnt="0"/>
      <dgm:spPr/>
    </dgm:pt>
    <dgm:pt modelId="{11D9C42B-DAB0-483C-AC67-0EA1589A06CF}" type="pres">
      <dgm:prSet presAssocID="{2FD5A5B5-5B90-41DE-9BC4-41246B841B3B}" presName="bgRect" presStyleLbl="bgShp" presStyleIdx="6" presStyleCnt="7"/>
      <dgm:spPr/>
    </dgm:pt>
    <dgm:pt modelId="{F149144C-9A4A-4D04-86AD-863FBDF131C2}" type="pres">
      <dgm:prSet presAssocID="{2FD5A5B5-5B90-41DE-9BC4-41246B841B3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usiness Growth"/>
        </a:ext>
      </dgm:extLst>
    </dgm:pt>
    <dgm:pt modelId="{6EFEC1D0-B405-4526-9C66-AA9E8E398AF9}" type="pres">
      <dgm:prSet presAssocID="{2FD5A5B5-5B90-41DE-9BC4-41246B841B3B}" presName="spaceRect" presStyleCnt="0"/>
      <dgm:spPr/>
    </dgm:pt>
    <dgm:pt modelId="{0452C730-CE32-45E3-9557-33A1948E2766}" type="pres">
      <dgm:prSet presAssocID="{2FD5A5B5-5B90-41DE-9BC4-41246B841B3B}" presName="parTx" presStyleLbl="revTx" presStyleIdx="6" presStyleCnt="7">
        <dgm:presLayoutVars>
          <dgm:chMax val="0"/>
          <dgm:chPref val="0"/>
        </dgm:presLayoutVars>
      </dgm:prSet>
      <dgm:spPr/>
      <dgm:t>
        <a:bodyPr/>
        <a:lstStyle/>
        <a:p>
          <a:endParaRPr lang="en-US"/>
        </a:p>
      </dgm:t>
    </dgm:pt>
  </dgm:ptLst>
  <dgm:cxnLst>
    <dgm:cxn modelId="{E1730C4C-5850-46A4-97AB-7ED8552D28BA}" type="presOf" srcId="{59ADB70C-7881-4AB0-8737-8B8F54113D2B}" destId="{00618656-FAD4-4D06-A1DD-244B82EE5ABC}" srcOrd="0" destOrd="0" presId="urn:microsoft.com/office/officeart/2018/2/layout/IconVerticalSolidList"/>
    <dgm:cxn modelId="{C4A5E510-C1B5-4404-AE75-6EB057D97B13}" srcId="{59ADB70C-7881-4AB0-8737-8B8F54113D2B}" destId="{F1000A0E-6281-4D87-B614-191434C7BFE3}" srcOrd="2" destOrd="0" parTransId="{A5A00661-A46C-48F4-894D-A07C6AFFCEF5}" sibTransId="{55E407F9-ABF6-4A7D-B68E-608A7F5ACB5B}"/>
    <dgm:cxn modelId="{4A734C37-FB93-443D-85E0-3E6C05D8DC4C}" srcId="{59ADB70C-7881-4AB0-8737-8B8F54113D2B}" destId="{A73605FD-D270-4E5E-83D5-04A6D553963C}" srcOrd="4" destOrd="0" parTransId="{61E2D1C4-A6B1-4382-9921-9375C3D25A7E}" sibTransId="{753CF5C1-1414-48BF-8DDE-B2F3640A4984}"/>
    <dgm:cxn modelId="{6E68E31F-BD25-4D70-BC44-E57A406871AE}" srcId="{59ADB70C-7881-4AB0-8737-8B8F54113D2B}" destId="{2FD5A5B5-5B90-41DE-9BC4-41246B841B3B}" srcOrd="6" destOrd="0" parTransId="{66545373-D66D-4BBA-9D65-4C39D6288C2A}" sibTransId="{44DFC8B5-217E-4489-9423-30136C7756F0}"/>
    <dgm:cxn modelId="{6EB4E3A1-4F45-4A33-886C-4D1777EDB250}" type="presOf" srcId="{59B77AF1-5195-41FB-9B0A-887FEE6AB7B3}" destId="{D2EE3569-C565-4EB2-960A-5BB2A239D6D0}" srcOrd="0" destOrd="0" presId="urn:microsoft.com/office/officeart/2018/2/layout/IconVerticalSolidList"/>
    <dgm:cxn modelId="{357E14B2-8AAA-44EF-B92A-802FE4ADF174}" type="presOf" srcId="{F51AA701-3C93-4DE2-A3C0-D017084D2C13}" destId="{8991C776-2A66-4410-92D5-418B4652DC75}" srcOrd="0" destOrd="0" presId="urn:microsoft.com/office/officeart/2018/2/layout/IconVerticalSolidList"/>
    <dgm:cxn modelId="{9805F9E6-1310-4D36-A7C2-C7209A995478}" srcId="{59ADB70C-7881-4AB0-8737-8B8F54113D2B}" destId="{D71F114E-785D-4107-A0E2-F8EF2B7D2254}" srcOrd="5" destOrd="0" parTransId="{DFB02AAA-ACF2-4FBD-91FF-3C87F47AFF1D}" sibTransId="{64CEEA8C-8075-4F91-A38C-72763F35B1B1}"/>
    <dgm:cxn modelId="{2CC7E064-9F39-4E7A-90E2-BC11E6691AC0}" type="presOf" srcId="{F1000A0E-6281-4D87-B614-191434C7BFE3}" destId="{C7E116EA-FC20-4CDD-A019-EF4D13DE52E6}" srcOrd="0" destOrd="0" presId="urn:microsoft.com/office/officeart/2018/2/layout/IconVerticalSolidList"/>
    <dgm:cxn modelId="{38628546-49E6-4718-A500-BB75DD6FEA3F}" srcId="{59ADB70C-7881-4AB0-8737-8B8F54113D2B}" destId="{9CD19BEB-3AB3-46FC-9BE3-6ED0D3AABFE9}" srcOrd="0" destOrd="0" parTransId="{2AB50926-D789-4A89-A870-A072D595902D}" sibTransId="{8DD24B43-A85D-4312-9AA8-4662913E3FEC}"/>
    <dgm:cxn modelId="{BCBF8E39-19D4-4770-8FC6-6753E2578DD1}" type="presOf" srcId="{D71F114E-785D-4107-A0E2-F8EF2B7D2254}" destId="{6FE91A25-52DE-44B0-930D-0A559B1BEB30}" srcOrd="0" destOrd="0" presId="urn:microsoft.com/office/officeart/2018/2/layout/IconVerticalSolidList"/>
    <dgm:cxn modelId="{1D6DFEAA-40D8-4099-99AF-02F78D4B03A8}" type="presOf" srcId="{9CD19BEB-3AB3-46FC-9BE3-6ED0D3AABFE9}" destId="{84FFB625-83E8-4FDF-8B36-AA6F36FDFF18}" srcOrd="0" destOrd="0" presId="urn:microsoft.com/office/officeart/2018/2/layout/IconVerticalSolidList"/>
    <dgm:cxn modelId="{19D3D62E-138C-4FC4-AD01-9687101E0897}" srcId="{59ADB70C-7881-4AB0-8737-8B8F54113D2B}" destId="{F51AA701-3C93-4DE2-A3C0-D017084D2C13}" srcOrd="3" destOrd="0" parTransId="{F2364001-FC20-4047-A363-DFE48049B05C}" sibTransId="{B7EF589A-D35B-471A-84C8-13E2D1F70CD2}"/>
    <dgm:cxn modelId="{5A65DFCB-0B9D-46F6-870C-B7621FF3FE3E}" type="presOf" srcId="{2FD5A5B5-5B90-41DE-9BC4-41246B841B3B}" destId="{0452C730-CE32-45E3-9557-33A1948E2766}" srcOrd="0" destOrd="0" presId="urn:microsoft.com/office/officeart/2018/2/layout/IconVerticalSolidList"/>
    <dgm:cxn modelId="{25AC46CC-8BEE-481B-9F0D-D3174EFCFC39}" type="presOf" srcId="{A73605FD-D270-4E5E-83D5-04A6D553963C}" destId="{C5804089-4AC0-4E58-84A7-A8CFC7DD2EAA}" srcOrd="0" destOrd="0" presId="urn:microsoft.com/office/officeart/2018/2/layout/IconVerticalSolidList"/>
    <dgm:cxn modelId="{79D414D5-348E-42B1-87F8-67E18DFDD0CE}" srcId="{59ADB70C-7881-4AB0-8737-8B8F54113D2B}" destId="{59B77AF1-5195-41FB-9B0A-887FEE6AB7B3}" srcOrd="1" destOrd="0" parTransId="{3176DC25-F0D2-4E73-96B8-C86D25FB18A7}" sibTransId="{C8499090-DFBC-496C-BD83-47C01349ED33}"/>
    <dgm:cxn modelId="{EB930865-4FDC-4BD5-A6B1-E41ABC88BCFE}" type="presParOf" srcId="{00618656-FAD4-4D06-A1DD-244B82EE5ABC}" destId="{F4A9A38A-A561-4105-93C3-B795EDAB16FE}" srcOrd="0" destOrd="0" presId="urn:microsoft.com/office/officeart/2018/2/layout/IconVerticalSolidList"/>
    <dgm:cxn modelId="{0C4E220A-9D7A-4640-A890-6745148EF8D8}" type="presParOf" srcId="{F4A9A38A-A561-4105-93C3-B795EDAB16FE}" destId="{E2232828-2236-40A7-ABB7-09B9BF8CE20C}" srcOrd="0" destOrd="0" presId="urn:microsoft.com/office/officeart/2018/2/layout/IconVerticalSolidList"/>
    <dgm:cxn modelId="{A0E97BD6-DE0F-4E7B-90FE-347284DAF451}" type="presParOf" srcId="{F4A9A38A-A561-4105-93C3-B795EDAB16FE}" destId="{CBEB1155-3C59-4DF1-BA86-8D4F2DB26118}" srcOrd="1" destOrd="0" presId="urn:microsoft.com/office/officeart/2018/2/layout/IconVerticalSolidList"/>
    <dgm:cxn modelId="{D4AF0861-C46E-4CF1-B5EE-0E47992983C6}" type="presParOf" srcId="{F4A9A38A-A561-4105-93C3-B795EDAB16FE}" destId="{C0484AE7-49EF-4A03-8B8B-40BE40429D84}" srcOrd="2" destOrd="0" presId="urn:microsoft.com/office/officeart/2018/2/layout/IconVerticalSolidList"/>
    <dgm:cxn modelId="{3BB9F011-2FCA-4A75-A799-F1E11AAA819A}" type="presParOf" srcId="{F4A9A38A-A561-4105-93C3-B795EDAB16FE}" destId="{84FFB625-83E8-4FDF-8B36-AA6F36FDFF18}" srcOrd="3" destOrd="0" presId="urn:microsoft.com/office/officeart/2018/2/layout/IconVerticalSolidList"/>
    <dgm:cxn modelId="{705B3D5C-DABA-40C7-981D-CEBF0980B6F1}" type="presParOf" srcId="{00618656-FAD4-4D06-A1DD-244B82EE5ABC}" destId="{1012893F-9939-42E0-872F-BABB025FA366}" srcOrd="1" destOrd="0" presId="urn:microsoft.com/office/officeart/2018/2/layout/IconVerticalSolidList"/>
    <dgm:cxn modelId="{A516C6D4-96BF-405E-8AC1-AF1FD0AC626D}" type="presParOf" srcId="{00618656-FAD4-4D06-A1DD-244B82EE5ABC}" destId="{8B86499F-4731-4D59-8428-8A9E3003ED5D}" srcOrd="2" destOrd="0" presId="urn:microsoft.com/office/officeart/2018/2/layout/IconVerticalSolidList"/>
    <dgm:cxn modelId="{D2EC5F7D-C25C-40B1-9ADC-B01E883A8F8E}" type="presParOf" srcId="{8B86499F-4731-4D59-8428-8A9E3003ED5D}" destId="{D62DC81A-EE1B-4144-B710-D7CE5C4E1A73}" srcOrd="0" destOrd="0" presId="urn:microsoft.com/office/officeart/2018/2/layout/IconVerticalSolidList"/>
    <dgm:cxn modelId="{7C031884-990E-4465-8981-3C4AD4C4F51E}" type="presParOf" srcId="{8B86499F-4731-4D59-8428-8A9E3003ED5D}" destId="{53E03BBE-6E5C-4449-B333-A88C53EDA580}" srcOrd="1" destOrd="0" presId="urn:microsoft.com/office/officeart/2018/2/layout/IconVerticalSolidList"/>
    <dgm:cxn modelId="{2434814E-106C-4949-8DDB-0EC7AB811E98}" type="presParOf" srcId="{8B86499F-4731-4D59-8428-8A9E3003ED5D}" destId="{3A686386-E9FE-41FC-BBC7-460021ECD4B6}" srcOrd="2" destOrd="0" presId="urn:microsoft.com/office/officeart/2018/2/layout/IconVerticalSolidList"/>
    <dgm:cxn modelId="{6691F460-1438-429A-B482-EAEDCDE7ED7F}" type="presParOf" srcId="{8B86499F-4731-4D59-8428-8A9E3003ED5D}" destId="{D2EE3569-C565-4EB2-960A-5BB2A239D6D0}" srcOrd="3" destOrd="0" presId="urn:microsoft.com/office/officeart/2018/2/layout/IconVerticalSolidList"/>
    <dgm:cxn modelId="{4EDDE31D-12D0-48B9-9CF7-FA87DBDD5CAC}" type="presParOf" srcId="{00618656-FAD4-4D06-A1DD-244B82EE5ABC}" destId="{54D76DFE-ED25-49F2-A3D0-6111E7443150}" srcOrd="3" destOrd="0" presId="urn:microsoft.com/office/officeart/2018/2/layout/IconVerticalSolidList"/>
    <dgm:cxn modelId="{D8570906-AADA-4666-8B49-27E93C7EE668}" type="presParOf" srcId="{00618656-FAD4-4D06-A1DD-244B82EE5ABC}" destId="{92599DB3-3AC0-46E8-88F4-BE603CD607FA}" srcOrd="4" destOrd="0" presId="urn:microsoft.com/office/officeart/2018/2/layout/IconVerticalSolidList"/>
    <dgm:cxn modelId="{F4760864-B4F2-4F00-8952-03C59621E596}" type="presParOf" srcId="{92599DB3-3AC0-46E8-88F4-BE603CD607FA}" destId="{1F4048C9-456A-4990-BFAC-71F6BA60B0AA}" srcOrd="0" destOrd="0" presId="urn:microsoft.com/office/officeart/2018/2/layout/IconVerticalSolidList"/>
    <dgm:cxn modelId="{4BC2A3E2-72CA-4C1D-A8EF-09F350A9C0DD}" type="presParOf" srcId="{92599DB3-3AC0-46E8-88F4-BE603CD607FA}" destId="{C7E22BC6-2697-4443-92BD-005597DCE28A}" srcOrd="1" destOrd="0" presId="urn:microsoft.com/office/officeart/2018/2/layout/IconVerticalSolidList"/>
    <dgm:cxn modelId="{4D8F7A03-7B2B-4339-AE5D-FC109C146639}" type="presParOf" srcId="{92599DB3-3AC0-46E8-88F4-BE603CD607FA}" destId="{FE6ADB60-B097-4BAB-8EDB-BCAA225E2046}" srcOrd="2" destOrd="0" presId="urn:microsoft.com/office/officeart/2018/2/layout/IconVerticalSolidList"/>
    <dgm:cxn modelId="{633BAF41-5276-4DA5-9354-89840CDECB40}" type="presParOf" srcId="{92599DB3-3AC0-46E8-88F4-BE603CD607FA}" destId="{C7E116EA-FC20-4CDD-A019-EF4D13DE52E6}" srcOrd="3" destOrd="0" presId="urn:microsoft.com/office/officeart/2018/2/layout/IconVerticalSolidList"/>
    <dgm:cxn modelId="{702560A0-2FE2-4DAE-990A-256C0E91BB7E}" type="presParOf" srcId="{00618656-FAD4-4D06-A1DD-244B82EE5ABC}" destId="{423AFC94-400E-4748-966F-CFD278CA3CC4}" srcOrd="5" destOrd="0" presId="urn:microsoft.com/office/officeart/2018/2/layout/IconVerticalSolidList"/>
    <dgm:cxn modelId="{5FD69144-7B80-4968-B46F-8C5165022F81}" type="presParOf" srcId="{00618656-FAD4-4D06-A1DD-244B82EE5ABC}" destId="{20CB3647-E74C-4B76-B94E-B264133C5DE2}" srcOrd="6" destOrd="0" presId="urn:microsoft.com/office/officeart/2018/2/layout/IconVerticalSolidList"/>
    <dgm:cxn modelId="{BD537953-4E96-454D-B722-A0DEDCE980E2}" type="presParOf" srcId="{20CB3647-E74C-4B76-B94E-B264133C5DE2}" destId="{B8261F95-966A-4C80-A220-5EBEC266DEDB}" srcOrd="0" destOrd="0" presId="urn:microsoft.com/office/officeart/2018/2/layout/IconVerticalSolidList"/>
    <dgm:cxn modelId="{DFAF33AA-8D31-4F79-8EF5-51C3FD58ACE3}" type="presParOf" srcId="{20CB3647-E74C-4B76-B94E-B264133C5DE2}" destId="{E1B23B3C-729D-4B41-B0D1-EBD969AFFEEB}" srcOrd="1" destOrd="0" presId="urn:microsoft.com/office/officeart/2018/2/layout/IconVerticalSolidList"/>
    <dgm:cxn modelId="{DD79B298-34F8-461C-BDE3-4A05B214EC7A}" type="presParOf" srcId="{20CB3647-E74C-4B76-B94E-B264133C5DE2}" destId="{677BF1A2-60F5-4F72-9CA7-974E017139C3}" srcOrd="2" destOrd="0" presId="urn:microsoft.com/office/officeart/2018/2/layout/IconVerticalSolidList"/>
    <dgm:cxn modelId="{ADC0B39A-462D-4814-98F4-48278847F0B7}" type="presParOf" srcId="{20CB3647-E74C-4B76-B94E-B264133C5DE2}" destId="{8991C776-2A66-4410-92D5-418B4652DC75}" srcOrd="3" destOrd="0" presId="urn:microsoft.com/office/officeart/2018/2/layout/IconVerticalSolidList"/>
    <dgm:cxn modelId="{F3BCD635-43B0-4833-99C8-435B2990222B}" type="presParOf" srcId="{00618656-FAD4-4D06-A1DD-244B82EE5ABC}" destId="{3E7CE1B2-5530-4C9A-9E3E-3A57681CBB8B}" srcOrd="7" destOrd="0" presId="urn:microsoft.com/office/officeart/2018/2/layout/IconVerticalSolidList"/>
    <dgm:cxn modelId="{BDE12D77-76CC-4CEE-93C8-9253CBDC21B0}" type="presParOf" srcId="{00618656-FAD4-4D06-A1DD-244B82EE5ABC}" destId="{0FA0641E-623D-4DA4-A5A5-9242D8996825}" srcOrd="8" destOrd="0" presId="urn:microsoft.com/office/officeart/2018/2/layout/IconVerticalSolidList"/>
    <dgm:cxn modelId="{EF3BE776-4D74-420B-B90F-AB79828A346B}" type="presParOf" srcId="{0FA0641E-623D-4DA4-A5A5-9242D8996825}" destId="{7C7F19FE-A949-4684-83EF-E41607FB0192}" srcOrd="0" destOrd="0" presId="urn:microsoft.com/office/officeart/2018/2/layout/IconVerticalSolidList"/>
    <dgm:cxn modelId="{9018C59F-634B-49BB-B305-D9BF64E5A483}" type="presParOf" srcId="{0FA0641E-623D-4DA4-A5A5-9242D8996825}" destId="{3CF0E567-5F07-490F-9043-A9A8FE4A493E}" srcOrd="1" destOrd="0" presId="urn:microsoft.com/office/officeart/2018/2/layout/IconVerticalSolidList"/>
    <dgm:cxn modelId="{2BE77099-203F-4783-8658-26F6CA2BEE31}" type="presParOf" srcId="{0FA0641E-623D-4DA4-A5A5-9242D8996825}" destId="{07A7C35B-EFB3-4765-BFFF-3C0D7408D9B4}" srcOrd="2" destOrd="0" presId="urn:microsoft.com/office/officeart/2018/2/layout/IconVerticalSolidList"/>
    <dgm:cxn modelId="{FF622650-180C-44C4-A912-0E7FDFFD3487}" type="presParOf" srcId="{0FA0641E-623D-4DA4-A5A5-9242D8996825}" destId="{C5804089-4AC0-4E58-84A7-A8CFC7DD2EAA}" srcOrd="3" destOrd="0" presId="urn:microsoft.com/office/officeart/2018/2/layout/IconVerticalSolidList"/>
    <dgm:cxn modelId="{11E00D96-E119-4E77-A1CD-46C5838840E7}" type="presParOf" srcId="{00618656-FAD4-4D06-A1DD-244B82EE5ABC}" destId="{4F857C59-DAD6-4CFD-B312-55AF2B329127}" srcOrd="9" destOrd="0" presId="urn:microsoft.com/office/officeart/2018/2/layout/IconVerticalSolidList"/>
    <dgm:cxn modelId="{F6730187-8F02-46FB-8F6B-4711688E5994}" type="presParOf" srcId="{00618656-FAD4-4D06-A1DD-244B82EE5ABC}" destId="{DFC31925-672D-4EBA-9B23-0AE1E1AFA381}" srcOrd="10" destOrd="0" presId="urn:microsoft.com/office/officeart/2018/2/layout/IconVerticalSolidList"/>
    <dgm:cxn modelId="{3FF2EA99-F346-4675-A286-2A3464BD28DF}" type="presParOf" srcId="{DFC31925-672D-4EBA-9B23-0AE1E1AFA381}" destId="{72D53479-B550-4943-817B-6752ACE2A637}" srcOrd="0" destOrd="0" presId="urn:microsoft.com/office/officeart/2018/2/layout/IconVerticalSolidList"/>
    <dgm:cxn modelId="{C681F73E-DE1E-4CF8-B3CF-85974849B803}" type="presParOf" srcId="{DFC31925-672D-4EBA-9B23-0AE1E1AFA381}" destId="{D1C638C4-3ADA-47E3-866C-D4745D029F44}" srcOrd="1" destOrd="0" presId="urn:microsoft.com/office/officeart/2018/2/layout/IconVerticalSolidList"/>
    <dgm:cxn modelId="{EDBDF212-FF24-45CC-999B-3AF4AF0E1CDA}" type="presParOf" srcId="{DFC31925-672D-4EBA-9B23-0AE1E1AFA381}" destId="{D43C21B5-E29A-476F-ADF7-C2D7E46BE325}" srcOrd="2" destOrd="0" presId="urn:microsoft.com/office/officeart/2018/2/layout/IconVerticalSolidList"/>
    <dgm:cxn modelId="{1E8AF979-3EEF-4A80-912C-94F7198C8CAE}" type="presParOf" srcId="{DFC31925-672D-4EBA-9B23-0AE1E1AFA381}" destId="{6FE91A25-52DE-44B0-930D-0A559B1BEB30}" srcOrd="3" destOrd="0" presId="urn:microsoft.com/office/officeart/2018/2/layout/IconVerticalSolidList"/>
    <dgm:cxn modelId="{076B573D-290F-4962-AFBC-FC630A7AD1B5}" type="presParOf" srcId="{00618656-FAD4-4D06-A1DD-244B82EE5ABC}" destId="{38794782-9157-4966-8713-B81CF2817935}" srcOrd="11" destOrd="0" presId="urn:microsoft.com/office/officeart/2018/2/layout/IconVerticalSolidList"/>
    <dgm:cxn modelId="{15DF9719-19F5-409B-AAE1-ACD3EFC7CA94}" type="presParOf" srcId="{00618656-FAD4-4D06-A1DD-244B82EE5ABC}" destId="{9931BEEF-7705-4662-923F-1EEF2DBD4A56}" srcOrd="12" destOrd="0" presId="urn:microsoft.com/office/officeart/2018/2/layout/IconVerticalSolidList"/>
    <dgm:cxn modelId="{FB61B4C0-DFCA-453B-8650-A2C1EC7EFF1C}" type="presParOf" srcId="{9931BEEF-7705-4662-923F-1EEF2DBD4A56}" destId="{11D9C42B-DAB0-483C-AC67-0EA1589A06CF}" srcOrd="0" destOrd="0" presId="urn:microsoft.com/office/officeart/2018/2/layout/IconVerticalSolidList"/>
    <dgm:cxn modelId="{93AB15CD-55EA-4895-B256-62E0D25AEE40}" type="presParOf" srcId="{9931BEEF-7705-4662-923F-1EEF2DBD4A56}" destId="{F149144C-9A4A-4D04-86AD-863FBDF131C2}" srcOrd="1" destOrd="0" presId="urn:microsoft.com/office/officeart/2018/2/layout/IconVerticalSolidList"/>
    <dgm:cxn modelId="{CD1004E2-4EA5-4381-BEE8-B6C6A663FAB1}" type="presParOf" srcId="{9931BEEF-7705-4662-923F-1EEF2DBD4A56}" destId="{6EFEC1D0-B405-4526-9C66-AA9E8E398AF9}" srcOrd="2" destOrd="0" presId="urn:microsoft.com/office/officeart/2018/2/layout/IconVerticalSolidList"/>
    <dgm:cxn modelId="{35A764DC-1400-4CBC-BA4C-5954DA43BD4D}" type="presParOf" srcId="{9931BEEF-7705-4662-923F-1EEF2DBD4A56}" destId="{0452C730-CE32-45E3-9557-33A1948E276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9ADB70C-7881-4AB0-8737-8B8F54113D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CD19BEB-3AB3-46FC-9BE3-6ED0D3AABFE9}">
      <dgm:prSet/>
      <dgm:spPr/>
      <dgm:t>
        <a:bodyPr/>
        <a:lstStyle/>
        <a:p>
          <a:r>
            <a:rPr lang="en-US"/>
            <a:t>SHS Outcomes Framework recap; development of the COS; Why use a COS?</a:t>
          </a:r>
        </a:p>
      </dgm:t>
    </dgm:pt>
    <dgm:pt modelId="{2AB50926-D789-4A89-A870-A072D595902D}" type="parTrans" cxnId="{38628546-49E6-4718-A500-BB75DD6FEA3F}">
      <dgm:prSet/>
      <dgm:spPr/>
      <dgm:t>
        <a:bodyPr/>
        <a:lstStyle/>
        <a:p>
          <a:endParaRPr lang="en-US"/>
        </a:p>
      </dgm:t>
    </dgm:pt>
    <dgm:pt modelId="{8DD24B43-A85D-4312-9AA8-4662913E3FEC}" type="sibTrans" cxnId="{38628546-49E6-4718-A500-BB75DD6FEA3F}">
      <dgm:prSet/>
      <dgm:spPr/>
      <dgm:t>
        <a:bodyPr/>
        <a:lstStyle/>
        <a:p>
          <a:endParaRPr lang="en-US"/>
        </a:p>
      </dgm:t>
    </dgm:pt>
    <dgm:pt modelId="{59B77AF1-5195-41FB-9B0A-887FEE6AB7B3}">
      <dgm:prSet/>
      <dgm:spPr/>
      <dgm:t>
        <a:bodyPr/>
        <a:lstStyle/>
        <a:p>
          <a:r>
            <a:rPr lang="en-US" dirty="0"/>
            <a:t>The COS and how to administer it</a:t>
          </a:r>
        </a:p>
      </dgm:t>
    </dgm:pt>
    <dgm:pt modelId="{3176DC25-F0D2-4E73-96B8-C86D25FB18A7}" type="parTrans" cxnId="{79D414D5-348E-42B1-87F8-67E18DFDD0CE}">
      <dgm:prSet/>
      <dgm:spPr/>
      <dgm:t>
        <a:bodyPr/>
        <a:lstStyle/>
        <a:p>
          <a:endParaRPr lang="en-US"/>
        </a:p>
      </dgm:t>
    </dgm:pt>
    <dgm:pt modelId="{C8499090-DFBC-496C-BD83-47C01349ED33}" type="sibTrans" cxnId="{79D414D5-348E-42B1-87F8-67E18DFDD0CE}">
      <dgm:prSet/>
      <dgm:spPr/>
      <dgm:t>
        <a:bodyPr/>
        <a:lstStyle/>
        <a:p>
          <a:endParaRPr lang="en-US"/>
        </a:p>
      </dgm:t>
    </dgm:pt>
    <dgm:pt modelId="{F1000A0E-6281-4D87-B614-191434C7BFE3}">
      <dgm:prSet/>
      <dgm:spPr/>
      <dgm:t>
        <a:bodyPr/>
        <a:lstStyle/>
        <a:p>
          <a:r>
            <a:rPr lang="en-US"/>
            <a:t>Using the COS well for the benefit of clients; Building buy-in</a:t>
          </a:r>
        </a:p>
      </dgm:t>
    </dgm:pt>
    <dgm:pt modelId="{A5A00661-A46C-48F4-894D-A07C6AFFCEF5}" type="parTrans" cxnId="{C4A5E510-C1B5-4404-AE75-6EB057D97B13}">
      <dgm:prSet/>
      <dgm:spPr/>
      <dgm:t>
        <a:bodyPr/>
        <a:lstStyle/>
        <a:p>
          <a:endParaRPr lang="en-US"/>
        </a:p>
      </dgm:t>
    </dgm:pt>
    <dgm:pt modelId="{55E407F9-ABF6-4A7D-B68E-608A7F5ACB5B}" type="sibTrans" cxnId="{C4A5E510-C1B5-4404-AE75-6EB057D97B13}">
      <dgm:prSet/>
      <dgm:spPr/>
      <dgm:t>
        <a:bodyPr/>
        <a:lstStyle/>
        <a:p>
          <a:endParaRPr lang="en-US"/>
        </a:p>
      </dgm:t>
    </dgm:pt>
    <dgm:pt modelId="{F51AA701-3C93-4DE2-A3C0-D017084D2C13}">
      <dgm:prSet/>
      <dgm:spPr/>
      <dgm:t>
        <a:bodyPr/>
        <a:lstStyle/>
        <a:p>
          <a:r>
            <a:rPr lang="en-US" dirty="0"/>
            <a:t>Safe and appropriate use of COS surveys with Aboriginal clients</a:t>
          </a:r>
        </a:p>
      </dgm:t>
    </dgm:pt>
    <dgm:pt modelId="{F2364001-FC20-4047-A363-DFE48049B05C}" type="parTrans" cxnId="{19D3D62E-138C-4FC4-AD01-9687101E0897}">
      <dgm:prSet/>
      <dgm:spPr/>
      <dgm:t>
        <a:bodyPr/>
        <a:lstStyle/>
        <a:p>
          <a:endParaRPr lang="en-US"/>
        </a:p>
      </dgm:t>
    </dgm:pt>
    <dgm:pt modelId="{B7EF589A-D35B-471A-84C8-13E2D1F70CD2}" type="sibTrans" cxnId="{19D3D62E-138C-4FC4-AD01-9687101E0897}">
      <dgm:prSet/>
      <dgm:spPr/>
      <dgm:t>
        <a:bodyPr/>
        <a:lstStyle/>
        <a:p>
          <a:endParaRPr lang="en-US"/>
        </a:p>
      </dgm:t>
    </dgm:pt>
    <dgm:pt modelId="{A73605FD-D270-4E5E-83D5-04A6D553963C}">
      <dgm:prSet/>
      <dgm:spPr/>
      <dgm:t>
        <a:bodyPr/>
        <a:lstStyle/>
        <a:p>
          <a:r>
            <a:rPr lang="en-US"/>
            <a:t>Developing strategies to address potential barriers</a:t>
          </a:r>
        </a:p>
      </dgm:t>
    </dgm:pt>
    <dgm:pt modelId="{61E2D1C4-A6B1-4382-9921-9375C3D25A7E}" type="parTrans" cxnId="{4A734C37-FB93-443D-85E0-3E6C05D8DC4C}">
      <dgm:prSet/>
      <dgm:spPr/>
      <dgm:t>
        <a:bodyPr/>
        <a:lstStyle/>
        <a:p>
          <a:endParaRPr lang="en-US"/>
        </a:p>
      </dgm:t>
    </dgm:pt>
    <dgm:pt modelId="{753CF5C1-1414-48BF-8DDE-B2F3640A4984}" type="sibTrans" cxnId="{4A734C37-FB93-443D-85E0-3E6C05D8DC4C}">
      <dgm:prSet/>
      <dgm:spPr/>
      <dgm:t>
        <a:bodyPr/>
        <a:lstStyle/>
        <a:p>
          <a:endParaRPr lang="en-US"/>
        </a:p>
      </dgm:t>
    </dgm:pt>
    <dgm:pt modelId="{D71F114E-785D-4107-A0E2-F8EF2B7D2254}">
      <dgm:prSet/>
      <dgm:spPr/>
      <dgm:t>
        <a:bodyPr/>
        <a:lstStyle/>
        <a:p>
          <a:r>
            <a:rPr lang="en-US" dirty="0"/>
            <a:t>Creating a positive data culture; Reporting; CIMS demonstration </a:t>
          </a:r>
        </a:p>
      </dgm:t>
    </dgm:pt>
    <dgm:pt modelId="{DFB02AAA-ACF2-4FBD-91FF-3C87F47AFF1D}" type="parTrans" cxnId="{9805F9E6-1310-4D36-A7C2-C7209A995478}">
      <dgm:prSet/>
      <dgm:spPr/>
      <dgm:t>
        <a:bodyPr/>
        <a:lstStyle/>
        <a:p>
          <a:endParaRPr lang="en-US"/>
        </a:p>
      </dgm:t>
    </dgm:pt>
    <dgm:pt modelId="{64CEEA8C-8075-4F91-A38C-72763F35B1B1}" type="sibTrans" cxnId="{9805F9E6-1310-4D36-A7C2-C7209A995478}">
      <dgm:prSet/>
      <dgm:spPr/>
      <dgm:t>
        <a:bodyPr/>
        <a:lstStyle/>
        <a:p>
          <a:endParaRPr lang="en-US"/>
        </a:p>
      </dgm:t>
    </dgm:pt>
    <dgm:pt modelId="{2FD5A5B5-5B90-41DE-9BC4-41246B841B3B}">
      <dgm:prSet/>
      <dgm:spPr/>
      <dgm:t>
        <a:bodyPr/>
        <a:lstStyle/>
        <a:p>
          <a:r>
            <a:rPr lang="en-US"/>
            <a:t>Embedding the COS into practice; Next steps</a:t>
          </a:r>
        </a:p>
      </dgm:t>
    </dgm:pt>
    <dgm:pt modelId="{66545373-D66D-4BBA-9D65-4C39D6288C2A}" type="parTrans" cxnId="{6E68E31F-BD25-4D70-BC44-E57A406871AE}">
      <dgm:prSet/>
      <dgm:spPr/>
      <dgm:t>
        <a:bodyPr/>
        <a:lstStyle/>
        <a:p>
          <a:endParaRPr lang="en-US"/>
        </a:p>
      </dgm:t>
    </dgm:pt>
    <dgm:pt modelId="{44DFC8B5-217E-4489-9423-30136C7756F0}" type="sibTrans" cxnId="{6E68E31F-BD25-4D70-BC44-E57A406871AE}">
      <dgm:prSet/>
      <dgm:spPr/>
      <dgm:t>
        <a:bodyPr/>
        <a:lstStyle/>
        <a:p>
          <a:endParaRPr lang="en-US"/>
        </a:p>
      </dgm:t>
    </dgm:pt>
    <dgm:pt modelId="{00618656-FAD4-4D06-A1DD-244B82EE5ABC}" type="pres">
      <dgm:prSet presAssocID="{59ADB70C-7881-4AB0-8737-8B8F54113D2B}" presName="root" presStyleCnt="0">
        <dgm:presLayoutVars>
          <dgm:dir/>
          <dgm:resizeHandles val="exact"/>
        </dgm:presLayoutVars>
      </dgm:prSet>
      <dgm:spPr/>
      <dgm:t>
        <a:bodyPr/>
        <a:lstStyle/>
        <a:p>
          <a:endParaRPr lang="en-US"/>
        </a:p>
      </dgm:t>
    </dgm:pt>
    <dgm:pt modelId="{F4A9A38A-A561-4105-93C3-B795EDAB16FE}" type="pres">
      <dgm:prSet presAssocID="{9CD19BEB-3AB3-46FC-9BE3-6ED0D3AABFE9}" presName="compNode" presStyleCnt="0"/>
      <dgm:spPr/>
    </dgm:pt>
    <dgm:pt modelId="{E2232828-2236-40A7-ABB7-09B9BF8CE20C}" type="pres">
      <dgm:prSet presAssocID="{9CD19BEB-3AB3-46FC-9BE3-6ED0D3AABFE9}" presName="bgRect" presStyleLbl="bgShp" presStyleIdx="0" presStyleCnt="7" custLinFactNeighborX="1102" custLinFactNeighborY="-50072"/>
      <dgm:spPr/>
    </dgm:pt>
    <dgm:pt modelId="{CBEB1155-3C59-4DF1-BA86-8D4F2DB26118}" type="pres">
      <dgm:prSet presAssocID="{9CD19BEB-3AB3-46FC-9BE3-6ED0D3AABFE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C0484AE7-49EF-4A03-8B8B-40BE40429D84}" type="pres">
      <dgm:prSet presAssocID="{9CD19BEB-3AB3-46FC-9BE3-6ED0D3AABFE9}" presName="spaceRect" presStyleCnt="0"/>
      <dgm:spPr/>
    </dgm:pt>
    <dgm:pt modelId="{84FFB625-83E8-4FDF-8B36-AA6F36FDFF18}" type="pres">
      <dgm:prSet presAssocID="{9CD19BEB-3AB3-46FC-9BE3-6ED0D3AABFE9}" presName="parTx" presStyleLbl="revTx" presStyleIdx="0" presStyleCnt="7">
        <dgm:presLayoutVars>
          <dgm:chMax val="0"/>
          <dgm:chPref val="0"/>
        </dgm:presLayoutVars>
      </dgm:prSet>
      <dgm:spPr/>
      <dgm:t>
        <a:bodyPr/>
        <a:lstStyle/>
        <a:p>
          <a:endParaRPr lang="en-US"/>
        </a:p>
      </dgm:t>
    </dgm:pt>
    <dgm:pt modelId="{1012893F-9939-42E0-872F-BABB025FA366}" type="pres">
      <dgm:prSet presAssocID="{8DD24B43-A85D-4312-9AA8-4662913E3FEC}" presName="sibTrans" presStyleCnt="0"/>
      <dgm:spPr/>
    </dgm:pt>
    <dgm:pt modelId="{8B86499F-4731-4D59-8428-8A9E3003ED5D}" type="pres">
      <dgm:prSet presAssocID="{59B77AF1-5195-41FB-9B0A-887FEE6AB7B3}" presName="compNode" presStyleCnt="0"/>
      <dgm:spPr/>
    </dgm:pt>
    <dgm:pt modelId="{D62DC81A-EE1B-4144-B710-D7CE5C4E1A73}" type="pres">
      <dgm:prSet presAssocID="{59B77AF1-5195-41FB-9B0A-887FEE6AB7B3}" presName="bgRect" presStyleLbl="bgShp" presStyleIdx="1" presStyleCnt="7"/>
      <dgm:spPr/>
    </dgm:pt>
    <dgm:pt modelId="{53E03BBE-6E5C-4449-B333-A88C53EDA580}" type="pres">
      <dgm:prSet presAssocID="{59B77AF1-5195-41FB-9B0A-887FEE6AB7B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3A686386-E9FE-41FC-BBC7-460021ECD4B6}" type="pres">
      <dgm:prSet presAssocID="{59B77AF1-5195-41FB-9B0A-887FEE6AB7B3}" presName="spaceRect" presStyleCnt="0"/>
      <dgm:spPr/>
    </dgm:pt>
    <dgm:pt modelId="{D2EE3569-C565-4EB2-960A-5BB2A239D6D0}" type="pres">
      <dgm:prSet presAssocID="{59B77AF1-5195-41FB-9B0A-887FEE6AB7B3}" presName="parTx" presStyleLbl="revTx" presStyleIdx="1" presStyleCnt="7">
        <dgm:presLayoutVars>
          <dgm:chMax val="0"/>
          <dgm:chPref val="0"/>
        </dgm:presLayoutVars>
      </dgm:prSet>
      <dgm:spPr/>
      <dgm:t>
        <a:bodyPr/>
        <a:lstStyle/>
        <a:p>
          <a:endParaRPr lang="en-US"/>
        </a:p>
      </dgm:t>
    </dgm:pt>
    <dgm:pt modelId="{54D76DFE-ED25-49F2-A3D0-6111E7443150}" type="pres">
      <dgm:prSet presAssocID="{C8499090-DFBC-496C-BD83-47C01349ED33}" presName="sibTrans" presStyleCnt="0"/>
      <dgm:spPr/>
    </dgm:pt>
    <dgm:pt modelId="{92599DB3-3AC0-46E8-88F4-BE603CD607FA}" type="pres">
      <dgm:prSet presAssocID="{F1000A0E-6281-4D87-B614-191434C7BFE3}" presName="compNode" presStyleCnt="0"/>
      <dgm:spPr/>
    </dgm:pt>
    <dgm:pt modelId="{1F4048C9-456A-4990-BFAC-71F6BA60B0AA}" type="pres">
      <dgm:prSet presAssocID="{F1000A0E-6281-4D87-B614-191434C7BFE3}" presName="bgRect" presStyleLbl="bgShp" presStyleIdx="2" presStyleCnt="7"/>
      <dgm:spPr/>
    </dgm:pt>
    <dgm:pt modelId="{C7E22BC6-2697-4443-92BD-005597DCE28A}" type="pres">
      <dgm:prSet presAssocID="{F1000A0E-6281-4D87-B614-191434C7BFE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re"/>
        </a:ext>
      </dgm:extLst>
    </dgm:pt>
    <dgm:pt modelId="{FE6ADB60-B097-4BAB-8EDB-BCAA225E2046}" type="pres">
      <dgm:prSet presAssocID="{F1000A0E-6281-4D87-B614-191434C7BFE3}" presName="spaceRect" presStyleCnt="0"/>
      <dgm:spPr/>
    </dgm:pt>
    <dgm:pt modelId="{C7E116EA-FC20-4CDD-A019-EF4D13DE52E6}" type="pres">
      <dgm:prSet presAssocID="{F1000A0E-6281-4D87-B614-191434C7BFE3}" presName="parTx" presStyleLbl="revTx" presStyleIdx="2" presStyleCnt="7">
        <dgm:presLayoutVars>
          <dgm:chMax val="0"/>
          <dgm:chPref val="0"/>
        </dgm:presLayoutVars>
      </dgm:prSet>
      <dgm:spPr/>
      <dgm:t>
        <a:bodyPr/>
        <a:lstStyle/>
        <a:p>
          <a:endParaRPr lang="en-US"/>
        </a:p>
      </dgm:t>
    </dgm:pt>
    <dgm:pt modelId="{423AFC94-400E-4748-966F-CFD278CA3CC4}" type="pres">
      <dgm:prSet presAssocID="{55E407F9-ABF6-4A7D-B68E-608A7F5ACB5B}" presName="sibTrans" presStyleCnt="0"/>
      <dgm:spPr/>
    </dgm:pt>
    <dgm:pt modelId="{20CB3647-E74C-4B76-B94E-B264133C5DE2}" type="pres">
      <dgm:prSet presAssocID="{F51AA701-3C93-4DE2-A3C0-D017084D2C13}" presName="compNode" presStyleCnt="0"/>
      <dgm:spPr/>
    </dgm:pt>
    <dgm:pt modelId="{B8261F95-966A-4C80-A220-5EBEC266DEDB}" type="pres">
      <dgm:prSet presAssocID="{F51AA701-3C93-4DE2-A3C0-D017084D2C13}" presName="bgRect" presStyleLbl="bgShp" presStyleIdx="3" presStyleCnt="7"/>
      <dgm:spPr/>
    </dgm:pt>
    <dgm:pt modelId="{E1B23B3C-729D-4B41-B0D1-EBD969AFFEEB}" type="pres">
      <dgm:prSet presAssocID="{F51AA701-3C93-4DE2-A3C0-D017084D2C13}" presName="iconRect" presStyleLbl="node1" presStyleIdx="3" presStyleCnt="7"/>
      <dgm:spPr>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ers with solid fill"/>
        </a:ext>
      </dgm:extLst>
    </dgm:pt>
    <dgm:pt modelId="{677BF1A2-60F5-4F72-9CA7-974E017139C3}" type="pres">
      <dgm:prSet presAssocID="{F51AA701-3C93-4DE2-A3C0-D017084D2C13}" presName="spaceRect" presStyleCnt="0"/>
      <dgm:spPr/>
    </dgm:pt>
    <dgm:pt modelId="{8991C776-2A66-4410-92D5-418B4652DC75}" type="pres">
      <dgm:prSet presAssocID="{F51AA701-3C93-4DE2-A3C0-D017084D2C13}" presName="parTx" presStyleLbl="revTx" presStyleIdx="3" presStyleCnt="7">
        <dgm:presLayoutVars>
          <dgm:chMax val="0"/>
          <dgm:chPref val="0"/>
        </dgm:presLayoutVars>
      </dgm:prSet>
      <dgm:spPr/>
      <dgm:t>
        <a:bodyPr/>
        <a:lstStyle/>
        <a:p>
          <a:endParaRPr lang="en-US"/>
        </a:p>
      </dgm:t>
    </dgm:pt>
    <dgm:pt modelId="{3E7CE1B2-5530-4C9A-9E3E-3A57681CBB8B}" type="pres">
      <dgm:prSet presAssocID="{B7EF589A-D35B-471A-84C8-13E2D1F70CD2}" presName="sibTrans" presStyleCnt="0"/>
      <dgm:spPr/>
    </dgm:pt>
    <dgm:pt modelId="{0FA0641E-623D-4DA4-A5A5-9242D8996825}" type="pres">
      <dgm:prSet presAssocID="{A73605FD-D270-4E5E-83D5-04A6D553963C}" presName="compNode" presStyleCnt="0"/>
      <dgm:spPr/>
    </dgm:pt>
    <dgm:pt modelId="{7C7F19FE-A949-4684-83EF-E41607FB0192}" type="pres">
      <dgm:prSet presAssocID="{A73605FD-D270-4E5E-83D5-04A6D553963C}" presName="bgRect" presStyleLbl="bgShp" presStyleIdx="4" presStyleCnt="7"/>
      <dgm:spPr/>
    </dgm:pt>
    <dgm:pt modelId="{3CF0E567-5F07-490F-9043-A9A8FE4A493E}" type="pres">
      <dgm:prSet presAssocID="{A73605FD-D270-4E5E-83D5-04A6D553963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07A7C35B-EFB3-4765-BFFF-3C0D7408D9B4}" type="pres">
      <dgm:prSet presAssocID="{A73605FD-D270-4E5E-83D5-04A6D553963C}" presName="spaceRect" presStyleCnt="0"/>
      <dgm:spPr/>
    </dgm:pt>
    <dgm:pt modelId="{C5804089-4AC0-4E58-84A7-A8CFC7DD2EAA}" type="pres">
      <dgm:prSet presAssocID="{A73605FD-D270-4E5E-83D5-04A6D553963C}" presName="parTx" presStyleLbl="revTx" presStyleIdx="4" presStyleCnt="7">
        <dgm:presLayoutVars>
          <dgm:chMax val="0"/>
          <dgm:chPref val="0"/>
        </dgm:presLayoutVars>
      </dgm:prSet>
      <dgm:spPr/>
      <dgm:t>
        <a:bodyPr/>
        <a:lstStyle/>
        <a:p>
          <a:endParaRPr lang="en-US"/>
        </a:p>
      </dgm:t>
    </dgm:pt>
    <dgm:pt modelId="{4F857C59-DAD6-4CFD-B312-55AF2B329127}" type="pres">
      <dgm:prSet presAssocID="{753CF5C1-1414-48BF-8DDE-B2F3640A4984}" presName="sibTrans" presStyleCnt="0"/>
      <dgm:spPr/>
    </dgm:pt>
    <dgm:pt modelId="{DFC31925-672D-4EBA-9B23-0AE1E1AFA381}" type="pres">
      <dgm:prSet presAssocID="{D71F114E-785D-4107-A0E2-F8EF2B7D2254}" presName="compNode" presStyleCnt="0"/>
      <dgm:spPr/>
    </dgm:pt>
    <dgm:pt modelId="{72D53479-B550-4943-817B-6752ACE2A637}" type="pres">
      <dgm:prSet presAssocID="{D71F114E-785D-4107-A0E2-F8EF2B7D2254}" presName="bgRect" presStyleLbl="bgShp" presStyleIdx="5" presStyleCnt="7"/>
      <dgm:spPr>
        <a:ln w="38100">
          <a:solidFill>
            <a:srgbClr val="002060"/>
          </a:solidFill>
        </a:ln>
        <a:effectLst>
          <a:glow rad="330200">
            <a:schemeClr val="accent6">
              <a:satMod val="175000"/>
              <a:alpha val="65000"/>
            </a:schemeClr>
          </a:glow>
        </a:effectLst>
      </dgm:spPr>
    </dgm:pt>
    <dgm:pt modelId="{D1C638C4-3ADA-47E3-866C-D4745D029F44}" type="pres">
      <dgm:prSet presAssocID="{D71F114E-785D-4107-A0E2-F8EF2B7D225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pward trend"/>
        </a:ext>
      </dgm:extLst>
    </dgm:pt>
    <dgm:pt modelId="{D43C21B5-E29A-476F-ADF7-C2D7E46BE325}" type="pres">
      <dgm:prSet presAssocID="{D71F114E-785D-4107-A0E2-F8EF2B7D2254}" presName="spaceRect" presStyleCnt="0"/>
      <dgm:spPr/>
    </dgm:pt>
    <dgm:pt modelId="{6FE91A25-52DE-44B0-930D-0A559B1BEB30}" type="pres">
      <dgm:prSet presAssocID="{D71F114E-785D-4107-A0E2-F8EF2B7D2254}" presName="parTx" presStyleLbl="revTx" presStyleIdx="5" presStyleCnt="7">
        <dgm:presLayoutVars>
          <dgm:chMax val="0"/>
          <dgm:chPref val="0"/>
        </dgm:presLayoutVars>
      </dgm:prSet>
      <dgm:spPr/>
      <dgm:t>
        <a:bodyPr/>
        <a:lstStyle/>
        <a:p>
          <a:endParaRPr lang="en-US"/>
        </a:p>
      </dgm:t>
    </dgm:pt>
    <dgm:pt modelId="{38794782-9157-4966-8713-B81CF2817935}" type="pres">
      <dgm:prSet presAssocID="{64CEEA8C-8075-4F91-A38C-72763F35B1B1}" presName="sibTrans" presStyleCnt="0"/>
      <dgm:spPr/>
    </dgm:pt>
    <dgm:pt modelId="{9931BEEF-7705-4662-923F-1EEF2DBD4A56}" type="pres">
      <dgm:prSet presAssocID="{2FD5A5B5-5B90-41DE-9BC4-41246B841B3B}" presName="compNode" presStyleCnt="0"/>
      <dgm:spPr/>
    </dgm:pt>
    <dgm:pt modelId="{11D9C42B-DAB0-483C-AC67-0EA1589A06CF}" type="pres">
      <dgm:prSet presAssocID="{2FD5A5B5-5B90-41DE-9BC4-41246B841B3B}" presName="bgRect" presStyleLbl="bgShp" presStyleIdx="6" presStyleCnt="7"/>
      <dgm:spPr/>
    </dgm:pt>
    <dgm:pt modelId="{F149144C-9A4A-4D04-86AD-863FBDF131C2}" type="pres">
      <dgm:prSet presAssocID="{2FD5A5B5-5B90-41DE-9BC4-41246B841B3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usiness Growth"/>
        </a:ext>
      </dgm:extLst>
    </dgm:pt>
    <dgm:pt modelId="{6EFEC1D0-B405-4526-9C66-AA9E8E398AF9}" type="pres">
      <dgm:prSet presAssocID="{2FD5A5B5-5B90-41DE-9BC4-41246B841B3B}" presName="spaceRect" presStyleCnt="0"/>
      <dgm:spPr/>
    </dgm:pt>
    <dgm:pt modelId="{0452C730-CE32-45E3-9557-33A1948E2766}" type="pres">
      <dgm:prSet presAssocID="{2FD5A5B5-5B90-41DE-9BC4-41246B841B3B}" presName="parTx" presStyleLbl="revTx" presStyleIdx="6" presStyleCnt="7">
        <dgm:presLayoutVars>
          <dgm:chMax val="0"/>
          <dgm:chPref val="0"/>
        </dgm:presLayoutVars>
      </dgm:prSet>
      <dgm:spPr/>
      <dgm:t>
        <a:bodyPr/>
        <a:lstStyle/>
        <a:p>
          <a:endParaRPr lang="en-US"/>
        </a:p>
      </dgm:t>
    </dgm:pt>
  </dgm:ptLst>
  <dgm:cxnLst>
    <dgm:cxn modelId="{E1730C4C-5850-46A4-97AB-7ED8552D28BA}" type="presOf" srcId="{59ADB70C-7881-4AB0-8737-8B8F54113D2B}" destId="{00618656-FAD4-4D06-A1DD-244B82EE5ABC}" srcOrd="0" destOrd="0" presId="urn:microsoft.com/office/officeart/2018/2/layout/IconVerticalSolidList"/>
    <dgm:cxn modelId="{C4A5E510-C1B5-4404-AE75-6EB057D97B13}" srcId="{59ADB70C-7881-4AB0-8737-8B8F54113D2B}" destId="{F1000A0E-6281-4D87-B614-191434C7BFE3}" srcOrd="2" destOrd="0" parTransId="{A5A00661-A46C-48F4-894D-A07C6AFFCEF5}" sibTransId="{55E407F9-ABF6-4A7D-B68E-608A7F5ACB5B}"/>
    <dgm:cxn modelId="{4A734C37-FB93-443D-85E0-3E6C05D8DC4C}" srcId="{59ADB70C-7881-4AB0-8737-8B8F54113D2B}" destId="{A73605FD-D270-4E5E-83D5-04A6D553963C}" srcOrd="4" destOrd="0" parTransId="{61E2D1C4-A6B1-4382-9921-9375C3D25A7E}" sibTransId="{753CF5C1-1414-48BF-8DDE-B2F3640A4984}"/>
    <dgm:cxn modelId="{6E68E31F-BD25-4D70-BC44-E57A406871AE}" srcId="{59ADB70C-7881-4AB0-8737-8B8F54113D2B}" destId="{2FD5A5B5-5B90-41DE-9BC4-41246B841B3B}" srcOrd="6" destOrd="0" parTransId="{66545373-D66D-4BBA-9D65-4C39D6288C2A}" sibTransId="{44DFC8B5-217E-4489-9423-30136C7756F0}"/>
    <dgm:cxn modelId="{6EB4E3A1-4F45-4A33-886C-4D1777EDB250}" type="presOf" srcId="{59B77AF1-5195-41FB-9B0A-887FEE6AB7B3}" destId="{D2EE3569-C565-4EB2-960A-5BB2A239D6D0}" srcOrd="0" destOrd="0" presId="urn:microsoft.com/office/officeart/2018/2/layout/IconVerticalSolidList"/>
    <dgm:cxn modelId="{357E14B2-8AAA-44EF-B92A-802FE4ADF174}" type="presOf" srcId="{F51AA701-3C93-4DE2-A3C0-D017084D2C13}" destId="{8991C776-2A66-4410-92D5-418B4652DC75}" srcOrd="0" destOrd="0" presId="urn:microsoft.com/office/officeart/2018/2/layout/IconVerticalSolidList"/>
    <dgm:cxn modelId="{9805F9E6-1310-4D36-A7C2-C7209A995478}" srcId="{59ADB70C-7881-4AB0-8737-8B8F54113D2B}" destId="{D71F114E-785D-4107-A0E2-F8EF2B7D2254}" srcOrd="5" destOrd="0" parTransId="{DFB02AAA-ACF2-4FBD-91FF-3C87F47AFF1D}" sibTransId="{64CEEA8C-8075-4F91-A38C-72763F35B1B1}"/>
    <dgm:cxn modelId="{2CC7E064-9F39-4E7A-90E2-BC11E6691AC0}" type="presOf" srcId="{F1000A0E-6281-4D87-B614-191434C7BFE3}" destId="{C7E116EA-FC20-4CDD-A019-EF4D13DE52E6}" srcOrd="0" destOrd="0" presId="urn:microsoft.com/office/officeart/2018/2/layout/IconVerticalSolidList"/>
    <dgm:cxn modelId="{38628546-49E6-4718-A500-BB75DD6FEA3F}" srcId="{59ADB70C-7881-4AB0-8737-8B8F54113D2B}" destId="{9CD19BEB-3AB3-46FC-9BE3-6ED0D3AABFE9}" srcOrd="0" destOrd="0" parTransId="{2AB50926-D789-4A89-A870-A072D595902D}" sibTransId="{8DD24B43-A85D-4312-9AA8-4662913E3FEC}"/>
    <dgm:cxn modelId="{BCBF8E39-19D4-4770-8FC6-6753E2578DD1}" type="presOf" srcId="{D71F114E-785D-4107-A0E2-F8EF2B7D2254}" destId="{6FE91A25-52DE-44B0-930D-0A559B1BEB30}" srcOrd="0" destOrd="0" presId="urn:microsoft.com/office/officeart/2018/2/layout/IconVerticalSolidList"/>
    <dgm:cxn modelId="{1D6DFEAA-40D8-4099-99AF-02F78D4B03A8}" type="presOf" srcId="{9CD19BEB-3AB3-46FC-9BE3-6ED0D3AABFE9}" destId="{84FFB625-83E8-4FDF-8B36-AA6F36FDFF18}" srcOrd="0" destOrd="0" presId="urn:microsoft.com/office/officeart/2018/2/layout/IconVerticalSolidList"/>
    <dgm:cxn modelId="{19D3D62E-138C-4FC4-AD01-9687101E0897}" srcId="{59ADB70C-7881-4AB0-8737-8B8F54113D2B}" destId="{F51AA701-3C93-4DE2-A3C0-D017084D2C13}" srcOrd="3" destOrd="0" parTransId="{F2364001-FC20-4047-A363-DFE48049B05C}" sibTransId="{B7EF589A-D35B-471A-84C8-13E2D1F70CD2}"/>
    <dgm:cxn modelId="{5A65DFCB-0B9D-46F6-870C-B7621FF3FE3E}" type="presOf" srcId="{2FD5A5B5-5B90-41DE-9BC4-41246B841B3B}" destId="{0452C730-CE32-45E3-9557-33A1948E2766}" srcOrd="0" destOrd="0" presId="urn:microsoft.com/office/officeart/2018/2/layout/IconVerticalSolidList"/>
    <dgm:cxn modelId="{25AC46CC-8BEE-481B-9F0D-D3174EFCFC39}" type="presOf" srcId="{A73605FD-D270-4E5E-83D5-04A6D553963C}" destId="{C5804089-4AC0-4E58-84A7-A8CFC7DD2EAA}" srcOrd="0" destOrd="0" presId="urn:microsoft.com/office/officeart/2018/2/layout/IconVerticalSolidList"/>
    <dgm:cxn modelId="{79D414D5-348E-42B1-87F8-67E18DFDD0CE}" srcId="{59ADB70C-7881-4AB0-8737-8B8F54113D2B}" destId="{59B77AF1-5195-41FB-9B0A-887FEE6AB7B3}" srcOrd="1" destOrd="0" parTransId="{3176DC25-F0D2-4E73-96B8-C86D25FB18A7}" sibTransId="{C8499090-DFBC-496C-BD83-47C01349ED33}"/>
    <dgm:cxn modelId="{EB930865-4FDC-4BD5-A6B1-E41ABC88BCFE}" type="presParOf" srcId="{00618656-FAD4-4D06-A1DD-244B82EE5ABC}" destId="{F4A9A38A-A561-4105-93C3-B795EDAB16FE}" srcOrd="0" destOrd="0" presId="urn:microsoft.com/office/officeart/2018/2/layout/IconVerticalSolidList"/>
    <dgm:cxn modelId="{0C4E220A-9D7A-4640-A890-6745148EF8D8}" type="presParOf" srcId="{F4A9A38A-A561-4105-93C3-B795EDAB16FE}" destId="{E2232828-2236-40A7-ABB7-09B9BF8CE20C}" srcOrd="0" destOrd="0" presId="urn:microsoft.com/office/officeart/2018/2/layout/IconVerticalSolidList"/>
    <dgm:cxn modelId="{A0E97BD6-DE0F-4E7B-90FE-347284DAF451}" type="presParOf" srcId="{F4A9A38A-A561-4105-93C3-B795EDAB16FE}" destId="{CBEB1155-3C59-4DF1-BA86-8D4F2DB26118}" srcOrd="1" destOrd="0" presId="urn:microsoft.com/office/officeart/2018/2/layout/IconVerticalSolidList"/>
    <dgm:cxn modelId="{D4AF0861-C46E-4CF1-B5EE-0E47992983C6}" type="presParOf" srcId="{F4A9A38A-A561-4105-93C3-B795EDAB16FE}" destId="{C0484AE7-49EF-4A03-8B8B-40BE40429D84}" srcOrd="2" destOrd="0" presId="urn:microsoft.com/office/officeart/2018/2/layout/IconVerticalSolidList"/>
    <dgm:cxn modelId="{3BB9F011-2FCA-4A75-A799-F1E11AAA819A}" type="presParOf" srcId="{F4A9A38A-A561-4105-93C3-B795EDAB16FE}" destId="{84FFB625-83E8-4FDF-8B36-AA6F36FDFF18}" srcOrd="3" destOrd="0" presId="urn:microsoft.com/office/officeart/2018/2/layout/IconVerticalSolidList"/>
    <dgm:cxn modelId="{705B3D5C-DABA-40C7-981D-CEBF0980B6F1}" type="presParOf" srcId="{00618656-FAD4-4D06-A1DD-244B82EE5ABC}" destId="{1012893F-9939-42E0-872F-BABB025FA366}" srcOrd="1" destOrd="0" presId="urn:microsoft.com/office/officeart/2018/2/layout/IconVerticalSolidList"/>
    <dgm:cxn modelId="{A516C6D4-96BF-405E-8AC1-AF1FD0AC626D}" type="presParOf" srcId="{00618656-FAD4-4D06-A1DD-244B82EE5ABC}" destId="{8B86499F-4731-4D59-8428-8A9E3003ED5D}" srcOrd="2" destOrd="0" presId="urn:microsoft.com/office/officeart/2018/2/layout/IconVerticalSolidList"/>
    <dgm:cxn modelId="{D2EC5F7D-C25C-40B1-9ADC-B01E883A8F8E}" type="presParOf" srcId="{8B86499F-4731-4D59-8428-8A9E3003ED5D}" destId="{D62DC81A-EE1B-4144-B710-D7CE5C4E1A73}" srcOrd="0" destOrd="0" presId="urn:microsoft.com/office/officeart/2018/2/layout/IconVerticalSolidList"/>
    <dgm:cxn modelId="{7C031884-990E-4465-8981-3C4AD4C4F51E}" type="presParOf" srcId="{8B86499F-4731-4D59-8428-8A9E3003ED5D}" destId="{53E03BBE-6E5C-4449-B333-A88C53EDA580}" srcOrd="1" destOrd="0" presId="urn:microsoft.com/office/officeart/2018/2/layout/IconVerticalSolidList"/>
    <dgm:cxn modelId="{2434814E-106C-4949-8DDB-0EC7AB811E98}" type="presParOf" srcId="{8B86499F-4731-4D59-8428-8A9E3003ED5D}" destId="{3A686386-E9FE-41FC-BBC7-460021ECD4B6}" srcOrd="2" destOrd="0" presId="urn:microsoft.com/office/officeart/2018/2/layout/IconVerticalSolidList"/>
    <dgm:cxn modelId="{6691F460-1438-429A-B482-EAEDCDE7ED7F}" type="presParOf" srcId="{8B86499F-4731-4D59-8428-8A9E3003ED5D}" destId="{D2EE3569-C565-4EB2-960A-5BB2A239D6D0}" srcOrd="3" destOrd="0" presId="urn:microsoft.com/office/officeart/2018/2/layout/IconVerticalSolidList"/>
    <dgm:cxn modelId="{4EDDE31D-12D0-48B9-9CF7-FA87DBDD5CAC}" type="presParOf" srcId="{00618656-FAD4-4D06-A1DD-244B82EE5ABC}" destId="{54D76DFE-ED25-49F2-A3D0-6111E7443150}" srcOrd="3" destOrd="0" presId="urn:microsoft.com/office/officeart/2018/2/layout/IconVerticalSolidList"/>
    <dgm:cxn modelId="{D8570906-AADA-4666-8B49-27E93C7EE668}" type="presParOf" srcId="{00618656-FAD4-4D06-A1DD-244B82EE5ABC}" destId="{92599DB3-3AC0-46E8-88F4-BE603CD607FA}" srcOrd="4" destOrd="0" presId="urn:microsoft.com/office/officeart/2018/2/layout/IconVerticalSolidList"/>
    <dgm:cxn modelId="{F4760864-B4F2-4F00-8952-03C59621E596}" type="presParOf" srcId="{92599DB3-3AC0-46E8-88F4-BE603CD607FA}" destId="{1F4048C9-456A-4990-BFAC-71F6BA60B0AA}" srcOrd="0" destOrd="0" presId="urn:microsoft.com/office/officeart/2018/2/layout/IconVerticalSolidList"/>
    <dgm:cxn modelId="{4BC2A3E2-72CA-4C1D-A8EF-09F350A9C0DD}" type="presParOf" srcId="{92599DB3-3AC0-46E8-88F4-BE603CD607FA}" destId="{C7E22BC6-2697-4443-92BD-005597DCE28A}" srcOrd="1" destOrd="0" presId="urn:microsoft.com/office/officeart/2018/2/layout/IconVerticalSolidList"/>
    <dgm:cxn modelId="{4D8F7A03-7B2B-4339-AE5D-FC109C146639}" type="presParOf" srcId="{92599DB3-3AC0-46E8-88F4-BE603CD607FA}" destId="{FE6ADB60-B097-4BAB-8EDB-BCAA225E2046}" srcOrd="2" destOrd="0" presId="urn:microsoft.com/office/officeart/2018/2/layout/IconVerticalSolidList"/>
    <dgm:cxn modelId="{633BAF41-5276-4DA5-9354-89840CDECB40}" type="presParOf" srcId="{92599DB3-3AC0-46E8-88F4-BE603CD607FA}" destId="{C7E116EA-FC20-4CDD-A019-EF4D13DE52E6}" srcOrd="3" destOrd="0" presId="urn:microsoft.com/office/officeart/2018/2/layout/IconVerticalSolidList"/>
    <dgm:cxn modelId="{702560A0-2FE2-4DAE-990A-256C0E91BB7E}" type="presParOf" srcId="{00618656-FAD4-4D06-A1DD-244B82EE5ABC}" destId="{423AFC94-400E-4748-966F-CFD278CA3CC4}" srcOrd="5" destOrd="0" presId="urn:microsoft.com/office/officeart/2018/2/layout/IconVerticalSolidList"/>
    <dgm:cxn modelId="{5FD69144-7B80-4968-B46F-8C5165022F81}" type="presParOf" srcId="{00618656-FAD4-4D06-A1DD-244B82EE5ABC}" destId="{20CB3647-E74C-4B76-B94E-B264133C5DE2}" srcOrd="6" destOrd="0" presId="urn:microsoft.com/office/officeart/2018/2/layout/IconVerticalSolidList"/>
    <dgm:cxn modelId="{BD537953-4E96-454D-B722-A0DEDCE980E2}" type="presParOf" srcId="{20CB3647-E74C-4B76-B94E-B264133C5DE2}" destId="{B8261F95-966A-4C80-A220-5EBEC266DEDB}" srcOrd="0" destOrd="0" presId="urn:microsoft.com/office/officeart/2018/2/layout/IconVerticalSolidList"/>
    <dgm:cxn modelId="{DFAF33AA-8D31-4F79-8EF5-51C3FD58ACE3}" type="presParOf" srcId="{20CB3647-E74C-4B76-B94E-B264133C5DE2}" destId="{E1B23B3C-729D-4B41-B0D1-EBD969AFFEEB}" srcOrd="1" destOrd="0" presId="urn:microsoft.com/office/officeart/2018/2/layout/IconVerticalSolidList"/>
    <dgm:cxn modelId="{DD79B298-34F8-461C-BDE3-4A05B214EC7A}" type="presParOf" srcId="{20CB3647-E74C-4B76-B94E-B264133C5DE2}" destId="{677BF1A2-60F5-4F72-9CA7-974E017139C3}" srcOrd="2" destOrd="0" presId="urn:microsoft.com/office/officeart/2018/2/layout/IconVerticalSolidList"/>
    <dgm:cxn modelId="{ADC0B39A-462D-4814-98F4-48278847F0B7}" type="presParOf" srcId="{20CB3647-E74C-4B76-B94E-B264133C5DE2}" destId="{8991C776-2A66-4410-92D5-418B4652DC75}" srcOrd="3" destOrd="0" presId="urn:microsoft.com/office/officeart/2018/2/layout/IconVerticalSolidList"/>
    <dgm:cxn modelId="{F3BCD635-43B0-4833-99C8-435B2990222B}" type="presParOf" srcId="{00618656-FAD4-4D06-A1DD-244B82EE5ABC}" destId="{3E7CE1B2-5530-4C9A-9E3E-3A57681CBB8B}" srcOrd="7" destOrd="0" presId="urn:microsoft.com/office/officeart/2018/2/layout/IconVerticalSolidList"/>
    <dgm:cxn modelId="{BDE12D77-76CC-4CEE-93C8-9253CBDC21B0}" type="presParOf" srcId="{00618656-FAD4-4D06-A1DD-244B82EE5ABC}" destId="{0FA0641E-623D-4DA4-A5A5-9242D8996825}" srcOrd="8" destOrd="0" presId="urn:microsoft.com/office/officeart/2018/2/layout/IconVerticalSolidList"/>
    <dgm:cxn modelId="{EF3BE776-4D74-420B-B90F-AB79828A346B}" type="presParOf" srcId="{0FA0641E-623D-4DA4-A5A5-9242D8996825}" destId="{7C7F19FE-A949-4684-83EF-E41607FB0192}" srcOrd="0" destOrd="0" presId="urn:microsoft.com/office/officeart/2018/2/layout/IconVerticalSolidList"/>
    <dgm:cxn modelId="{9018C59F-634B-49BB-B305-D9BF64E5A483}" type="presParOf" srcId="{0FA0641E-623D-4DA4-A5A5-9242D8996825}" destId="{3CF0E567-5F07-490F-9043-A9A8FE4A493E}" srcOrd="1" destOrd="0" presId="urn:microsoft.com/office/officeart/2018/2/layout/IconVerticalSolidList"/>
    <dgm:cxn modelId="{2BE77099-203F-4783-8658-26F6CA2BEE31}" type="presParOf" srcId="{0FA0641E-623D-4DA4-A5A5-9242D8996825}" destId="{07A7C35B-EFB3-4765-BFFF-3C0D7408D9B4}" srcOrd="2" destOrd="0" presId="urn:microsoft.com/office/officeart/2018/2/layout/IconVerticalSolidList"/>
    <dgm:cxn modelId="{FF622650-180C-44C4-A912-0E7FDFFD3487}" type="presParOf" srcId="{0FA0641E-623D-4DA4-A5A5-9242D8996825}" destId="{C5804089-4AC0-4E58-84A7-A8CFC7DD2EAA}" srcOrd="3" destOrd="0" presId="urn:microsoft.com/office/officeart/2018/2/layout/IconVerticalSolidList"/>
    <dgm:cxn modelId="{11E00D96-E119-4E77-A1CD-46C5838840E7}" type="presParOf" srcId="{00618656-FAD4-4D06-A1DD-244B82EE5ABC}" destId="{4F857C59-DAD6-4CFD-B312-55AF2B329127}" srcOrd="9" destOrd="0" presId="urn:microsoft.com/office/officeart/2018/2/layout/IconVerticalSolidList"/>
    <dgm:cxn modelId="{F6730187-8F02-46FB-8F6B-4711688E5994}" type="presParOf" srcId="{00618656-FAD4-4D06-A1DD-244B82EE5ABC}" destId="{DFC31925-672D-4EBA-9B23-0AE1E1AFA381}" srcOrd="10" destOrd="0" presId="urn:microsoft.com/office/officeart/2018/2/layout/IconVerticalSolidList"/>
    <dgm:cxn modelId="{3FF2EA99-F346-4675-A286-2A3464BD28DF}" type="presParOf" srcId="{DFC31925-672D-4EBA-9B23-0AE1E1AFA381}" destId="{72D53479-B550-4943-817B-6752ACE2A637}" srcOrd="0" destOrd="0" presId="urn:microsoft.com/office/officeart/2018/2/layout/IconVerticalSolidList"/>
    <dgm:cxn modelId="{C681F73E-DE1E-4CF8-B3CF-85974849B803}" type="presParOf" srcId="{DFC31925-672D-4EBA-9B23-0AE1E1AFA381}" destId="{D1C638C4-3ADA-47E3-866C-D4745D029F44}" srcOrd="1" destOrd="0" presId="urn:microsoft.com/office/officeart/2018/2/layout/IconVerticalSolidList"/>
    <dgm:cxn modelId="{EDBDF212-FF24-45CC-999B-3AF4AF0E1CDA}" type="presParOf" srcId="{DFC31925-672D-4EBA-9B23-0AE1E1AFA381}" destId="{D43C21B5-E29A-476F-ADF7-C2D7E46BE325}" srcOrd="2" destOrd="0" presId="urn:microsoft.com/office/officeart/2018/2/layout/IconVerticalSolidList"/>
    <dgm:cxn modelId="{1E8AF979-3EEF-4A80-912C-94F7198C8CAE}" type="presParOf" srcId="{DFC31925-672D-4EBA-9B23-0AE1E1AFA381}" destId="{6FE91A25-52DE-44B0-930D-0A559B1BEB30}" srcOrd="3" destOrd="0" presId="urn:microsoft.com/office/officeart/2018/2/layout/IconVerticalSolidList"/>
    <dgm:cxn modelId="{076B573D-290F-4962-AFBC-FC630A7AD1B5}" type="presParOf" srcId="{00618656-FAD4-4D06-A1DD-244B82EE5ABC}" destId="{38794782-9157-4966-8713-B81CF2817935}" srcOrd="11" destOrd="0" presId="urn:microsoft.com/office/officeart/2018/2/layout/IconVerticalSolidList"/>
    <dgm:cxn modelId="{15DF9719-19F5-409B-AAE1-ACD3EFC7CA94}" type="presParOf" srcId="{00618656-FAD4-4D06-A1DD-244B82EE5ABC}" destId="{9931BEEF-7705-4662-923F-1EEF2DBD4A56}" srcOrd="12" destOrd="0" presId="urn:microsoft.com/office/officeart/2018/2/layout/IconVerticalSolidList"/>
    <dgm:cxn modelId="{FB61B4C0-DFCA-453B-8650-A2C1EC7EFF1C}" type="presParOf" srcId="{9931BEEF-7705-4662-923F-1EEF2DBD4A56}" destId="{11D9C42B-DAB0-483C-AC67-0EA1589A06CF}" srcOrd="0" destOrd="0" presId="urn:microsoft.com/office/officeart/2018/2/layout/IconVerticalSolidList"/>
    <dgm:cxn modelId="{93AB15CD-55EA-4895-B256-62E0D25AEE40}" type="presParOf" srcId="{9931BEEF-7705-4662-923F-1EEF2DBD4A56}" destId="{F149144C-9A4A-4D04-86AD-863FBDF131C2}" srcOrd="1" destOrd="0" presId="urn:microsoft.com/office/officeart/2018/2/layout/IconVerticalSolidList"/>
    <dgm:cxn modelId="{CD1004E2-4EA5-4381-BEE8-B6C6A663FAB1}" type="presParOf" srcId="{9931BEEF-7705-4662-923F-1EEF2DBD4A56}" destId="{6EFEC1D0-B405-4526-9C66-AA9E8E398AF9}" srcOrd="2" destOrd="0" presId="urn:microsoft.com/office/officeart/2018/2/layout/IconVerticalSolidList"/>
    <dgm:cxn modelId="{35A764DC-1400-4CBC-BA4C-5954DA43BD4D}" type="presParOf" srcId="{9931BEEF-7705-4662-923F-1EEF2DBD4A56}" destId="{0452C730-CE32-45E3-9557-33A1948E276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3AA2D37-36F9-4DB0-9630-5F3F540A7CF1}" type="doc">
      <dgm:prSet loTypeId="urn:microsoft.com/office/officeart/2005/8/layout/cycle8" loCatId="cycle" qsTypeId="urn:microsoft.com/office/officeart/2005/8/quickstyle/simple1" qsCatId="simple" csTypeId="urn:microsoft.com/office/officeart/2005/8/colors/accent2_2" csCatId="accent2" phldr="1"/>
      <dgm:spPr/>
      <dgm:t>
        <a:bodyPr/>
        <a:lstStyle/>
        <a:p>
          <a:endParaRPr lang="en-US"/>
        </a:p>
      </dgm:t>
    </dgm:pt>
    <dgm:pt modelId="{354E2851-FBDF-48EA-9389-0A1247F8BE9F}">
      <dgm:prSet phldrT="[Text]"/>
      <dgm:spPr/>
      <dgm:t>
        <a:bodyPr anchor="ctr"/>
        <a:lstStyle/>
        <a:p>
          <a:r>
            <a:rPr lang="en-US">
              <a:latin typeface="+mn-lt"/>
              <a:cs typeface="Arial" pitchFamily="34" charset="0"/>
            </a:rPr>
            <a:t>Plan</a:t>
          </a:r>
        </a:p>
      </dgm:t>
    </dgm:pt>
    <dgm:pt modelId="{26F615FE-0452-47F9-9E90-55F2E244F451}" type="parTrans" cxnId="{E1A02429-C4B4-4C45-8EAB-4D4EE3F69E2F}">
      <dgm:prSet/>
      <dgm:spPr/>
      <dgm:t>
        <a:bodyPr/>
        <a:lstStyle/>
        <a:p>
          <a:endParaRPr lang="en-US" sz="1600">
            <a:latin typeface="Arial" pitchFamily="34" charset="0"/>
            <a:cs typeface="Arial" pitchFamily="34" charset="0"/>
          </a:endParaRPr>
        </a:p>
      </dgm:t>
    </dgm:pt>
    <dgm:pt modelId="{6221B29A-8DAF-492F-94F9-428069C137AC}" type="sibTrans" cxnId="{E1A02429-C4B4-4C45-8EAB-4D4EE3F69E2F}">
      <dgm:prSet/>
      <dgm:spPr/>
      <dgm:t>
        <a:bodyPr/>
        <a:lstStyle/>
        <a:p>
          <a:endParaRPr lang="en-US">
            <a:latin typeface="Arial" pitchFamily="34" charset="0"/>
            <a:cs typeface="Arial" pitchFamily="34" charset="0"/>
          </a:endParaRPr>
        </a:p>
      </dgm:t>
    </dgm:pt>
    <dgm:pt modelId="{64D95F27-6EB4-41B6-BAC3-CA56ED4EFD95}">
      <dgm:prSet/>
      <dgm:spPr/>
      <dgm:t>
        <a:bodyPr/>
        <a:lstStyle/>
        <a:p>
          <a:r>
            <a:rPr lang="en-US">
              <a:latin typeface="+mn-lt"/>
              <a:cs typeface="Arial" pitchFamily="34" charset="0"/>
            </a:rPr>
            <a:t>Do</a:t>
          </a:r>
        </a:p>
      </dgm:t>
    </dgm:pt>
    <dgm:pt modelId="{ACE0083C-AC90-4156-BA0C-19CB19C34588}" type="parTrans" cxnId="{30D2B9F1-EC2C-456B-B8A2-A8AB3EE4531D}">
      <dgm:prSet/>
      <dgm:spPr/>
      <dgm:t>
        <a:bodyPr/>
        <a:lstStyle/>
        <a:p>
          <a:endParaRPr lang="en-US" sz="1600">
            <a:latin typeface="Arial" pitchFamily="34" charset="0"/>
            <a:cs typeface="Arial" pitchFamily="34" charset="0"/>
          </a:endParaRPr>
        </a:p>
      </dgm:t>
    </dgm:pt>
    <dgm:pt modelId="{55E1D15C-6D77-4895-A42A-E99E9D15C855}" type="sibTrans" cxnId="{30D2B9F1-EC2C-456B-B8A2-A8AB3EE4531D}">
      <dgm:prSet/>
      <dgm:spPr/>
      <dgm:t>
        <a:bodyPr/>
        <a:lstStyle/>
        <a:p>
          <a:endParaRPr lang="en-US">
            <a:latin typeface="Arial" pitchFamily="34" charset="0"/>
            <a:cs typeface="Arial" pitchFamily="34" charset="0"/>
          </a:endParaRPr>
        </a:p>
      </dgm:t>
    </dgm:pt>
    <dgm:pt modelId="{2A6D3056-9AF5-E943-B445-BA3AB4D1D8F7}">
      <dgm:prSet/>
      <dgm:spPr/>
      <dgm:t>
        <a:bodyPr/>
        <a:lstStyle/>
        <a:p>
          <a:r>
            <a:rPr lang="en-GB" dirty="0"/>
            <a:t>Analyse and interpret</a:t>
          </a:r>
        </a:p>
      </dgm:t>
    </dgm:pt>
    <dgm:pt modelId="{55636FB4-910A-B240-823D-4485C80E68BB}" type="parTrans" cxnId="{63670AC3-2539-0544-9D21-DC041AF5C13E}">
      <dgm:prSet/>
      <dgm:spPr/>
      <dgm:t>
        <a:bodyPr/>
        <a:lstStyle/>
        <a:p>
          <a:endParaRPr lang="en-GB"/>
        </a:p>
      </dgm:t>
    </dgm:pt>
    <dgm:pt modelId="{88ADCB5E-CB5C-3F4E-8E47-38E145D405B0}" type="sibTrans" cxnId="{63670AC3-2539-0544-9D21-DC041AF5C13E}">
      <dgm:prSet/>
      <dgm:spPr/>
      <dgm:t>
        <a:bodyPr/>
        <a:lstStyle/>
        <a:p>
          <a:endParaRPr lang="en-GB"/>
        </a:p>
      </dgm:t>
    </dgm:pt>
    <dgm:pt modelId="{18B7E3E2-647C-4344-BE01-7A3A61761E09}">
      <dgm:prSet/>
      <dgm:spPr/>
      <dgm:t>
        <a:bodyPr/>
        <a:lstStyle/>
        <a:p>
          <a:r>
            <a:rPr lang="en-GB" dirty="0"/>
            <a:t>Act</a:t>
          </a:r>
        </a:p>
      </dgm:t>
    </dgm:pt>
    <dgm:pt modelId="{CD3AC86A-0254-4B4C-A6BC-2A6173FDF385}" type="parTrans" cxnId="{65DD31E0-EF2B-1C43-89F7-B640357C0C35}">
      <dgm:prSet/>
      <dgm:spPr/>
      <dgm:t>
        <a:bodyPr/>
        <a:lstStyle/>
        <a:p>
          <a:endParaRPr lang="en-GB"/>
        </a:p>
      </dgm:t>
    </dgm:pt>
    <dgm:pt modelId="{C9979EB2-8CF1-2E4F-8F94-5147BEE7694B}" type="sibTrans" cxnId="{65DD31E0-EF2B-1C43-89F7-B640357C0C35}">
      <dgm:prSet/>
      <dgm:spPr/>
      <dgm:t>
        <a:bodyPr/>
        <a:lstStyle/>
        <a:p>
          <a:endParaRPr lang="en-GB"/>
        </a:p>
      </dgm:t>
    </dgm:pt>
    <dgm:pt modelId="{45149AA2-F0D3-DC49-8136-E69ECC6C3689}" type="pres">
      <dgm:prSet presAssocID="{C3AA2D37-36F9-4DB0-9630-5F3F540A7CF1}" presName="compositeShape" presStyleCnt="0">
        <dgm:presLayoutVars>
          <dgm:chMax val="7"/>
          <dgm:dir/>
          <dgm:resizeHandles val="exact"/>
        </dgm:presLayoutVars>
      </dgm:prSet>
      <dgm:spPr/>
      <dgm:t>
        <a:bodyPr/>
        <a:lstStyle/>
        <a:p>
          <a:endParaRPr lang="en-US"/>
        </a:p>
      </dgm:t>
    </dgm:pt>
    <dgm:pt modelId="{42940488-A1A2-A047-9C03-1CFBC2B495E8}" type="pres">
      <dgm:prSet presAssocID="{C3AA2D37-36F9-4DB0-9630-5F3F540A7CF1}" presName="wedge1" presStyleLbl="node1" presStyleIdx="0" presStyleCnt="4"/>
      <dgm:spPr/>
      <dgm:t>
        <a:bodyPr/>
        <a:lstStyle/>
        <a:p>
          <a:endParaRPr lang="en-US"/>
        </a:p>
      </dgm:t>
    </dgm:pt>
    <dgm:pt modelId="{A3D7775C-B954-CF4A-A157-CE0DA9157861}" type="pres">
      <dgm:prSet presAssocID="{C3AA2D37-36F9-4DB0-9630-5F3F540A7CF1}" presName="dummy1a" presStyleCnt="0"/>
      <dgm:spPr/>
    </dgm:pt>
    <dgm:pt modelId="{E5C9CD11-16DD-9C43-B443-FE8B322FE58F}" type="pres">
      <dgm:prSet presAssocID="{C3AA2D37-36F9-4DB0-9630-5F3F540A7CF1}" presName="dummy1b" presStyleCnt="0"/>
      <dgm:spPr/>
    </dgm:pt>
    <dgm:pt modelId="{FA45DD4B-63B2-704F-A5F5-5EC359C4ECB6}" type="pres">
      <dgm:prSet presAssocID="{C3AA2D37-36F9-4DB0-9630-5F3F540A7CF1}" presName="wedge1Tx" presStyleLbl="node1" presStyleIdx="0" presStyleCnt="4">
        <dgm:presLayoutVars>
          <dgm:chMax val="0"/>
          <dgm:chPref val="0"/>
          <dgm:bulletEnabled val="1"/>
        </dgm:presLayoutVars>
      </dgm:prSet>
      <dgm:spPr/>
      <dgm:t>
        <a:bodyPr/>
        <a:lstStyle/>
        <a:p>
          <a:endParaRPr lang="en-US"/>
        </a:p>
      </dgm:t>
    </dgm:pt>
    <dgm:pt modelId="{7CC082C7-D134-CC45-B34B-30B9DC40C564}" type="pres">
      <dgm:prSet presAssocID="{C3AA2D37-36F9-4DB0-9630-5F3F540A7CF1}" presName="wedge2" presStyleLbl="node1" presStyleIdx="1" presStyleCnt="4"/>
      <dgm:spPr/>
      <dgm:t>
        <a:bodyPr/>
        <a:lstStyle/>
        <a:p>
          <a:endParaRPr lang="en-US"/>
        </a:p>
      </dgm:t>
    </dgm:pt>
    <dgm:pt modelId="{E1283567-4711-094E-856C-03E83292766E}" type="pres">
      <dgm:prSet presAssocID="{C3AA2D37-36F9-4DB0-9630-5F3F540A7CF1}" presName="dummy2a" presStyleCnt="0"/>
      <dgm:spPr/>
    </dgm:pt>
    <dgm:pt modelId="{A3F2F996-627C-7648-826F-A97BEB2D6BE3}" type="pres">
      <dgm:prSet presAssocID="{C3AA2D37-36F9-4DB0-9630-5F3F540A7CF1}" presName="dummy2b" presStyleCnt="0"/>
      <dgm:spPr/>
    </dgm:pt>
    <dgm:pt modelId="{CAB87879-0F5A-EE47-867B-A95BE274EB46}" type="pres">
      <dgm:prSet presAssocID="{C3AA2D37-36F9-4DB0-9630-5F3F540A7CF1}" presName="wedge2Tx" presStyleLbl="node1" presStyleIdx="1" presStyleCnt="4">
        <dgm:presLayoutVars>
          <dgm:chMax val="0"/>
          <dgm:chPref val="0"/>
          <dgm:bulletEnabled val="1"/>
        </dgm:presLayoutVars>
      </dgm:prSet>
      <dgm:spPr/>
      <dgm:t>
        <a:bodyPr/>
        <a:lstStyle/>
        <a:p>
          <a:endParaRPr lang="en-US"/>
        </a:p>
      </dgm:t>
    </dgm:pt>
    <dgm:pt modelId="{5B52889F-47E9-AF44-BF49-BD38B8B6AFA7}" type="pres">
      <dgm:prSet presAssocID="{C3AA2D37-36F9-4DB0-9630-5F3F540A7CF1}" presName="wedge3" presStyleLbl="node1" presStyleIdx="2" presStyleCnt="4"/>
      <dgm:spPr/>
      <dgm:t>
        <a:bodyPr/>
        <a:lstStyle/>
        <a:p>
          <a:endParaRPr lang="en-US"/>
        </a:p>
      </dgm:t>
    </dgm:pt>
    <dgm:pt modelId="{04CF2921-D120-FC46-B21A-BD96BAE4DC83}" type="pres">
      <dgm:prSet presAssocID="{C3AA2D37-36F9-4DB0-9630-5F3F540A7CF1}" presName="dummy3a" presStyleCnt="0"/>
      <dgm:spPr/>
    </dgm:pt>
    <dgm:pt modelId="{49E3C751-1D9C-0F40-80A3-A5718D257B54}" type="pres">
      <dgm:prSet presAssocID="{C3AA2D37-36F9-4DB0-9630-5F3F540A7CF1}" presName="dummy3b" presStyleCnt="0"/>
      <dgm:spPr/>
    </dgm:pt>
    <dgm:pt modelId="{E51F40E0-A578-244B-B1B5-E10F0BA8C49C}" type="pres">
      <dgm:prSet presAssocID="{C3AA2D37-36F9-4DB0-9630-5F3F540A7CF1}" presName="wedge3Tx" presStyleLbl="node1" presStyleIdx="2" presStyleCnt="4">
        <dgm:presLayoutVars>
          <dgm:chMax val="0"/>
          <dgm:chPref val="0"/>
          <dgm:bulletEnabled val="1"/>
        </dgm:presLayoutVars>
      </dgm:prSet>
      <dgm:spPr/>
      <dgm:t>
        <a:bodyPr/>
        <a:lstStyle/>
        <a:p>
          <a:endParaRPr lang="en-US"/>
        </a:p>
      </dgm:t>
    </dgm:pt>
    <dgm:pt modelId="{50871DAB-2114-5F4B-8377-28F494519C26}" type="pres">
      <dgm:prSet presAssocID="{C3AA2D37-36F9-4DB0-9630-5F3F540A7CF1}" presName="wedge4" presStyleLbl="node1" presStyleIdx="3" presStyleCnt="4"/>
      <dgm:spPr/>
      <dgm:t>
        <a:bodyPr/>
        <a:lstStyle/>
        <a:p>
          <a:endParaRPr lang="en-US"/>
        </a:p>
      </dgm:t>
    </dgm:pt>
    <dgm:pt modelId="{D74E78AD-769C-E046-BE67-203DAD4F8829}" type="pres">
      <dgm:prSet presAssocID="{C3AA2D37-36F9-4DB0-9630-5F3F540A7CF1}" presName="dummy4a" presStyleCnt="0"/>
      <dgm:spPr/>
    </dgm:pt>
    <dgm:pt modelId="{13794815-33D1-1A4D-833D-C8940DB73360}" type="pres">
      <dgm:prSet presAssocID="{C3AA2D37-36F9-4DB0-9630-5F3F540A7CF1}" presName="dummy4b" presStyleCnt="0"/>
      <dgm:spPr/>
    </dgm:pt>
    <dgm:pt modelId="{3F2E680C-2757-7344-8136-47D8B904A23C}" type="pres">
      <dgm:prSet presAssocID="{C3AA2D37-36F9-4DB0-9630-5F3F540A7CF1}" presName="wedge4Tx" presStyleLbl="node1" presStyleIdx="3" presStyleCnt="4">
        <dgm:presLayoutVars>
          <dgm:chMax val="0"/>
          <dgm:chPref val="0"/>
          <dgm:bulletEnabled val="1"/>
        </dgm:presLayoutVars>
      </dgm:prSet>
      <dgm:spPr/>
      <dgm:t>
        <a:bodyPr/>
        <a:lstStyle/>
        <a:p>
          <a:endParaRPr lang="en-US"/>
        </a:p>
      </dgm:t>
    </dgm:pt>
    <dgm:pt modelId="{FDF24031-B007-CB4C-8A8E-83A227E8C61F}" type="pres">
      <dgm:prSet presAssocID="{6221B29A-8DAF-492F-94F9-428069C137AC}" presName="arrowWedge1" presStyleLbl="fgSibTrans2D1" presStyleIdx="0" presStyleCnt="4"/>
      <dgm:spPr/>
    </dgm:pt>
    <dgm:pt modelId="{A13049BB-9BB0-8040-8235-A7B8EE90497D}" type="pres">
      <dgm:prSet presAssocID="{55E1D15C-6D77-4895-A42A-E99E9D15C855}" presName="arrowWedge2" presStyleLbl="fgSibTrans2D1" presStyleIdx="1" presStyleCnt="4"/>
      <dgm:spPr/>
    </dgm:pt>
    <dgm:pt modelId="{7A325844-7594-7546-B8E8-19D211A43D4D}" type="pres">
      <dgm:prSet presAssocID="{88ADCB5E-CB5C-3F4E-8E47-38E145D405B0}" presName="arrowWedge3" presStyleLbl="fgSibTrans2D1" presStyleIdx="2" presStyleCnt="4"/>
      <dgm:spPr/>
    </dgm:pt>
    <dgm:pt modelId="{41B7DD10-DC19-684F-8481-F9A56EFD3CB7}" type="pres">
      <dgm:prSet presAssocID="{C9979EB2-8CF1-2E4F-8F94-5147BEE7694B}" presName="arrowWedge4" presStyleLbl="fgSibTrans2D1" presStyleIdx="3" presStyleCnt="4"/>
      <dgm:spPr/>
    </dgm:pt>
  </dgm:ptLst>
  <dgm:cxnLst>
    <dgm:cxn modelId="{63670AC3-2539-0544-9D21-DC041AF5C13E}" srcId="{C3AA2D37-36F9-4DB0-9630-5F3F540A7CF1}" destId="{2A6D3056-9AF5-E943-B445-BA3AB4D1D8F7}" srcOrd="2" destOrd="0" parTransId="{55636FB4-910A-B240-823D-4485C80E68BB}" sibTransId="{88ADCB5E-CB5C-3F4E-8E47-38E145D405B0}"/>
    <dgm:cxn modelId="{E1A02429-C4B4-4C45-8EAB-4D4EE3F69E2F}" srcId="{C3AA2D37-36F9-4DB0-9630-5F3F540A7CF1}" destId="{354E2851-FBDF-48EA-9389-0A1247F8BE9F}" srcOrd="0" destOrd="0" parTransId="{26F615FE-0452-47F9-9E90-55F2E244F451}" sibTransId="{6221B29A-8DAF-492F-94F9-428069C137AC}"/>
    <dgm:cxn modelId="{32998D53-2CE2-6D4F-BDD5-092188EB7536}" type="presOf" srcId="{2A6D3056-9AF5-E943-B445-BA3AB4D1D8F7}" destId="{E51F40E0-A578-244B-B1B5-E10F0BA8C49C}" srcOrd="1" destOrd="0" presId="urn:microsoft.com/office/officeart/2005/8/layout/cycle8"/>
    <dgm:cxn modelId="{06BB91F8-C02B-C44D-800F-434C745701B0}" type="presOf" srcId="{64D95F27-6EB4-41B6-BAC3-CA56ED4EFD95}" destId="{7CC082C7-D134-CC45-B34B-30B9DC40C564}" srcOrd="0" destOrd="0" presId="urn:microsoft.com/office/officeart/2005/8/layout/cycle8"/>
    <dgm:cxn modelId="{725179F1-54D8-354A-BD18-D5504F61829E}" type="presOf" srcId="{18B7E3E2-647C-4344-BE01-7A3A61761E09}" destId="{3F2E680C-2757-7344-8136-47D8B904A23C}" srcOrd="1" destOrd="0" presId="urn:microsoft.com/office/officeart/2005/8/layout/cycle8"/>
    <dgm:cxn modelId="{3ADC46A9-19A4-CA4B-93CF-979CFC2E9AA0}" type="presOf" srcId="{C3AA2D37-36F9-4DB0-9630-5F3F540A7CF1}" destId="{45149AA2-F0D3-DC49-8136-E69ECC6C3689}" srcOrd="0" destOrd="0" presId="urn:microsoft.com/office/officeart/2005/8/layout/cycle8"/>
    <dgm:cxn modelId="{DF1D7B7E-487D-BC4D-8879-D892805DE997}" type="presOf" srcId="{18B7E3E2-647C-4344-BE01-7A3A61761E09}" destId="{50871DAB-2114-5F4B-8377-28F494519C26}" srcOrd="0" destOrd="0" presId="urn:microsoft.com/office/officeart/2005/8/layout/cycle8"/>
    <dgm:cxn modelId="{30D2B9F1-EC2C-456B-B8A2-A8AB3EE4531D}" srcId="{C3AA2D37-36F9-4DB0-9630-5F3F540A7CF1}" destId="{64D95F27-6EB4-41B6-BAC3-CA56ED4EFD95}" srcOrd="1" destOrd="0" parTransId="{ACE0083C-AC90-4156-BA0C-19CB19C34588}" sibTransId="{55E1D15C-6D77-4895-A42A-E99E9D15C855}"/>
    <dgm:cxn modelId="{6A0D58E0-593B-BD44-AD3B-C6FA737B6700}" type="presOf" srcId="{64D95F27-6EB4-41B6-BAC3-CA56ED4EFD95}" destId="{CAB87879-0F5A-EE47-867B-A95BE274EB46}" srcOrd="1" destOrd="0" presId="urn:microsoft.com/office/officeart/2005/8/layout/cycle8"/>
    <dgm:cxn modelId="{65DD31E0-EF2B-1C43-89F7-B640357C0C35}" srcId="{C3AA2D37-36F9-4DB0-9630-5F3F540A7CF1}" destId="{18B7E3E2-647C-4344-BE01-7A3A61761E09}" srcOrd="3" destOrd="0" parTransId="{CD3AC86A-0254-4B4C-A6BC-2A6173FDF385}" sibTransId="{C9979EB2-8CF1-2E4F-8F94-5147BEE7694B}"/>
    <dgm:cxn modelId="{8E0E81A5-0BDD-9E4E-A086-3E8DC391C085}" type="presOf" srcId="{354E2851-FBDF-48EA-9389-0A1247F8BE9F}" destId="{FA45DD4B-63B2-704F-A5F5-5EC359C4ECB6}" srcOrd="1" destOrd="0" presId="urn:microsoft.com/office/officeart/2005/8/layout/cycle8"/>
    <dgm:cxn modelId="{727B225D-3A10-614D-B4E9-0AC909690D03}" type="presOf" srcId="{2A6D3056-9AF5-E943-B445-BA3AB4D1D8F7}" destId="{5B52889F-47E9-AF44-BF49-BD38B8B6AFA7}" srcOrd="0" destOrd="0" presId="urn:microsoft.com/office/officeart/2005/8/layout/cycle8"/>
    <dgm:cxn modelId="{C504F33E-83F8-C343-8E01-B6D3A72B92BD}" type="presOf" srcId="{354E2851-FBDF-48EA-9389-0A1247F8BE9F}" destId="{42940488-A1A2-A047-9C03-1CFBC2B495E8}" srcOrd="0" destOrd="0" presId="urn:microsoft.com/office/officeart/2005/8/layout/cycle8"/>
    <dgm:cxn modelId="{EF1624F7-DD4E-9940-85D0-75751A63262F}" type="presParOf" srcId="{45149AA2-F0D3-DC49-8136-E69ECC6C3689}" destId="{42940488-A1A2-A047-9C03-1CFBC2B495E8}" srcOrd="0" destOrd="0" presId="urn:microsoft.com/office/officeart/2005/8/layout/cycle8"/>
    <dgm:cxn modelId="{82FC6EF7-5134-6249-9B6B-9D2D19BBF00A}" type="presParOf" srcId="{45149AA2-F0D3-DC49-8136-E69ECC6C3689}" destId="{A3D7775C-B954-CF4A-A157-CE0DA9157861}" srcOrd="1" destOrd="0" presId="urn:microsoft.com/office/officeart/2005/8/layout/cycle8"/>
    <dgm:cxn modelId="{E35CAF08-A061-C146-BD16-0FD2EC8539F3}" type="presParOf" srcId="{45149AA2-F0D3-DC49-8136-E69ECC6C3689}" destId="{E5C9CD11-16DD-9C43-B443-FE8B322FE58F}" srcOrd="2" destOrd="0" presId="urn:microsoft.com/office/officeart/2005/8/layout/cycle8"/>
    <dgm:cxn modelId="{C87FA451-03AB-0C4F-A10E-78C87DB68092}" type="presParOf" srcId="{45149AA2-F0D3-DC49-8136-E69ECC6C3689}" destId="{FA45DD4B-63B2-704F-A5F5-5EC359C4ECB6}" srcOrd="3" destOrd="0" presId="urn:microsoft.com/office/officeart/2005/8/layout/cycle8"/>
    <dgm:cxn modelId="{B86918C7-5BFE-7F4D-A781-623D209BF676}" type="presParOf" srcId="{45149AA2-F0D3-DC49-8136-E69ECC6C3689}" destId="{7CC082C7-D134-CC45-B34B-30B9DC40C564}" srcOrd="4" destOrd="0" presId="urn:microsoft.com/office/officeart/2005/8/layout/cycle8"/>
    <dgm:cxn modelId="{422422CA-951D-FD4D-B012-F927D7855A07}" type="presParOf" srcId="{45149AA2-F0D3-DC49-8136-E69ECC6C3689}" destId="{E1283567-4711-094E-856C-03E83292766E}" srcOrd="5" destOrd="0" presId="urn:microsoft.com/office/officeart/2005/8/layout/cycle8"/>
    <dgm:cxn modelId="{935EACB6-F24F-694C-AAB2-F60D4F3C48A0}" type="presParOf" srcId="{45149AA2-F0D3-DC49-8136-E69ECC6C3689}" destId="{A3F2F996-627C-7648-826F-A97BEB2D6BE3}" srcOrd="6" destOrd="0" presId="urn:microsoft.com/office/officeart/2005/8/layout/cycle8"/>
    <dgm:cxn modelId="{1C31637E-DAE6-E743-9E60-72A8B4738CB3}" type="presParOf" srcId="{45149AA2-F0D3-DC49-8136-E69ECC6C3689}" destId="{CAB87879-0F5A-EE47-867B-A95BE274EB46}" srcOrd="7" destOrd="0" presId="urn:microsoft.com/office/officeart/2005/8/layout/cycle8"/>
    <dgm:cxn modelId="{8335DBF5-1566-514E-A8BB-FAEF02878C12}" type="presParOf" srcId="{45149AA2-F0D3-DC49-8136-E69ECC6C3689}" destId="{5B52889F-47E9-AF44-BF49-BD38B8B6AFA7}" srcOrd="8" destOrd="0" presId="urn:microsoft.com/office/officeart/2005/8/layout/cycle8"/>
    <dgm:cxn modelId="{8D250201-0692-9B45-907D-8D11A3E0532E}" type="presParOf" srcId="{45149AA2-F0D3-DC49-8136-E69ECC6C3689}" destId="{04CF2921-D120-FC46-B21A-BD96BAE4DC83}" srcOrd="9" destOrd="0" presId="urn:microsoft.com/office/officeart/2005/8/layout/cycle8"/>
    <dgm:cxn modelId="{4FF9471B-FE0D-0543-9E7D-56DD890EAE96}" type="presParOf" srcId="{45149AA2-F0D3-DC49-8136-E69ECC6C3689}" destId="{49E3C751-1D9C-0F40-80A3-A5718D257B54}" srcOrd="10" destOrd="0" presId="urn:microsoft.com/office/officeart/2005/8/layout/cycle8"/>
    <dgm:cxn modelId="{85EB33AD-58E2-5C4B-AC24-F7D5EF034C2C}" type="presParOf" srcId="{45149AA2-F0D3-DC49-8136-E69ECC6C3689}" destId="{E51F40E0-A578-244B-B1B5-E10F0BA8C49C}" srcOrd="11" destOrd="0" presId="urn:microsoft.com/office/officeart/2005/8/layout/cycle8"/>
    <dgm:cxn modelId="{32DD5123-3F7B-634F-BC2B-28102818224C}" type="presParOf" srcId="{45149AA2-F0D3-DC49-8136-E69ECC6C3689}" destId="{50871DAB-2114-5F4B-8377-28F494519C26}" srcOrd="12" destOrd="0" presId="urn:microsoft.com/office/officeart/2005/8/layout/cycle8"/>
    <dgm:cxn modelId="{B48EBD48-97FC-2D47-950A-D458A34F9700}" type="presParOf" srcId="{45149AA2-F0D3-DC49-8136-E69ECC6C3689}" destId="{D74E78AD-769C-E046-BE67-203DAD4F8829}" srcOrd="13" destOrd="0" presId="urn:microsoft.com/office/officeart/2005/8/layout/cycle8"/>
    <dgm:cxn modelId="{FB216E84-6416-BC48-8504-9F36963191B1}" type="presParOf" srcId="{45149AA2-F0D3-DC49-8136-E69ECC6C3689}" destId="{13794815-33D1-1A4D-833D-C8940DB73360}" srcOrd="14" destOrd="0" presId="urn:microsoft.com/office/officeart/2005/8/layout/cycle8"/>
    <dgm:cxn modelId="{D192BCD9-33F9-AE47-83C8-D8FA2F059192}" type="presParOf" srcId="{45149AA2-F0D3-DC49-8136-E69ECC6C3689}" destId="{3F2E680C-2757-7344-8136-47D8B904A23C}" srcOrd="15" destOrd="0" presId="urn:microsoft.com/office/officeart/2005/8/layout/cycle8"/>
    <dgm:cxn modelId="{1AE52CEB-0C4C-A347-8B9C-95C08AA3B429}" type="presParOf" srcId="{45149AA2-F0D3-DC49-8136-E69ECC6C3689}" destId="{FDF24031-B007-CB4C-8A8E-83A227E8C61F}" srcOrd="16" destOrd="0" presId="urn:microsoft.com/office/officeart/2005/8/layout/cycle8"/>
    <dgm:cxn modelId="{7B4BCDC2-DA53-464D-ACA0-F57B042D12A6}" type="presParOf" srcId="{45149AA2-F0D3-DC49-8136-E69ECC6C3689}" destId="{A13049BB-9BB0-8040-8235-A7B8EE90497D}" srcOrd="17" destOrd="0" presId="urn:microsoft.com/office/officeart/2005/8/layout/cycle8"/>
    <dgm:cxn modelId="{AD3FE47D-D1BF-8245-A1F0-7A24C0D8DD0F}" type="presParOf" srcId="{45149AA2-F0D3-DC49-8136-E69ECC6C3689}" destId="{7A325844-7594-7546-B8E8-19D211A43D4D}" srcOrd="18" destOrd="0" presId="urn:microsoft.com/office/officeart/2005/8/layout/cycle8"/>
    <dgm:cxn modelId="{AA711BB2-AC44-B84E-96BF-76318548BE22}" type="presParOf" srcId="{45149AA2-F0D3-DC49-8136-E69ECC6C3689}" destId="{41B7DD10-DC19-684F-8481-F9A56EFD3CB7}"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9ADB70C-7881-4AB0-8737-8B8F54113D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CD19BEB-3AB3-46FC-9BE3-6ED0D3AABFE9}">
      <dgm:prSet/>
      <dgm:spPr/>
      <dgm:t>
        <a:bodyPr/>
        <a:lstStyle/>
        <a:p>
          <a:r>
            <a:rPr lang="en-US"/>
            <a:t>SHS Outcomes Framework recap; development of the COS; Why use a COS?</a:t>
          </a:r>
        </a:p>
      </dgm:t>
    </dgm:pt>
    <dgm:pt modelId="{2AB50926-D789-4A89-A870-A072D595902D}" type="parTrans" cxnId="{38628546-49E6-4718-A500-BB75DD6FEA3F}">
      <dgm:prSet/>
      <dgm:spPr/>
      <dgm:t>
        <a:bodyPr/>
        <a:lstStyle/>
        <a:p>
          <a:endParaRPr lang="en-US"/>
        </a:p>
      </dgm:t>
    </dgm:pt>
    <dgm:pt modelId="{8DD24B43-A85D-4312-9AA8-4662913E3FEC}" type="sibTrans" cxnId="{38628546-49E6-4718-A500-BB75DD6FEA3F}">
      <dgm:prSet/>
      <dgm:spPr/>
      <dgm:t>
        <a:bodyPr/>
        <a:lstStyle/>
        <a:p>
          <a:endParaRPr lang="en-US"/>
        </a:p>
      </dgm:t>
    </dgm:pt>
    <dgm:pt modelId="{59B77AF1-5195-41FB-9B0A-887FEE6AB7B3}">
      <dgm:prSet/>
      <dgm:spPr/>
      <dgm:t>
        <a:bodyPr/>
        <a:lstStyle/>
        <a:p>
          <a:r>
            <a:rPr lang="en-US" dirty="0"/>
            <a:t>The COS and how to administer it</a:t>
          </a:r>
        </a:p>
      </dgm:t>
    </dgm:pt>
    <dgm:pt modelId="{3176DC25-F0D2-4E73-96B8-C86D25FB18A7}" type="parTrans" cxnId="{79D414D5-348E-42B1-87F8-67E18DFDD0CE}">
      <dgm:prSet/>
      <dgm:spPr/>
      <dgm:t>
        <a:bodyPr/>
        <a:lstStyle/>
        <a:p>
          <a:endParaRPr lang="en-US"/>
        </a:p>
      </dgm:t>
    </dgm:pt>
    <dgm:pt modelId="{C8499090-DFBC-496C-BD83-47C01349ED33}" type="sibTrans" cxnId="{79D414D5-348E-42B1-87F8-67E18DFDD0CE}">
      <dgm:prSet/>
      <dgm:spPr/>
      <dgm:t>
        <a:bodyPr/>
        <a:lstStyle/>
        <a:p>
          <a:endParaRPr lang="en-US"/>
        </a:p>
      </dgm:t>
    </dgm:pt>
    <dgm:pt modelId="{F1000A0E-6281-4D87-B614-191434C7BFE3}">
      <dgm:prSet/>
      <dgm:spPr/>
      <dgm:t>
        <a:bodyPr/>
        <a:lstStyle/>
        <a:p>
          <a:r>
            <a:rPr lang="en-US"/>
            <a:t>Using the COS well for the benefit of clients; Building buy-in</a:t>
          </a:r>
        </a:p>
      </dgm:t>
    </dgm:pt>
    <dgm:pt modelId="{A5A00661-A46C-48F4-894D-A07C6AFFCEF5}" type="parTrans" cxnId="{C4A5E510-C1B5-4404-AE75-6EB057D97B13}">
      <dgm:prSet/>
      <dgm:spPr/>
      <dgm:t>
        <a:bodyPr/>
        <a:lstStyle/>
        <a:p>
          <a:endParaRPr lang="en-US"/>
        </a:p>
      </dgm:t>
    </dgm:pt>
    <dgm:pt modelId="{55E407F9-ABF6-4A7D-B68E-608A7F5ACB5B}" type="sibTrans" cxnId="{C4A5E510-C1B5-4404-AE75-6EB057D97B13}">
      <dgm:prSet/>
      <dgm:spPr/>
      <dgm:t>
        <a:bodyPr/>
        <a:lstStyle/>
        <a:p>
          <a:endParaRPr lang="en-US"/>
        </a:p>
      </dgm:t>
    </dgm:pt>
    <dgm:pt modelId="{F51AA701-3C93-4DE2-A3C0-D017084D2C13}">
      <dgm:prSet/>
      <dgm:spPr/>
      <dgm:t>
        <a:bodyPr/>
        <a:lstStyle/>
        <a:p>
          <a:r>
            <a:rPr lang="en-US" dirty="0"/>
            <a:t>Safe and appropriate use of COS surveys with Aboriginal clients</a:t>
          </a:r>
        </a:p>
      </dgm:t>
    </dgm:pt>
    <dgm:pt modelId="{F2364001-FC20-4047-A363-DFE48049B05C}" type="parTrans" cxnId="{19D3D62E-138C-4FC4-AD01-9687101E0897}">
      <dgm:prSet/>
      <dgm:spPr/>
      <dgm:t>
        <a:bodyPr/>
        <a:lstStyle/>
        <a:p>
          <a:endParaRPr lang="en-US"/>
        </a:p>
      </dgm:t>
    </dgm:pt>
    <dgm:pt modelId="{B7EF589A-D35B-471A-84C8-13E2D1F70CD2}" type="sibTrans" cxnId="{19D3D62E-138C-4FC4-AD01-9687101E0897}">
      <dgm:prSet/>
      <dgm:spPr/>
      <dgm:t>
        <a:bodyPr/>
        <a:lstStyle/>
        <a:p>
          <a:endParaRPr lang="en-US"/>
        </a:p>
      </dgm:t>
    </dgm:pt>
    <dgm:pt modelId="{A73605FD-D270-4E5E-83D5-04A6D553963C}">
      <dgm:prSet/>
      <dgm:spPr/>
      <dgm:t>
        <a:bodyPr/>
        <a:lstStyle/>
        <a:p>
          <a:r>
            <a:rPr lang="en-US"/>
            <a:t>Developing strategies to address potential barriers</a:t>
          </a:r>
        </a:p>
      </dgm:t>
    </dgm:pt>
    <dgm:pt modelId="{61E2D1C4-A6B1-4382-9921-9375C3D25A7E}" type="parTrans" cxnId="{4A734C37-FB93-443D-85E0-3E6C05D8DC4C}">
      <dgm:prSet/>
      <dgm:spPr/>
      <dgm:t>
        <a:bodyPr/>
        <a:lstStyle/>
        <a:p>
          <a:endParaRPr lang="en-US"/>
        </a:p>
      </dgm:t>
    </dgm:pt>
    <dgm:pt modelId="{753CF5C1-1414-48BF-8DDE-B2F3640A4984}" type="sibTrans" cxnId="{4A734C37-FB93-443D-85E0-3E6C05D8DC4C}">
      <dgm:prSet/>
      <dgm:spPr/>
      <dgm:t>
        <a:bodyPr/>
        <a:lstStyle/>
        <a:p>
          <a:endParaRPr lang="en-US"/>
        </a:p>
      </dgm:t>
    </dgm:pt>
    <dgm:pt modelId="{D71F114E-785D-4107-A0E2-F8EF2B7D2254}">
      <dgm:prSet/>
      <dgm:spPr/>
      <dgm:t>
        <a:bodyPr/>
        <a:lstStyle/>
        <a:p>
          <a:r>
            <a:rPr lang="en-US" dirty="0"/>
            <a:t>Creating a positive data culture; Reporting; CIMS demonstration </a:t>
          </a:r>
        </a:p>
      </dgm:t>
    </dgm:pt>
    <dgm:pt modelId="{DFB02AAA-ACF2-4FBD-91FF-3C87F47AFF1D}" type="parTrans" cxnId="{9805F9E6-1310-4D36-A7C2-C7209A995478}">
      <dgm:prSet/>
      <dgm:spPr/>
      <dgm:t>
        <a:bodyPr/>
        <a:lstStyle/>
        <a:p>
          <a:endParaRPr lang="en-US"/>
        </a:p>
      </dgm:t>
    </dgm:pt>
    <dgm:pt modelId="{64CEEA8C-8075-4F91-A38C-72763F35B1B1}" type="sibTrans" cxnId="{9805F9E6-1310-4D36-A7C2-C7209A995478}">
      <dgm:prSet/>
      <dgm:spPr/>
      <dgm:t>
        <a:bodyPr/>
        <a:lstStyle/>
        <a:p>
          <a:endParaRPr lang="en-US"/>
        </a:p>
      </dgm:t>
    </dgm:pt>
    <dgm:pt modelId="{2FD5A5B5-5B90-41DE-9BC4-41246B841B3B}">
      <dgm:prSet/>
      <dgm:spPr/>
      <dgm:t>
        <a:bodyPr/>
        <a:lstStyle/>
        <a:p>
          <a:r>
            <a:rPr lang="en-US" dirty="0"/>
            <a:t>Embedding the COS into practice; Next steps</a:t>
          </a:r>
        </a:p>
      </dgm:t>
    </dgm:pt>
    <dgm:pt modelId="{66545373-D66D-4BBA-9D65-4C39D6288C2A}" type="parTrans" cxnId="{6E68E31F-BD25-4D70-BC44-E57A406871AE}">
      <dgm:prSet/>
      <dgm:spPr/>
      <dgm:t>
        <a:bodyPr/>
        <a:lstStyle/>
        <a:p>
          <a:endParaRPr lang="en-US"/>
        </a:p>
      </dgm:t>
    </dgm:pt>
    <dgm:pt modelId="{44DFC8B5-217E-4489-9423-30136C7756F0}" type="sibTrans" cxnId="{6E68E31F-BD25-4D70-BC44-E57A406871AE}">
      <dgm:prSet/>
      <dgm:spPr/>
      <dgm:t>
        <a:bodyPr/>
        <a:lstStyle/>
        <a:p>
          <a:endParaRPr lang="en-US"/>
        </a:p>
      </dgm:t>
    </dgm:pt>
    <dgm:pt modelId="{00618656-FAD4-4D06-A1DD-244B82EE5ABC}" type="pres">
      <dgm:prSet presAssocID="{59ADB70C-7881-4AB0-8737-8B8F54113D2B}" presName="root" presStyleCnt="0">
        <dgm:presLayoutVars>
          <dgm:dir/>
          <dgm:resizeHandles val="exact"/>
        </dgm:presLayoutVars>
      </dgm:prSet>
      <dgm:spPr/>
      <dgm:t>
        <a:bodyPr/>
        <a:lstStyle/>
        <a:p>
          <a:endParaRPr lang="en-US"/>
        </a:p>
      </dgm:t>
    </dgm:pt>
    <dgm:pt modelId="{F4A9A38A-A561-4105-93C3-B795EDAB16FE}" type="pres">
      <dgm:prSet presAssocID="{9CD19BEB-3AB3-46FC-9BE3-6ED0D3AABFE9}" presName="compNode" presStyleCnt="0"/>
      <dgm:spPr/>
    </dgm:pt>
    <dgm:pt modelId="{E2232828-2236-40A7-ABB7-09B9BF8CE20C}" type="pres">
      <dgm:prSet presAssocID="{9CD19BEB-3AB3-46FC-9BE3-6ED0D3AABFE9}" presName="bgRect" presStyleLbl="bgShp" presStyleIdx="0" presStyleCnt="7" custLinFactNeighborX="1102" custLinFactNeighborY="-50072"/>
      <dgm:spPr/>
    </dgm:pt>
    <dgm:pt modelId="{CBEB1155-3C59-4DF1-BA86-8D4F2DB26118}" type="pres">
      <dgm:prSet presAssocID="{9CD19BEB-3AB3-46FC-9BE3-6ED0D3AABFE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C0484AE7-49EF-4A03-8B8B-40BE40429D84}" type="pres">
      <dgm:prSet presAssocID="{9CD19BEB-3AB3-46FC-9BE3-6ED0D3AABFE9}" presName="spaceRect" presStyleCnt="0"/>
      <dgm:spPr/>
    </dgm:pt>
    <dgm:pt modelId="{84FFB625-83E8-4FDF-8B36-AA6F36FDFF18}" type="pres">
      <dgm:prSet presAssocID="{9CD19BEB-3AB3-46FC-9BE3-6ED0D3AABFE9}" presName="parTx" presStyleLbl="revTx" presStyleIdx="0" presStyleCnt="7">
        <dgm:presLayoutVars>
          <dgm:chMax val="0"/>
          <dgm:chPref val="0"/>
        </dgm:presLayoutVars>
      </dgm:prSet>
      <dgm:spPr/>
      <dgm:t>
        <a:bodyPr/>
        <a:lstStyle/>
        <a:p>
          <a:endParaRPr lang="en-US"/>
        </a:p>
      </dgm:t>
    </dgm:pt>
    <dgm:pt modelId="{1012893F-9939-42E0-872F-BABB025FA366}" type="pres">
      <dgm:prSet presAssocID="{8DD24B43-A85D-4312-9AA8-4662913E3FEC}" presName="sibTrans" presStyleCnt="0"/>
      <dgm:spPr/>
    </dgm:pt>
    <dgm:pt modelId="{8B86499F-4731-4D59-8428-8A9E3003ED5D}" type="pres">
      <dgm:prSet presAssocID="{59B77AF1-5195-41FB-9B0A-887FEE6AB7B3}" presName="compNode" presStyleCnt="0"/>
      <dgm:spPr/>
    </dgm:pt>
    <dgm:pt modelId="{D62DC81A-EE1B-4144-B710-D7CE5C4E1A73}" type="pres">
      <dgm:prSet presAssocID="{59B77AF1-5195-41FB-9B0A-887FEE6AB7B3}" presName="bgRect" presStyleLbl="bgShp" presStyleIdx="1" presStyleCnt="7"/>
      <dgm:spPr/>
    </dgm:pt>
    <dgm:pt modelId="{53E03BBE-6E5C-4449-B333-A88C53EDA580}" type="pres">
      <dgm:prSet presAssocID="{59B77AF1-5195-41FB-9B0A-887FEE6AB7B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3A686386-E9FE-41FC-BBC7-460021ECD4B6}" type="pres">
      <dgm:prSet presAssocID="{59B77AF1-5195-41FB-9B0A-887FEE6AB7B3}" presName="spaceRect" presStyleCnt="0"/>
      <dgm:spPr/>
    </dgm:pt>
    <dgm:pt modelId="{D2EE3569-C565-4EB2-960A-5BB2A239D6D0}" type="pres">
      <dgm:prSet presAssocID="{59B77AF1-5195-41FB-9B0A-887FEE6AB7B3}" presName="parTx" presStyleLbl="revTx" presStyleIdx="1" presStyleCnt="7">
        <dgm:presLayoutVars>
          <dgm:chMax val="0"/>
          <dgm:chPref val="0"/>
        </dgm:presLayoutVars>
      </dgm:prSet>
      <dgm:spPr/>
      <dgm:t>
        <a:bodyPr/>
        <a:lstStyle/>
        <a:p>
          <a:endParaRPr lang="en-US"/>
        </a:p>
      </dgm:t>
    </dgm:pt>
    <dgm:pt modelId="{54D76DFE-ED25-49F2-A3D0-6111E7443150}" type="pres">
      <dgm:prSet presAssocID="{C8499090-DFBC-496C-BD83-47C01349ED33}" presName="sibTrans" presStyleCnt="0"/>
      <dgm:spPr/>
    </dgm:pt>
    <dgm:pt modelId="{92599DB3-3AC0-46E8-88F4-BE603CD607FA}" type="pres">
      <dgm:prSet presAssocID="{F1000A0E-6281-4D87-B614-191434C7BFE3}" presName="compNode" presStyleCnt="0"/>
      <dgm:spPr/>
    </dgm:pt>
    <dgm:pt modelId="{1F4048C9-456A-4990-BFAC-71F6BA60B0AA}" type="pres">
      <dgm:prSet presAssocID="{F1000A0E-6281-4D87-B614-191434C7BFE3}" presName="bgRect" presStyleLbl="bgShp" presStyleIdx="2" presStyleCnt="7"/>
      <dgm:spPr/>
    </dgm:pt>
    <dgm:pt modelId="{C7E22BC6-2697-4443-92BD-005597DCE28A}" type="pres">
      <dgm:prSet presAssocID="{F1000A0E-6281-4D87-B614-191434C7BFE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re"/>
        </a:ext>
      </dgm:extLst>
    </dgm:pt>
    <dgm:pt modelId="{FE6ADB60-B097-4BAB-8EDB-BCAA225E2046}" type="pres">
      <dgm:prSet presAssocID="{F1000A0E-6281-4D87-B614-191434C7BFE3}" presName="spaceRect" presStyleCnt="0"/>
      <dgm:spPr/>
    </dgm:pt>
    <dgm:pt modelId="{C7E116EA-FC20-4CDD-A019-EF4D13DE52E6}" type="pres">
      <dgm:prSet presAssocID="{F1000A0E-6281-4D87-B614-191434C7BFE3}" presName="parTx" presStyleLbl="revTx" presStyleIdx="2" presStyleCnt="7">
        <dgm:presLayoutVars>
          <dgm:chMax val="0"/>
          <dgm:chPref val="0"/>
        </dgm:presLayoutVars>
      </dgm:prSet>
      <dgm:spPr/>
      <dgm:t>
        <a:bodyPr/>
        <a:lstStyle/>
        <a:p>
          <a:endParaRPr lang="en-US"/>
        </a:p>
      </dgm:t>
    </dgm:pt>
    <dgm:pt modelId="{423AFC94-400E-4748-966F-CFD278CA3CC4}" type="pres">
      <dgm:prSet presAssocID="{55E407F9-ABF6-4A7D-B68E-608A7F5ACB5B}" presName="sibTrans" presStyleCnt="0"/>
      <dgm:spPr/>
    </dgm:pt>
    <dgm:pt modelId="{20CB3647-E74C-4B76-B94E-B264133C5DE2}" type="pres">
      <dgm:prSet presAssocID="{F51AA701-3C93-4DE2-A3C0-D017084D2C13}" presName="compNode" presStyleCnt="0"/>
      <dgm:spPr/>
    </dgm:pt>
    <dgm:pt modelId="{B8261F95-966A-4C80-A220-5EBEC266DEDB}" type="pres">
      <dgm:prSet presAssocID="{F51AA701-3C93-4DE2-A3C0-D017084D2C13}" presName="bgRect" presStyleLbl="bgShp" presStyleIdx="3" presStyleCnt="7"/>
      <dgm:spPr/>
    </dgm:pt>
    <dgm:pt modelId="{E1B23B3C-729D-4B41-B0D1-EBD969AFFEEB}" type="pres">
      <dgm:prSet presAssocID="{F51AA701-3C93-4DE2-A3C0-D017084D2C13}" presName="iconRect" presStyleLbl="node1" presStyleIdx="3" presStyleCnt="7"/>
      <dgm:spPr>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ers with solid fill"/>
        </a:ext>
      </dgm:extLst>
    </dgm:pt>
    <dgm:pt modelId="{677BF1A2-60F5-4F72-9CA7-974E017139C3}" type="pres">
      <dgm:prSet presAssocID="{F51AA701-3C93-4DE2-A3C0-D017084D2C13}" presName="spaceRect" presStyleCnt="0"/>
      <dgm:spPr/>
    </dgm:pt>
    <dgm:pt modelId="{8991C776-2A66-4410-92D5-418B4652DC75}" type="pres">
      <dgm:prSet presAssocID="{F51AA701-3C93-4DE2-A3C0-D017084D2C13}" presName="parTx" presStyleLbl="revTx" presStyleIdx="3" presStyleCnt="7">
        <dgm:presLayoutVars>
          <dgm:chMax val="0"/>
          <dgm:chPref val="0"/>
        </dgm:presLayoutVars>
      </dgm:prSet>
      <dgm:spPr/>
      <dgm:t>
        <a:bodyPr/>
        <a:lstStyle/>
        <a:p>
          <a:endParaRPr lang="en-US"/>
        </a:p>
      </dgm:t>
    </dgm:pt>
    <dgm:pt modelId="{3E7CE1B2-5530-4C9A-9E3E-3A57681CBB8B}" type="pres">
      <dgm:prSet presAssocID="{B7EF589A-D35B-471A-84C8-13E2D1F70CD2}" presName="sibTrans" presStyleCnt="0"/>
      <dgm:spPr/>
    </dgm:pt>
    <dgm:pt modelId="{0FA0641E-623D-4DA4-A5A5-9242D8996825}" type="pres">
      <dgm:prSet presAssocID="{A73605FD-D270-4E5E-83D5-04A6D553963C}" presName="compNode" presStyleCnt="0"/>
      <dgm:spPr/>
    </dgm:pt>
    <dgm:pt modelId="{7C7F19FE-A949-4684-83EF-E41607FB0192}" type="pres">
      <dgm:prSet presAssocID="{A73605FD-D270-4E5E-83D5-04A6D553963C}" presName="bgRect" presStyleLbl="bgShp" presStyleIdx="4" presStyleCnt="7"/>
      <dgm:spPr/>
    </dgm:pt>
    <dgm:pt modelId="{3CF0E567-5F07-490F-9043-A9A8FE4A493E}" type="pres">
      <dgm:prSet presAssocID="{A73605FD-D270-4E5E-83D5-04A6D553963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07A7C35B-EFB3-4765-BFFF-3C0D7408D9B4}" type="pres">
      <dgm:prSet presAssocID="{A73605FD-D270-4E5E-83D5-04A6D553963C}" presName="spaceRect" presStyleCnt="0"/>
      <dgm:spPr/>
    </dgm:pt>
    <dgm:pt modelId="{C5804089-4AC0-4E58-84A7-A8CFC7DD2EAA}" type="pres">
      <dgm:prSet presAssocID="{A73605FD-D270-4E5E-83D5-04A6D553963C}" presName="parTx" presStyleLbl="revTx" presStyleIdx="4" presStyleCnt="7">
        <dgm:presLayoutVars>
          <dgm:chMax val="0"/>
          <dgm:chPref val="0"/>
        </dgm:presLayoutVars>
      </dgm:prSet>
      <dgm:spPr/>
      <dgm:t>
        <a:bodyPr/>
        <a:lstStyle/>
        <a:p>
          <a:endParaRPr lang="en-US"/>
        </a:p>
      </dgm:t>
    </dgm:pt>
    <dgm:pt modelId="{4F857C59-DAD6-4CFD-B312-55AF2B329127}" type="pres">
      <dgm:prSet presAssocID="{753CF5C1-1414-48BF-8DDE-B2F3640A4984}" presName="sibTrans" presStyleCnt="0"/>
      <dgm:spPr/>
    </dgm:pt>
    <dgm:pt modelId="{DFC31925-672D-4EBA-9B23-0AE1E1AFA381}" type="pres">
      <dgm:prSet presAssocID="{D71F114E-785D-4107-A0E2-F8EF2B7D2254}" presName="compNode" presStyleCnt="0"/>
      <dgm:spPr/>
    </dgm:pt>
    <dgm:pt modelId="{72D53479-B550-4943-817B-6752ACE2A637}" type="pres">
      <dgm:prSet presAssocID="{D71F114E-785D-4107-A0E2-F8EF2B7D2254}" presName="bgRect" presStyleLbl="bgShp" presStyleIdx="5" presStyleCnt="7"/>
      <dgm:spPr/>
    </dgm:pt>
    <dgm:pt modelId="{D1C638C4-3ADA-47E3-866C-D4745D029F44}" type="pres">
      <dgm:prSet presAssocID="{D71F114E-785D-4107-A0E2-F8EF2B7D225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pward trend"/>
        </a:ext>
      </dgm:extLst>
    </dgm:pt>
    <dgm:pt modelId="{D43C21B5-E29A-476F-ADF7-C2D7E46BE325}" type="pres">
      <dgm:prSet presAssocID="{D71F114E-785D-4107-A0E2-F8EF2B7D2254}" presName="spaceRect" presStyleCnt="0"/>
      <dgm:spPr/>
    </dgm:pt>
    <dgm:pt modelId="{6FE91A25-52DE-44B0-930D-0A559B1BEB30}" type="pres">
      <dgm:prSet presAssocID="{D71F114E-785D-4107-A0E2-F8EF2B7D2254}" presName="parTx" presStyleLbl="revTx" presStyleIdx="5" presStyleCnt="7">
        <dgm:presLayoutVars>
          <dgm:chMax val="0"/>
          <dgm:chPref val="0"/>
        </dgm:presLayoutVars>
      </dgm:prSet>
      <dgm:spPr/>
      <dgm:t>
        <a:bodyPr/>
        <a:lstStyle/>
        <a:p>
          <a:endParaRPr lang="en-US"/>
        </a:p>
      </dgm:t>
    </dgm:pt>
    <dgm:pt modelId="{38794782-9157-4966-8713-B81CF2817935}" type="pres">
      <dgm:prSet presAssocID="{64CEEA8C-8075-4F91-A38C-72763F35B1B1}" presName="sibTrans" presStyleCnt="0"/>
      <dgm:spPr/>
    </dgm:pt>
    <dgm:pt modelId="{9931BEEF-7705-4662-923F-1EEF2DBD4A56}" type="pres">
      <dgm:prSet presAssocID="{2FD5A5B5-5B90-41DE-9BC4-41246B841B3B}" presName="compNode" presStyleCnt="0"/>
      <dgm:spPr/>
    </dgm:pt>
    <dgm:pt modelId="{11D9C42B-DAB0-483C-AC67-0EA1589A06CF}" type="pres">
      <dgm:prSet presAssocID="{2FD5A5B5-5B90-41DE-9BC4-41246B841B3B}" presName="bgRect" presStyleLbl="bgShp" presStyleIdx="6" presStyleCnt="7"/>
      <dgm:spPr>
        <a:ln w="38100">
          <a:solidFill>
            <a:srgbClr val="002060"/>
          </a:solidFill>
        </a:ln>
        <a:effectLst>
          <a:glow rad="330200">
            <a:schemeClr val="accent6">
              <a:satMod val="175000"/>
              <a:alpha val="65000"/>
            </a:schemeClr>
          </a:glow>
        </a:effectLst>
      </dgm:spPr>
    </dgm:pt>
    <dgm:pt modelId="{F149144C-9A4A-4D04-86AD-863FBDF131C2}" type="pres">
      <dgm:prSet presAssocID="{2FD5A5B5-5B90-41DE-9BC4-41246B841B3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usiness Growth"/>
        </a:ext>
      </dgm:extLst>
    </dgm:pt>
    <dgm:pt modelId="{6EFEC1D0-B405-4526-9C66-AA9E8E398AF9}" type="pres">
      <dgm:prSet presAssocID="{2FD5A5B5-5B90-41DE-9BC4-41246B841B3B}" presName="spaceRect" presStyleCnt="0"/>
      <dgm:spPr/>
    </dgm:pt>
    <dgm:pt modelId="{0452C730-CE32-45E3-9557-33A1948E2766}" type="pres">
      <dgm:prSet presAssocID="{2FD5A5B5-5B90-41DE-9BC4-41246B841B3B}" presName="parTx" presStyleLbl="revTx" presStyleIdx="6" presStyleCnt="7">
        <dgm:presLayoutVars>
          <dgm:chMax val="0"/>
          <dgm:chPref val="0"/>
        </dgm:presLayoutVars>
      </dgm:prSet>
      <dgm:spPr/>
      <dgm:t>
        <a:bodyPr/>
        <a:lstStyle/>
        <a:p>
          <a:endParaRPr lang="en-US"/>
        </a:p>
      </dgm:t>
    </dgm:pt>
  </dgm:ptLst>
  <dgm:cxnLst>
    <dgm:cxn modelId="{E1730C4C-5850-46A4-97AB-7ED8552D28BA}" type="presOf" srcId="{59ADB70C-7881-4AB0-8737-8B8F54113D2B}" destId="{00618656-FAD4-4D06-A1DD-244B82EE5ABC}" srcOrd="0" destOrd="0" presId="urn:microsoft.com/office/officeart/2018/2/layout/IconVerticalSolidList"/>
    <dgm:cxn modelId="{C4A5E510-C1B5-4404-AE75-6EB057D97B13}" srcId="{59ADB70C-7881-4AB0-8737-8B8F54113D2B}" destId="{F1000A0E-6281-4D87-B614-191434C7BFE3}" srcOrd="2" destOrd="0" parTransId="{A5A00661-A46C-48F4-894D-A07C6AFFCEF5}" sibTransId="{55E407F9-ABF6-4A7D-B68E-608A7F5ACB5B}"/>
    <dgm:cxn modelId="{4A734C37-FB93-443D-85E0-3E6C05D8DC4C}" srcId="{59ADB70C-7881-4AB0-8737-8B8F54113D2B}" destId="{A73605FD-D270-4E5E-83D5-04A6D553963C}" srcOrd="4" destOrd="0" parTransId="{61E2D1C4-A6B1-4382-9921-9375C3D25A7E}" sibTransId="{753CF5C1-1414-48BF-8DDE-B2F3640A4984}"/>
    <dgm:cxn modelId="{6E68E31F-BD25-4D70-BC44-E57A406871AE}" srcId="{59ADB70C-7881-4AB0-8737-8B8F54113D2B}" destId="{2FD5A5B5-5B90-41DE-9BC4-41246B841B3B}" srcOrd="6" destOrd="0" parTransId="{66545373-D66D-4BBA-9D65-4C39D6288C2A}" sibTransId="{44DFC8B5-217E-4489-9423-30136C7756F0}"/>
    <dgm:cxn modelId="{6EB4E3A1-4F45-4A33-886C-4D1777EDB250}" type="presOf" srcId="{59B77AF1-5195-41FB-9B0A-887FEE6AB7B3}" destId="{D2EE3569-C565-4EB2-960A-5BB2A239D6D0}" srcOrd="0" destOrd="0" presId="urn:microsoft.com/office/officeart/2018/2/layout/IconVerticalSolidList"/>
    <dgm:cxn modelId="{357E14B2-8AAA-44EF-B92A-802FE4ADF174}" type="presOf" srcId="{F51AA701-3C93-4DE2-A3C0-D017084D2C13}" destId="{8991C776-2A66-4410-92D5-418B4652DC75}" srcOrd="0" destOrd="0" presId="urn:microsoft.com/office/officeart/2018/2/layout/IconVerticalSolidList"/>
    <dgm:cxn modelId="{9805F9E6-1310-4D36-A7C2-C7209A995478}" srcId="{59ADB70C-7881-4AB0-8737-8B8F54113D2B}" destId="{D71F114E-785D-4107-A0E2-F8EF2B7D2254}" srcOrd="5" destOrd="0" parTransId="{DFB02AAA-ACF2-4FBD-91FF-3C87F47AFF1D}" sibTransId="{64CEEA8C-8075-4F91-A38C-72763F35B1B1}"/>
    <dgm:cxn modelId="{2CC7E064-9F39-4E7A-90E2-BC11E6691AC0}" type="presOf" srcId="{F1000A0E-6281-4D87-B614-191434C7BFE3}" destId="{C7E116EA-FC20-4CDD-A019-EF4D13DE52E6}" srcOrd="0" destOrd="0" presId="urn:microsoft.com/office/officeart/2018/2/layout/IconVerticalSolidList"/>
    <dgm:cxn modelId="{38628546-49E6-4718-A500-BB75DD6FEA3F}" srcId="{59ADB70C-7881-4AB0-8737-8B8F54113D2B}" destId="{9CD19BEB-3AB3-46FC-9BE3-6ED0D3AABFE9}" srcOrd="0" destOrd="0" parTransId="{2AB50926-D789-4A89-A870-A072D595902D}" sibTransId="{8DD24B43-A85D-4312-9AA8-4662913E3FEC}"/>
    <dgm:cxn modelId="{BCBF8E39-19D4-4770-8FC6-6753E2578DD1}" type="presOf" srcId="{D71F114E-785D-4107-A0E2-F8EF2B7D2254}" destId="{6FE91A25-52DE-44B0-930D-0A559B1BEB30}" srcOrd="0" destOrd="0" presId="urn:microsoft.com/office/officeart/2018/2/layout/IconVerticalSolidList"/>
    <dgm:cxn modelId="{1D6DFEAA-40D8-4099-99AF-02F78D4B03A8}" type="presOf" srcId="{9CD19BEB-3AB3-46FC-9BE3-6ED0D3AABFE9}" destId="{84FFB625-83E8-4FDF-8B36-AA6F36FDFF18}" srcOrd="0" destOrd="0" presId="urn:microsoft.com/office/officeart/2018/2/layout/IconVerticalSolidList"/>
    <dgm:cxn modelId="{19D3D62E-138C-4FC4-AD01-9687101E0897}" srcId="{59ADB70C-7881-4AB0-8737-8B8F54113D2B}" destId="{F51AA701-3C93-4DE2-A3C0-D017084D2C13}" srcOrd="3" destOrd="0" parTransId="{F2364001-FC20-4047-A363-DFE48049B05C}" sibTransId="{B7EF589A-D35B-471A-84C8-13E2D1F70CD2}"/>
    <dgm:cxn modelId="{5A65DFCB-0B9D-46F6-870C-B7621FF3FE3E}" type="presOf" srcId="{2FD5A5B5-5B90-41DE-9BC4-41246B841B3B}" destId="{0452C730-CE32-45E3-9557-33A1948E2766}" srcOrd="0" destOrd="0" presId="urn:microsoft.com/office/officeart/2018/2/layout/IconVerticalSolidList"/>
    <dgm:cxn modelId="{25AC46CC-8BEE-481B-9F0D-D3174EFCFC39}" type="presOf" srcId="{A73605FD-D270-4E5E-83D5-04A6D553963C}" destId="{C5804089-4AC0-4E58-84A7-A8CFC7DD2EAA}" srcOrd="0" destOrd="0" presId="urn:microsoft.com/office/officeart/2018/2/layout/IconVerticalSolidList"/>
    <dgm:cxn modelId="{79D414D5-348E-42B1-87F8-67E18DFDD0CE}" srcId="{59ADB70C-7881-4AB0-8737-8B8F54113D2B}" destId="{59B77AF1-5195-41FB-9B0A-887FEE6AB7B3}" srcOrd="1" destOrd="0" parTransId="{3176DC25-F0D2-4E73-96B8-C86D25FB18A7}" sibTransId="{C8499090-DFBC-496C-BD83-47C01349ED33}"/>
    <dgm:cxn modelId="{EB930865-4FDC-4BD5-A6B1-E41ABC88BCFE}" type="presParOf" srcId="{00618656-FAD4-4D06-A1DD-244B82EE5ABC}" destId="{F4A9A38A-A561-4105-93C3-B795EDAB16FE}" srcOrd="0" destOrd="0" presId="urn:microsoft.com/office/officeart/2018/2/layout/IconVerticalSolidList"/>
    <dgm:cxn modelId="{0C4E220A-9D7A-4640-A890-6745148EF8D8}" type="presParOf" srcId="{F4A9A38A-A561-4105-93C3-B795EDAB16FE}" destId="{E2232828-2236-40A7-ABB7-09B9BF8CE20C}" srcOrd="0" destOrd="0" presId="urn:microsoft.com/office/officeart/2018/2/layout/IconVerticalSolidList"/>
    <dgm:cxn modelId="{A0E97BD6-DE0F-4E7B-90FE-347284DAF451}" type="presParOf" srcId="{F4A9A38A-A561-4105-93C3-B795EDAB16FE}" destId="{CBEB1155-3C59-4DF1-BA86-8D4F2DB26118}" srcOrd="1" destOrd="0" presId="urn:microsoft.com/office/officeart/2018/2/layout/IconVerticalSolidList"/>
    <dgm:cxn modelId="{D4AF0861-C46E-4CF1-B5EE-0E47992983C6}" type="presParOf" srcId="{F4A9A38A-A561-4105-93C3-B795EDAB16FE}" destId="{C0484AE7-49EF-4A03-8B8B-40BE40429D84}" srcOrd="2" destOrd="0" presId="urn:microsoft.com/office/officeart/2018/2/layout/IconVerticalSolidList"/>
    <dgm:cxn modelId="{3BB9F011-2FCA-4A75-A799-F1E11AAA819A}" type="presParOf" srcId="{F4A9A38A-A561-4105-93C3-B795EDAB16FE}" destId="{84FFB625-83E8-4FDF-8B36-AA6F36FDFF18}" srcOrd="3" destOrd="0" presId="urn:microsoft.com/office/officeart/2018/2/layout/IconVerticalSolidList"/>
    <dgm:cxn modelId="{705B3D5C-DABA-40C7-981D-CEBF0980B6F1}" type="presParOf" srcId="{00618656-FAD4-4D06-A1DD-244B82EE5ABC}" destId="{1012893F-9939-42E0-872F-BABB025FA366}" srcOrd="1" destOrd="0" presId="urn:microsoft.com/office/officeart/2018/2/layout/IconVerticalSolidList"/>
    <dgm:cxn modelId="{A516C6D4-96BF-405E-8AC1-AF1FD0AC626D}" type="presParOf" srcId="{00618656-FAD4-4D06-A1DD-244B82EE5ABC}" destId="{8B86499F-4731-4D59-8428-8A9E3003ED5D}" srcOrd="2" destOrd="0" presId="urn:microsoft.com/office/officeart/2018/2/layout/IconVerticalSolidList"/>
    <dgm:cxn modelId="{D2EC5F7D-C25C-40B1-9ADC-B01E883A8F8E}" type="presParOf" srcId="{8B86499F-4731-4D59-8428-8A9E3003ED5D}" destId="{D62DC81A-EE1B-4144-B710-D7CE5C4E1A73}" srcOrd="0" destOrd="0" presId="urn:microsoft.com/office/officeart/2018/2/layout/IconVerticalSolidList"/>
    <dgm:cxn modelId="{7C031884-990E-4465-8981-3C4AD4C4F51E}" type="presParOf" srcId="{8B86499F-4731-4D59-8428-8A9E3003ED5D}" destId="{53E03BBE-6E5C-4449-B333-A88C53EDA580}" srcOrd="1" destOrd="0" presId="urn:microsoft.com/office/officeart/2018/2/layout/IconVerticalSolidList"/>
    <dgm:cxn modelId="{2434814E-106C-4949-8DDB-0EC7AB811E98}" type="presParOf" srcId="{8B86499F-4731-4D59-8428-8A9E3003ED5D}" destId="{3A686386-E9FE-41FC-BBC7-460021ECD4B6}" srcOrd="2" destOrd="0" presId="urn:microsoft.com/office/officeart/2018/2/layout/IconVerticalSolidList"/>
    <dgm:cxn modelId="{6691F460-1438-429A-B482-EAEDCDE7ED7F}" type="presParOf" srcId="{8B86499F-4731-4D59-8428-8A9E3003ED5D}" destId="{D2EE3569-C565-4EB2-960A-5BB2A239D6D0}" srcOrd="3" destOrd="0" presId="urn:microsoft.com/office/officeart/2018/2/layout/IconVerticalSolidList"/>
    <dgm:cxn modelId="{4EDDE31D-12D0-48B9-9CF7-FA87DBDD5CAC}" type="presParOf" srcId="{00618656-FAD4-4D06-A1DD-244B82EE5ABC}" destId="{54D76DFE-ED25-49F2-A3D0-6111E7443150}" srcOrd="3" destOrd="0" presId="urn:microsoft.com/office/officeart/2018/2/layout/IconVerticalSolidList"/>
    <dgm:cxn modelId="{D8570906-AADA-4666-8B49-27E93C7EE668}" type="presParOf" srcId="{00618656-FAD4-4D06-A1DD-244B82EE5ABC}" destId="{92599DB3-3AC0-46E8-88F4-BE603CD607FA}" srcOrd="4" destOrd="0" presId="urn:microsoft.com/office/officeart/2018/2/layout/IconVerticalSolidList"/>
    <dgm:cxn modelId="{F4760864-B4F2-4F00-8952-03C59621E596}" type="presParOf" srcId="{92599DB3-3AC0-46E8-88F4-BE603CD607FA}" destId="{1F4048C9-456A-4990-BFAC-71F6BA60B0AA}" srcOrd="0" destOrd="0" presId="urn:microsoft.com/office/officeart/2018/2/layout/IconVerticalSolidList"/>
    <dgm:cxn modelId="{4BC2A3E2-72CA-4C1D-A8EF-09F350A9C0DD}" type="presParOf" srcId="{92599DB3-3AC0-46E8-88F4-BE603CD607FA}" destId="{C7E22BC6-2697-4443-92BD-005597DCE28A}" srcOrd="1" destOrd="0" presId="urn:microsoft.com/office/officeart/2018/2/layout/IconVerticalSolidList"/>
    <dgm:cxn modelId="{4D8F7A03-7B2B-4339-AE5D-FC109C146639}" type="presParOf" srcId="{92599DB3-3AC0-46E8-88F4-BE603CD607FA}" destId="{FE6ADB60-B097-4BAB-8EDB-BCAA225E2046}" srcOrd="2" destOrd="0" presId="urn:microsoft.com/office/officeart/2018/2/layout/IconVerticalSolidList"/>
    <dgm:cxn modelId="{633BAF41-5276-4DA5-9354-89840CDECB40}" type="presParOf" srcId="{92599DB3-3AC0-46E8-88F4-BE603CD607FA}" destId="{C7E116EA-FC20-4CDD-A019-EF4D13DE52E6}" srcOrd="3" destOrd="0" presId="urn:microsoft.com/office/officeart/2018/2/layout/IconVerticalSolidList"/>
    <dgm:cxn modelId="{702560A0-2FE2-4DAE-990A-256C0E91BB7E}" type="presParOf" srcId="{00618656-FAD4-4D06-A1DD-244B82EE5ABC}" destId="{423AFC94-400E-4748-966F-CFD278CA3CC4}" srcOrd="5" destOrd="0" presId="urn:microsoft.com/office/officeart/2018/2/layout/IconVerticalSolidList"/>
    <dgm:cxn modelId="{5FD69144-7B80-4968-B46F-8C5165022F81}" type="presParOf" srcId="{00618656-FAD4-4D06-A1DD-244B82EE5ABC}" destId="{20CB3647-E74C-4B76-B94E-B264133C5DE2}" srcOrd="6" destOrd="0" presId="urn:microsoft.com/office/officeart/2018/2/layout/IconVerticalSolidList"/>
    <dgm:cxn modelId="{BD537953-4E96-454D-B722-A0DEDCE980E2}" type="presParOf" srcId="{20CB3647-E74C-4B76-B94E-B264133C5DE2}" destId="{B8261F95-966A-4C80-A220-5EBEC266DEDB}" srcOrd="0" destOrd="0" presId="urn:microsoft.com/office/officeart/2018/2/layout/IconVerticalSolidList"/>
    <dgm:cxn modelId="{DFAF33AA-8D31-4F79-8EF5-51C3FD58ACE3}" type="presParOf" srcId="{20CB3647-E74C-4B76-B94E-B264133C5DE2}" destId="{E1B23B3C-729D-4B41-B0D1-EBD969AFFEEB}" srcOrd="1" destOrd="0" presId="urn:microsoft.com/office/officeart/2018/2/layout/IconVerticalSolidList"/>
    <dgm:cxn modelId="{DD79B298-34F8-461C-BDE3-4A05B214EC7A}" type="presParOf" srcId="{20CB3647-E74C-4B76-B94E-B264133C5DE2}" destId="{677BF1A2-60F5-4F72-9CA7-974E017139C3}" srcOrd="2" destOrd="0" presId="urn:microsoft.com/office/officeart/2018/2/layout/IconVerticalSolidList"/>
    <dgm:cxn modelId="{ADC0B39A-462D-4814-98F4-48278847F0B7}" type="presParOf" srcId="{20CB3647-E74C-4B76-B94E-B264133C5DE2}" destId="{8991C776-2A66-4410-92D5-418B4652DC75}" srcOrd="3" destOrd="0" presId="urn:microsoft.com/office/officeart/2018/2/layout/IconVerticalSolidList"/>
    <dgm:cxn modelId="{F3BCD635-43B0-4833-99C8-435B2990222B}" type="presParOf" srcId="{00618656-FAD4-4D06-A1DD-244B82EE5ABC}" destId="{3E7CE1B2-5530-4C9A-9E3E-3A57681CBB8B}" srcOrd="7" destOrd="0" presId="urn:microsoft.com/office/officeart/2018/2/layout/IconVerticalSolidList"/>
    <dgm:cxn modelId="{BDE12D77-76CC-4CEE-93C8-9253CBDC21B0}" type="presParOf" srcId="{00618656-FAD4-4D06-A1DD-244B82EE5ABC}" destId="{0FA0641E-623D-4DA4-A5A5-9242D8996825}" srcOrd="8" destOrd="0" presId="urn:microsoft.com/office/officeart/2018/2/layout/IconVerticalSolidList"/>
    <dgm:cxn modelId="{EF3BE776-4D74-420B-B90F-AB79828A346B}" type="presParOf" srcId="{0FA0641E-623D-4DA4-A5A5-9242D8996825}" destId="{7C7F19FE-A949-4684-83EF-E41607FB0192}" srcOrd="0" destOrd="0" presId="urn:microsoft.com/office/officeart/2018/2/layout/IconVerticalSolidList"/>
    <dgm:cxn modelId="{9018C59F-634B-49BB-B305-D9BF64E5A483}" type="presParOf" srcId="{0FA0641E-623D-4DA4-A5A5-9242D8996825}" destId="{3CF0E567-5F07-490F-9043-A9A8FE4A493E}" srcOrd="1" destOrd="0" presId="urn:microsoft.com/office/officeart/2018/2/layout/IconVerticalSolidList"/>
    <dgm:cxn modelId="{2BE77099-203F-4783-8658-26F6CA2BEE31}" type="presParOf" srcId="{0FA0641E-623D-4DA4-A5A5-9242D8996825}" destId="{07A7C35B-EFB3-4765-BFFF-3C0D7408D9B4}" srcOrd="2" destOrd="0" presId="urn:microsoft.com/office/officeart/2018/2/layout/IconVerticalSolidList"/>
    <dgm:cxn modelId="{FF622650-180C-44C4-A912-0E7FDFFD3487}" type="presParOf" srcId="{0FA0641E-623D-4DA4-A5A5-9242D8996825}" destId="{C5804089-4AC0-4E58-84A7-A8CFC7DD2EAA}" srcOrd="3" destOrd="0" presId="urn:microsoft.com/office/officeart/2018/2/layout/IconVerticalSolidList"/>
    <dgm:cxn modelId="{11E00D96-E119-4E77-A1CD-46C5838840E7}" type="presParOf" srcId="{00618656-FAD4-4D06-A1DD-244B82EE5ABC}" destId="{4F857C59-DAD6-4CFD-B312-55AF2B329127}" srcOrd="9" destOrd="0" presId="urn:microsoft.com/office/officeart/2018/2/layout/IconVerticalSolidList"/>
    <dgm:cxn modelId="{F6730187-8F02-46FB-8F6B-4711688E5994}" type="presParOf" srcId="{00618656-FAD4-4D06-A1DD-244B82EE5ABC}" destId="{DFC31925-672D-4EBA-9B23-0AE1E1AFA381}" srcOrd="10" destOrd="0" presId="urn:microsoft.com/office/officeart/2018/2/layout/IconVerticalSolidList"/>
    <dgm:cxn modelId="{3FF2EA99-F346-4675-A286-2A3464BD28DF}" type="presParOf" srcId="{DFC31925-672D-4EBA-9B23-0AE1E1AFA381}" destId="{72D53479-B550-4943-817B-6752ACE2A637}" srcOrd="0" destOrd="0" presId="urn:microsoft.com/office/officeart/2018/2/layout/IconVerticalSolidList"/>
    <dgm:cxn modelId="{C681F73E-DE1E-4CF8-B3CF-85974849B803}" type="presParOf" srcId="{DFC31925-672D-4EBA-9B23-0AE1E1AFA381}" destId="{D1C638C4-3ADA-47E3-866C-D4745D029F44}" srcOrd="1" destOrd="0" presId="urn:microsoft.com/office/officeart/2018/2/layout/IconVerticalSolidList"/>
    <dgm:cxn modelId="{EDBDF212-FF24-45CC-999B-3AF4AF0E1CDA}" type="presParOf" srcId="{DFC31925-672D-4EBA-9B23-0AE1E1AFA381}" destId="{D43C21B5-E29A-476F-ADF7-C2D7E46BE325}" srcOrd="2" destOrd="0" presId="urn:microsoft.com/office/officeart/2018/2/layout/IconVerticalSolidList"/>
    <dgm:cxn modelId="{1E8AF979-3EEF-4A80-912C-94F7198C8CAE}" type="presParOf" srcId="{DFC31925-672D-4EBA-9B23-0AE1E1AFA381}" destId="{6FE91A25-52DE-44B0-930D-0A559B1BEB30}" srcOrd="3" destOrd="0" presId="urn:microsoft.com/office/officeart/2018/2/layout/IconVerticalSolidList"/>
    <dgm:cxn modelId="{076B573D-290F-4962-AFBC-FC630A7AD1B5}" type="presParOf" srcId="{00618656-FAD4-4D06-A1DD-244B82EE5ABC}" destId="{38794782-9157-4966-8713-B81CF2817935}" srcOrd="11" destOrd="0" presId="urn:microsoft.com/office/officeart/2018/2/layout/IconVerticalSolidList"/>
    <dgm:cxn modelId="{15DF9719-19F5-409B-AAE1-ACD3EFC7CA94}" type="presParOf" srcId="{00618656-FAD4-4D06-A1DD-244B82EE5ABC}" destId="{9931BEEF-7705-4662-923F-1EEF2DBD4A56}" srcOrd="12" destOrd="0" presId="urn:microsoft.com/office/officeart/2018/2/layout/IconVerticalSolidList"/>
    <dgm:cxn modelId="{FB61B4C0-DFCA-453B-8650-A2C1EC7EFF1C}" type="presParOf" srcId="{9931BEEF-7705-4662-923F-1EEF2DBD4A56}" destId="{11D9C42B-DAB0-483C-AC67-0EA1589A06CF}" srcOrd="0" destOrd="0" presId="urn:microsoft.com/office/officeart/2018/2/layout/IconVerticalSolidList"/>
    <dgm:cxn modelId="{93AB15CD-55EA-4895-B256-62E0D25AEE40}" type="presParOf" srcId="{9931BEEF-7705-4662-923F-1EEF2DBD4A56}" destId="{F149144C-9A4A-4D04-86AD-863FBDF131C2}" srcOrd="1" destOrd="0" presId="urn:microsoft.com/office/officeart/2018/2/layout/IconVerticalSolidList"/>
    <dgm:cxn modelId="{CD1004E2-4EA5-4381-BEE8-B6C6A663FAB1}" type="presParOf" srcId="{9931BEEF-7705-4662-923F-1EEF2DBD4A56}" destId="{6EFEC1D0-B405-4526-9C66-AA9E8E398AF9}" srcOrd="2" destOrd="0" presId="urn:microsoft.com/office/officeart/2018/2/layout/IconVerticalSolidList"/>
    <dgm:cxn modelId="{35A764DC-1400-4CBC-BA4C-5954DA43BD4D}" type="presParOf" srcId="{9931BEEF-7705-4662-923F-1EEF2DBD4A56}" destId="{0452C730-CE32-45E3-9557-33A1948E276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5BEAE8-BFB2-48EA-AC71-A2A76B9405F7}" type="doc">
      <dgm:prSet loTypeId="urn:microsoft.com/office/officeart/2005/8/layout/hierarchy3" loCatId="hierarchy" qsTypeId="urn:microsoft.com/office/officeart/2005/8/quickstyle/simple5" qsCatId="simple" csTypeId="urn:microsoft.com/office/officeart/2005/8/colors/colorful2" csCatId="colorful"/>
      <dgm:spPr/>
      <dgm:t>
        <a:bodyPr/>
        <a:lstStyle/>
        <a:p>
          <a:endParaRPr lang="en-US"/>
        </a:p>
      </dgm:t>
    </dgm:pt>
    <dgm:pt modelId="{5B610C57-A30E-4ED5-9C76-721A433BAD10}">
      <dgm:prSet/>
      <dgm:spPr/>
      <dgm:t>
        <a:bodyPr/>
        <a:lstStyle/>
        <a:p>
          <a:r>
            <a:rPr lang="en-US" dirty="0"/>
            <a:t>What</a:t>
          </a:r>
        </a:p>
      </dgm:t>
    </dgm:pt>
    <dgm:pt modelId="{339B6D3A-738D-4A80-8017-7ADC9C92156C}" type="parTrans" cxnId="{0CF5BD7C-88C7-4010-8B05-30735854494D}">
      <dgm:prSet/>
      <dgm:spPr/>
      <dgm:t>
        <a:bodyPr/>
        <a:lstStyle/>
        <a:p>
          <a:endParaRPr lang="en-US"/>
        </a:p>
      </dgm:t>
    </dgm:pt>
    <dgm:pt modelId="{4FE7C495-9EFD-4D5F-B179-A687EE59470D}" type="sibTrans" cxnId="{0CF5BD7C-88C7-4010-8B05-30735854494D}">
      <dgm:prSet/>
      <dgm:spPr/>
      <dgm:t>
        <a:bodyPr/>
        <a:lstStyle/>
        <a:p>
          <a:endParaRPr lang="en-US"/>
        </a:p>
      </dgm:t>
    </dgm:pt>
    <dgm:pt modelId="{CE8D2BDB-E5F7-426D-B811-ADFFB595C953}">
      <dgm:prSet/>
      <dgm:spPr/>
      <dgm:t>
        <a:bodyPr/>
        <a:lstStyle/>
        <a:p>
          <a:r>
            <a:rPr lang="en-US" dirty="0"/>
            <a:t>Why</a:t>
          </a:r>
        </a:p>
      </dgm:t>
    </dgm:pt>
    <dgm:pt modelId="{24F3DC6B-AC2F-4434-8970-A0ACE4D0DB81}" type="parTrans" cxnId="{625E3B8F-267D-4DB9-B9B4-68CBEE56411F}">
      <dgm:prSet/>
      <dgm:spPr/>
      <dgm:t>
        <a:bodyPr/>
        <a:lstStyle/>
        <a:p>
          <a:endParaRPr lang="en-US"/>
        </a:p>
      </dgm:t>
    </dgm:pt>
    <dgm:pt modelId="{A5E1B850-5F47-429C-B3D4-AF1248550653}" type="sibTrans" cxnId="{625E3B8F-267D-4DB9-B9B4-68CBEE56411F}">
      <dgm:prSet/>
      <dgm:spPr/>
      <dgm:t>
        <a:bodyPr/>
        <a:lstStyle/>
        <a:p>
          <a:endParaRPr lang="en-US"/>
        </a:p>
      </dgm:t>
    </dgm:pt>
    <dgm:pt modelId="{9CC81F1C-682C-48BE-A7C2-07063CF66DC3}">
      <dgm:prSet/>
      <dgm:spPr/>
      <dgm:t>
        <a:bodyPr/>
        <a:lstStyle/>
        <a:p>
          <a:r>
            <a:rPr lang="en-US" dirty="0"/>
            <a:t>Who</a:t>
          </a:r>
        </a:p>
      </dgm:t>
    </dgm:pt>
    <dgm:pt modelId="{581BBBD7-F499-401B-A392-11E663226CC8}" type="parTrans" cxnId="{C9060EB9-46B6-43EF-88EA-3508E7E08F1C}">
      <dgm:prSet/>
      <dgm:spPr/>
      <dgm:t>
        <a:bodyPr/>
        <a:lstStyle/>
        <a:p>
          <a:endParaRPr lang="en-US"/>
        </a:p>
      </dgm:t>
    </dgm:pt>
    <dgm:pt modelId="{EE3FCBBB-C1A4-4615-B838-800E0F0E61DC}" type="sibTrans" cxnId="{C9060EB9-46B6-43EF-88EA-3508E7E08F1C}">
      <dgm:prSet/>
      <dgm:spPr/>
      <dgm:t>
        <a:bodyPr/>
        <a:lstStyle/>
        <a:p>
          <a:endParaRPr lang="en-US"/>
        </a:p>
      </dgm:t>
    </dgm:pt>
    <dgm:pt modelId="{F4DEE199-2F7A-4F44-98DB-F331E62FF299}">
      <dgm:prSet/>
      <dgm:spPr/>
      <dgm:t>
        <a:bodyPr/>
        <a:lstStyle/>
        <a:p>
          <a:r>
            <a:rPr lang="en-US" dirty="0"/>
            <a:t>When</a:t>
          </a:r>
        </a:p>
      </dgm:t>
    </dgm:pt>
    <dgm:pt modelId="{2711A2BA-B7C6-4CF3-B064-AF67DC4689E8}" type="parTrans" cxnId="{715BD12B-DC4E-4AA8-940A-7F84AB7CE433}">
      <dgm:prSet/>
      <dgm:spPr/>
      <dgm:t>
        <a:bodyPr/>
        <a:lstStyle/>
        <a:p>
          <a:endParaRPr lang="en-US"/>
        </a:p>
      </dgm:t>
    </dgm:pt>
    <dgm:pt modelId="{1F81D031-C5F3-4B0A-9014-76593FD56230}" type="sibTrans" cxnId="{715BD12B-DC4E-4AA8-940A-7F84AB7CE433}">
      <dgm:prSet/>
      <dgm:spPr/>
      <dgm:t>
        <a:bodyPr/>
        <a:lstStyle/>
        <a:p>
          <a:endParaRPr lang="en-US"/>
        </a:p>
      </dgm:t>
    </dgm:pt>
    <dgm:pt modelId="{B8C50AA1-9157-471B-9FB3-CF2B1F7A2E2E}">
      <dgm:prSet/>
      <dgm:spPr/>
      <dgm:t>
        <a:bodyPr/>
        <a:lstStyle/>
        <a:p>
          <a:r>
            <a:rPr lang="en-US" dirty="0"/>
            <a:t>How</a:t>
          </a:r>
        </a:p>
      </dgm:t>
    </dgm:pt>
    <dgm:pt modelId="{CF307417-44CD-49E9-A6D8-DEC824C6F732}" type="parTrans" cxnId="{E9170837-12BE-4AC8-B6FA-99B3F33EEB15}">
      <dgm:prSet/>
      <dgm:spPr/>
      <dgm:t>
        <a:bodyPr/>
        <a:lstStyle/>
        <a:p>
          <a:endParaRPr lang="en-US"/>
        </a:p>
      </dgm:t>
    </dgm:pt>
    <dgm:pt modelId="{2A7FE023-F0A1-4199-B3A4-A0E951C22262}" type="sibTrans" cxnId="{E9170837-12BE-4AC8-B6FA-99B3F33EEB15}">
      <dgm:prSet/>
      <dgm:spPr/>
      <dgm:t>
        <a:bodyPr/>
        <a:lstStyle/>
        <a:p>
          <a:endParaRPr lang="en-US"/>
        </a:p>
      </dgm:t>
    </dgm:pt>
    <dgm:pt modelId="{AE2CB5E0-852E-1745-B126-F50E5BB300E5}" type="pres">
      <dgm:prSet presAssocID="{145BEAE8-BFB2-48EA-AC71-A2A76B9405F7}" presName="diagram" presStyleCnt="0">
        <dgm:presLayoutVars>
          <dgm:chPref val="1"/>
          <dgm:dir/>
          <dgm:animOne val="branch"/>
          <dgm:animLvl val="lvl"/>
          <dgm:resizeHandles/>
        </dgm:presLayoutVars>
      </dgm:prSet>
      <dgm:spPr/>
      <dgm:t>
        <a:bodyPr/>
        <a:lstStyle/>
        <a:p>
          <a:endParaRPr lang="en-US"/>
        </a:p>
      </dgm:t>
    </dgm:pt>
    <dgm:pt modelId="{B50CBDEC-BC66-C44F-8869-FE987F76DC02}" type="pres">
      <dgm:prSet presAssocID="{5B610C57-A30E-4ED5-9C76-721A433BAD10}" presName="root" presStyleCnt="0"/>
      <dgm:spPr/>
    </dgm:pt>
    <dgm:pt modelId="{42C74BFD-3E83-B64E-B855-6E3B0970F97A}" type="pres">
      <dgm:prSet presAssocID="{5B610C57-A30E-4ED5-9C76-721A433BAD10}" presName="rootComposite" presStyleCnt="0"/>
      <dgm:spPr/>
    </dgm:pt>
    <dgm:pt modelId="{DD656001-5C50-9242-90B5-6719CA1D4CF3}" type="pres">
      <dgm:prSet presAssocID="{5B610C57-A30E-4ED5-9C76-721A433BAD10}" presName="rootText" presStyleLbl="node1" presStyleIdx="0" presStyleCnt="5"/>
      <dgm:spPr/>
      <dgm:t>
        <a:bodyPr/>
        <a:lstStyle/>
        <a:p>
          <a:endParaRPr lang="en-US"/>
        </a:p>
      </dgm:t>
    </dgm:pt>
    <dgm:pt modelId="{364F5931-51CB-2D4A-B456-9E4EA23511D3}" type="pres">
      <dgm:prSet presAssocID="{5B610C57-A30E-4ED5-9C76-721A433BAD10}" presName="rootConnector" presStyleLbl="node1" presStyleIdx="0" presStyleCnt="5"/>
      <dgm:spPr/>
      <dgm:t>
        <a:bodyPr/>
        <a:lstStyle/>
        <a:p>
          <a:endParaRPr lang="en-US"/>
        </a:p>
      </dgm:t>
    </dgm:pt>
    <dgm:pt modelId="{6C9FE2ED-A33D-3248-86DA-88A5E95F92B8}" type="pres">
      <dgm:prSet presAssocID="{5B610C57-A30E-4ED5-9C76-721A433BAD10}" presName="childShape" presStyleCnt="0"/>
      <dgm:spPr/>
    </dgm:pt>
    <dgm:pt modelId="{AAEFABB9-D6D0-4A40-8B31-80FACDF3322A}" type="pres">
      <dgm:prSet presAssocID="{CE8D2BDB-E5F7-426D-B811-ADFFB595C953}" presName="root" presStyleCnt="0"/>
      <dgm:spPr/>
    </dgm:pt>
    <dgm:pt modelId="{97A20CDF-740C-F440-B84E-4DC48E8DF096}" type="pres">
      <dgm:prSet presAssocID="{CE8D2BDB-E5F7-426D-B811-ADFFB595C953}" presName="rootComposite" presStyleCnt="0"/>
      <dgm:spPr/>
    </dgm:pt>
    <dgm:pt modelId="{B9A963B1-50CC-F445-A71B-200BC7D7A9B5}" type="pres">
      <dgm:prSet presAssocID="{CE8D2BDB-E5F7-426D-B811-ADFFB595C953}" presName="rootText" presStyleLbl="node1" presStyleIdx="1" presStyleCnt="5"/>
      <dgm:spPr/>
      <dgm:t>
        <a:bodyPr/>
        <a:lstStyle/>
        <a:p>
          <a:endParaRPr lang="en-US"/>
        </a:p>
      </dgm:t>
    </dgm:pt>
    <dgm:pt modelId="{4AAE5E34-A826-7247-AEB1-413144FF5893}" type="pres">
      <dgm:prSet presAssocID="{CE8D2BDB-E5F7-426D-B811-ADFFB595C953}" presName="rootConnector" presStyleLbl="node1" presStyleIdx="1" presStyleCnt="5"/>
      <dgm:spPr/>
      <dgm:t>
        <a:bodyPr/>
        <a:lstStyle/>
        <a:p>
          <a:endParaRPr lang="en-US"/>
        </a:p>
      </dgm:t>
    </dgm:pt>
    <dgm:pt modelId="{2BDE98D8-A8BF-214C-BC32-277E05724B9A}" type="pres">
      <dgm:prSet presAssocID="{CE8D2BDB-E5F7-426D-B811-ADFFB595C953}" presName="childShape" presStyleCnt="0"/>
      <dgm:spPr/>
    </dgm:pt>
    <dgm:pt modelId="{58BDE7FD-FCED-D040-A4AA-D4565507C99E}" type="pres">
      <dgm:prSet presAssocID="{9CC81F1C-682C-48BE-A7C2-07063CF66DC3}" presName="root" presStyleCnt="0"/>
      <dgm:spPr/>
    </dgm:pt>
    <dgm:pt modelId="{DA55610B-A744-554C-B95B-EB6D3755A4D7}" type="pres">
      <dgm:prSet presAssocID="{9CC81F1C-682C-48BE-A7C2-07063CF66DC3}" presName="rootComposite" presStyleCnt="0"/>
      <dgm:spPr/>
    </dgm:pt>
    <dgm:pt modelId="{104A809D-4D35-1243-84D2-9E1A34365A80}" type="pres">
      <dgm:prSet presAssocID="{9CC81F1C-682C-48BE-A7C2-07063CF66DC3}" presName="rootText" presStyleLbl="node1" presStyleIdx="2" presStyleCnt="5"/>
      <dgm:spPr/>
      <dgm:t>
        <a:bodyPr/>
        <a:lstStyle/>
        <a:p>
          <a:endParaRPr lang="en-US"/>
        </a:p>
      </dgm:t>
    </dgm:pt>
    <dgm:pt modelId="{59E9CF75-3672-0444-A1CB-0F296EF188C5}" type="pres">
      <dgm:prSet presAssocID="{9CC81F1C-682C-48BE-A7C2-07063CF66DC3}" presName="rootConnector" presStyleLbl="node1" presStyleIdx="2" presStyleCnt="5"/>
      <dgm:spPr/>
      <dgm:t>
        <a:bodyPr/>
        <a:lstStyle/>
        <a:p>
          <a:endParaRPr lang="en-US"/>
        </a:p>
      </dgm:t>
    </dgm:pt>
    <dgm:pt modelId="{AD2E009D-8562-1F4F-8C97-E8DDF236A52B}" type="pres">
      <dgm:prSet presAssocID="{9CC81F1C-682C-48BE-A7C2-07063CF66DC3}" presName="childShape" presStyleCnt="0"/>
      <dgm:spPr/>
    </dgm:pt>
    <dgm:pt modelId="{CDB3F8E0-2706-C14A-AF5C-5EB8E448B5B9}" type="pres">
      <dgm:prSet presAssocID="{F4DEE199-2F7A-4F44-98DB-F331E62FF299}" presName="root" presStyleCnt="0"/>
      <dgm:spPr/>
    </dgm:pt>
    <dgm:pt modelId="{637B4F6E-38EC-8E43-B495-B86048E41AE7}" type="pres">
      <dgm:prSet presAssocID="{F4DEE199-2F7A-4F44-98DB-F331E62FF299}" presName="rootComposite" presStyleCnt="0"/>
      <dgm:spPr/>
    </dgm:pt>
    <dgm:pt modelId="{F7F61C64-9154-074F-8F2C-7C6777B4697F}" type="pres">
      <dgm:prSet presAssocID="{F4DEE199-2F7A-4F44-98DB-F331E62FF299}" presName="rootText" presStyleLbl="node1" presStyleIdx="3" presStyleCnt="5"/>
      <dgm:spPr/>
      <dgm:t>
        <a:bodyPr/>
        <a:lstStyle/>
        <a:p>
          <a:endParaRPr lang="en-US"/>
        </a:p>
      </dgm:t>
    </dgm:pt>
    <dgm:pt modelId="{711E5BEC-D09B-604C-913C-E724D96B930E}" type="pres">
      <dgm:prSet presAssocID="{F4DEE199-2F7A-4F44-98DB-F331E62FF299}" presName="rootConnector" presStyleLbl="node1" presStyleIdx="3" presStyleCnt="5"/>
      <dgm:spPr/>
      <dgm:t>
        <a:bodyPr/>
        <a:lstStyle/>
        <a:p>
          <a:endParaRPr lang="en-US"/>
        </a:p>
      </dgm:t>
    </dgm:pt>
    <dgm:pt modelId="{6ADBF7BA-BE97-A041-A94F-CC9036993C51}" type="pres">
      <dgm:prSet presAssocID="{F4DEE199-2F7A-4F44-98DB-F331E62FF299}" presName="childShape" presStyleCnt="0"/>
      <dgm:spPr/>
    </dgm:pt>
    <dgm:pt modelId="{823F9734-81A9-2E46-9B05-27583079BBA2}" type="pres">
      <dgm:prSet presAssocID="{B8C50AA1-9157-471B-9FB3-CF2B1F7A2E2E}" presName="root" presStyleCnt="0"/>
      <dgm:spPr/>
    </dgm:pt>
    <dgm:pt modelId="{42E80B71-D1C4-1C47-B928-FB22F1571D9E}" type="pres">
      <dgm:prSet presAssocID="{B8C50AA1-9157-471B-9FB3-CF2B1F7A2E2E}" presName="rootComposite" presStyleCnt="0"/>
      <dgm:spPr/>
    </dgm:pt>
    <dgm:pt modelId="{010D06D6-93A4-8D42-9F9E-CC833F8E34FE}" type="pres">
      <dgm:prSet presAssocID="{B8C50AA1-9157-471B-9FB3-CF2B1F7A2E2E}" presName="rootText" presStyleLbl="node1" presStyleIdx="4" presStyleCnt="5"/>
      <dgm:spPr/>
      <dgm:t>
        <a:bodyPr/>
        <a:lstStyle/>
        <a:p>
          <a:endParaRPr lang="en-US"/>
        </a:p>
      </dgm:t>
    </dgm:pt>
    <dgm:pt modelId="{44692B10-25CF-3F4B-AD8E-7C051830B354}" type="pres">
      <dgm:prSet presAssocID="{B8C50AA1-9157-471B-9FB3-CF2B1F7A2E2E}" presName="rootConnector" presStyleLbl="node1" presStyleIdx="4" presStyleCnt="5"/>
      <dgm:spPr/>
      <dgm:t>
        <a:bodyPr/>
        <a:lstStyle/>
        <a:p>
          <a:endParaRPr lang="en-US"/>
        </a:p>
      </dgm:t>
    </dgm:pt>
    <dgm:pt modelId="{CFFE3056-4DD9-ED41-BE70-172F75B54862}" type="pres">
      <dgm:prSet presAssocID="{B8C50AA1-9157-471B-9FB3-CF2B1F7A2E2E}" presName="childShape" presStyleCnt="0"/>
      <dgm:spPr/>
    </dgm:pt>
  </dgm:ptLst>
  <dgm:cxnLst>
    <dgm:cxn modelId="{715BD12B-DC4E-4AA8-940A-7F84AB7CE433}" srcId="{145BEAE8-BFB2-48EA-AC71-A2A76B9405F7}" destId="{F4DEE199-2F7A-4F44-98DB-F331E62FF299}" srcOrd="3" destOrd="0" parTransId="{2711A2BA-B7C6-4CF3-B064-AF67DC4689E8}" sibTransId="{1F81D031-C5F3-4B0A-9014-76593FD56230}"/>
    <dgm:cxn modelId="{624F9A86-3872-CD40-9115-EDECABAD2EB8}" type="presOf" srcId="{9CC81F1C-682C-48BE-A7C2-07063CF66DC3}" destId="{59E9CF75-3672-0444-A1CB-0F296EF188C5}" srcOrd="1" destOrd="0" presId="urn:microsoft.com/office/officeart/2005/8/layout/hierarchy3"/>
    <dgm:cxn modelId="{3E7D89A9-94F2-EF4C-A465-DED3F04CAFE5}" type="presOf" srcId="{CE8D2BDB-E5F7-426D-B811-ADFFB595C953}" destId="{B9A963B1-50CC-F445-A71B-200BC7D7A9B5}" srcOrd="0" destOrd="0" presId="urn:microsoft.com/office/officeart/2005/8/layout/hierarchy3"/>
    <dgm:cxn modelId="{80E6714D-A62F-7F4F-8BCC-BE248525EDB4}" type="presOf" srcId="{5B610C57-A30E-4ED5-9C76-721A433BAD10}" destId="{364F5931-51CB-2D4A-B456-9E4EA23511D3}" srcOrd="1" destOrd="0" presId="urn:microsoft.com/office/officeart/2005/8/layout/hierarchy3"/>
    <dgm:cxn modelId="{BDE3D0E6-4E80-4A4A-AA23-75D059C40EE3}" type="presOf" srcId="{CE8D2BDB-E5F7-426D-B811-ADFFB595C953}" destId="{4AAE5E34-A826-7247-AEB1-413144FF5893}" srcOrd="1" destOrd="0" presId="urn:microsoft.com/office/officeart/2005/8/layout/hierarchy3"/>
    <dgm:cxn modelId="{D3745E0D-DCB1-D942-B2D0-73A1EB10F935}" type="presOf" srcId="{145BEAE8-BFB2-48EA-AC71-A2A76B9405F7}" destId="{AE2CB5E0-852E-1745-B126-F50E5BB300E5}" srcOrd="0" destOrd="0" presId="urn:microsoft.com/office/officeart/2005/8/layout/hierarchy3"/>
    <dgm:cxn modelId="{625E3B8F-267D-4DB9-B9B4-68CBEE56411F}" srcId="{145BEAE8-BFB2-48EA-AC71-A2A76B9405F7}" destId="{CE8D2BDB-E5F7-426D-B811-ADFFB595C953}" srcOrd="1" destOrd="0" parTransId="{24F3DC6B-AC2F-4434-8970-A0ACE4D0DB81}" sibTransId="{A5E1B850-5F47-429C-B3D4-AF1248550653}"/>
    <dgm:cxn modelId="{B18B73DC-5A61-B042-8048-D585462247C2}" type="presOf" srcId="{5B610C57-A30E-4ED5-9C76-721A433BAD10}" destId="{DD656001-5C50-9242-90B5-6719CA1D4CF3}" srcOrd="0" destOrd="0" presId="urn:microsoft.com/office/officeart/2005/8/layout/hierarchy3"/>
    <dgm:cxn modelId="{11475227-7CBE-0440-BBDF-7C5D00A09131}" type="presOf" srcId="{9CC81F1C-682C-48BE-A7C2-07063CF66DC3}" destId="{104A809D-4D35-1243-84D2-9E1A34365A80}" srcOrd="0" destOrd="0" presId="urn:microsoft.com/office/officeart/2005/8/layout/hierarchy3"/>
    <dgm:cxn modelId="{C9060EB9-46B6-43EF-88EA-3508E7E08F1C}" srcId="{145BEAE8-BFB2-48EA-AC71-A2A76B9405F7}" destId="{9CC81F1C-682C-48BE-A7C2-07063CF66DC3}" srcOrd="2" destOrd="0" parTransId="{581BBBD7-F499-401B-A392-11E663226CC8}" sibTransId="{EE3FCBBB-C1A4-4615-B838-800E0F0E61DC}"/>
    <dgm:cxn modelId="{0CF5BD7C-88C7-4010-8B05-30735854494D}" srcId="{145BEAE8-BFB2-48EA-AC71-A2A76B9405F7}" destId="{5B610C57-A30E-4ED5-9C76-721A433BAD10}" srcOrd="0" destOrd="0" parTransId="{339B6D3A-738D-4A80-8017-7ADC9C92156C}" sibTransId="{4FE7C495-9EFD-4D5F-B179-A687EE59470D}"/>
    <dgm:cxn modelId="{CE5BD6EA-7E80-024D-B00B-CD53F0372F7A}" type="presOf" srcId="{F4DEE199-2F7A-4F44-98DB-F331E62FF299}" destId="{F7F61C64-9154-074F-8F2C-7C6777B4697F}" srcOrd="0" destOrd="0" presId="urn:microsoft.com/office/officeart/2005/8/layout/hierarchy3"/>
    <dgm:cxn modelId="{0CC10C2C-03FA-6940-AB24-CD95953C9B9A}" type="presOf" srcId="{F4DEE199-2F7A-4F44-98DB-F331E62FF299}" destId="{711E5BEC-D09B-604C-913C-E724D96B930E}" srcOrd="1" destOrd="0" presId="urn:microsoft.com/office/officeart/2005/8/layout/hierarchy3"/>
    <dgm:cxn modelId="{6D80B0E6-F25E-8D4F-AB97-73E51CFA4E24}" type="presOf" srcId="{B8C50AA1-9157-471B-9FB3-CF2B1F7A2E2E}" destId="{010D06D6-93A4-8D42-9F9E-CC833F8E34FE}" srcOrd="0" destOrd="0" presId="urn:microsoft.com/office/officeart/2005/8/layout/hierarchy3"/>
    <dgm:cxn modelId="{E9170837-12BE-4AC8-B6FA-99B3F33EEB15}" srcId="{145BEAE8-BFB2-48EA-AC71-A2A76B9405F7}" destId="{B8C50AA1-9157-471B-9FB3-CF2B1F7A2E2E}" srcOrd="4" destOrd="0" parTransId="{CF307417-44CD-49E9-A6D8-DEC824C6F732}" sibTransId="{2A7FE023-F0A1-4199-B3A4-A0E951C22262}"/>
    <dgm:cxn modelId="{58E3FF93-D6FA-6842-928F-18B35D292F28}" type="presOf" srcId="{B8C50AA1-9157-471B-9FB3-CF2B1F7A2E2E}" destId="{44692B10-25CF-3F4B-AD8E-7C051830B354}" srcOrd="1" destOrd="0" presId="urn:microsoft.com/office/officeart/2005/8/layout/hierarchy3"/>
    <dgm:cxn modelId="{2CC788E7-8DCB-084E-8348-564E49924742}" type="presParOf" srcId="{AE2CB5E0-852E-1745-B126-F50E5BB300E5}" destId="{B50CBDEC-BC66-C44F-8869-FE987F76DC02}" srcOrd="0" destOrd="0" presId="urn:microsoft.com/office/officeart/2005/8/layout/hierarchy3"/>
    <dgm:cxn modelId="{6935B846-3DBC-4C4B-9120-36D2669D5053}" type="presParOf" srcId="{B50CBDEC-BC66-C44F-8869-FE987F76DC02}" destId="{42C74BFD-3E83-B64E-B855-6E3B0970F97A}" srcOrd="0" destOrd="0" presId="urn:microsoft.com/office/officeart/2005/8/layout/hierarchy3"/>
    <dgm:cxn modelId="{FC66AE43-1F89-8A41-AB14-A14E633E827C}" type="presParOf" srcId="{42C74BFD-3E83-B64E-B855-6E3B0970F97A}" destId="{DD656001-5C50-9242-90B5-6719CA1D4CF3}" srcOrd="0" destOrd="0" presId="urn:microsoft.com/office/officeart/2005/8/layout/hierarchy3"/>
    <dgm:cxn modelId="{2785B8B8-7C4E-F64A-BD64-0D7D14CB9F34}" type="presParOf" srcId="{42C74BFD-3E83-B64E-B855-6E3B0970F97A}" destId="{364F5931-51CB-2D4A-B456-9E4EA23511D3}" srcOrd="1" destOrd="0" presId="urn:microsoft.com/office/officeart/2005/8/layout/hierarchy3"/>
    <dgm:cxn modelId="{FB15FAA3-C3A2-CE4E-92F1-D9387959884D}" type="presParOf" srcId="{B50CBDEC-BC66-C44F-8869-FE987F76DC02}" destId="{6C9FE2ED-A33D-3248-86DA-88A5E95F92B8}" srcOrd="1" destOrd="0" presId="urn:microsoft.com/office/officeart/2005/8/layout/hierarchy3"/>
    <dgm:cxn modelId="{C3AE2036-C381-5043-B598-2ECEA04B8D4A}" type="presParOf" srcId="{AE2CB5E0-852E-1745-B126-F50E5BB300E5}" destId="{AAEFABB9-D6D0-4A40-8B31-80FACDF3322A}" srcOrd="1" destOrd="0" presId="urn:microsoft.com/office/officeart/2005/8/layout/hierarchy3"/>
    <dgm:cxn modelId="{A734CF13-F4FA-9D4F-BF47-F9FEC79CD62D}" type="presParOf" srcId="{AAEFABB9-D6D0-4A40-8B31-80FACDF3322A}" destId="{97A20CDF-740C-F440-B84E-4DC48E8DF096}" srcOrd="0" destOrd="0" presId="urn:microsoft.com/office/officeart/2005/8/layout/hierarchy3"/>
    <dgm:cxn modelId="{38E60690-7602-484D-BF34-11A65433720F}" type="presParOf" srcId="{97A20CDF-740C-F440-B84E-4DC48E8DF096}" destId="{B9A963B1-50CC-F445-A71B-200BC7D7A9B5}" srcOrd="0" destOrd="0" presId="urn:microsoft.com/office/officeart/2005/8/layout/hierarchy3"/>
    <dgm:cxn modelId="{9733DA6E-B86B-2049-B932-7BA8FBBC4372}" type="presParOf" srcId="{97A20CDF-740C-F440-B84E-4DC48E8DF096}" destId="{4AAE5E34-A826-7247-AEB1-413144FF5893}" srcOrd="1" destOrd="0" presId="urn:microsoft.com/office/officeart/2005/8/layout/hierarchy3"/>
    <dgm:cxn modelId="{DC3DBE5F-8384-1D45-91E5-56EF8573BDA3}" type="presParOf" srcId="{AAEFABB9-D6D0-4A40-8B31-80FACDF3322A}" destId="{2BDE98D8-A8BF-214C-BC32-277E05724B9A}" srcOrd="1" destOrd="0" presId="urn:microsoft.com/office/officeart/2005/8/layout/hierarchy3"/>
    <dgm:cxn modelId="{036C5552-2964-D349-A7C9-271A76A8A620}" type="presParOf" srcId="{AE2CB5E0-852E-1745-B126-F50E5BB300E5}" destId="{58BDE7FD-FCED-D040-A4AA-D4565507C99E}" srcOrd="2" destOrd="0" presId="urn:microsoft.com/office/officeart/2005/8/layout/hierarchy3"/>
    <dgm:cxn modelId="{5E6E0DF1-8E4F-6244-829C-F76352C6E3CF}" type="presParOf" srcId="{58BDE7FD-FCED-D040-A4AA-D4565507C99E}" destId="{DA55610B-A744-554C-B95B-EB6D3755A4D7}" srcOrd="0" destOrd="0" presId="urn:microsoft.com/office/officeart/2005/8/layout/hierarchy3"/>
    <dgm:cxn modelId="{BA970730-0E7E-424F-BC0F-F3462B4C24C9}" type="presParOf" srcId="{DA55610B-A744-554C-B95B-EB6D3755A4D7}" destId="{104A809D-4D35-1243-84D2-9E1A34365A80}" srcOrd="0" destOrd="0" presId="urn:microsoft.com/office/officeart/2005/8/layout/hierarchy3"/>
    <dgm:cxn modelId="{83215E97-BE9D-8242-98D9-40412694DA96}" type="presParOf" srcId="{DA55610B-A744-554C-B95B-EB6D3755A4D7}" destId="{59E9CF75-3672-0444-A1CB-0F296EF188C5}" srcOrd="1" destOrd="0" presId="urn:microsoft.com/office/officeart/2005/8/layout/hierarchy3"/>
    <dgm:cxn modelId="{2A80703F-A641-0F44-8964-F54FFAF1EC58}" type="presParOf" srcId="{58BDE7FD-FCED-D040-A4AA-D4565507C99E}" destId="{AD2E009D-8562-1F4F-8C97-E8DDF236A52B}" srcOrd="1" destOrd="0" presId="urn:microsoft.com/office/officeart/2005/8/layout/hierarchy3"/>
    <dgm:cxn modelId="{00909D90-B7E0-1E4F-908E-F63EEDE279FE}" type="presParOf" srcId="{AE2CB5E0-852E-1745-B126-F50E5BB300E5}" destId="{CDB3F8E0-2706-C14A-AF5C-5EB8E448B5B9}" srcOrd="3" destOrd="0" presId="urn:microsoft.com/office/officeart/2005/8/layout/hierarchy3"/>
    <dgm:cxn modelId="{DF14D0AB-0298-AC43-B07A-D7FD955D5025}" type="presParOf" srcId="{CDB3F8E0-2706-C14A-AF5C-5EB8E448B5B9}" destId="{637B4F6E-38EC-8E43-B495-B86048E41AE7}" srcOrd="0" destOrd="0" presId="urn:microsoft.com/office/officeart/2005/8/layout/hierarchy3"/>
    <dgm:cxn modelId="{C602629A-A979-1C48-A441-F7AFE5BCE0D3}" type="presParOf" srcId="{637B4F6E-38EC-8E43-B495-B86048E41AE7}" destId="{F7F61C64-9154-074F-8F2C-7C6777B4697F}" srcOrd="0" destOrd="0" presId="urn:microsoft.com/office/officeart/2005/8/layout/hierarchy3"/>
    <dgm:cxn modelId="{DD372D2D-FC1D-4A46-8D76-1054C14350B8}" type="presParOf" srcId="{637B4F6E-38EC-8E43-B495-B86048E41AE7}" destId="{711E5BEC-D09B-604C-913C-E724D96B930E}" srcOrd="1" destOrd="0" presId="urn:microsoft.com/office/officeart/2005/8/layout/hierarchy3"/>
    <dgm:cxn modelId="{38F3EF88-42CF-E742-A31A-40D968B8C648}" type="presParOf" srcId="{CDB3F8E0-2706-C14A-AF5C-5EB8E448B5B9}" destId="{6ADBF7BA-BE97-A041-A94F-CC9036993C51}" srcOrd="1" destOrd="0" presId="urn:microsoft.com/office/officeart/2005/8/layout/hierarchy3"/>
    <dgm:cxn modelId="{04885BE5-11D4-264D-864A-34809784ECE2}" type="presParOf" srcId="{AE2CB5E0-852E-1745-B126-F50E5BB300E5}" destId="{823F9734-81A9-2E46-9B05-27583079BBA2}" srcOrd="4" destOrd="0" presId="urn:microsoft.com/office/officeart/2005/8/layout/hierarchy3"/>
    <dgm:cxn modelId="{8D7C7911-6B1F-DE41-BA9E-655A473F0C55}" type="presParOf" srcId="{823F9734-81A9-2E46-9B05-27583079BBA2}" destId="{42E80B71-D1C4-1C47-B928-FB22F1571D9E}" srcOrd="0" destOrd="0" presId="urn:microsoft.com/office/officeart/2005/8/layout/hierarchy3"/>
    <dgm:cxn modelId="{41B8227C-39BC-8F48-AAB4-882EB9997959}" type="presParOf" srcId="{42E80B71-D1C4-1C47-B928-FB22F1571D9E}" destId="{010D06D6-93A4-8D42-9F9E-CC833F8E34FE}" srcOrd="0" destOrd="0" presId="urn:microsoft.com/office/officeart/2005/8/layout/hierarchy3"/>
    <dgm:cxn modelId="{E66DF275-3102-4045-93BF-AAD4A7305FF2}" type="presParOf" srcId="{42E80B71-D1C4-1C47-B928-FB22F1571D9E}" destId="{44692B10-25CF-3F4B-AD8E-7C051830B354}" srcOrd="1" destOrd="0" presId="urn:microsoft.com/office/officeart/2005/8/layout/hierarchy3"/>
    <dgm:cxn modelId="{8EEAAA03-786D-154D-AAD0-1FB04B658A02}" type="presParOf" srcId="{823F9734-81A9-2E46-9B05-27583079BBA2}" destId="{CFFE3056-4DD9-ED41-BE70-172F75B5486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ADB70C-7881-4AB0-8737-8B8F54113D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CD19BEB-3AB3-46FC-9BE3-6ED0D3AABFE9}">
      <dgm:prSet/>
      <dgm:spPr/>
      <dgm:t>
        <a:bodyPr/>
        <a:lstStyle/>
        <a:p>
          <a:r>
            <a:rPr lang="en-US"/>
            <a:t>SHS Outcomes Framework recap; development of the COS; Why use a COS?</a:t>
          </a:r>
        </a:p>
      </dgm:t>
    </dgm:pt>
    <dgm:pt modelId="{2AB50926-D789-4A89-A870-A072D595902D}" type="parTrans" cxnId="{38628546-49E6-4718-A500-BB75DD6FEA3F}">
      <dgm:prSet/>
      <dgm:spPr/>
      <dgm:t>
        <a:bodyPr/>
        <a:lstStyle/>
        <a:p>
          <a:endParaRPr lang="en-US"/>
        </a:p>
      </dgm:t>
    </dgm:pt>
    <dgm:pt modelId="{8DD24B43-A85D-4312-9AA8-4662913E3FEC}" type="sibTrans" cxnId="{38628546-49E6-4718-A500-BB75DD6FEA3F}">
      <dgm:prSet/>
      <dgm:spPr/>
      <dgm:t>
        <a:bodyPr/>
        <a:lstStyle/>
        <a:p>
          <a:endParaRPr lang="en-US"/>
        </a:p>
      </dgm:t>
    </dgm:pt>
    <dgm:pt modelId="{59B77AF1-5195-41FB-9B0A-887FEE6AB7B3}">
      <dgm:prSet/>
      <dgm:spPr/>
      <dgm:t>
        <a:bodyPr/>
        <a:lstStyle/>
        <a:p>
          <a:r>
            <a:rPr lang="en-US" dirty="0"/>
            <a:t>The COS and how to administer it</a:t>
          </a:r>
        </a:p>
      </dgm:t>
    </dgm:pt>
    <dgm:pt modelId="{3176DC25-F0D2-4E73-96B8-C86D25FB18A7}" type="parTrans" cxnId="{79D414D5-348E-42B1-87F8-67E18DFDD0CE}">
      <dgm:prSet/>
      <dgm:spPr/>
      <dgm:t>
        <a:bodyPr/>
        <a:lstStyle/>
        <a:p>
          <a:endParaRPr lang="en-US"/>
        </a:p>
      </dgm:t>
    </dgm:pt>
    <dgm:pt modelId="{C8499090-DFBC-496C-BD83-47C01349ED33}" type="sibTrans" cxnId="{79D414D5-348E-42B1-87F8-67E18DFDD0CE}">
      <dgm:prSet/>
      <dgm:spPr/>
      <dgm:t>
        <a:bodyPr/>
        <a:lstStyle/>
        <a:p>
          <a:endParaRPr lang="en-US"/>
        </a:p>
      </dgm:t>
    </dgm:pt>
    <dgm:pt modelId="{F1000A0E-6281-4D87-B614-191434C7BFE3}">
      <dgm:prSet/>
      <dgm:spPr/>
      <dgm:t>
        <a:bodyPr/>
        <a:lstStyle/>
        <a:p>
          <a:r>
            <a:rPr lang="en-US" dirty="0"/>
            <a:t>Using the COS well for the benefit of clients; Building buy-in</a:t>
          </a:r>
        </a:p>
      </dgm:t>
    </dgm:pt>
    <dgm:pt modelId="{A5A00661-A46C-48F4-894D-A07C6AFFCEF5}" type="parTrans" cxnId="{C4A5E510-C1B5-4404-AE75-6EB057D97B13}">
      <dgm:prSet/>
      <dgm:spPr/>
      <dgm:t>
        <a:bodyPr/>
        <a:lstStyle/>
        <a:p>
          <a:endParaRPr lang="en-US"/>
        </a:p>
      </dgm:t>
    </dgm:pt>
    <dgm:pt modelId="{55E407F9-ABF6-4A7D-B68E-608A7F5ACB5B}" type="sibTrans" cxnId="{C4A5E510-C1B5-4404-AE75-6EB057D97B13}">
      <dgm:prSet/>
      <dgm:spPr/>
      <dgm:t>
        <a:bodyPr/>
        <a:lstStyle/>
        <a:p>
          <a:endParaRPr lang="en-US"/>
        </a:p>
      </dgm:t>
    </dgm:pt>
    <dgm:pt modelId="{F51AA701-3C93-4DE2-A3C0-D017084D2C13}">
      <dgm:prSet/>
      <dgm:spPr/>
      <dgm:t>
        <a:bodyPr/>
        <a:lstStyle/>
        <a:p>
          <a:r>
            <a:rPr lang="en-US" dirty="0"/>
            <a:t>Safe and appropriate use of COS surveys with Aboriginal clients</a:t>
          </a:r>
        </a:p>
      </dgm:t>
    </dgm:pt>
    <dgm:pt modelId="{F2364001-FC20-4047-A363-DFE48049B05C}" type="parTrans" cxnId="{19D3D62E-138C-4FC4-AD01-9687101E0897}">
      <dgm:prSet/>
      <dgm:spPr/>
      <dgm:t>
        <a:bodyPr/>
        <a:lstStyle/>
        <a:p>
          <a:endParaRPr lang="en-US"/>
        </a:p>
      </dgm:t>
    </dgm:pt>
    <dgm:pt modelId="{B7EF589A-D35B-471A-84C8-13E2D1F70CD2}" type="sibTrans" cxnId="{19D3D62E-138C-4FC4-AD01-9687101E0897}">
      <dgm:prSet/>
      <dgm:spPr/>
      <dgm:t>
        <a:bodyPr/>
        <a:lstStyle/>
        <a:p>
          <a:endParaRPr lang="en-US"/>
        </a:p>
      </dgm:t>
    </dgm:pt>
    <dgm:pt modelId="{A73605FD-D270-4E5E-83D5-04A6D553963C}">
      <dgm:prSet/>
      <dgm:spPr/>
      <dgm:t>
        <a:bodyPr/>
        <a:lstStyle/>
        <a:p>
          <a:r>
            <a:rPr lang="en-US"/>
            <a:t>Developing strategies to address potential barriers</a:t>
          </a:r>
        </a:p>
      </dgm:t>
    </dgm:pt>
    <dgm:pt modelId="{61E2D1C4-A6B1-4382-9921-9375C3D25A7E}" type="parTrans" cxnId="{4A734C37-FB93-443D-85E0-3E6C05D8DC4C}">
      <dgm:prSet/>
      <dgm:spPr/>
      <dgm:t>
        <a:bodyPr/>
        <a:lstStyle/>
        <a:p>
          <a:endParaRPr lang="en-US"/>
        </a:p>
      </dgm:t>
    </dgm:pt>
    <dgm:pt modelId="{753CF5C1-1414-48BF-8DDE-B2F3640A4984}" type="sibTrans" cxnId="{4A734C37-FB93-443D-85E0-3E6C05D8DC4C}">
      <dgm:prSet/>
      <dgm:spPr/>
      <dgm:t>
        <a:bodyPr/>
        <a:lstStyle/>
        <a:p>
          <a:endParaRPr lang="en-US"/>
        </a:p>
      </dgm:t>
    </dgm:pt>
    <dgm:pt modelId="{D71F114E-785D-4107-A0E2-F8EF2B7D2254}">
      <dgm:prSet/>
      <dgm:spPr/>
      <dgm:t>
        <a:bodyPr/>
        <a:lstStyle/>
        <a:p>
          <a:r>
            <a:rPr lang="en-US" dirty="0"/>
            <a:t>Creating a positive data culture; Reporting; CIMS demonstration</a:t>
          </a:r>
        </a:p>
      </dgm:t>
    </dgm:pt>
    <dgm:pt modelId="{DFB02AAA-ACF2-4FBD-91FF-3C87F47AFF1D}" type="parTrans" cxnId="{9805F9E6-1310-4D36-A7C2-C7209A995478}">
      <dgm:prSet/>
      <dgm:spPr/>
      <dgm:t>
        <a:bodyPr/>
        <a:lstStyle/>
        <a:p>
          <a:endParaRPr lang="en-US"/>
        </a:p>
      </dgm:t>
    </dgm:pt>
    <dgm:pt modelId="{64CEEA8C-8075-4F91-A38C-72763F35B1B1}" type="sibTrans" cxnId="{9805F9E6-1310-4D36-A7C2-C7209A995478}">
      <dgm:prSet/>
      <dgm:spPr/>
      <dgm:t>
        <a:bodyPr/>
        <a:lstStyle/>
        <a:p>
          <a:endParaRPr lang="en-US"/>
        </a:p>
      </dgm:t>
    </dgm:pt>
    <dgm:pt modelId="{2FD5A5B5-5B90-41DE-9BC4-41246B841B3B}">
      <dgm:prSet/>
      <dgm:spPr/>
      <dgm:t>
        <a:bodyPr/>
        <a:lstStyle/>
        <a:p>
          <a:r>
            <a:rPr lang="en-US"/>
            <a:t>Embedding the COS into practice; Next steps</a:t>
          </a:r>
        </a:p>
      </dgm:t>
    </dgm:pt>
    <dgm:pt modelId="{66545373-D66D-4BBA-9D65-4C39D6288C2A}" type="parTrans" cxnId="{6E68E31F-BD25-4D70-BC44-E57A406871AE}">
      <dgm:prSet/>
      <dgm:spPr/>
      <dgm:t>
        <a:bodyPr/>
        <a:lstStyle/>
        <a:p>
          <a:endParaRPr lang="en-US"/>
        </a:p>
      </dgm:t>
    </dgm:pt>
    <dgm:pt modelId="{44DFC8B5-217E-4489-9423-30136C7756F0}" type="sibTrans" cxnId="{6E68E31F-BD25-4D70-BC44-E57A406871AE}">
      <dgm:prSet/>
      <dgm:spPr/>
      <dgm:t>
        <a:bodyPr/>
        <a:lstStyle/>
        <a:p>
          <a:endParaRPr lang="en-US"/>
        </a:p>
      </dgm:t>
    </dgm:pt>
    <dgm:pt modelId="{00618656-FAD4-4D06-A1DD-244B82EE5ABC}" type="pres">
      <dgm:prSet presAssocID="{59ADB70C-7881-4AB0-8737-8B8F54113D2B}" presName="root" presStyleCnt="0">
        <dgm:presLayoutVars>
          <dgm:dir/>
          <dgm:resizeHandles val="exact"/>
        </dgm:presLayoutVars>
      </dgm:prSet>
      <dgm:spPr/>
      <dgm:t>
        <a:bodyPr/>
        <a:lstStyle/>
        <a:p>
          <a:endParaRPr lang="en-US"/>
        </a:p>
      </dgm:t>
    </dgm:pt>
    <dgm:pt modelId="{F4A9A38A-A561-4105-93C3-B795EDAB16FE}" type="pres">
      <dgm:prSet presAssocID="{9CD19BEB-3AB3-46FC-9BE3-6ED0D3AABFE9}" presName="compNode" presStyleCnt="0"/>
      <dgm:spPr/>
    </dgm:pt>
    <dgm:pt modelId="{E2232828-2236-40A7-ABB7-09B9BF8CE20C}" type="pres">
      <dgm:prSet presAssocID="{9CD19BEB-3AB3-46FC-9BE3-6ED0D3AABFE9}" presName="bgRect" presStyleLbl="bgShp" presStyleIdx="0" presStyleCnt="7" custLinFactNeighborX="1102" custLinFactNeighborY="-50072"/>
      <dgm:spPr/>
    </dgm:pt>
    <dgm:pt modelId="{CBEB1155-3C59-4DF1-BA86-8D4F2DB26118}" type="pres">
      <dgm:prSet presAssocID="{9CD19BEB-3AB3-46FC-9BE3-6ED0D3AABFE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C0484AE7-49EF-4A03-8B8B-40BE40429D84}" type="pres">
      <dgm:prSet presAssocID="{9CD19BEB-3AB3-46FC-9BE3-6ED0D3AABFE9}" presName="spaceRect" presStyleCnt="0"/>
      <dgm:spPr/>
    </dgm:pt>
    <dgm:pt modelId="{84FFB625-83E8-4FDF-8B36-AA6F36FDFF18}" type="pres">
      <dgm:prSet presAssocID="{9CD19BEB-3AB3-46FC-9BE3-6ED0D3AABFE9}" presName="parTx" presStyleLbl="revTx" presStyleIdx="0" presStyleCnt="7">
        <dgm:presLayoutVars>
          <dgm:chMax val="0"/>
          <dgm:chPref val="0"/>
        </dgm:presLayoutVars>
      </dgm:prSet>
      <dgm:spPr/>
      <dgm:t>
        <a:bodyPr/>
        <a:lstStyle/>
        <a:p>
          <a:endParaRPr lang="en-US"/>
        </a:p>
      </dgm:t>
    </dgm:pt>
    <dgm:pt modelId="{1012893F-9939-42E0-872F-BABB025FA366}" type="pres">
      <dgm:prSet presAssocID="{8DD24B43-A85D-4312-9AA8-4662913E3FEC}" presName="sibTrans" presStyleCnt="0"/>
      <dgm:spPr/>
    </dgm:pt>
    <dgm:pt modelId="{8B86499F-4731-4D59-8428-8A9E3003ED5D}" type="pres">
      <dgm:prSet presAssocID="{59B77AF1-5195-41FB-9B0A-887FEE6AB7B3}" presName="compNode" presStyleCnt="0"/>
      <dgm:spPr/>
    </dgm:pt>
    <dgm:pt modelId="{D62DC81A-EE1B-4144-B710-D7CE5C4E1A73}" type="pres">
      <dgm:prSet presAssocID="{59B77AF1-5195-41FB-9B0A-887FEE6AB7B3}" presName="bgRect" presStyleLbl="bgShp" presStyleIdx="1" presStyleCnt="7"/>
      <dgm:spPr/>
    </dgm:pt>
    <dgm:pt modelId="{53E03BBE-6E5C-4449-B333-A88C53EDA580}" type="pres">
      <dgm:prSet presAssocID="{59B77AF1-5195-41FB-9B0A-887FEE6AB7B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3A686386-E9FE-41FC-BBC7-460021ECD4B6}" type="pres">
      <dgm:prSet presAssocID="{59B77AF1-5195-41FB-9B0A-887FEE6AB7B3}" presName="spaceRect" presStyleCnt="0"/>
      <dgm:spPr/>
    </dgm:pt>
    <dgm:pt modelId="{D2EE3569-C565-4EB2-960A-5BB2A239D6D0}" type="pres">
      <dgm:prSet presAssocID="{59B77AF1-5195-41FB-9B0A-887FEE6AB7B3}" presName="parTx" presStyleLbl="revTx" presStyleIdx="1" presStyleCnt="7">
        <dgm:presLayoutVars>
          <dgm:chMax val="0"/>
          <dgm:chPref val="0"/>
        </dgm:presLayoutVars>
      </dgm:prSet>
      <dgm:spPr/>
      <dgm:t>
        <a:bodyPr/>
        <a:lstStyle/>
        <a:p>
          <a:endParaRPr lang="en-US"/>
        </a:p>
      </dgm:t>
    </dgm:pt>
    <dgm:pt modelId="{54D76DFE-ED25-49F2-A3D0-6111E7443150}" type="pres">
      <dgm:prSet presAssocID="{C8499090-DFBC-496C-BD83-47C01349ED33}" presName="sibTrans" presStyleCnt="0"/>
      <dgm:spPr/>
    </dgm:pt>
    <dgm:pt modelId="{92599DB3-3AC0-46E8-88F4-BE603CD607FA}" type="pres">
      <dgm:prSet presAssocID="{F1000A0E-6281-4D87-B614-191434C7BFE3}" presName="compNode" presStyleCnt="0"/>
      <dgm:spPr/>
    </dgm:pt>
    <dgm:pt modelId="{1F4048C9-456A-4990-BFAC-71F6BA60B0AA}" type="pres">
      <dgm:prSet presAssocID="{F1000A0E-6281-4D87-B614-191434C7BFE3}" presName="bgRect" presStyleLbl="bgShp" presStyleIdx="2" presStyleCnt="7"/>
      <dgm:spPr>
        <a:ln w="38100">
          <a:solidFill>
            <a:srgbClr val="002060"/>
          </a:solidFill>
        </a:ln>
        <a:effectLst>
          <a:glow rad="330200">
            <a:schemeClr val="accent6">
              <a:satMod val="175000"/>
              <a:alpha val="65000"/>
            </a:schemeClr>
          </a:glow>
        </a:effectLst>
      </dgm:spPr>
    </dgm:pt>
    <dgm:pt modelId="{C7E22BC6-2697-4443-92BD-005597DCE28A}" type="pres">
      <dgm:prSet presAssocID="{F1000A0E-6281-4D87-B614-191434C7BFE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re"/>
        </a:ext>
      </dgm:extLst>
    </dgm:pt>
    <dgm:pt modelId="{FE6ADB60-B097-4BAB-8EDB-BCAA225E2046}" type="pres">
      <dgm:prSet presAssocID="{F1000A0E-6281-4D87-B614-191434C7BFE3}" presName="spaceRect" presStyleCnt="0"/>
      <dgm:spPr/>
    </dgm:pt>
    <dgm:pt modelId="{C7E116EA-FC20-4CDD-A019-EF4D13DE52E6}" type="pres">
      <dgm:prSet presAssocID="{F1000A0E-6281-4D87-B614-191434C7BFE3}" presName="parTx" presStyleLbl="revTx" presStyleIdx="2" presStyleCnt="7">
        <dgm:presLayoutVars>
          <dgm:chMax val="0"/>
          <dgm:chPref val="0"/>
        </dgm:presLayoutVars>
      </dgm:prSet>
      <dgm:spPr/>
      <dgm:t>
        <a:bodyPr/>
        <a:lstStyle/>
        <a:p>
          <a:endParaRPr lang="en-US"/>
        </a:p>
      </dgm:t>
    </dgm:pt>
    <dgm:pt modelId="{423AFC94-400E-4748-966F-CFD278CA3CC4}" type="pres">
      <dgm:prSet presAssocID="{55E407F9-ABF6-4A7D-B68E-608A7F5ACB5B}" presName="sibTrans" presStyleCnt="0"/>
      <dgm:spPr/>
    </dgm:pt>
    <dgm:pt modelId="{20CB3647-E74C-4B76-B94E-B264133C5DE2}" type="pres">
      <dgm:prSet presAssocID="{F51AA701-3C93-4DE2-A3C0-D017084D2C13}" presName="compNode" presStyleCnt="0"/>
      <dgm:spPr/>
    </dgm:pt>
    <dgm:pt modelId="{B8261F95-966A-4C80-A220-5EBEC266DEDB}" type="pres">
      <dgm:prSet presAssocID="{F51AA701-3C93-4DE2-A3C0-D017084D2C13}" presName="bgRect" presStyleLbl="bgShp" presStyleIdx="3" presStyleCnt="7"/>
      <dgm:spPr/>
    </dgm:pt>
    <dgm:pt modelId="{E1B23B3C-729D-4B41-B0D1-EBD969AFFEEB}" type="pres">
      <dgm:prSet presAssocID="{F51AA701-3C93-4DE2-A3C0-D017084D2C13}" presName="iconRect" presStyleLbl="node1" presStyleIdx="3" presStyleCnt="7"/>
      <dgm:spPr>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ers with solid fill"/>
        </a:ext>
      </dgm:extLst>
    </dgm:pt>
    <dgm:pt modelId="{677BF1A2-60F5-4F72-9CA7-974E017139C3}" type="pres">
      <dgm:prSet presAssocID="{F51AA701-3C93-4DE2-A3C0-D017084D2C13}" presName="spaceRect" presStyleCnt="0"/>
      <dgm:spPr/>
    </dgm:pt>
    <dgm:pt modelId="{8991C776-2A66-4410-92D5-418B4652DC75}" type="pres">
      <dgm:prSet presAssocID="{F51AA701-3C93-4DE2-A3C0-D017084D2C13}" presName="parTx" presStyleLbl="revTx" presStyleIdx="3" presStyleCnt="7">
        <dgm:presLayoutVars>
          <dgm:chMax val="0"/>
          <dgm:chPref val="0"/>
        </dgm:presLayoutVars>
      </dgm:prSet>
      <dgm:spPr/>
      <dgm:t>
        <a:bodyPr/>
        <a:lstStyle/>
        <a:p>
          <a:endParaRPr lang="en-US"/>
        </a:p>
      </dgm:t>
    </dgm:pt>
    <dgm:pt modelId="{3E7CE1B2-5530-4C9A-9E3E-3A57681CBB8B}" type="pres">
      <dgm:prSet presAssocID="{B7EF589A-D35B-471A-84C8-13E2D1F70CD2}" presName="sibTrans" presStyleCnt="0"/>
      <dgm:spPr/>
    </dgm:pt>
    <dgm:pt modelId="{0FA0641E-623D-4DA4-A5A5-9242D8996825}" type="pres">
      <dgm:prSet presAssocID="{A73605FD-D270-4E5E-83D5-04A6D553963C}" presName="compNode" presStyleCnt="0"/>
      <dgm:spPr/>
    </dgm:pt>
    <dgm:pt modelId="{7C7F19FE-A949-4684-83EF-E41607FB0192}" type="pres">
      <dgm:prSet presAssocID="{A73605FD-D270-4E5E-83D5-04A6D553963C}" presName="bgRect" presStyleLbl="bgShp" presStyleIdx="4" presStyleCnt="7"/>
      <dgm:spPr/>
    </dgm:pt>
    <dgm:pt modelId="{3CF0E567-5F07-490F-9043-A9A8FE4A493E}" type="pres">
      <dgm:prSet presAssocID="{A73605FD-D270-4E5E-83D5-04A6D553963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07A7C35B-EFB3-4765-BFFF-3C0D7408D9B4}" type="pres">
      <dgm:prSet presAssocID="{A73605FD-D270-4E5E-83D5-04A6D553963C}" presName="spaceRect" presStyleCnt="0"/>
      <dgm:spPr/>
    </dgm:pt>
    <dgm:pt modelId="{C5804089-4AC0-4E58-84A7-A8CFC7DD2EAA}" type="pres">
      <dgm:prSet presAssocID="{A73605FD-D270-4E5E-83D5-04A6D553963C}" presName="parTx" presStyleLbl="revTx" presStyleIdx="4" presStyleCnt="7">
        <dgm:presLayoutVars>
          <dgm:chMax val="0"/>
          <dgm:chPref val="0"/>
        </dgm:presLayoutVars>
      </dgm:prSet>
      <dgm:spPr/>
      <dgm:t>
        <a:bodyPr/>
        <a:lstStyle/>
        <a:p>
          <a:endParaRPr lang="en-US"/>
        </a:p>
      </dgm:t>
    </dgm:pt>
    <dgm:pt modelId="{4F857C59-DAD6-4CFD-B312-55AF2B329127}" type="pres">
      <dgm:prSet presAssocID="{753CF5C1-1414-48BF-8DDE-B2F3640A4984}" presName="sibTrans" presStyleCnt="0"/>
      <dgm:spPr/>
    </dgm:pt>
    <dgm:pt modelId="{DFC31925-672D-4EBA-9B23-0AE1E1AFA381}" type="pres">
      <dgm:prSet presAssocID="{D71F114E-785D-4107-A0E2-F8EF2B7D2254}" presName="compNode" presStyleCnt="0"/>
      <dgm:spPr/>
    </dgm:pt>
    <dgm:pt modelId="{72D53479-B550-4943-817B-6752ACE2A637}" type="pres">
      <dgm:prSet presAssocID="{D71F114E-785D-4107-A0E2-F8EF2B7D2254}" presName="bgRect" presStyleLbl="bgShp" presStyleIdx="5" presStyleCnt="7"/>
      <dgm:spPr/>
    </dgm:pt>
    <dgm:pt modelId="{D1C638C4-3ADA-47E3-866C-D4745D029F44}" type="pres">
      <dgm:prSet presAssocID="{D71F114E-785D-4107-A0E2-F8EF2B7D225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pward trend"/>
        </a:ext>
      </dgm:extLst>
    </dgm:pt>
    <dgm:pt modelId="{D43C21B5-E29A-476F-ADF7-C2D7E46BE325}" type="pres">
      <dgm:prSet presAssocID="{D71F114E-785D-4107-A0E2-F8EF2B7D2254}" presName="spaceRect" presStyleCnt="0"/>
      <dgm:spPr/>
    </dgm:pt>
    <dgm:pt modelId="{6FE91A25-52DE-44B0-930D-0A559B1BEB30}" type="pres">
      <dgm:prSet presAssocID="{D71F114E-785D-4107-A0E2-F8EF2B7D2254}" presName="parTx" presStyleLbl="revTx" presStyleIdx="5" presStyleCnt="7">
        <dgm:presLayoutVars>
          <dgm:chMax val="0"/>
          <dgm:chPref val="0"/>
        </dgm:presLayoutVars>
      </dgm:prSet>
      <dgm:spPr/>
      <dgm:t>
        <a:bodyPr/>
        <a:lstStyle/>
        <a:p>
          <a:endParaRPr lang="en-US"/>
        </a:p>
      </dgm:t>
    </dgm:pt>
    <dgm:pt modelId="{38794782-9157-4966-8713-B81CF2817935}" type="pres">
      <dgm:prSet presAssocID="{64CEEA8C-8075-4F91-A38C-72763F35B1B1}" presName="sibTrans" presStyleCnt="0"/>
      <dgm:spPr/>
    </dgm:pt>
    <dgm:pt modelId="{9931BEEF-7705-4662-923F-1EEF2DBD4A56}" type="pres">
      <dgm:prSet presAssocID="{2FD5A5B5-5B90-41DE-9BC4-41246B841B3B}" presName="compNode" presStyleCnt="0"/>
      <dgm:spPr/>
    </dgm:pt>
    <dgm:pt modelId="{11D9C42B-DAB0-483C-AC67-0EA1589A06CF}" type="pres">
      <dgm:prSet presAssocID="{2FD5A5B5-5B90-41DE-9BC4-41246B841B3B}" presName="bgRect" presStyleLbl="bgShp" presStyleIdx="6" presStyleCnt="7"/>
      <dgm:spPr/>
    </dgm:pt>
    <dgm:pt modelId="{F149144C-9A4A-4D04-86AD-863FBDF131C2}" type="pres">
      <dgm:prSet presAssocID="{2FD5A5B5-5B90-41DE-9BC4-41246B841B3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usiness Growth"/>
        </a:ext>
      </dgm:extLst>
    </dgm:pt>
    <dgm:pt modelId="{6EFEC1D0-B405-4526-9C66-AA9E8E398AF9}" type="pres">
      <dgm:prSet presAssocID="{2FD5A5B5-5B90-41DE-9BC4-41246B841B3B}" presName="spaceRect" presStyleCnt="0"/>
      <dgm:spPr/>
    </dgm:pt>
    <dgm:pt modelId="{0452C730-CE32-45E3-9557-33A1948E2766}" type="pres">
      <dgm:prSet presAssocID="{2FD5A5B5-5B90-41DE-9BC4-41246B841B3B}" presName="parTx" presStyleLbl="revTx" presStyleIdx="6" presStyleCnt="7">
        <dgm:presLayoutVars>
          <dgm:chMax val="0"/>
          <dgm:chPref val="0"/>
        </dgm:presLayoutVars>
      </dgm:prSet>
      <dgm:spPr/>
      <dgm:t>
        <a:bodyPr/>
        <a:lstStyle/>
        <a:p>
          <a:endParaRPr lang="en-US"/>
        </a:p>
      </dgm:t>
    </dgm:pt>
  </dgm:ptLst>
  <dgm:cxnLst>
    <dgm:cxn modelId="{E1730C4C-5850-46A4-97AB-7ED8552D28BA}" type="presOf" srcId="{59ADB70C-7881-4AB0-8737-8B8F54113D2B}" destId="{00618656-FAD4-4D06-A1DD-244B82EE5ABC}" srcOrd="0" destOrd="0" presId="urn:microsoft.com/office/officeart/2018/2/layout/IconVerticalSolidList"/>
    <dgm:cxn modelId="{C4A5E510-C1B5-4404-AE75-6EB057D97B13}" srcId="{59ADB70C-7881-4AB0-8737-8B8F54113D2B}" destId="{F1000A0E-6281-4D87-B614-191434C7BFE3}" srcOrd="2" destOrd="0" parTransId="{A5A00661-A46C-48F4-894D-A07C6AFFCEF5}" sibTransId="{55E407F9-ABF6-4A7D-B68E-608A7F5ACB5B}"/>
    <dgm:cxn modelId="{4A734C37-FB93-443D-85E0-3E6C05D8DC4C}" srcId="{59ADB70C-7881-4AB0-8737-8B8F54113D2B}" destId="{A73605FD-D270-4E5E-83D5-04A6D553963C}" srcOrd="4" destOrd="0" parTransId="{61E2D1C4-A6B1-4382-9921-9375C3D25A7E}" sibTransId="{753CF5C1-1414-48BF-8DDE-B2F3640A4984}"/>
    <dgm:cxn modelId="{6E68E31F-BD25-4D70-BC44-E57A406871AE}" srcId="{59ADB70C-7881-4AB0-8737-8B8F54113D2B}" destId="{2FD5A5B5-5B90-41DE-9BC4-41246B841B3B}" srcOrd="6" destOrd="0" parTransId="{66545373-D66D-4BBA-9D65-4C39D6288C2A}" sibTransId="{44DFC8B5-217E-4489-9423-30136C7756F0}"/>
    <dgm:cxn modelId="{6EB4E3A1-4F45-4A33-886C-4D1777EDB250}" type="presOf" srcId="{59B77AF1-5195-41FB-9B0A-887FEE6AB7B3}" destId="{D2EE3569-C565-4EB2-960A-5BB2A239D6D0}" srcOrd="0" destOrd="0" presId="urn:microsoft.com/office/officeart/2018/2/layout/IconVerticalSolidList"/>
    <dgm:cxn modelId="{357E14B2-8AAA-44EF-B92A-802FE4ADF174}" type="presOf" srcId="{F51AA701-3C93-4DE2-A3C0-D017084D2C13}" destId="{8991C776-2A66-4410-92D5-418B4652DC75}" srcOrd="0" destOrd="0" presId="urn:microsoft.com/office/officeart/2018/2/layout/IconVerticalSolidList"/>
    <dgm:cxn modelId="{9805F9E6-1310-4D36-A7C2-C7209A995478}" srcId="{59ADB70C-7881-4AB0-8737-8B8F54113D2B}" destId="{D71F114E-785D-4107-A0E2-F8EF2B7D2254}" srcOrd="5" destOrd="0" parTransId="{DFB02AAA-ACF2-4FBD-91FF-3C87F47AFF1D}" sibTransId="{64CEEA8C-8075-4F91-A38C-72763F35B1B1}"/>
    <dgm:cxn modelId="{2CC7E064-9F39-4E7A-90E2-BC11E6691AC0}" type="presOf" srcId="{F1000A0E-6281-4D87-B614-191434C7BFE3}" destId="{C7E116EA-FC20-4CDD-A019-EF4D13DE52E6}" srcOrd="0" destOrd="0" presId="urn:microsoft.com/office/officeart/2018/2/layout/IconVerticalSolidList"/>
    <dgm:cxn modelId="{38628546-49E6-4718-A500-BB75DD6FEA3F}" srcId="{59ADB70C-7881-4AB0-8737-8B8F54113D2B}" destId="{9CD19BEB-3AB3-46FC-9BE3-6ED0D3AABFE9}" srcOrd="0" destOrd="0" parTransId="{2AB50926-D789-4A89-A870-A072D595902D}" sibTransId="{8DD24B43-A85D-4312-9AA8-4662913E3FEC}"/>
    <dgm:cxn modelId="{BCBF8E39-19D4-4770-8FC6-6753E2578DD1}" type="presOf" srcId="{D71F114E-785D-4107-A0E2-F8EF2B7D2254}" destId="{6FE91A25-52DE-44B0-930D-0A559B1BEB30}" srcOrd="0" destOrd="0" presId="urn:microsoft.com/office/officeart/2018/2/layout/IconVerticalSolidList"/>
    <dgm:cxn modelId="{1D6DFEAA-40D8-4099-99AF-02F78D4B03A8}" type="presOf" srcId="{9CD19BEB-3AB3-46FC-9BE3-6ED0D3AABFE9}" destId="{84FFB625-83E8-4FDF-8B36-AA6F36FDFF18}" srcOrd="0" destOrd="0" presId="urn:microsoft.com/office/officeart/2018/2/layout/IconVerticalSolidList"/>
    <dgm:cxn modelId="{19D3D62E-138C-4FC4-AD01-9687101E0897}" srcId="{59ADB70C-7881-4AB0-8737-8B8F54113D2B}" destId="{F51AA701-3C93-4DE2-A3C0-D017084D2C13}" srcOrd="3" destOrd="0" parTransId="{F2364001-FC20-4047-A363-DFE48049B05C}" sibTransId="{B7EF589A-D35B-471A-84C8-13E2D1F70CD2}"/>
    <dgm:cxn modelId="{5A65DFCB-0B9D-46F6-870C-B7621FF3FE3E}" type="presOf" srcId="{2FD5A5B5-5B90-41DE-9BC4-41246B841B3B}" destId="{0452C730-CE32-45E3-9557-33A1948E2766}" srcOrd="0" destOrd="0" presId="urn:microsoft.com/office/officeart/2018/2/layout/IconVerticalSolidList"/>
    <dgm:cxn modelId="{25AC46CC-8BEE-481B-9F0D-D3174EFCFC39}" type="presOf" srcId="{A73605FD-D270-4E5E-83D5-04A6D553963C}" destId="{C5804089-4AC0-4E58-84A7-A8CFC7DD2EAA}" srcOrd="0" destOrd="0" presId="urn:microsoft.com/office/officeart/2018/2/layout/IconVerticalSolidList"/>
    <dgm:cxn modelId="{79D414D5-348E-42B1-87F8-67E18DFDD0CE}" srcId="{59ADB70C-7881-4AB0-8737-8B8F54113D2B}" destId="{59B77AF1-5195-41FB-9B0A-887FEE6AB7B3}" srcOrd="1" destOrd="0" parTransId="{3176DC25-F0D2-4E73-96B8-C86D25FB18A7}" sibTransId="{C8499090-DFBC-496C-BD83-47C01349ED33}"/>
    <dgm:cxn modelId="{EB930865-4FDC-4BD5-A6B1-E41ABC88BCFE}" type="presParOf" srcId="{00618656-FAD4-4D06-A1DD-244B82EE5ABC}" destId="{F4A9A38A-A561-4105-93C3-B795EDAB16FE}" srcOrd="0" destOrd="0" presId="urn:microsoft.com/office/officeart/2018/2/layout/IconVerticalSolidList"/>
    <dgm:cxn modelId="{0C4E220A-9D7A-4640-A890-6745148EF8D8}" type="presParOf" srcId="{F4A9A38A-A561-4105-93C3-B795EDAB16FE}" destId="{E2232828-2236-40A7-ABB7-09B9BF8CE20C}" srcOrd="0" destOrd="0" presId="urn:microsoft.com/office/officeart/2018/2/layout/IconVerticalSolidList"/>
    <dgm:cxn modelId="{A0E97BD6-DE0F-4E7B-90FE-347284DAF451}" type="presParOf" srcId="{F4A9A38A-A561-4105-93C3-B795EDAB16FE}" destId="{CBEB1155-3C59-4DF1-BA86-8D4F2DB26118}" srcOrd="1" destOrd="0" presId="urn:microsoft.com/office/officeart/2018/2/layout/IconVerticalSolidList"/>
    <dgm:cxn modelId="{D4AF0861-C46E-4CF1-B5EE-0E47992983C6}" type="presParOf" srcId="{F4A9A38A-A561-4105-93C3-B795EDAB16FE}" destId="{C0484AE7-49EF-4A03-8B8B-40BE40429D84}" srcOrd="2" destOrd="0" presId="urn:microsoft.com/office/officeart/2018/2/layout/IconVerticalSolidList"/>
    <dgm:cxn modelId="{3BB9F011-2FCA-4A75-A799-F1E11AAA819A}" type="presParOf" srcId="{F4A9A38A-A561-4105-93C3-B795EDAB16FE}" destId="{84FFB625-83E8-4FDF-8B36-AA6F36FDFF18}" srcOrd="3" destOrd="0" presId="urn:microsoft.com/office/officeart/2018/2/layout/IconVerticalSolidList"/>
    <dgm:cxn modelId="{705B3D5C-DABA-40C7-981D-CEBF0980B6F1}" type="presParOf" srcId="{00618656-FAD4-4D06-A1DD-244B82EE5ABC}" destId="{1012893F-9939-42E0-872F-BABB025FA366}" srcOrd="1" destOrd="0" presId="urn:microsoft.com/office/officeart/2018/2/layout/IconVerticalSolidList"/>
    <dgm:cxn modelId="{A516C6D4-96BF-405E-8AC1-AF1FD0AC626D}" type="presParOf" srcId="{00618656-FAD4-4D06-A1DD-244B82EE5ABC}" destId="{8B86499F-4731-4D59-8428-8A9E3003ED5D}" srcOrd="2" destOrd="0" presId="urn:microsoft.com/office/officeart/2018/2/layout/IconVerticalSolidList"/>
    <dgm:cxn modelId="{D2EC5F7D-C25C-40B1-9ADC-B01E883A8F8E}" type="presParOf" srcId="{8B86499F-4731-4D59-8428-8A9E3003ED5D}" destId="{D62DC81A-EE1B-4144-B710-D7CE5C4E1A73}" srcOrd="0" destOrd="0" presId="urn:microsoft.com/office/officeart/2018/2/layout/IconVerticalSolidList"/>
    <dgm:cxn modelId="{7C031884-990E-4465-8981-3C4AD4C4F51E}" type="presParOf" srcId="{8B86499F-4731-4D59-8428-8A9E3003ED5D}" destId="{53E03BBE-6E5C-4449-B333-A88C53EDA580}" srcOrd="1" destOrd="0" presId="urn:microsoft.com/office/officeart/2018/2/layout/IconVerticalSolidList"/>
    <dgm:cxn modelId="{2434814E-106C-4949-8DDB-0EC7AB811E98}" type="presParOf" srcId="{8B86499F-4731-4D59-8428-8A9E3003ED5D}" destId="{3A686386-E9FE-41FC-BBC7-460021ECD4B6}" srcOrd="2" destOrd="0" presId="urn:microsoft.com/office/officeart/2018/2/layout/IconVerticalSolidList"/>
    <dgm:cxn modelId="{6691F460-1438-429A-B482-EAEDCDE7ED7F}" type="presParOf" srcId="{8B86499F-4731-4D59-8428-8A9E3003ED5D}" destId="{D2EE3569-C565-4EB2-960A-5BB2A239D6D0}" srcOrd="3" destOrd="0" presId="urn:microsoft.com/office/officeart/2018/2/layout/IconVerticalSolidList"/>
    <dgm:cxn modelId="{4EDDE31D-12D0-48B9-9CF7-FA87DBDD5CAC}" type="presParOf" srcId="{00618656-FAD4-4D06-A1DD-244B82EE5ABC}" destId="{54D76DFE-ED25-49F2-A3D0-6111E7443150}" srcOrd="3" destOrd="0" presId="urn:microsoft.com/office/officeart/2018/2/layout/IconVerticalSolidList"/>
    <dgm:cxn modelId="{D8570906-AADA-4666-8B49-27E93C7EE668}" type="presParOf" srcId="{00618656-FAD4-4D06-A1DD-244B82EE5ABC}" destId="{92599DB3-3AC0-46E8-88F4-BE603CD607FA}" srcOrd="4" destOrd="0" presId="urn:microsoft.com/office/officeart/2018/2/layout/IconVerticalSolidList"/>
    <dgm:cxn modelId="{F4760864-B4F2-4F00-8952-03C59621E596}" type="presParOf" srcId="{92599DB3-3AC0-46E8-88F4-BE603CD607FA}" destId="{1F4048C9-456A-4990-BFAC-71F6BA60B0AA}" srcOrd="0" destOrd="0" presId="urn:microsoft.com/office/officeart/2018/2/layout/IconVerticalSolidList"/>
    <dgm:cxn modelId="{4BC2A3E2-72CA-4C1D-A8EF-09F350A9C0DD}" type="presParOf" srcId="{92599DB3-3AC0-46E8-88F4-BE603CD607FA}" destId="{C7E22BC6-2697-4443-92BD-005597DCE28A}" srcOrd="1" destOrd="0" presId="urn:microsoft.com/office/officeart/2018/2/layout/IconVerticalSolidList"/>
    <dgm:cxn modelId="{4D8F7A03-7B2B-4339-AE5D-FC109C146639}" type="presParOf" srcId="{92599DB3-3AC0-46E8-88F4-BE603CD607FA}" destId="{FE6ADB60-B097-4BAB-8EDB-BCAA225E2046}" srcOrd="2" destOrd="0" presId="urn:microsoft.com/office/officeart/2018/2/layout/IconVerticalSolidList"/>
    <dgm:cxn modelId="{633BAF41-5276-4DA5-9354-89840CDECB40}" type="presParOf" srcId="{92599DB3-3AC0-46E8-88F4-BE603CD607FA}" destId="{C7E116EA-FC20-4CDD-A019-EF4D13DE52E6}" srcOrd="3" destOrd="0" presId="urn:microsoft.com/office/officeart/2018/2/layout/IconVerticalSolidList"/>
    <dgm:cxn modelId="{702560A0-2FE2-4DAE-990A-256C0E91BB7E}" type="presParOf" srcId="{00618656-FAD4-4D06-A1DD-244B82EE5ABC}" destId="{423AFC94-400E-4748-966F-CFD278CA3CC4}" srcOrd="5" destOrd="0" presId="urn:microsoft.com/office/officeart/2018/2/layout/IconVerticalSolidList"/>
    <dgm:cxn modelId="{5FD69144-7B80-4968-B46F-8C5165022F81}" type="presParOf" srcId="{00618656-FAD4-4D06-A1DD-244B82EE5ABC}" destId="{20CB3647-E74C-4B76-B94E-B264133C5DE2}" srcOrd="6" destOrd="0" presId="urn:microsoft.com/office/officeart/2018/2/layout/IconVerticalSolidList"/>
    <dgm:cxn modelId="{BD537953-4E96-454D-B722-A0DEDCE980E2}" type="presParOf" srcId="{20CB3647-E74C-4B76-B94E-B264133C5DE2}" destId="{B8261F95-966A-4C80-A220-5EBEC266DEDB}" srcOrd="0" destOrd="0" presId="urn:microsoft.com/office/officeart/2018/2/layout/IconVerticalSolidList"/>
    <dgm:cxn modelId="{DFAF33AA-8D31-4F79-8EF5-51C3FD58ACE3}" type="presParOf" srcId="{20CB3647-E74C-4B76-B94E-B264133C5DE2}" destId="{E1B23B3C-729D-4B41-B0D1-EBD969AFFEEB}" srcOrd="1" destOrd="0" presId="urn:microsoft.com/office/officeart/2018/2/layout/IconVerticalSolidList"/>
    <dgm:cxn modelId="{DD79B298-34F8-461C-BDE3-4A05B214EC7A}" type="presParOf" srcId="{20CB3647-E74C-4B76-B94E-B264133C5DE2}" destId="{677BF1A2-60F5-4F72-9CA7-974E017139C3}" srcOrd="2" destOrd="0" presId="urn:microsoft.com/office/officeart/2018/2/layout/IconVerticalSolidList"/>
    <dgm:cxn modelId="{ADC0B39A-462D-4814-98F4-48278847F0B7}" type="presParOf" srcId="{20CB3647-E74C-4B76-B94E-B264133C5DE2}" destId="{8991C776-2A66-4410-92D5-418B4652DC75}" srcOrd="3" destOrd="0" presId="urn:microsoft.com/office/officeart/2018/2/layout/IconVerticalSolidList"/>
    <dgm:cxn modelId="{F3BCD635-43B0-4833-99C8-435B2990222B}" type="presParOf" srcId="{00618656-FAD4-4D06-A1DD-244B82EE5ABC}" destId="{3E7CE1B2-5530-4C9A-9E3E-3A57681CBB8B}" srcOrd="7" destOrd="0" presId="urn:microsoft.com/office/officeart/2018/2/layout/IconVerticalSolidList"/>
    <dgm:cxn modelId="{BDE12D77-76CC-4CEE-93C8-9253CBDC21B0}" type="presParOf" srcId="{00618656-FAD4-4D06-A1DD-244B82EE5ABC}" destId="{0FA0641E-623D-4DA4-A5A5-9242D8996825}" srcOrd="8" destOrd="0" presId="urn:microsoft.com/office/officeart/2018/2/layout/IconVerticalSolidList"/>
    <dgm:cxn modelId="{EF3BE776-4D74-420B-B90F-AB79828A346B}" type="presParOf" srcId="{0FA0641E-623D-4DA4-A5A5-9242D8996825}" destId="{7C7F19FE-A949-4684-83EF-E41607FB0192}" srcOrd="0" destOrd="0" presId="urn:microsoft.com/office/officeart/2018/2/layout/IconVerticalSolidList"/>
    <dgm:cxn modelId="{9018C59F-634B-49BB-B305-D9BF64E5A483}" type="presParOf" srcId="{0FA0641E-623D-4DA4-A5A5-9242D8996825}" destId="{3CF0E567-5F07-490F-9043-A9A8FE4A493E}" srcOrd="1" destOrd="0" presId="urn:microsoft.com/office/officeart/2018/2/layout/IconVerticalSolidList"/>
    <dgm:cxn modelId="{2BE77099-203F-4783-8658-26F6CA2BEE31}" type="presParOf" srcId="{0FA0641E-623D-4DA4-A5A5-9242D8996825}" destId="{07A7C35B-EFB3-4765-BFFF-3C0D7408D9B4}" srcOrd="2" destOrd="0" presId="urn:microsoft.com/office/officeart/2018/2/layout/IconVerticalSolidList"/>
    <dgm:cxn modelId="{FF622650-180C-44C4-A912-0E7FDFFD3487}" type="presParOf" srcId="{0FA0641E-623D-4DA4-A5A5-9242D8996825}" destId="{C5804089-4AC0-4E58-84A7-A8CFC7DD2EAA}" srcOrd="3" destOrd="0" presId="urn:microsoft.com/office/officeart/2018/2/layout/IconVerticalSolidList"/>
    <dgm:cxn modelId="{11E00D96-E119-4E77-A1CD-46C5838840E7}" type="presParOf" srcId="{00618656-FAD4-4D06-A1DD-244B82EE5ABC}" destId="{4F857C59-DAD6-4CFD-B312-55AF2B329127}" srcOrd="9" destOrd="0" presId="urn:microsoft.com/office/officeart/2018/2/layout/IconVerticalSolidList"/>
    <dgm:cxn modelId="{F6730187-8F02-46FB-8F6B-4711688E5994}" type="presParOf" srcId="{00618656-FAD4-4D06-A1DD-244B82EE5ABC}" destId="{DFC31925-672D-4EBA-9B23-0AE1E1AFA381}" srcOrd="10" destOrd="0" presId="urn:microsoft.com/office/officeart/2018/2/layout/IconVerticalSolidList"/>
    <dgm:cxn modelId="{3FF2EA99-F346-4675-A286-2A3464BD28DF}" type="presParOf" srcId="{DFC31925-672D-4EBA-9B23-0AE1E1AFA381}" destId="{72D53479-B550-4943-817B-6752ACE2A637}" srcOrd="0" destOrd="0" presId="urn:microsoft.com/office/officeart/2018/2/layout/IconVerticalSolidList"/>
    <dgm:cxn modelId="{C681F73E-DE1E-4CF8-B3CF-85974849B803}" type="presParOf" srcId="{DFC31925-672D-4EBA-9B23-0AE1E1AFA381}" destId="{D1C638C4-3ADA-47E3-866C-D4745D029F44}" srcOrd="1" destOrd="0" presId="urn:microsoft.com/office/officeart/2018/2/layout/IconVerticalSolidList"/>
    <dgm:cxn modelId="{EDBDF212-FF24-45CC-999B-3AF4AF0E1CDA}" type="presParOf" srcId="{DFC31925-672D-4EBA-9B23-0AE1E1AFA381}" destId="{D43C21B5-E29A-476F-ADF7-C2D7E46BE325}" srcOrd="2" destOrd="0" presId="urn:microsoft.com/office/officeart/2018/2/layout/IconVerticalSolidList"/>
    <dgm:cxn modelId="{1E8AF979-3EEF-4A80-912C-94F7198C8CAE}" type="presParOf" srcId="{DFC31925-672D-4EBA-9B23-0AE1E1AFA381}" destId="{6FE91A25-52DE-44B0-930D-0A559B1BEB30}" srcOrd="3" destOrd="0" presId="urn:microsoft.com/office/officeart/2018/2/layout/IconVerticalSolidList"/>
    <dgm:cxn modelId="{076B573D-290F-4962-AFBC-FC630A7AD1B5}" type="presParOf" srcId="{00618656-FAD4-4D06-A1DD-244B82EE5ABC}" destId="{38794782-9157-4966-8713-B81CF2817935}" srcOrd="11" destOrd="0" presId="urn:microsoft.com/office/officeart/2018/2/layout/IconVerticalSolidList"/>
    <dgm:cxn modelId="{15DF9719-19F5-409B-AAE1-ACD3EFC7CA94}" type="presParOf" srcId="{00618656-FAD4-4D06-A1DD-244B82EE5ABC}" destId="{9931BEEF-7705-4662-923F-1EEF2DBD4A56}" srcOrd="12" destOrd="0" presId="urn:microsoft.com/office/officeart/2018/2/layout/IconVerticalSolidList"/>
    <dgm:cxn modelId="{FB61B4C0-DFCA-453B-8650-A2C1EC7EFF1C}" type="presParOf" srcId="{9931BEEF-7705-4662-923F-1EEF2DBD4A56}" destId="{11D9C42B-DAB0-483C-AC67-0EA1589A06CF}" srcOrd="0" destOrd="0" presId="urn:microsoft.com/office/officeart/2018/2/layout/IconVerticalSolidList"/>
    <dgm:cxn modelId="{93AB15CD-55EA-4895-B256-62E0D25AEE40}" type="presParOf" srcId="{9931BEEF-7705-4662-923F-1EEF2DBD4A56}" destId="{F149144C-9A4A-4D04-86AD-863FBDF131C2}" srcOrd="1" destOrd="0" presId="urn:microsoft.com/office/officeart/2018/2/layout/IconVerticalSolidList"/>
    <dgm:cxn modelId="{CD1004E2-4EA5-4381-BEE8-B6C6A663FAB1}" type="presParOf" srcId="{9931BEEF-7705-4662-923F-1EEF2DBD4A56}" destId="{6EFEC1D0-B405-4526-9C66-AA9E8E398AF9}" srcOrd="2" destOrd="0" presId="urn:microsoft.com/office/officeart/2018/2/layout/IconVerticalSolidList"/>
    <dgm:cxn modelId="{35A764DC-1400-4CBC-BA4C-5954DA43BD4D}" type="presParOf" srcId="{9931BEEF-7705-4662-923F-1EEF2DBD4A56}" destId="{0452C730-CE32-45E3-9557-33A1948E276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3BE07C-97F2-45A9-8893-20D28B5A1BEC}" type="doc">
      <dgm:prSet loTypeId="urn:microsoft.com/office/officeart/2016/7/layout/HorizontalActionList" loCatId="List" qsTypeId="urn:microsoft.com/office/officeart/2005/8/quickstyle/simple5" qsCatId="simple" csTypeId="urn:microsoft.com/office/officeart/2005/8/colors/accent2_2" csCatId="accent2" phldr="1"/>
      <dgm:spPr/>
      <dgm:t>
        <a:bodyPr/>
        <a:lstStyle/>
        <a:p>
          <a:endParaRPr lang="en-US"/>
        </a:p>
      </dgm:t>
    </dgm:pt>
    <dgm:pt modelId="{A154208D-F707-4CD7-8F9A-D5A5CA1F83A0}">
      <dgm:prSet/>
      <dgm:spPr/>
      <dgm:t>
        <a:bodyPr/>
        <a:lstStyle/>
        <a:p>
          <a:r>
            <a:rPr lang="en-US" dirty="0"/>
            <a:t>set</a:t>
          </a:r>
        </a:p>
      </dgm:t>
    </dgm:pt>
    <dgm:pt modelId="{5A0EB335-1B0F-490A-AC27-D894A1E44BEC}" type="parTrans" cxnId="{BFB1B86E-649D-40C0-8430-37BD8948BF64}">
      <dgm:prSet/>
      <dgm:spPr/>
      <dgm:t>
        <a:bodyPr/>
        <a:lstStyle/>
        <a:p>
          <a:endParaRPr lang="en-US"/>
        </a:p>
      </dgm:t>
    </dgm:pt>
    <dgm:pt modelId="{793D9181-30D4-4017-939B-1EFDEA54CFBE}" type="sibTrans" cxnId="{BFB1B86E-649D-40C0-8430-37BD8948BF64}">
      <dgm:prSet/>
      <dgm:spPr/>
      <dgm:t>
        <a:bodyPr/>
        <a:lstStyle/>
        <a:p>
          <a:endParaRPr lang="en-US"/>
        </a:p>
      </dgm:t>
    </dgm:pt>
    <dgm:pt modelId="{28F04BF0-71DF-4A8C-89EB-41B890E5F2E4}">
      <dgm:prSet/>
      <dgm:spPr/>
      <dgm:t>
        <a:bodyPr/>
        <a:lstStyle/>
        <a:p>
          <a:r>
            <a:rPr lang="en-US" dirty="0"/>
            <a:t> the vision for the COS rollout and  demonstrate its value</a:t>
          </a:r>
        </a:p>
      </dgm:t>
    </dgm:pt>
    <dgm:pt modelId="{50778B1C-6647-43E8-8015-EB2B466347D4}" type="parTrans" cxnId="{C993FEFF-A824-429D-9DC2-C04E9A4D1BC1}">
      <dgm:prSet/>
      <dgm:spPr/>
      <dgm:t>
        <a:bodyPr/>
        <a:lstStyle/>
        <a:p>
          <a:endParaRPr lang="en-US"/>
        </a:p>
      </dgm:t>
    </dgm:pt>
    <dgm:pt modelId="{B34A5978-2ABA-461F-B35A-4568909073B1}" type="sibTrans" cxnId="{C993FEFF-A824-429D-9DC2-C04E9A4D1BC1}">
      <dgm:prSet/>
      <dgm:spPr/>
      <dgm:t>
        <a:bodyPr/>
        <a:lstStyle/>
        <a:p>
          <a:endParaRPr lang="en-US"/>
        </a:p>
      </dgm:t>
    </dgm:pt>
    <dgm:pt modelId="{97481E3A-D781-45BA-8480-D158EB6D911C}">
      <dgm:prSet/>
      <dgm:spPr/>
      <dgm:t>
        <a:bodyPr/>
        <a:lstStyle/>
        <a:p>
          <a:r>
            <a:rPr lang="en-US" dirty="0"/>
            <a:t>communicate</a:t>
          </a:r>
        </a:p>
      </dgm:t>
    </dgm:pt>
    <dgm:pt modelId="{C4A61402-A87E-4361-B595-245EDF4FA892}" type="parTrans" cxnId="{745BF114-7E30-4908-8A63-DABA82EEDBCF}">
      <dgm:prSet/>
      <dgm:spPr/>
      <dgm:t>
        <a:bodyPr/>
        <a:lstStyle/>
        <a:p>
          <a:endParaRPr lang="en-US"/>
        </a:p>
      </dgm:t>
    </dgm:pt>
    <dgm:pt modelId="{89F79993-FC32-4300-B343-E4D6B5183C72}" type="sibTrans" cxnId="{745BF114-7E30-4908-8A63-DABA82EEDBCF}">
      <dgm:prSet/>
      <dgm:spPr/>
      <dgm:t>
        <a:bodyPr/>
        <a:lstStyle/>
        <a:p>
          <a:endParaRPr lang="en-US"/>
        </a:p>
      </dgm:t>
    </dgm:pt>
    <dgm:pt modelId="{A15951D4-A050-4082-9895-FFD928FFE956}">
      <dgm:prSet/>
      <dgm:spPr/>
      <dgm:t>
        <a:bodyPr/>
        <a:lstStyle/>
        <a:p>
          <a:r>
            <a:rPr lang="en-US" dirty="0"/>
            <a:t>the plan including the details and expectations</a:t>
          </a:r>
        </a:p>
      </dgm:t>
    </dgm:pt>
    <dgm:pt modelId="{9C108996-5487-441A-A140-9E696C634C55}" type="parTrans" cxnId="{E3EBCBDF-7FDF-4CE6-9F9B-D6EECF95FC99}">
      <dgm:prSet/>
      <dgm:spPr/>
      <dgm:t>
        <a:bodyPr/>
        <a:lstStyle/>
        <a:p>
          <a:endParaRPr lang="en-US"/>
        </a:p>
      </dgm:t>
    </dgm:pt>
    <dgm:pt modelId="{5B18F0CB-A1AA-4CC2-A83E-C93FD390D48E}" type="sibTrans" cxnId="{E3EBCBDF-7FDF-4CE6-9F9B-D6EECF95FC99}">
      <dgm:prSet/>
      <dgm:spPr/>
      <dgm:t>
        <a:bodyPr/>
        <a:lstStyle/>
        <a:p>
          <a:endParaRPr lang="en-US"/>
        </a:p>
      </dgm:t>
    </dgm:pt>
    <dgm:pt modelId="{CFF2C052-8E27-488C-BB46-11482DA04A87}">
      <dgm:prSet/>
      <dgm:spPr/>
      <dgm:t>
        <a:bodyPr/>
        <a:lstStyle/>
        <a:p>
          <a:r>
            <a:rPr lang="en-US" dirty="0"/>
            <a:t>maintain</a:t>
          </a:r>
        </a:p>
      </dgm:t>
    </dgm:pt>
    <dgm:pt modelId="{5471D492-0804-4916-A001-91631282865E}" type="parTrans" cxnId="{1AA17AF0-2645-470B-B982-0382C86141A8}">
      <dgm:prSet/>
      <dgm:spPr/>
      <dgm:t>
        <a:bodyPr/>
        <a:lstStyle/>
        <a:p>
          <a:endParaRPr lang="en-US"/>
        </a:p>
      </dgm:t>
    </dgm:pt>
    <dgm:pt modelId="{DA7CBF02-79A8-4189-9024-3B72A3F0C3D7}" type="sibTrans" cxnId="{1AA17AF0-2645-470B-B982-0382C86141A8}">
      <dgm:prSet/>
      <dgm:spPr/>
      <dgm:t>
        <a:bodyPr/>
        <a:lstStyle/>
        <a:p>
          <a:endParaRPr lang="en-US"/>
        </a:p>
      </dgm:t>
    </dgm:pt>
    <dgm:pt modelId="{40D36927-9984-435F-ACAC-274700BEB1B1}">
      <dgm:prSet/>
      <dgm:spPr/>
      <dgm:t>
        <a:bodyPr/>
        <a:lstStyle/>
        <a:p>
          <a:r>
            <a:rPr lang="en-US" dirty="0"/>
            <a:t>the focus and set goals</a:t>
          </a:r>
        </a:p>
      </dgm:t>
    </dgm:pt>
    <dgm:pt modelId="{371081DB-9756-4E6C-BA94-AED666C04DB2}" type="parTrans" cxnId="{0B8C59AC-3223-4171-9723-211DF29D8F3E}">
      <dgm:prSet/>
      <dgm:spPr/>
      <dgm:t>
        <a:bodyPr/>
        <a:lstStyle/>
        <a:p>
          <a:endParaRPr lang="en-US"/>
        </a:p>
      </dgm:t>
    </dgm:pt>
    <dgm:pt modelId="{106F6CED-B5D9-4D40-8C00-E89F7EA42908}" type="sibTrans" cxnId="{0B8C59AC-3223-4171-9723-211DF29D8F3E}">
      <dgm:prSet/>
      <dgm:spPr/>
      <dgm:t>
        <a:bodyPr/>
        <a:lstStyle/>
        <a:p>
          <a:endParaRPr lang="en-US"/>
        </a:p>
      </dgm:t>
    </dgm:pt>
    <dgm:pt modelId="{4ECE8472-BA60-4CF6-9A17-751CEACDFED2}">
      <dgm:prSet/>
      <dgm:spPr/>
      <dgm:t>
        <a:bodyPr/>
        <a:lstStyle/>
        <a:p>
          <a:r>
            <a:rPr lang="en-US" dirty="0"/>
            <a:t>build</a:t>
          </a:r>
        </a:p>
      </dgm:t>
    </dgm:pt>
    <dgm:pt modelId="{DC5D33AD-8164-4304-87B6-BD0C2FBE3C5D}" type="parTrans" cxnId="{C85868FB-FD14-4FDC-B71E-321BB479EF6E}">
      <dgm:prSet/>
      <dgm:spPr/>
      <dgm:t>
        <a:bodyPr/>
        <a:lstStyle/>
        <a:p>
          <a:endParaRPr lang="en-US"/>
        </a:p>
      </dgm:t>
    </dgm:pt>
    <dgm:pt modelId="{FF0FFAEF-D1FD-46FA-8926-76EFA78D6120}" type="sibTrans" cxnId="{C85868FB-FD14-4FDC-B71E-321BB479EF6E}">
      <dgm:prSet/>
      <dgm:spPr/>
      <dgm:t>
        <a:bodyPr/>
        <a:lstStyle/>
        <a:p>
          <a:endParaRPr lang="en-US"/>
        </a:p>
      </dgm:t>
    </dgm:pt>
    <dgm:pt modelId="{986CFD3A-BEDE-4E94-B41E-DEF6DA7394BF}">
      <dgm:prSet/>
      <dgm:spPr/>
      <dgm:t>
        <a:bodyPr/>
        <a:lstStyle/>
        <a:p>
          <a:r>
            <a:rPr lang="en-US" dirty="0"/>
            <a:t>a culture of learning and improvement.</a:t>
          </a:r>
        </a:p>
      </dgm:t>
    </dgm:pt>
    <dgm:pt modelId="{92FC5AF6-E8F9-4541-834D-94E00129EA70}" type="parTrans" cxnId="{4792A564-1678-4B07-B885-83A44A7F8FB2}">
      <dgm:prSet/>
      <dgm:spPr/>
      <dgm:t>
        <a:bodyPr/>
        <a:lstStyle/>
        <a:p>
          <a:endParaRPr lang="en-US"/>
        </a:p>
      </dgm:t>
    </dgm:pt>
    <dgm:pt modelId="{33561297-C9C1-4A19-B51C-1179A638F7C6}" type="sibTrans" cxnId="{4792A564-1678-4B07-B885-83A44A7F8FB2}">
      <dgm:prSet/>
      <dgm:spPr/>
      <dgm:t>
        <a:bodyPr/>
        <a:lstStyle/>
        <a:p>
          <a:endParaRPr lang="en-US"/>
        </a:p>
      </dgm:t>
    </dgm:pt>
    <dgm:pt modelId="{ABB87FC5-567F-4C92-B017-19E7CCE620DF}">
      <dgm:prSet/>
      <dgm:spPr/>
      <dgm:t>
        <a:bodyPr/>
        <a:lstStyle/>
        <a:p>
          <a:r>
            <a:rPr lang="en-US" dirty="0"/>
            <a:t>understand</a:t>
          </a:r>
        </a:p>
      </dgm:t>
    </dgm:pt>
    <dgm:pt modelId="{EDF3D54A-8684-4EA5-8C9F-C98FFECCD08A}" type="parTrans" cxnId="{6AF436AA-9DED-42FB-9C4F-2B1D4E9004DC}">
      <dgm:prSet/>
      <dgm:spPr/>
      <dgm:t>
        <a:bodyPr/>
        <a:lstStyle/>
        <a:p>
          <a:endParaRPr lang="en-US"/>
        </a:p>
      </dgm:t>
    </dgm:pt>
    <dgm:pt modelId="{0A8B2CE9-BC2B-47F6-86D9-BEC88C268483}" type="sibTrans" cxnId="{6AF436AA-9DED-42FB-9C4F-2B1D4E9004DC}">
      <dgm:prSet/>
      <dgm:spPr/>
      <dgm:t>
        <a:bodyPr/>
        <a:lstStyle/>
        <a:p>
          <a:endParaRPr lang="en-US"/>
        </a:p>
      </dgm:t>
    </dgm:pt>
    <dgm:pt modelId="{BE4DC2AE-3A34-4CA7-A71B-C18DEFE19FCA}">
      <dgm:prSet/>
      <dgm:spPr/>
      <dgm:t>
        <a:bodyPr/>
        <a:lstStyle/>
        <a:p>
          <a:r>
            <a:rPr lang="en-US" dirty="0"/>
            <a:t>issues that may impact the rollout and be able to answer SHS staff questions about the process </a:t>
          </a:r>
        </a:p>
      </dgm:t>
    </dgm:pt>
    <dgm:pt modelId="{C68159F9-A215-47F2-9F0A-8265ABD15A71}" type="parTrans" cxnId="{A81CDEF8-7F23-4708-924C-DEF446CC51C9}">
      <dgm:prSet/>
      <dgm:spPr/>
      <dgm:t>
        <a:bodyPr/>
        <a:lstStyle/>
        <a:p>
          <a:endParaRPr lang="en-US"/>
        </a:p>
      </dgm:t>
    </dgm:pt>
    <dgm:pt modelId="{012BD93E-D0E8-4C34-AF70-F63AC92E5CD1}" type="sibTrans" cxnId="{A81CDEF8-7F23-4708-924C-DEF446CC51C9}">
      <dgm:prSet/>
      <dgm:spPr/>
      <dgm:t>
        <a:bodyPr/>
        <a:lstStyle/>
        <a:p>
          <a:endParaRPr lang="en-US"/>
        </a:p>
      </dgm:t>
    </dgm:pt>
    <dgm:pt modelId="{71D56460-3570-8A43-B1C7-5F46FB66CAE9}" type="pres">
      <dgm:prSet presAssocID="{CA3BE07C-97F2-45A9-8893-20D28B5A1BEC}" presName="Name0" presStyleCnt="0">
        <dgm:presLayoutVars>
          <dgm:dir/>
          <dgm:animLvl val="lvl"/>
          <dgm:resizeHandles val="exact"/>
        </dgm:presLayoutVars>
      </dgm:prSet>
      <dgm:spPr/>
      <dgm:t>
        <a:bodyPr/>
        <a:lstStyle/>
        <a:p>
          <a:endParaRPr lang="en-US"/>
        </a:p>
      </dgm:t>
    </dgm:pt>
    <dgm:pt modelId="{97A0B7BF-4C78-5644-BFFE-A3B1E99501F3}" type="pres">
      <dgm:prSet presAssocID="{A154208D-F707-4CD7-8F9A-D5A5CA1F83A0}" presName="composite" presStyleCnt="0"/>
      <dgm:spPr/>
    </dgm:pt>
    <dgm:pt modelId="{110C587A-B299-6F4D-AB44-F57F249DB7CD}" type="pres">
      <dgm:prSet presAssocID="{A154208D-F707-4CD7-8F9A-D5A5CA1F83A0}" presName="parTx" presStyleLbl="alignNode1" presStyleIdx="0" presStyleCnt="5">
        <dgm:presLayoutVars>
          <dgm:chMax val="0"/>
          <dgm:chPref val="0"/>
        </dgm:presLayoutVars>
      </dgm:prSet>
      <dgm:spPr/>
      <dgm:t>
        <a:bodyPr/>
        <a:lstStyle/>
        <a:p>
          <a:endParaRPr lang="en-US"/>
        </a:p>
      </dgm:t>
    </dgm:pt>
    <dgm:pt modelId="{8E4FEBEA-F5D2-9C46-91E8-438FED98334E}" type="pres">
      <dgm:prSet presAssocID="{A154208D-F707-4CD7-8F9A-D5A5CA1F83A0}" presName="desTx" presStyleLbl="alignAccFollowNode1" presStyleIdx="0" presStyleCnt="5">
        <dgm:presLayoutVars/>
      </dgm:prSet>
      <dgm:spPr/>
      <dgm:t>
        <a:bodyPr/>
        <a:lstStyle/>
        <a:p>
          <a:endParaRPr lang="en-US"/>
        </a:p>
      </dgm:t>
    </dgm:pt>
    <dgm:pt modelId="{A820E8E1-F56F-2C47-BFFD-9AE05C6FA303}" type="pres">
      <dgm:prSet presAssocID="{793D9181-30D4-4017-939B-1EFDEA54CFBE}" presName="space" presStyleCnt="0"/>
      <dgm:spPr/>
    </dgm:pt>
    <dgm:pt modelId="{717B8E96-E6D2-9A45-B26D-2B13AF18EF47}" type="pres">
      <dgm:prSet presAssocID="{97481E3A-D781-45BA-8480-D158EB6D911C}" presName="composite" presStyleCnt="0"/>
      <dgm:spPr/>
    </dgm:pt>
    <dgm:pt modelId="{2AA2D4F0-8C54-804C-9AD8-815549B8F577}" type="pres">
      <dgm:prSet presAssocID="{97481E3A-D781-45BA-8480-D158EB6D911C}" presName="parTx" presStyleLbl="alignNode1" presStyleIdx="1" presStyleCnt="5">
        <dgm:presLayoutVars>
          <dgm:chMax val="0"/>
          <dgm:chPref val="0"/>
        </dgm:presLayoutVars>
      </dgm:prSet>
      <dgm:spPr/>
      <dgm:t>
        <a:bodyPr/>
        <a:lstStyle/>
        <a:p>
          <a:endParaRPr lang="en-US"/>
        </a:p>
      </dgm:t>
    </dgm:pt>
    <dgm:pt modelId="{A47BD387-4ACE-404F-94F3-F461FE60D8D1}" type="pres">
      <dgm:prSet presAssocID="{97481E3A-D781-45BA-8480-D158EB6D911C}" presName="desTx" presStyleLbl="alignAccFollowNode1" presStyleIdx="1" presStyleCnt="5">
        <dgm:presLayoutVars/>
      </dgm:prSet>
      <dgm:spPr/>
      <dgm:t>
        <a:bodyPr/>
        <a:lstStyle/>
        <a:p>
          <a:endParaRPr lang="en-US"/>
        </a:p>
      </dgm:t>
    </dgm:pt>
    <dgm:pt modelId="{2765405E-CB0B-6744-9397-12B1E7CE1B1C}" type="pres">
      <dgm:prSet presAssocID="{89F79993-FC32-4300-B343-E4D6B5183C72}" presName="space" presStyleCnt="0"/>
      <dgm:spPr/>
    </dgm:pt>
    <dgm:pt modelId="{65BE3D97-31E4-724A-B12A-46D7D9B01321}" type="pres">
      <dgm:prSet presAssocID="{CFF2C052-8E27-488C-BB46-11482DA04A87}" presName="composite" presStyleCnt="0"/>
      <dgm:spPr/>
    </dgm:pt>
    <dgm:pt modelId="{B8A47A19-E74B-E14F-A623-86B2E62E05D4}" type="pres">
      <dgm:prSet presAssocID="{CFF2C052-8E27-488C-BB46-11482DA04A87}" presName="parTx" presStyleLbl="alignNode1" presStyleIdx="2" presStyleCnt="5">
        <dgm:presLayoutVars>
          <dgm:chMax val="0"/>
          <dgm:chPref val="0"/>
        </dgm:presLayoutVars>
      </dgm:prSet>
      <dgm:spPr/>
      <dgm:t>
        <a:bodyPr/>
        <a:lstStyle/>
        <a:p>
          <a:endParaRPr lang="en-US"/>
        </a:p>
      </dgm:t>
    </dgm:pt>
    <dgm:pt modelId="{EE923627-A7CB-9A4D-A5F8-593605E27578}" type="pres">
      <dgm:prSet presAssocID="{CFF2C052-8E27-488C-BB46-11482DA04A87}" presName="desTx" presStyleLbl="alignAccFollowNode1" presStyleIdx="2" presStyleCnt="5">
        <dgm:presLayoutVars/>
      </dgm:prSet>
      <dgm:spPr/>
      <dgm:t>
        <a:bodyPr/>
        <a:lstStyle/>
        <a:p>
          <a:endParaRPr lang="en-US"/>
        </a:p>
      </dgm:t>
    </dgm:pt>
    <dgm:pt modelId="{31CACB98-4E21-0043-A888-782B6D25B9D3}" type="pres">
      <dgm:prSet presAssocID="{DA7CBF02-79A8-4189-9024-3B72A3F0C3D7}" presName="space" presStyleCnt="0"/>
      <dgm:spPr/>
    </dgm:pt>
    <dgm:pt modelId="{3C221D13-5C93-AE4E-8E8F-48B8B5C1345E}" type="pres">
      <dgm:prSet presAssocID="{ABB87FC5-567F-4C92-B017-19E7CCE620DF}" presName="composite" presStyleCnt="0"/>
      <dgm:spPr/>
    </dgm:pt>
    <dgm:pt modelId="{406D58BA-869E-9C49-9455-A9E194101145}" type="pres">
      <dgm:prSet presAssocID="{ABB87FC5-567F-4C92-B017-19E7CCE620DF}" presName="parTx" presStyleLbl="alignNode1" presStyleIdx="3" presStyleCnt="5">
        <dgm:presLayoutVars>
          <dgm:chMax val="0"/>
          <dgm:chPref val="0"/>
        </dgm:presLayoutVars>
      </dgm:prSet>
      <dgm:spPr/>
      <dgm:t>
        <a:bodyPr/>
        <a:lstStyle/>
        <a:p>
          <a:endParaRPr lang="en-US"/>
        </a:p>
      </dgm:t>
    </dgm:pt>
    <dgm:pt modelId="{FCB86D34-D6F2-334A-9538-0DCA2F40836A}" type="pres">
      <dgm:prSet presAssocID="{ABB87FC5-567F-4C92-B017-19E7CCE620DF}" presName="desTx" presStyleLbl="alignAccFollowNode1" presStyleIdx="3" presStyleCnt="5">
        <dgm:presLayoutVars/>
      </dgm:prSet>
      <dgm:spPr/>
      <dgm:t>
        <a:bodyPr/>
        <a:lstStyle/>
        <a:p>
          <a:endParaRPr lang="en-US"/>
        </a:p>
      </dgm:t>
    </dgm:pt>
    <dgm:pt modelId="{BA230B9F-BEF7-554E-BD63-18062262E763}" type="pres">
      <dgm:prSet presAssocID="{0A8B2CE9-BC2B-47F6-86D9-BEC88C268483}" presName="space" presStyleCnt="0"/>
      <dgm:spPr/>
    </dgm:pt>
    <dgm:pt modelId="{32BCB2DA-C229-0C40-9D29-67CC6A72C4AE}" type="pres">
      <dgm:prSet presAssocID="{4ECE8472-BA60-4CF6-9A17-751CEACDFED2}" presName="composite" presStyleCnt="0"/>
      <dgm:spPr/>
    </dgm:pt>
    <dgm:pt modelId="{874ACEB9-9F7F-CF45-B005-FE09350D11A8}" type="pres">
      <dgm:prSet presAssocID="{4ECE8472-BA60-4CF6-9A17-751CEACDFED2}" presName="parTx" presStyleLbl="alignNode1" presStyleIdx="4" presStyleCnt="5">
        <dgm:presLayoutVars>
          <dgm:chMax val="0"/>
          <dgm:chPref val="0"/>
        </dgm:presLayoutVars>
      </dgm:prSet>
      <dgm:spPr/>
      <dgm:t>
        <a:bodyPr/>
        <a:lstStyle/>
        <a:p>
          <a:endParaRPr lang="en-US"/>
        </a:p>
      </dgm:t>
    </dgm:pt>
    <dgm:pt modelId="{F71534C0-0F68-4949-A246-D4CE9999BE12}" type="pres">
      <dgm:prSet presAssocID="{4ECE8472-BA60-4CF6-9A17-751CEACDFED2}" presName="desTx" presStyleLbl="alignAccFollowNode1" presStyleIdx="4" presStyleCnt="5">
        <dgm:presLayoutVars/>
      </dgm:prSet>
      <dgm:spPr/>
      <dgm:t>
        <a:bodyPr/>
        <a:lstStyle/>
        <a:p>
          <a:endParaRPr lang="en-US"/>
        </a:p>
      </dgm:t>
    </dgm:pt>
  </dgm:ptLst>
  <dgm:cxnLst>
    <dgm:cxn modelId="{4D07E8CD-D1DD-8B45-BC4C-72C14FE6C120}" type="presOf" srcId="{97481E3A-D781-45BA-8480-D158EB6D911C}" destId="{2AA2D4F0-8C54-804C-9AD8-815549B8F577}" srcOrd="0" destOrd="0" presId="urn:microsoft.com/office/officeart/2016/7/layout/HorizontalActionList"/>
    <dgm:cxn modelId="{D00A5752-9844-4A45-ACD2-1FC45B654E38}" type="presOf" srcId="{4ECE8472-BA60-4CF6-9A17-751CEACDFED2}" destId="{874ACEB9-9F7F-CF45-B005-FE09350D11A8}" srcOrd="0" destOrd="0" presId="urn:microsoft.com/office/officeart/2016/7/layout/HorizontalActionList"/>
    <dgm:cxn modelId="{9DB8117C-1150-EE4A-8922-636CD7AB3E8D}" type="presOf" srcId="{BE4DC2AE-3A34-4CA7-A71B-C18DEFE19FCA}" destId="{FCB86D34-D6F2-334A-9538-0DCA2F40836A}" srcOrd="0" destOrd="0" presId="urn:microsoft.com/office/officeart/2016/7/layout/HorizontalActionList"/>
    <dgm:cxn modelId="{BFB1B86E-649D-40C0-8430-37BD8948BF64}" srcId="{CA3BE07C-97F2-45A9-8893-20D28B5A1BEC}" destId="{A154208D-F707-4CD7-8F9A-D5A5CA1F83A0}" srcOrd="0" destOrd="0" parTransId="{5A0EB335-1B0F-490A-AC27-D894A1E44BEC}" sibTransId="{793D9181-30D4-4017-939B-1EFDEA54CFBE}"/>
    <dgm:cxn modelId="{1AA17AF0-2645-470B-B982-0382C86141A8}" srcId="{CA3BE07C-97F2-45A9-8893-20D28B5A1BEC}" destId="{CFF2C052-8E27-488C-BB46-11482DA04A87}" srcOrd="2" destOrd="0" parTransId="{5471D492-0804-4916-A001-91631282865E}" sibTransId="{DA7CBF02-79A8-4189-9024-3B72A3F0C3D7}"/>
    <dgm:cxn modelId="{938C59EC-6106-8340-8492-64E7DFAB3081}" type="presOf" srcId="{A154208D-F707-4CD7-8F9A-D5A5CA1F83A0}" destId="{110C587A-B299-6F4D-AB44-F57F249DB7CD}" srcOrd="0" destOrd="0" presId="urn:microsoft.com/office/officeart/2016/7/layout/HorizontalActionList"/>
    <dgm:cxn modelId="{4792A564-1678-4B07-B885-83A44A7F8FB2}" srcId="{4ECE8472-BA60-4CF6-9A17-751CEACDFED2}" destId="{986CFD3A-BEDE-4E94-B41E-DEF6DA7394BF}" srcOrd="0" destOrd="0" parTransId="{92FC5AF6-E8F9-4541-834D-94E00129EA70}" sibTransId="{33561297-C9C1-4A19-B51C-1179A638F7C6}"/>
    <dgm:cxn modelId="{B5B60597-9F4A-6044-848D-7357580FD58C}" type="presOf" srcId="{28F04BF0-71DF-4A8C-89EB-41B890E5F2E4}" destId="{8E4FEBEA-F5D2-9C46-91E8-438FED98334E}" srcOrd="0" destOrd="0" presId="urn:microsoft.com/office/officeart/2016/7/layout/HorizontalActionList"/>
    <dgm:cxn modelId="{E3EBCBDF-7FDF-4CE6-9F9B-D6EECF95FC99}" srcId="{97481E3A-D781-45BA-8480-D158EB6D911C}" destId="{A15951D4-A050-4082-9895-FFD928FFE956}" srcOrd="0" destOrd="0" parTransId="{9C108996-5487-441A-A140-9E696C634C55}" sibTransId="{5B18F0CB-A1AA-4CC2-A83E-C93FD390D48E}"/>
    <dgm:cxn modelId="{C85868FB-FD14-4FDC-B71E-321BB479EF6E}" srcId="{CA3BE07C-97F2-45A9-8893-20D28B5A1BEC}" destId="{4ECE8472-BA60-4CF6-9A17-751CEACDFED2}" srcOrd="4" destOrd="0" parTransId="{DC5D33AD-8164-4304-87B6-BD0C2FBE3C5D}" sibTransId="{FF0FFAEF-D1FD-46FA-8926-76EFA78D6120}"/>
    <dgm:cxn modelId="{C993FEFF-A824-429D-9DC2-C04E9A4D1BC1}" srcId="{A154208D-F707-4CD7-8F9A-D5A5CA1F83A0}" destId="{28F04BF0-71DF-4A8C-89EB-41B890E5F2E4}" srcOrd="0" destOrd="0" parTransId="{50778B1C-6647-43E8-8015-EB2B466347D4}" sibTransId="{B34A5978-2ABA-461F-B35A-4568909073B1}"/>
    <dgm:cxn modelId="{7046ACEA-8119-AB49-8961-C591CE66E41E}" type="presOf" srcId="{986CFD3A-BEDE-4E94-B41E-DEF6DA7394BF}" destId="{F71534C0-0F68-4949-A246-D4CE9999BE12}" srcOrd="0" destOrd="0" presId="urn:microsoft.com/office/officeart/2016/7/layout/HorizontalActionList"/>
    <dgm:cxn modelId="{767B3665-4B3E-2847-859B-050E86C5A2EA}" type="presOf" srcId="{40D36927-9984-435F-ACAC-274700BEB1B1}" destId="{EE923627-A7CB-9A4D-A5F8-593605E27578}" srcOrd="0" destOrd="0" presId="urn:microsoft.com/office/officeart/2016/7/layout/HorizontalActionList"/>
    <dgm:cxn modelId="{066E0567-2A09-B34C-8464-7B25FC553672}" type="presOf" srcId="{CFF2C052-8E27-488C-BB46-11482DA04A87}" destId="{B8A47A19-E74B-E14F-A623-86B2E62E05D4}" srcOrd="0" destOrd="0" presId="urn:microsoft.com/office/officeart/2016/7/layout/HorizontalActionList"/>
    <dgm:cxn modelId="{0145BF50-C671-FF40-8F3F-09A89D88F760}" type="presOf" srcId="{ABB87FC5-567F-4C92-B017-19E7CCE620DF}" destId="{406D58BA-869E-9C49-9455-A9E194101145}" srcOrd="0" destOrd="0" presId="urn:microsoft.com/office/officeart/2016/7/layout/HorizontalActionList"/>
    <dgm:cxn modelId="{0B8C59AC-3223-4171-9723-211DF29D8F3E}" srcId="{CFF2C052-8E27-488C-BB46-11482DA04A87}" destId="{40D36927-9984-435F-ACAC-274700BEB1B1}" srcOrd="0" destOrd="0" parTransId="{371081DB-9756-4E6C-BA94-AED666C04DB2}" sibTransId="{106F6CED-B5D9-4D40-8C00-E89F7EA42908}"/>
    <dgm:cxn modelId="{5671183E-EF1E-A04B-9DE7-CF9EFD256104}" type="presOf" srcId="{CA3BE07C-97F2-45A9-8893-20D28B5A1BEC}" destId="{71D56460-3570-8A43-B1C7-5F46FB66CAE9}" srcOrd="0" destOrd="0" presId="urn:microsoft.com/office/officeart/2016/7/layout/HorizontalActionList"/>
    <dgm:cxn modelId="{B230F411-DD97-3244-BFF9-B89595620AE9}" type="presOf" srcId="{A15951D4-A050-4082-9895-FFD928FFE956}" destId="{A47BD387-4ACE-404F-94F3-F461FE60D8D1}" srcOrd="0" destOrd="0" presId="urn:microsoft.com/office/officeart/2016/7/layout/HorizontalActionList"/>
    <dgm:cxn modelId="{6AF436AA-9DED-42FB-9C4F-2B1D4E9004DC}" srcId="{CA3BE07C-97F2-45A9-8893-20D28B5A1BEC}" destId="{ABB87FC5-567F-4C92-B017-19E7CCE620DF}" srcOrd="3" destOrd="0" parTransId="{EDF3D54A-8684-4EA5-8C9F-C98FFECCD08A}" sibTransId="{0A8B2CE9-BC2B-47F6-86D9-BEC88C268483}"/>
    <dgm:cxn modelId="{A81CDEF8-7F23-4708-924C-DEF446CC51C9}" srcId="{ABB87FC5-567F-4C92-B017-19E7CCE620DF}" destId="{BE4DC2AE-3A34-4CA7-A71B-C18DEFE19FCA}" srcOrd="0" destOrd="0" parTransId="{C68159F9-A215-47F2-9F0A-8265ABD15A71}" sibTransId="{012BD93E-D0E8-4C34-AF70-F63AC92E5CD1}"/>
    <dgm:cxn modelId="{745BF114-7E30-4908-8A63-DABA82EEDBCF}" srcId="{CA3BE07C-97F2-45A9-8893-20D28B5A1BEC}" destId="{97481E3A-D781-45BA-8480-D158EB6D911C}" srcOrd="1" destOrd="0" parTransId="{C4A61402-A87E-4361-B595-245EDF4FA892}" sibTransId="{89F79993-FC32-4300-B343-E4D6B5183C72}"/>
    <dgm:cxn modelId="{01FA1B81-75C0-AC4E-B37C-A06F2407F62A}" type="presParOf" srcId="{71D56460-3570-8A43-B1C7-5F46FB66CAE9}" destId="{97A0B7BF-4C78-5644-BFFE-A3B1E99501F3}" srcOrd="0" destOrd="0" presId="urn:microsoft.com/office/officeart/2016/7/layout/HorizontalActionList"/>
    <dgm:cxn modelId="{0D9D0E99-B45A-0445-80A7-9A40308DC080}" type="presParOf" srcId="{97A0B7BF-4C78-5644-BFFE-A3B1E99501F3}" destId="{110C587A-B299-6F4D-AB44-F57F249DB7CD}" srcOrd="0" destOrd="0" presId="urn:microsoft.com/office/officeart/2016/7/layout/HorizontalActionList"/>
    <dgm:cxn modelId="{F5019C34-912F-6D4C-A255-E6C0DE55D2D0}" type="presParOf" srcId="{97A0B7BF-4C78-5644-BFFE-A3B1E99501F3}" destId="{8E4FEBEA-F5D2-9C46-91E8-438FED98334E}" srcOrd="1" destOrd="0" presId="urn:microsoft.com/office/officeart/2016/7/layout/HorizontalActionList"/>
    <dgm:cxn modelId="{A9FFB6B4-FC78-4248-823E-713624E6C5D2}" type="presParOf" srcId="{71D56460-3570-8A43-B1C7-5F46FB66CAE9}" destId="{A820E8E1-F56F-2C47-BFFD-9AE05C6FA303}" srcOrd="1" destOrd="0" presId="urn:microsoft.com/office/officeart/2016/7/layout/HorizontalActionList"/>
    <dgm:cxn modelId="{D67536DF-B54C-7D40-B613-D8E9C8025A0C}" type="presParOf" srcId="{71D56460-3570-8A43-B1C7-5F46FB66CAE9}" destId="{717B8E96-E6D2-9A45-B26D-2B13AF18EF47}" srcOrd="2" destOrd="0" presId="urn:microsoft.com/office/officeart/2016/7/layout/HorizontalActionList"/>
    <dgm:cxn modelId="{4CC165C5-F2DE-AC4E-BA40-50783EC6CF39}" type="presParOf" srcId="{717B8E96-E6D2-9A45-B26D-2B13AF18EF47}" destId="{2AA2D4F0-8C54-804C-9AD8-815549B8F577}" srcOrd="0" destOrd="0" presId="urn:microsoft.com/office/officeart/2016/7/layout/HorizontalActionList"/>
    <dgm:cxn modelId="{7DBABE52-9C51-2B4B-8026-28288094D38F}" type="presParOf" srcId="{717B8E96-E6D2-9A45-B26D-2B13AF18EF47}" destId="{A47BD387-4ACE-404F-94F3-F461FE60D8D1}" srcOrd="1" destOrd="0" presId="urn:microsoft.com/office/officeart/2016/7/layout/HorizontalActionList"/>
    <dgm:cxn modelId="{D6DACAC3-780E-364F-B76A-3CE2CEAA7600}" type="presParOf" srcId="{71D56460-3570-8A43-B1C7-5F46FB66CAE9}" destId="{2765405E-CB0B-6744-9397-12B1E7CE1B1C}" srcOrd="3" destOrd="0" presId="urn:microsoft.com/office/officeart/2016/7/layout/HorizontalActionList"/>
    <dgm:cxn modelId="{142C022A-8B49-C145-9C81-23AE6E18D185}" type="presParOf" srcId="{71D56460-3570-8A43-B1C7-5F46FB66CAE9}" destId="{65BE3D97-31E4-724A-B12A-46D7D9B01321}" srcOrd="4" destOrd="0" presId="urn:microsoft.com/office/officeart/2016/7/layout/HorizontalActionList"/>
    <dgm:cxn modelId="{A32EE811-7DA1-ED42-A614-406D7F1F6A04}" type="presParOf" srcId="{65BE3D97-31E4-724A-B12A-46D7D9B01321}" destId="{B8A47A19-E74B-E14F-A623-86B2E62E05D4}" srcOrd="0" destOrd="0" presId="urn:microsoft.com/office/officeart/2016/7/layout/HorizontalActionList"/>
    <dgm:cxn modelId="{ADFF821C-8196-3042-A9AE-D205B7338F0D}" type="presParOf" srcId="{65BE3D97-31E4-724A-B12A-46D7D9B01321}" destId="{EE923627-A7CB-9A4D-A5F8-593605E27578}" srcOrd="1" destOrd="0" presId="urn:microsoft.com/office/officeart/2016/7/layout/HorizontalActionList"/>
    <dgm:cxn modelId="{1ACF7948-B48F-2E4C-AF36-89080063D504}" type="presParOf" srcId="{71D56460-3570-8A43-B1C7-5F46FB66CAE9}" destId="{31CACB98-4E21-0043-A888-782B6D25B9D3}" srcOrd="5" destOrd="0" presId="urn:microsoft.com/office/officeart/2016/7/layout/HorizontalActionList"/>
    <dgm:cxn modelId="{0DF4FEA0-DC60-8F42-B001-999527CE9C9C}" type="presParOf" srcId="{71D56460-3570-8A43-B1C7-5F46FB66CAE9}" destId="{3C221D13-5C93-AE4E-8E8F-48B8B5C1345E}" srcOrd="6" destOrd="0" presId="urn:microsoft.com/office/officeart/2016/7/layout/HorizontalActionList"/>
    <dgm:cxn modelId="{ED22B937-4A1E-EA4B-BB0E-AF0FC966254C}" type="presParOf" srcId="{3C221D13-5C93-AE4E-8E8F-48B8B5C1345E}" destId="{406D58BA-869E-9C49-9455-A9E194101145}" srcOrd="0" destOrd="0" presId="urn:microsoft.com/office/officeart/2016/7/layout/HorizontalActionList"/>
    <dgm:cxn modelId="{0BDA926D-CF26-E640-AA2D-272A6605EF83}" type="presParOf" srcId="{3C221D13-5C93-AE4E-8E8F-48B8B5C1345E}" destId="{FCB86D34-D6F2-334A-9538-0DCA2F40836A}" srcOrd="1" destOrd="0" presId="urn:microsoft.com/office/officeart/2016/7/layout/HorizontalActionList"/>
    <dgm:cxn modelId="{BAAB3DD3-2DB9-6B46-9A80-EBBE415E781C}" type="presParOf" srcId="{71D56460-3570-8A43-B1C7-5F46FB66CAE9}" destId="{BA230B9F-BEF7-554E-BD63-18062262E763}" srcOrd="7" destOrd="0" presId="urn:microsoft.com/office/officeart/2016/7/layout/HorizontalActionList"/>
    <dgm:cxn modelId="{DC0C7375-411D-2943-81AB-1ECB2DCCA589}" type="presParOf" srcId="{71D56460-3570-8A43-B1C7-5F46FB66CAE9}" destId="{32BCB2DA-C229-0C40-9D29-67CC6A72C4AE}" srcOrd="8" destOrd="0" presId="urn:microsoft.com/office/officeart/2016/7/layout/HorizontalActionList"/>
    <dgm:cxn modelId="{BAAFF3DF-FC98-7A46-8E50-D91DF9D061EF}" type="presParOf" srcId="{32BCB2DA-C229-0C40-9D29-67CC6A72C4AE}" destId="{874ACEB9-9F7F-CF45-B005-FE09350D11A8}" srcOrd="0" destOrd="0" presId="urn:microsoft.com/office/officeart/2016/7/layout/HorizontalActionList"/>
    <dgm:cxn modelId="{66E44AE5-269F-1241-A3BD-6DE3BFF69BBE}" type="presParOf" srcId="{32BCB2DA-C229-0C40-9D29-67CC6A72C4AE}" destId="{F71534C0-0F68-4949-A246-D4CE9999BE12}"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B10A55-F4C7-43B0-B5D6-220B732F8F47}"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9F71DB43-D46A-4B75-BC2E-87C4C4A6E5E8}">
      <dgm:prSet/>
      <dgm:spPr/>
      <dgm:t>
        <a:bodyPr/>
        <a:lstStyle/>
        <a:p>
          <a:pPr>
            <a:lnSpc>
              <a:spcPct val="100000"/>
            </a:lnSpc>
          </a:pPr>
          <a:r>
            <a:rPr lang="en-US" dirty="0"/>
            <a:t>“</a:t>
          </a:r>
          <a:r>
            <a:rPr lang="en-US" i="1" dirty="0"/>
            <a:t>We need to do this because if we don’t get the funding we are stuffed.”</a:t>
          </a:r>
          <a:endParaRPr lang="en-US" dirty="0"/>
        </a:p>
      </dgm:t>
    </dgm:pt>
    <dgm:pt modelId="{3264E45F-27D7-49B1-A5A8-E332DEF462B1}" type="parTrans" cxnId="{12E10853-49D9-47A4-8046-2F770F790A86}">
      <dgm:prSet/>
      <dgm:spPr/>
      <dgm:t>
        <a:bodyPr/>
        <a:lstStyle/>
        <a:p>
          <a:endParaRPr lang="en-US"/>
        </a:p>
      </dgm:t>
    </dgm:pt>
    <dgm:pt modelId="{825AEC58-20B1-47D7-BE60-83F8806F6FB7}" type="sibTrans" cxnId="{12E10853-49D9-47A4-8046-2F770F790A86}">
      <dgm:prSet/>
      <dgm:spPr/>
      <dgm:t>
        <a:bodyPr/>
        <a:lstStyle/>
        <a:p>
          <a:pPr>
            <a:lnSpc>
              <a:spcPct val="100000"/>
            </a:lnSpc>
          </a:pPr>
          <a:endParaRPr lang="en-US"/>
        </a:p>
      </dgm:t>
    </dgm:pt>
    <dgm:pt modelId="{0616B9F8-EA55-4D14-B92A-D825089DE93B}">
      <dgm:prSet/>
      <dgm:spPr/>
      <dgm:t>
        <a:bodyPr/>
        <a:lstStyle/>
        <a:p>
          <a:pPr>
            <a:lnSpc>
              <a:spcPct val="100000"/>
            </a:lnSpc>
          </a:pPr>
          <a:r>
            <a:rPr lang="en-US" i="1" dirty="0"/>
            <a:t>“It made me angry.”</a:t>
          </a:r>
          <a:endParaRPr lang="en-US" dirty="0"/>
        </a:p>
      </dgm:t>
    </dgm:pt>
    <dgm:pt modelId="{0E6838FD-A134-49A6-9E05-DA88EC3219C9}" type="parTrans" cxnId="{48768086-70F5-4187-9640-6999FE3AB6C8}">
      <dgm:prSet/>
      <dgm:spPr/>
      <dgm:t>
        <a:bodyPr/>
        <a:lstStyle/>
        <a:p>
          <a:endParaRPr lang="en-US"/>
        </a:p>
      </dgm:t>
    </dgm:pt>
    <dgm:pt modelId="{4E0F902B-1FD4-460A-BD4C-992671A40D6A}" type="sibTrans" cxnId="{48768086-70F5-4187-9640-6999FE3AB6C8}">
      <dgm:prSet/>
      <dgm:spPr/>
      <dgm:t>
        <a:bodyPr/>
        <a:lstStyle/>
        <a:p>
          <a:pPr>
            <a:lnSpc>
              <a:spcPct val="100000"/>
            </a:lnSpc>
          </a:pPr>
          <a:endParaRPr lang="en-US"/>
        </a:p>
      </dgm:t>
    </dgm:pt>
    <dgm:pt modelId="{D7BAEF3D-BDDD-4C02-878A-86346161BDE6}">
      <dgm:prSet/>
      <dgm:spPr/>
      <dgm:t>
        <a:bodyPr/>
        <a:lstStyle/>
        <a:p>
          <a:pPr>
            <a:lnSpc>
              <a:spcPct val="100000"/>
            </a:lnSpc>
          </a:pPr>
          <a:r>
            <a:rPr lang="en-US" i="1" dirty="0"/>
            <a:t>“We didn’t have a choice. it was just rolled out.”</a:t>
          </a:r>
          <a:endParaRPr lang="en-US" dirty="0"/>
        </a:p>
      </dgm:t>
    </dgm:pt>
    <dgm:pt modelId="{8F97AF45-E51E-4C25-9886-FC15FD75274A}" type="parTrans" cxnId="{51E9D7DB-8203-42B1-B2F2-D49F6928F659}">
      <dgm:prSet/>
      <dgm:spPr/>
      <dgm:t>
        <a:bodyPr/>
        <a:lstStyle/>
        <a:p>
          <a:endParaRPr lang="en-US"/>
        </a:p>
      </dgm:t>
    </dgm:pt>
    <dgm:pt modelId="{6D4A07E4-F42B-4CB1-A1E9-AABEC3C6640E}" type="sibTrans" cxnId="{51E9D7DB-8203-42B1-B2F2-D49F6928F659}">
      <dgm:prSet/>
      <dgm:spPr/>
      <dgm:t>
        <a:bodyPr/>
        <a:lstStyle/>
        <a:p>
          <a:pPr>
            <a:lnSpc>
              <a:spcPct val="100000"/>
            </a:lnSpc>
          </a:pPr>
          <a:endParaRPr lang="en-US"/>
        </a:p>
      </dgm:t>
    </dgm:pt>
    <dgm:pt modelId="{1687466E-B202-41AB-B889-8E33F5C95088}">
      <dgm:prSet/>
      <dgm:spPr/>
      <dgm:t>
        <a:bodyPr/>
        <a:lstStyle/>
        <a:p>
          <a:pPr>
            <a:lnSpc>
              <a:spcPct val="100000"/>
            </a:lnSpc>
          </a:pPr>
          <a:r>
            <a:rPr lang="en-US" i="1" dirty="0"/>
            <a:t>“We’re just ground-level workers, our thoughts and opinions don’t matter.”</a:t>
          </a:r>
          <a:endParaRPr lang="en-US" dirty="0"/>
        </a:p>
      </dgm:t>
    </dgm:pt>
    <dgm:pt modelId="{B96E902B-0966-4526-845A-5EF52B14B2DF}" type="parTrans" cxnId="{0A52E661-7027-4AE1-8E99-6A46EF9D7701}">
      <dgm:prSet/>
      <dgm:spPr/>
      <dgm:t>
        <a:bodyPr/>
        <a:lstStyle/>
        <a:p>
          <a:endParaRPr lang="en-US"/>
        </a:p>
      </dgm:t>
    </dgm:pt>
    <dgm:pt modelId="{70B59EA3-4D41-4457-B421-B6063A509ACC}" type="sibTrans" cxnId="{0A52E661-7027-4AE1-8E99-6A46EF9D7701}">
      <dgm:prSet/>
      <dgm:spPr/>
      <dgm:t>
        <a:bodyPr/>
        <a:lstStyle/>
        <a:p>
          <a:pPr>
            <a:lnSpc>
              <a:spcPct val="100000"/>
            </a:lnSpc>
          </a:pPr>
          <a:endParaRPr lang="en-US"/>
        </a:p>
      </dgm:t>
    </dgm:pt>
    <dgm:pt modelId="{6C947F7A-9C11-4676-91B6-D2240383E1D9}">
      <dgm:prSet/>
      <dgm:spPr/>
      <dgm:t>
        <a:bodyPr/>
        <a:lstStyle/>
        <a:p>
          <a:pPr>
            <a:lnSpc>
              <a:spcPct val="100000"/>
            </a:lnSpc>
          </a:pPr>
          <a:r>
            <a:rPr lang="en-US" i="1" dirty="0"/>
            <a:t>“It was a top-down delivery. </a:t>
          </a:r>
          <a:r>
            <a:rPr lang="en-US" dirty="0"/>
            <a:t>(Manager)</a:t>
          </a:r>
        </a:p>
      </dgm:t>
    </dgm:pt>
    <dgm:pt modelId="{2755046E-EF68-4EE1-B5D6-5AC4FD9DAAF1}" type="parTrans" cxnId="{A5C5E5FA-5C65-422F-ACF7-40C5CD0692DD}">
      <dgm:prSet/>
      <dgm:spPr/>
      <dgm:t>
        <a:bodyPr/>
        <a:lstStyle/>
        <a:p>
          <a:endParaRPr lang="en-US"/>
        </a:p>
      </dgm:t>
    </dgm:pt>
    <dgm:pt modelId="{51156D6A-0AE0-4252-ACA1-AA5C24741B07}" type="sibTrans" cxnId="{A5C5E5FA-5C65-422F-ACF7-40C5CD0692DD}">
      <dgm:prSet/>
      <dgm:spPr/>
      <dgm:t>
        <a:bodyPr/>
        <a:lstStyle/>
        <a:p>
          <a:endParaRPr lang="en-US"/>
        </a:p>
      </dgm:t>
    </dgm:pt>
    <dgm:pt modelId="{888E1C50-034F-A64C-8271-B81E1BA78220}">
      <dgm:prSet/>
      <dgm:spPr/>
      <dgm:t>
        <a:bodyPr/>
        <a:lstStyle/>
        <a:p>
          <a:pPr>
            <a:lnSpc>
              <a:spcPct val="100000"/>
            </a:lnSpc>
          </a:pPr>
          <a:r>
            <a:rPr lang="en-US" dirty="0"/>
            <a:t>“How do you sell the benefits of the COS if staff don’t know it or believe it or see it yet ourselves?” SHS Manager</a:t>
          </a:r>
          <a:endParaRPr lang="en-GB" dirty="0"/>
        </a:p>
      </dgm:t>
    </dgm:pt>
    <dgm:pt modelId="{17A9AB05-1945-8E49-9348-D4371329B6F6}" type="parTrans" cxnId="{58C18519-2E20-CF4D-BBD9-81045A0F582E}">
      <dgm:prSet/>
      <dgm:spPr/>
      <dgm:t>
        <a:bodyPr/>
        <a:lstStyle/>
        <a:p>
          <a:endParaRPr lang="en-GB"/>
        </a:p>
      </dgm:t>
    </dgm:pt>
    <dgm:pt modelId="{9F95A657-25A7-554C-9DE7-320C157F8142}" type="sibTrans" cxnId="{58C18519-2E20-CF4D-BBD9-81045A0F582E}">
      <dgm:prSet/>
      <dgm:spPr/>
      <dgm:t>
        <a:bodyPr/>
        <a:lstStyle/>
        <a:p>
          <a:pPr>
            <a:lnSpc>
              <a:spcPct val="100000"/>
            </a:lnSpc>
          </a:pPr>
          <a:endParaRPr lang="en-GB"/>
        </a:p>
      </dgm:t>
    </dgm:pt>
    <dgm:pt modelId="{26803FF7-8360-4420-A5CE-7D664878BCD8}" type="pres">
      <dgm:prSet presAssocID="{30B10A55-F4C7-43B0-B5D6-220B732F8F47}" presName="root" presStyleCnt="0">
        <dgm:presLayoutVars>
          <dgm:dir/>
          <dgm:resizeHandles val="exact"/>
        </dgm:presLayoutVars>
      </dgm:prSet>
      <dgm:spPr/>
      <dgm:t>
        <a:bodyPr/>
        <a:lstStyle/>
        <a:p>
          <a:endParaRPr lang="en-US"/>
        </a:p>
      </dgm:t>
    </dgm:pt>
    <dgm:pt modelId="{8BFA9F28-AA26-45EA-B0B6-00FCADCECA2F}" type="pres">
      <dgm:prSet presAssocID="{30B10A55-F4C7-43B0-B5D6-220B732F8F47}" presName="container" presStyleCnt="0">
        <dgm:presLayoutVars>
          <dgm:dir/>
          <dgm:resizeHandles val="exact"/>
        </dgm:presLayoutVars>
      </dgm:prSet>
      <dgm:spPr/>
    </dgm:pt>
    <dgm:pt modelId="{609D20D6-7875-4A60-AE04-923A7B559BFE}" type="pres">
      <dgm:prSet presAssocID="{D7BAEF3D-BDDD-4C02-878A-86346161BDE6}" presName="compNode" presStyleCnt="0"/>
      <dgm:spPr/>
    </dgm:pt>
    <dgm:pt modelId="{0AAC6DF5-46BC-4D04-9655-6FDF689A1787}" type="pres">
      <dgm:prSet presAssocID="{D7BAEF3D-BDDD-4C02-878A-86346161BDE6}" presName="iconBgRect" presStyleLbl="bgShp" presStyleIdx="0" presStyleCnt="6"/>
      <dgm:spPr/>
    </dgm:pt>
    <dgm:pt modelId="{7892EF36-5985-4AC3-9B50-45FF631E6DD2}" type="pres">
      <dgm:prSet presAssocID="{D7BAEF3D-BDDD-4C02-878A-86346161BDE6}" presName="iconRect" presStyleLbl="node1" presStyleIdx="0" presStyleCnt="6"/>
      <dgm:spPr>
        <a:blipFill>
          <a:blip xmlns:r="http://schemas.openxmlformats.org/officeDocument/2006/relationships" r:embed="rId1">
            <a:extLst>
              <a:ext uri="{96DAC541-7B7A-43D3-8B79-37D633B846F1}">
                <asvg:svgBlip xmlns=""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ose with solid fill"/>
        </a:ext>
      </dgm:extLst>
    </dgm:pt>
    <dgm:pt modelId="{E099985E-D024-4821-BF13-406575B85452}" type="pres">
      <dgm:prSet presAssocID="{D7BAEF3D-BDDD-4C02-878A-86346161BDE6}" presName="spaceRect" presStyleCnt="0"/>
      <dgm:spPr/>
    </dgm:pt>
    <dgm:pt modelId="{5DA72CD8-DB4C-4EFF-A75A-4619E39B1F7A}" type="pres">
      <dgm:prSet presAssocID="{D7BAEF3D-BDDD-4C02-878A-86346161BDE6}" presName="textRect" presStyleLbl="revTx" presStyleIdx="0" presStyleCnt="6">
        <dgm:presLayoutVars>
          <dgm:chMax val="1"/>
          <dgm:chPref val="1"/>
        </dgm:presLayoutVars>
      </dgm:prSet>
      <dgm:spPr/>
      <dgm:t>
        <a:bodyPr/>
        <a:lstStyle/>
        <a:p>
          <a:endParaRPr lang="en-US"/>
        </a:p>
      </dgm:t>
    </dgm:pt>
    <dgm:pt modelId="{DD2CC934-B95F-412C-84A4-924F547EF65F}" type="pres">
      <dgm:prSet presAssocID="{6D4A07E4-F42B-4CB1-A1E9-AABEC3C6640E}" presName="sibTrans" presStyleLbl="sibTrans2D1" presStyleIdx="0" presStyleCnt="0"/>
      <dgm:spPr/>
      <dgm:t>
        <a:bodyPr/>
        <a:lstStyle/>
        <a:p>
          <a:endParaRPr lang="en-US"/>
        </a:p>
      </dgm:t>
    </dgm:pt>
    <dgm:pt modelId="{E73218F8-060D-448A-AF8A-BA2D182595A2}" type="pres">
      <dgm:prSet presAssocID="{9F71DB43-D46A-4B75-BC2E-87C4C4A6E5E8}" presName="compNode" presStyleCnt="0"/>
      <dgm:spPr/>
    </dgm:pt>
    <dgm:pt modelId="{8972FBE4-07F3-439B-B107-459CF87E45A6}" type="pres">
      <dgm:prSet presAssocID="{9F71DB43-D46A-4B75-BC2E-87C4C4A6E5E8}" presName="iconBgRect" presStyleLbl="bgShp" presStyleIdx="1" presStyleCnt="6"/>
      <dgm:spPr/>
    </dgm:pt>
    <dgm:pt modelId="{DBC78D40-25EF-4545-98E1-7B82F5AE485D}" type="pres">
      <dgm:prSet presAssocID="{9F71DB43-D46A-4B75-BC2E-87C4C4A6E5E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6D564400-C3AF-4D28-9CFC-5006897C1B9C}" type="pres">
      <dgm:prSet presAssocID="{9F71DB43-D46A-4B75-BC2E-87C4C4A6E5E8}" presName="spaceRect" presStyleCnt="0"/>
      <dgm:spPr/>
    </dgm:pt>
    <dgm:pt modelId="{765633BD-7FB4-4020-8490-7DE3CFAD9AFC}" type="pres">
      <dgm:prSet presAssocID="{9F71DB43-D46A-4B75-BC2E-87C4C4A6E5E8}" presName="textRect" presStyleLbl="revTx" presStyleIdx="1" presStyleCnt="6">
        <dgm:presLayoutVars>
          <dgm:chMax val="1"/>
          <dgm:chPref val="1"/>
        </dgm:presLayoutVars>
      </dgm:prSet>
      <dgm:spPr/>
      <dgm:t>
        <a:bodyPr/>
        <a:lstStyle/>
        <a:p>
          <a:endParaRPr lang="en-US"/>
        </a:p>
      </dgm:t>
    </dgm:pt>
    <dgm:pt modelId="{5C56BF03-161F-4D32-8C93-175681F8DF41}" type="pres">
      <dgm:prSet presAssocID="{825AEC58-20B1-47D7-BE60-83F8806F6FB7}" presName="sibTrans" presStyleLbl="sibTrans2D1" presStyleIdx="0" presStyleCnt="0"/>
      <dgm:spPr/>
      <dgm:t>
        <a:bodyPr/>
        <a:lstStyle/>
        <a:p>
          <a:endParaRPr lang="en-US"/>
        </a:p>
      </dgm:t>
    </dgm:pt>
    <dgm:pt modelId="{E1E3906D-EC2D-4C5B-92B1-6C55539E96CA}" type="pres">
      <dgm:prSet presAssocID="{1687466E-B202-41AB-B889-8E33F5C95088}" presName="compNode" presStyleCnt="0"/>
      <dgm:spPr/>
    </dgm:pt>
    <dgm:pt modelId="{91795FCE-DFE5-4F58-ADD9-7A1C14ED0235}" type="pres">
      <dgm:prSet presAssocID="{1687466E-B202-41AB-B889-8E33F5C95088}" presName="iconBgRect" presStyleLbl="bgShp" presStyleIdx="2" presStyleCnt="6"/>
      <dgm:spPr/>
    </dgm:pt>
    <dgm:pt modelId="{B4BA5071-9D8F-4E47-BEA2-E936BD3358BA}" type="pres">
      <dgm:prSet presAssocID="{1687466E-B202-41AB-B889-8E33F5C9508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B11E5668-8A48-4360-85D1-EF58E6CEA6DF}" type="pres">
      <dgm:prSet presAssocID="{1687466E-B202-41AB-B889-8E33F5C95088}" presName="spaceRect" presStyleCnt="0"/>
      <dgm:spPr/>
    </dgm:pt>
    <dgm:pt modelId="{3E67A77A-3A21-4384-97BF-116A85A9E12B}" type="pres">
      <dgm:prSet presAssocID="{1687466E-B202-41AB-B889-8E33F5C95088}" presName="textRect" presStyleLbl="revTx" presStyleIdx="2" presStyleCnt="6">
        <dgm:presLayoutVars>
          <dgm:chMax val="1"/>
          <dgm:chPref val="1"/>
        </dgm:presLayoutVars>
      </dgm:prSet>
      <dgm:spPr/>
      <dgm:t>
        <a:bodyPr/>
        <a:lstStyle/>
        <a:p>
          <a:endParaRPr lang="en-US"/>
        </a:p>
      </dgm:t>
    </dgm:pt>
    <dgm:pt modelId="{1C84F87E-F59B-4658-8850-EDF2C4DD6837}" type="pres">
      <dgm:prSet presAssocID="{70B59EA3-4D41-4457-B421-B6063A509ACC}" presName="sibTrans" presStyleLbl="sibTrans2D1" presStyleIdx="0" presStyleCnt="0"/>
      <dgm:spPr/>
      <dgm:t>
        <a:bodyPr/>
        <a:lstStyle/>
        <a:p>
          <a:endParaRPr lang="en-US"/>
        </a:p>
      </dgm:t>
    </dgm:pt>
    <dgm:pt modelId="{90CEB6BB-CC1C-4F7E-B322-CDFA66653235}" type="pres">
      <dgm:prSet presAssocID="{0616B9F8-EA55-4D14-B92A-D825089DE93B}" presName="compNode" presStyleCnt="0"/>
      <dgm:spPr/>
    </dgm:pt>
    <dgm:pt modelId="{60125E8D-399D-40E3-A200-2BD9B914247F}" type="pres">
      <dgm:prSet presAssocID="{0616B9F8-EA55-4D14-B92A-D825089DE93B}" presName="iconBgRect" presStyleLbl="bgShp" presStyleIdx="3" presStyleCnt="6"/>
      <dgm:spPr/>
    </dgm:pt>
    <dgm:pt modelId="{65005BF1-CBA0-49E2-ACD2-C8190CEEDC9F}" type="pres">
      <dgm:prSet presAssocID="{0616B9F8-EA55-4D14-B92A-D825089DE93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ngry Face with No Fill"/>
        </a:ext>
      </dgm:extLst>
    </dgm:pt>
    <dgm:pt modelId="{4B0A14A0-A100-4CA8-A2A0-000637CE6CCD}" type="pres">
      <dgm:prSet presAssocID="{0616B9F8-EA55-4D14-B92A-D825089DE93B}" presName="spaceRect" presStyleCnt="0"/>
      <dgm:spPr/>
    </dgm:pt>
    <dgm:pt modelId="{CB543ED4-5E0E-4B48-88C6-89E6C978A0B9}" type="pres">
      <dgm:prSet presAssocID="{0616B9F8-EA55-4D14-B92A-D825089DE93B}" presName="textRect" presStyleLbl="revTx" presStyleIdx="3" presStyleCnt="6">
        <dgm:presLayoutVars>
          <dgm:chMax val="1"/>
          <dgm:chPref val="1"/>
        </dgm:presLayoutVars>
      </dgm:prSet>
      <dgm:spPr/>
      <dgm:t>
        <a:bodyPr/>
        <a:lstStyle/>
        <a:p>
          <a:endParaRPr lang="en-US"/>
        </a:p>
      </dgm:t>
    </dgm:pt>
    <dgm:pt modelId="{841362F7-A06E-43AF-8308-FA1724804F29}" type="pres">
      <dgm:prSet presAssocID="{4E0F902B-1FD4-460A-BD4C-992671A40D6A}" presName="sibTrans" presStyleLbl="sibTrans2D1" presStyleIdx="0" presStyleCnt="0"/>
      <dgm:spPr/>
      <dgm:t>
        <a:bodyPr/>
        <a:lstStyle/>
        <a:p>
          <a:endParaRPr lang="en-US"/>
        </a:p>
      </dgm:t>
    </dgm:pt>
    <dgm:pt modelId="{81E8F370-C085-0047-8A9F-BA1FCCB12831}" type="pres">
      <dgm:prSet presAssocID="{888E1C50-034F-A64C-8271-B81E1BA78220}" presName="compNode" presStyleCnt="0"/>
      <dgm:spPr/>
    </dgm:pt>
    <dgm:pt modelId="{239C2AB7-9975-BC46-9FB0-59718BCEE9A8}" type="pres">
      <dgm:prSet presAssocID="{888E1C50-034F-A64C-8271-B81E1BA78220}" presName="iconBgRect" presStyleLbl="bgShp" presStyleIdx="4" presStyleCnt="6"/>
      <dgm:spPr/>
    </dgm:pt>
    <dgm:pt modelId="{F765EAC2-F912-2E47-A208-209A29193E43}" type="pres">
      <dgm:prSet presAssocID="{888E1C50-034F-A64C-8271-B81E1BA78220}" presName="iconRect" presStyleLbl="node1" presStyleIdx="4" presStyleCnt="6"/>
      <dgm:spPr>
        <a:blipFill rotWithShape="1">
          <a:blip xmlns:r="http://schemas.openxmlformats.org/officeDocument/2006/relationships" r:embed="rId9">
            <a:extLst>
              <a:ext uri="{96DAC541-7B7A-43D3-8B79-37D633B846F1}">
                <asvg:svgBlip xmlns="" xmlns:asvg="http://schemas.microsoft.com/office/drawing/2016/SVG/main" r:embed="rId10"/>
              </a:ext>
            </a:extLst>
          </a:blip>
          <a:srcRect/>
          <a:stretch>
            <a:fillRect/>
          </a:stretch>
        </a:blipFill>
      </dgm:spPr>
    </dgm:pt>
    <dgm:pt modelId="{1C0CA4D0-C580-9B4A-8428-ADC97502FDD4}" type="pres">
      <dgm:prSet presAssocID="{888E1C50-034F-A64C-8271-B81E1BA78220}" presName="spaceRect" presStyleCnt="0"/>
      <dgm:spPr/>
    </dgm:pt>
    <dgm:pt modelId="{EB65A855-9091-2C4B-A382-476964CB6119}" type="pres">
      <dgm:prSet presAssocID="{888E1C50-034F-A64C-8271-B81E1BA78220}" presName="textRect" presStyleLbl="revTx" presStyleIdx="4" presStyleCnt="6">
        <dgm:presLayoutVars>
          <dgm:chMax val="1"/>
          <dgm:chPref val="1"/>
        </dgm:presLayoutVars>
      </dgm:prSet>
      <dgm:spPr/>
      <dgm:t>
        <a:bodyPr/>
        <a:lstStyle/>
        <a:p>
          <a:endParaRPr lang="en-US"/>
        </a:p>
      </dgm:t>
    </dgm:pt>
    <dgm:pt modelId="{D7415111-2A13-6B47-8162-D377727AB696}" type="pres">
      <dgm:prSet presAssocID="{9F95A657-25A7-554C-9DE7-320C157F8142}" presName="sibTrans" presStyleLbl="sibTrans2D1" presStyleIdx="0" presStyleCnt="0"/>
      <dgm:spPr/>
      <dgm:t>
        <a:bodyPr/>
        <a:lstStyle/>
        <a:p>
          <a:endParaRPr lang="en-US"/>
        </a:p>
      </dgm:t>
    </dgm:pt>
    <dgm:pt modelId="{AFFFBE45-E3D4-4541-A145-D9B2C213922B}" type="pres">
      <dgm:prSet presAssocID="{6C947F7A-9C11-4676-91B6-D2240383E1D9}" presName="compNode" presStyleCnt="0"/>
      <dgm:spPr/>
    </dgm:pt>
    <dgm:pt modelId="{AA6707AA-0B1F-4B2B-B8CA-B08B70481A79}" type="pres">
      <dgm:prSet presAssocID="{6C947F7A-9C11-4676-91B6-D2240383E1D9}" presName="iconBgRect" presStyleLbl="bgShp" presStyleIdx="5" presStyleCnt="6"/>
      <dgm:spPr/>
    </dgm:pt>
    <dgm:pt modelId="{5BB79DC3-0296-49F2-8907-1970A0DF4E70}" type="pres">
      <dgm:prSet presAssocID="{6C947F7A-9C11-4676-91B6-D2240383E1D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ffice Worker"/>
        </a:ext>
      </dgm:extLst>
    </dgm:pt>
    <dgm:pt modelId="{813E4641-58B1-45EB-AC53-2F3C0BF66607}" type="pres">
      <dgm:prSet presAssocID="{6C947F7A-9C11-4676-91B6-D2240383E1D9}" presName="spaceRect" presStyleCnt="0"/>
      <dgm:spPr/>
    </dgm:pt>
    <dgm:pt modelId="{04610258-A4B8-4385-A82F-548BB2A59D8D}" type="pres">
      <dgm:prSet presAssocID="{6C947F7A-9C11-4676-91B6-D2240383E1D9}" presName="textRect" presStyleLbl="revTx" presStyleIdx="5" presStyleCnt="6">
        <dgm:presLayoutVars>
          <dgm:chMax val="1"/>
          <dgm:chPref val="1"/>
        </dgm:presLayoutVars>
      </dgm:prSet>
      <dgm:spPr/>
      <dgm:t>
        <a:bodyPr/>
        <a:lstStyle/>
        <a:p>
          <a:endParaRPr lang="en-US"/>
        </a:p>
      </dgm:t>
    </dgm:pt>
  </dgm:ptLst>
  <dgm:cxnLst>
    <dgm:cxn modelId="{48768086-70F5-4187-9640-6999FE3AB6C8}" srcId="{30B10A55-F4C7-43B0-B5D6-220B732F8F47}" destId="{0616B9F8-EA55-4D14-B92A-D825089DE93B}" srcOrd="3" destOrd="0" parTransId="{0E6838FD-A134-49A6-9E05-DA88EC3219C9}" sibTransId="{4E0F902B-1FD4-460A-BD4C-992671A40D6A}"/>
    <dgm:cxn modelId="{12E10853-49D9-47A4-8046-2F770F790A86}" srcId="{30B10A55-F4C7-43B0-B5D6-220B732F8F47}" destId="{9F71DB43-D46A-4B75-BC2E-87C4C4A6E5E8}" srcOrd="1" destOrd="0" parTransId="{3264E45F-27D7-49B1-A5A8-E332DEF462B1}" sibTransId="{825AEC58-20B1-47D7-BE60-83F8806F6FB7}"/>
    <dgm:cxn modelId="{1B57ED8E-A5C9-8C42-8BFD-57AB8708F9B4}" type="presOf" srcId="{825AEC58-20B1-47D7-BE60-83F8806F6FB7}" destId="{5C56BF03-161F-4D32-8C93-175681F8DF41}" srcOrd="0" destOrd="0" presId="urn:microsoft.com/office/officeart/2018/2/layout/IconCircleList"/>
    <dgm:cxn modelId="{0A52E661-7027-4AE1-8E99-6A46EF9D7701}" srcId="{30B10A55-F4C7-43B0-B5D6-220B732F8F47}" destId="{1687466E-B202-41AB-B889-8E33F5C95088}" srcOrd="2" destOrd="0" parTransId="{B96E902B-0966-4526-845A-5EF52B14B2DF}" sibTransId="{70B59EA3-4D41-4457-B421-B6063A509ACC}"/>
    <dgm:cxn modelId="{51E9D7DB-8203-42B1-B2F2-D49F6928F659}" srcId="{30B10A55-F4C7-43B0-B5D6-220B732F8F47}" destId="{D7BAEF3D-BDDD-4C02-878A-86346161BDE6}" srcOrd="0" destOrd="0" parTransId="{8F97AF45-E51E-4C25-9886-FC15FD75274A}" sibTransId="{6D4A07E4-F42B-4CB1-A1E9-AABEC3C6640E}"/>
    <dgm:cxn modelId="{A5C5E5FA-5C65-422F-ACF7-40C5CD0692DD}" srcId="{30B10A55-F4C7-43B0-B5D6-220B732F8F47}" destId="{6C947F7A-9C11-4676-91B6-D2240383E1D9}" srcOrd="5" destOrd="0" parTransId="{2755046E-EF68-4EE1-B5D6-5AC4FD9DAAF1}" sibTransId="{51156D6A-0AE0-4252-ACA1-AA5C24741B07}"/>
    <dgm:cxn modelId="{CE5471DB-344B-4946-B32F-ACCBF93E1938}" type="presOf" srcId="{6C947F7A-9C11-4676-91B6-D2240383E1D9}" destId="{04610258-A4B8-4385-A82F-548BB2A59D8D}" srcOrd="0" destOrd="0" presId="urn:microsoft.com/office/officeart/2018/2/layout/IconCircleList"/>
    <dgm:cxn modelId="{EBEEB57C-003F-7643-9671-7365DB8A3DE4}" type="presOf" srcId="{9F95A657-25A7-554C-9DE7-320C157F8142}" destId="{D7415111-2A13-6B47-8162-D377727AB696}" srcOrd="0" destOrd="0" presId="urn:microsoft.com/office/officeart/2018/2/layout/IconCircleList"/>
    <dgm:cxn modelId="{2F053AC2-12B3-634A-AEBA-D74D9D6742CF}" type="presOf" srcId="{1687466E-B202-41AB-B889-8E33F5C95088}" destId="{3E67A77A-3A21-4384-97BF-116A85A9E12B}" srcOrd="0" destOrd="0" presId="urn:microsoft.com/office/officeart/2018/2/layout/IconCircleList"/>
    <dgm:cxn modelId="{52FC9FC2-F3B2-4320-B508-1C9D6BB67DDF}" type="presOf" srcId="{30B10A55-F4C7-43B0-B5D6-220B732F8F47}" destId="{26803FF7-8360-4420-A5CE-7D664878BCD8}" srcOrd="0" destOrd="0" presId="urn:microsoft.com/office/officeart/2018/2/layout/IconCircleList"/>
    <dgm:cxn modelId="{C1FBBAC3-82B4-1141-84A2-36DD290EA854}" type="presOf" srcId="{6D4A07E4-F42B-4CB1-A1E9-AABEC3C6640E}" destId="{DD2CC934-B95F-412C-84A4-924F547EF65F}" srcOrd="0" destOrd="0" presId="urn:microsoft.com/office/officeart/2018/2/layout/IconCircleList"/>
    <dgm:cxn modelId="{14A95343-7182-6849-AD95-6ABA45459893}" type="presOf" srcId="{0616B9F8-EA55-4D14-B92A-D825089DE93B}" destId="{CB543ED4-5E0E-4B48-88C6-89E6C978A0B9}" srcOrd="0" destOrd="0" presId="urn:microsoft.com/office/officeart/2018/2/layout/IconCircleList"/>
    <dgm:cxn modelId="{915C0681-9B71-F841-9893-88C7977CF383}" type="presOf" srcId="{9F71DB43-D46A-4B75-BC2E-87C4C4A6E5E8}" destId="{765633BD-7FB4-4020-8490-7DE3CFAD9AFC}" srcOrd="0" destOrd="0" presId="urn:microsoft.com/office/officeart/2018/2/layout/IconCircleList"/>
    <dgm:cxn modelId="{619F5490-3AA7-3145-B623-10546BA5AE60}" type="presOf" srcId="{70B59EA3-4D41-4457-B421-B6063A509ACC}" destId="{1C84F87E-F59B-4658-8850-EDF2C4DD6837}" srcOrd="0" destOrd="0" presId="urn:microsoft.com/office/officeart/2018/2/layout/IconCircleList"/>
    <dgm:cxn modelId="{701A4C11-31CE-6048-A4C0-4980DEA28196}" type="presOf" srcId="{888E1C50-034F-A64C-8271-B81E1BA78220}" destId="{EB65A855-9091-2C4B-A382-476964CB6119}" srcOrd="0" destOrd="0" presId="urn:microsoft.com/office/officeart/2018/2/layout/IconCircleList"/>
    <dgm:cxn modelId="{FDCFB41F-645F-0247-AA7A-CDDA5DE40321}" type="presOf" srcId="{4E0F902B-1FD4-460A-BD4C-992671A40D6A}" destId="{841362F7-A06E-43AF-8308-FA1724804F29}" srcOrd="0" destOrd="0" presId="urn:microsoft.com/office/officeart/2018/2/layout/IconCircleList"/>
    <dgm:cxn modelId="{EF2BAEF8-62C5-D64F-9D7A-715BA7C84848}" type="presOf" srcId="{D7BAEF3D-BDDD-4C02-878A-86346161BDE6}" destId="{5DA72CD8-DB4C-4EFF-A75A-4619E39B1F7A}" srcOrd="0" destOrd="0" presId="urn:microsoft.com/office/officeart/2018/2/layout/IconCircleList"/>
    <dgm:cxn modelId="{58C18519-2E20-CF4D-BBD9-81045A0F582E}" srcId="{30B10A55-F4C7-43B0-B5D6-220B732F8F47}" destId="{888E1C50-034F-A64C-8271-B81E1BA78220}" srcOrd="4" destOrd="0" parTransId="{17A9AB05-1945-8E49-9348-D4371329B6F6}" sibTransId="{9F95A657-25A7-554C-9DE7-320C157F8142}"/>
    <dgm:cxn modelId="{8D32A31F-7934-3F47-90A7-6253E0FC0C3F}" type="presParOf" srcId="{26803FF7-8360-4420-A5CE-7D664878BCD8}" destId="{8BFA9F28-AA26-45EA-B0B6-00FCADCECA2F}" srcOrd="0" destOrd="0" presId="urn:microsoft.com/office/officeart/2018/2/layout/IconCircleList"/>
    <dgm:cxn modelId="{18EC9A30-82D6-5644-8292-D72CD3A851FF}" type="presParOf" srcId="{8BFA9F28-AA26-45EA-B0B6-00FCADCECA2F}" destId="{609D20D6-7875-4A60-AE04-923A7B559BFE}" srcOrd="0" destOrd="0" presId="urn:microsoft.com/office/officeart/2018/2/layout/IconCircleList"/>
    <dgm:cxn modelId="{4548D96D-1E48-A247-8031-8D5DB4C39ABB}" type="presParOf" srcId="{609D20D6-7875-4A60-AE04-923A7B559BFE}" destId="{0AAC6DF5-46BC-4D04-9655-6FDF689A1787}" srcOrd="0" destOrd="0" presId="urn:microsoft.com/office/officeart/2018/2/layout/IconCircleList"/>
    <dgm:cxn modelId="{10D34632-10FC-2D41-9F0C-D7000F502664}" type="presParOf" srcId="{609D20D6-7875-4A60-AE04-923A7B559BFE}" destId="{7892EF36-5985-4AC3-9B50-45FF631E6DD2}" srcOrd="1" destOrd="0" presId="urn:microsoft.com/office/officeart/2018/2/layout/IconCircleList"/>
    <dgm:cxn modelId="{904639A8-86B7-BB4B-A343-C32EE32FF4A2}" type="presParOf" srcId="{609D20D6-7875-4A60-AE04-923A7B559BFE}" destId="{E099985E-D024-4821-BF13-406575B85452}" srcOrd="2" destOrd="0" presId="urn:microsoft.com/office/officeart/2018/2/layout/IconCircleList"/>
    <dgm:cxn modelId="{B1D5251E-1308-D948-99BB-EE3051CF1723}" type="presParOf" srcId="{609D20D6-7875-4A60-AE04-923A7B559BFE}" destId="{5DA72CD8-DB4C-4EFF-A75A-4619E39B1F7A}" srcOrd="3" destOrd="0" presId="urn:microsoft.com/office/officeart/2018/2/layout/IconCircleList"/>
    <dgm:cxn modelId="{DBC64F6E-867C-F348-BFE1-284A7FA61DDB}" type="presParOf" srcId="{8BFA9F28-AA26-45EA-B0B6-00FCADCECA2F}" destId="{DD2CC934-B95F-412C-84A4-924F547EF65F}" srcOrd="1" destOrd="0" presId="urn:microsoft.com/office/officeart/2018/2/layout/IconCircleList"/>
    <dgm:cxn modelId="{4BEDF29C-DDCB-BA4C-BFBB-A3A7DBF5AADC}" type="presParOf" srcId="{8BFA9F28-AA26-45EA-B0B6-00FCADCECA2F}" destId="{E73218F8-060D-448A-AF8A-BA2D182595A2}" srcOrd="2" destOrd="0" presId="urn:microsoft.com/office/officeart/2018/2/layout/IconCircleList"/>
    <dgm:cxn modelId="{CE978738-0234-9440-9836-F3BE16A58B36}" type="presParOf" srcId="{E73218F8-060D-448A-AF8A-BA2D182595A2}" destId="{8972FBE4-07F3-439B-B107-459CF87E45A6}" srcOrd="0" destOrd="0" presId="urn:microsoft.com/office/officeart/2018/2/layout/IconCircleList"/>
    <dgm:cxn modelId="{1F066421-458E-E14E-A857-7791415C7D09}" type="presParOf" srcId="{E73218F8-060D-448A-AF8A-BA2D182595A2}" destId="{DBC78D40-25EF-4545-98E1-7B82F5AE485D}" srcOrd="1" destOrd="0" presId="urn:microsoft.com/office/officeart/2018/2/layout/IconCircleList"/>
    <dgm:cxn modelId="{C0ECAF1B-EDD6-5D47-88D7-26A6168D861D}" type="presParOf" srcId="{E73218F8-060D-448A-AF8A-BA2D182595A2}" destId="{6D564400-C3AF-4D28-9CFC-5006897C1B9C}" srcOrd="2" destOrd="0" presId="urn:microsoft.com/office/officeart/2018/2/layout/IconCircleList"/>
    <dgm:cxn modelId="{AF850662-F9B6-7644-B291-A86AB8A1A61A}" type="presParOf" srcId="{E73218F8-060D-448A-AF8A-BA2D182595A2}" destId="{765633BD-7FB4-4020-8490-7DE3CFAD9AFC}" srcOrd="3" destOrd="0" presId="urn:microsoft.com/office/officeart/2018/2/layout/IconCircleList"/>
    <dgm:cxn modelId="{305BD9FF-614A-3F46-90E8-45CBAF1FD125}" type="presParOf" srcId="{8BFA9F28-AA26-45EA-B0B6-00FCADCECA2F}" destId="{5C56BF03-161F-4D32-8C93-175681F8DF41}" srcOrd="3" destOrd="0" presId="urn:microsoft.com/office/officeart/2018/2/layout/IconCircleList"/>
    <dgm:cxn modelId="{9A29E126-A3D1-BE45-BE51-00F019690D0C}" type="presParOf" srcId="{8BFA9F28-AA26-45EA-B0B6-00FCADCECA2F}" destId="{E1E3906D-EC2D-4C5B-92B1-6C55539E96CA}" srcOrd="4" destOrd="0" presId="urn:microsoft.com/office/officeart/2018/2/layout/IconCircleList"/>
    <dgm:cxn modelId="{98711125-9785-F640-8289-A4494A971550}" type="presParOf" srcId="{E1E3906D-EC2D-4C5B-92B1-6C55539E96CA}" destId="{91795FCE-DFE5-4F58-ADD9-7A1C14ED0235}" srcOrd="0" destOrd="0" presId="urn:microsoft.com/office/officeart/2018/2/layout/IconCircleList"/>
    <dgm:cxn modelId="{F45E34B5-9C56-3C4F-B79A-A3AB0285B457}" type="presParOf" srcId="{E1E3906D-EC2D-4C5B-92B1-6C55539E96CA}" destId="{B4BA5071-9D8F-4E47-BEA2-E936BD3358BA}" srcOrd="1" destOrd="0" presId="urn:microsoft.com/office/officeart/2018/2/layout/IconCircleList"/>
    <dgm:cxn modelId="{7D968B97-5115-C64D-9623-5B65AC9D84E2}" type="presParOf" srcId="{E1E3906D-EC2D-4C5B-92B1-6C55539E96CA}" destId="{B11E5668-8A48-4360-85D1-EF58E6CEA6DF}" srcOrd="2" destOrd="0" presId="urn:microsoft.com/office/officeart/2018/2/layout/IconCircleList"/>
    <dgm:cxn modelId="{A7205CAE-EE19-A94F-BD1A-192B762AAFF7}" type="presParOf" srcId="{E1E3906D-EC2D-4C5B-92B1-6C55539E96CA}" destId="{3E67A77A-3A21-4384-97BF-116A85A9E12B}" srcOrd="3" destOrd="0" presId="urn:microsoft.com/office/officeart/2018/2/layout/IconCircleList"/>
    <dgm:cxn modelId="{310C2AA8-CA05-6B48-BC21-CB8386E1B939}" type="presParOf" srcId="{8BFA9F28-AA26-45EA-B0B6-00FCADCECA2F}" destId="{1C84F87E-F59B-4658-8850-EDF2C4DD6837}" srcOrd="5" destOrd="0" presId="urn:microsoft.com/office/officeart/2018/2/layout/IconCircleList"/>
    <dgm:cxn modelId="{67E23073-7ADA-C946-BD3B-97C2EAC45D54}" type="presParOf" srcId="{8BFA9F28-AA26-45EA-B0B6-00FCADCECA2F}" destId="{90CEB6BB-CC1C-4F7E-B322-CDFA66653235}" srcOrd="6" destOrd="0" presId="urn:microsoft.com/office/officeart/2018/2/layout/IconCircleList"/>
    <dgm:cxn modelId="{3280EFCA-137C-DD4F-9972-6A0424B3A3A8}" type="presParOf" srcId="{90CEB6BB-CC1C-4F7E-B322-CDFA66653235}" destId="{60125E8D-399D-40E3-A200-2BD9B914247F}" srcOrd="0" destOrd="0" presId="urn:microsoft.com/office/officeart/2018/2/layout/IconCircleList"/>
    <dgm:cxn modelId="{21A0BB3D-294B-0849-B72E-1747933D7CEC}" type="presParOf" srcId="{90CEB6BB-CC1C-4F7E-B322-CDFA66653235}" destId="{65005BF1-CBA0-49E2-ACD2-C8190CEEDC9F}" srcOrd="1" destOrd="0" presId="urn:microsoft.com/office/officeart/2018/2/layout/IconCircleList"/>
    <dgm:cxn modelId="{61A8B4A5-6BA5-AD4F-96D5-0BC793050796}" type="presParOf" srcId="{90CEB6BB-CC1C-4F7E-B322-CDFA66653235}" destId="{4B0A14A0-A100-4CA8-A2A0-000637CE6CCD}" srcOrd="2" destOrd="0" presId="urn:microsoft.com/office/officeart/2018/2/layout/IconCircleList"/>
    <dgm:cxn modelId="{3368E726-8127-CA44-8736-12AF7C229A8D}" type="presParOf" srcId="{90CEB6BB-CC1C-4F7E-B322-CDFA66653235}" destId="{CB543ED4-5E0E-4B48-88C6-89E6C978A0B9}" srcOrd="3" destOrd="0" presId="urn:microsoft.com/office/officeart/2018/2/layout/IconCircleList"/>
    <dgm:cxn modelId="{A0FE29F2-4265-444D-88CF-93095CDD2E0F}" type="presParOf" srcId="{8BFA9F28-AA26-45EA-B0B6-00FCADCECA2F}" destId="{841362F7-A06E-43AF-8308-FA1724804F29}" srcOrd="7" destOrd="0" presId="urn:microsoft.com/office/officeart/2018/2/layout/IconCircleList"/>
    <dgm:cxn modelId="{919ADFE3-A653-7242-9F93-58B2C4AC7317}" type="presParOf" srcId="{8BFA9F28-AA26-45EA-B0B6-00FCADCECA2F}" destId="{81E8F370-C085-0047-8A9F-BA1FCCB12831}" srcOrd="8" destOrd="0" presId="urn:microsoft.com/office/officeart/2018/2/layout/IconCircleList"/>
    <dgm:cxn modelId="{633FB6A2-108E-1C4C-B716-BAB237340C52}" type="presParOf" srcId="{81E8F370-C085-0047-8A9F-BA1FCCB12831}" destId="{239C2AB7-9975-BC46-9FB0-59718BCEE9A8}" srcOrd="0" destOrd="0" presId="urn:microsoft.com/office/officeart/2018/2/layout/IconCircleList"/>
    <dgm:cxn modelId="{845A7310-A9F2-6C49-82B1-4F875E6C0AE2}" type="presParOf" srcId="{81E8F370-C085-0047-8A9F-BA1FCCB12831}" destId="{F765EAC2-F912-2E47-A208-209A29193E43}" srcOrd="1" destOrd="0" presId="urn:microsoft.com/office/officeart/2018/2/layout/IconCircleList"/>
    <dgm:cxn modelId="{9C87121D-6818-9448-8404-069C03471487}" type="presParOf" srcId="{81E8F370-C085-0047-8A9F-BA1FCCB12831}" destId="{1C0CA4D0-C580-9B4A-8428-ADC97502FDD4}" srcOrd="2" destOrd="0" presId="urn:microsoft.com/office/officeart/2018/2/layout/IconCircleList"/>
    <dgm:cxn modelId="{A5E4E29A-3F34-3948-B1C2-5A6DB62B94C7}" type="presParOf" srcId="{81E8F370-C085-0047-8A9F-BA1FCCB12831}" destId="{EB65A855-9091-2C4B-A382-476964CB6119}" srcOrd="3" destOrd="0" presId="urn:microsoft.com/office/officeart/2018/2/layout/IconCircleList"/>
    <dgm:cxn modelId="{A96349C4-3A56-B64D-B635-E67E31BA2E14}" type="presParOf" srcId="{8BFA9F28-AA26-45EA-B0B6-00FCADCECA2F}" destId="{D7415111-2A13-6B47-8162-D377727AB696}" srcOrd="9" destOrd="0" presId="urn:microsoft.com/office/officeart/2018/2/layout/IconCircleList"/>
    <dgm:cxn modelId="{5EA140D7-E1B1-1E4E-8B0F-14E4747E7AFE}" type="presParOf" srcId="{8BFA9F28-AA26-45EA-B0B6-00FCADCECA2F}" destId="{AFFFBE45-E3D4-4541-A145-D9B2C213922B}" srcOrd="10" destOrd="0" presId="urn:microsoft.com/office/officeart/2018/2/layout/IconCircleList"/>
    <dgm:cxn modelId="{2A96CC0A-B496-4248-B93A-F5156498A6E1}" type="presParOf" srcId="{AFFFBE45-E3D4-4541-A145-D9B2C213922B}" destId="{AA6707AA-0B1F-4B2B-B8CA-B08B70481A79}" srcOrd="0" destOrd="0" presId="urn:microsoft.com/office/officeart/2018/2/layout/IconCircleList"/>
    <dgm:cxn modelId="{8E7F4717-A60C-5B41-B99B-FBBC5B50CF57}" type="presParOf" srcId="{AFFFBE45-E3D4-4541-A145-D9B2C213922B}" destId="{5BB79DC3-0296-49F2-8907-1970A0DF4E70}" srcOrd="1" destOrd="0" presId="urn:microsoft.com/office/officeart/2018/2/layout/IconCircleList"/>
    <dgm:cxn modelId="{4D314B3D-A744-3844-B33F-3F041C6BFF4C}" type="presParOf" srcId="{AFFFBE45-E3D4-4541-A145-D9B2C213922B}" destId="{813E4641-58B1-45EB-AC53-2F3C0BF66607}" srcOrd="2" destOrd="0" presId="urn:microsoft.com/office/officeart/2018/2/layout/IconCircleList"/>
    <dgm:cxn modelId="{9E9E6B8A-0932-C247-92C7-81DAA423316A}" type="presParOf" srcId="{AFFFBE45-E3D4-4541-A145-D9B2C213922B}" destId="{04610258-A4B8-4385-A82F-548BB2A59D8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BC1CE4-70EB-4913-9CA8-D49D91880A2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A2C79E7-C8D8-4A23-96CC-9D75E9EBB82B}">
      <dgm:prSet/>
      <dgm:spPr/>
      <dgm:t>
        <a:bodyPr/>
        <a:lstStyle/>
        <a:p>
          <a:pPr>
            <a:lnSpc>
              <a:spcPct val="100000"/>
            </a:lnSpc>
          </a:pPr>
          <a:r>
            <a:rPr lang="en-US" dirty="0"/>
            <a:t>Buy-in doesn’t mean ignoring your beliefs or minimizing your fears. Buy-in is having an open mind to the potential benefits of using the COS with clients. </a:t>
          </a:r>
        </a:p>
      </dgm:t>
    </dgm:pt>
    <dgm:pt modelId="{26C33653-BAE3-4F2D-B3C6-AB88D97A5350}" type="parTrans" cxnId="{5A1C21D1-B892-40C0-A1FE-6CF9C786B2D0}">
      <dgm:prSet/>
      <dgm:spPr/>
      <dgm:t>
        <a:bodyPr/>
        <a:lstStyle/>
        <a:p>
          <a:endParaRPr lang="en-US"/>
        </a:p>
      </dgm:t>
    </dgm:pt>
    <dgm:pt modelId="{A26E1024-FC58-4A0A-80D1-669102652FD1}" type="sibTrans" cxnId="{5A1C21D1-B892-40C0-A1FE-6CF9C786B2D0}">
      <dgm:prSet/>
      <dgm:spPr/>
      <dgm:t>
        <a:bodyPr/>
        <a:lstStyle/>
        <a:p>
          <a:endParaRPr lang="en-US"/>
        </a:p>
      </dgm:t>
    </dgm:pt>
    <dgm:pt modelId="{51963AE6-31FE-42FE-879F-D71C33054248}">
      <dgm:prSet/>
      <dgm:spPr/>
      <dgm:t>
        <a:bodyPr/>
        <a:lstStyle/>
        <a:p>
          <a:pPr>
            <a:lnSpc>
              <a:spcPct val="100000"/>
            </a:lnSpc>
          </a:pPr>
          <a:r>
            <a:rPr lang="en-US" dirty="0"/>
            <a:t>Buy-in is making sure that your mindset doesn’t become fixed on only the negative. </a:t>
          </a:r>
        </a:p>
      </dgm:t>
    </dgm:pt>
    <dgm:pt modelId="{4E7A2707-1F57-406F-AA62-A383C66E568E}" type="parTrans" cxnId="{38913CDA-F03F-4258-8FE2-7714786B299D}">
      <dgm:prSet/>
      <dgm:spPr/>
      <dgm:t>
        <a:bodyPr/>
        <a:lstStyle/>
        <a:p>
          <a:endParaRPr lang="en-US"/>
        </a:p>
      </dgm:t>
    </dgm:pt>
    <dgm:pt modelId="{09D95675-AD02-46DE-A8BE-E237B9020338}" type="sibTrans" cxnId="{38913CDA-F03F-4258-8FE2-7714786B299D}">
      <dgm:prSet/>
      <dgm:spPr/>
      <dgm:t>
        <a:bodyPr/>
        <a:lstStyle/>
        <a:p>
          <a:endParaRPr lang="en-US"/>
        </a:p>
      </dgm:t>
    </dgm:pt>
    <dgm:pt modelId="{8981F9C6-7978-1641-8C2B-230FEC6FE5B8}">
      <dgm:prSet/>
      <dgm:spPr/>
      <dgm:t>
        <a:bodyPr/>
        <a:lstStyle/>
        <a:p>
          <a:pPr>
            <a:lnSpc>
              <a:spcPct val="100000"/>
            </a:lnSpc>
          </a:pPr>
          <a:r>
            <a:rPr lang="en-GB" dirty="0"/>
            <a:t>Buy-in includes having bottom-up strategies so SHS staff can share their practice wisdom and any of the obstacles they are facing or concerns they have. </a:t>
          </a:r>
        </a:p>
      </dgm:t>
    </dgm:pt>
    <dgm:pt modelId="{CCF5F69A-BD78-4F46-B03E-F1EAB9EC30A0}" type="parTrans" cxnId="{90A43A28-E26A-AA41-B62E-F6896DBD086B}">
      <dgm:prSet/>
      <dgm:spPr/>
      <dgm:t>
        <a:bodyPr/>
        <a:lstStyle/>
        <a:p>
          <a:endParaRPr lang="en-GB"/>
        </a:p>
      </dgm:t>
    </dgm:pt>
    <dgm:pt modelId="{00999A4A-8DC6-724A-8C48-E45AB905091C}" type="sibTrans" cxnId="{90A43A28-E26A-AA41-B62E-F6896DBD086B}">
      <dgm:prSet/>
      <dgm:spPr/>
      <dgm:t>
        <a:bodyPr/>
        <a:lstStyle/>
        <a:p>
          <a:endParaRPr lang="en-GB"/>
        </a:p>
      </dgm:t>
    </dgm:pt>
    <dgm:pt modelId="{06CDF722-C591-471E-8955-769F3DC81AD7}" type="pres">
      <dgm:prSet presAssocID="{09BC1CE4-70EB-4913-9CA8-D49D91880A23}" presName="root" presStyleCnt="0">
        <dgm:presLayoutVars>
          <dgm:dir/>
          <dgm:resizeHandles val="exact"/>
        </dgm:presLayoutVars>
      </dgm:prSet>
      <dgm:spPr/>
      <dgm:t>
        <a:bodyPr/>
        <a:lstStyle/>
        <a:p>
          <a:endParaRPr lang="en-US"/>
        </a:p>
      </dgm:t>
    </dgm:pt>
    <dgm:pt modelId="{C9ADE703-9630-498F-B680-62A73AADEE69}" type="pres">
      <dgm:prSet presAssocID="{7A2C79E7-C8D8-4A23-96CC-9D75E9EBB82B}" presName="compNode" presStyleCnt="0"/>
      <dgm:spPr/>
    </dgm:pt>
    <dgm:pt modelId="{63132455-EAFB-4A86-ADE4-D78B688BCEC8}" type="pres">
      <dgm:prSet presAssocID="{7A2C79E7-C8D8-4A23-96CC-9D75E9EBB82B}" presName="bgRect" presStyleLbl="bgShp" presStyleIdx="0" presStyleCnt="3" custLinFactNeighborY="-13050"/>
      <dgm:spPr/>
    </dgm:pt>
    <dgm:pt modelId="{CF15115C-AA04-4EB9-A295-F249507A6AB4}" type="pres">
      <dgm:prSet presAssocID="{7A2C79E7-C8D8-4A23-96CC-9D75E9EBB82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fused Person"/>
        </a:ext>
      </dgm:extLst>
    </dgm:pt>
    <dgm:pt modelId="{BA22B2BC-5506-4DA2-854B-6783E2B5B7A8}" type="pres">
      <dgm:prSet presAssocID="{7A2C79E7-C8D8-4A23-96CC-9D75E9EBB82B}" presName="spaceRect" presStyleCnt="0"/>
      <dgm:spPr/>
    </dgm:pt>
    <dgm:pt modelId="{FD44C115-ECC3-4527-A423-CC871A1A48DE}" type="pres">
      <dgm:prSet presAssocID="{7A2C79E7-C8D8-4A23-96CC-9D75E9EBB82B}" presName="parTx" presStyleLbl="revTx" presStyleIdx="0" presStyleCnt="3">
        <dgm:presLayoutVars>
          <dgm:chMax val="0"/>
          <dgm:chPref val="0"/>
        </dgm:presLayoutVars>
      </dgm:prSet>
      <dgm:spPr/>
      <dgm:t>
        <a:bodyPr/>
        <a:lstStyle/>
        <a:p>
          <a:endParaRPr lang="en-US"/>
        </a:p>
      </dgm:t>
    </dgm:pt>
    <dgm:pt modelId="{97692FBC-0573-452D-B35F-E9B12980AB21}" type="pres">
      <dgm:prSet presAssocID="{A26E1024-FC58-4A0A-80D1-669102652FD1}" presName="sibTrans" presStyleCnt="0"/>
      <dgm:spPr/>
    </dgm:pt>
    <dgm:pt modelId="{9F8D14D4-71A0-4906-8EDE-ADCE06E9E0A2}" type="pres">
      <dgm:prSet presAssocID="{51963AE6-31FE-42FE-879F-D71C33054248}" presName="compNode" presStyleCnt="0"/>
      <dgm:spPr/>
    </dgm:pt>
    <dgm:pt modelId="{9FC2AECE-43D3-4822-9A27-968636B3C8D4}" type="pres">
      <dgm:prSet presAssocID="{51963AE6-31FE-42FE-879F-D71C33054248}" presName="bgRect" presStyleLbl="bgShp" presStyleIdx="1" presStyleCnt="3"/>
      <dgm:spPr/>
    </dgm:pt>
    <dgm:pt modelId="{23257E2F-7F5F-403A-92DB-C9480D0F9E76}" type="pres">
      <dgm:prSet presAssocID="{51963AE6-31FE-42FE-879F-D71C3305424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8E2D678C-6515-41CA-AF0B-845C70BEBDB3}" type="pres">
      <dgm:prSet presAssocID="{51963AE6-31FE-42FE-879F-D71C33054248}" presName="spaceRect" presStyleCnt="0"/>
      <dgm:spPr/>
    </dgm:pt>
    <dgm:pt modelId="{BA23FA63-E24A-41AF-9639-58CB35A6B806}" type="pres">
      <dgm:prSet presAssocID="{51963AE6-31FE-42FE-879F-D71C33054248}" presName="parTx" presStyleLbl="revTx" presStyleIdx="1" presStyleCnt="3">
        <dgm:presLayoutVars>
          <dgm:chMax val="0"/>
          <dgm:chPref val="0"/>
        </dgm:presLayoutVars>
      </dgm:prSet>
      <dgm:spPr/>
      <dgm:t>
        <a:bodyPr/>
        <a:lstStyle/>
        <a:p>
          <a:endParaRPr lang="en-US"/>
        </a:p>
      </dgm:t>
    </dgm:pt>
    <dgm:pt modelId="{51266E27-73F1-704C-9D7F-F731A823D379}" type="pres">
      <dgm:prSet presAssocID="{09D95675-AD02-46DE-A8BE-E237B9020338}" presName="sibTrans" presStyleCnt="0"/>
      <dgm:spPr/>
    </dgm:pt>
    <dgm:pt modelId="{9DB94A01-2842-2343-A98D-A85AEEFEB3B2}" type="pres">
      <dgm:prSet presAssocID="{8981F9C6-7978-1641-8C2B-230FEC6FE5B8}" presName="compNode" presStyleCnt="0"/>
      <dgm:spPr/>
    </dgm:pt>
    <dgm:pt modelId="{E0DBD90B-ABED-1A4C-84B5-30C8F9FCA7B2}" type="pres">
      <dgm:prSet presAssocID="{8981F9C6-7978-1641-8C2B-230FEC6FE5B8}" presName="bgRect" presStyleLbl="bgShp" presStyleIdx="2" presStyleCnt="3"/>
      <dgm:spPr/>
    </dgm:pt>
    <dgm:pt modelId="{3460FE8F-9B30-3F4B-B156-772D6BA7692A}" type="pres">
      <dgm:prSet presAssocID="{8981F9C6-7978-1641-8C2B-230FEC6FE5B8}" presName="iconRect" presStyleLbl="node1" presStyleIdx="2" presStyleCnt="3"/>
      <dgm:spPr/>
    </dgm:pt>
    <dgm:pt modelId="{C3599CA5-7557-6B4B-859F-3D89E05B9BE5}" type="pres">
      <dgm:prSet presAssocID="{8981F9C6-7978-1641-8C2B-230FEC6FE5B8}" presName="spaceRect" presStyleCnt="0"/>
      <dgm:spPr/>
    </dgm:pt>
    <dgm:pt modelId="{E3A535D0-087C-9D4F-A115-CDC01DBB7F15}" type="pres">
      <dgm:prSet presAssocID="{8981F9C6-7978-1641-8C2B-230FEC6FE5B8}" presName="parTx" presStyleLbl="revTx" presStyleIdx="2" presStyleCnt="3">
        <dgm:presLayoutVars>
          <dgm:chMax val="0"/>
          <dgm:chPref val="0"/>
        </dgm:presLayoutVars>
      </dgm:prSet>
      <dgm:spPr/>
      <dgm:t>
        <a:bodyPr/>
        <a:lstStyle/>
        <a:p>
          <a:endParaRPr lang="en-US"/>
        </a:p>
      </dgm:t>
    </dgm:pt>
  </dgm:ptLst>
  <dgm:cxnLst>
    <dgm:cxn modelId="{90A43A28-E26A-AA41-B62E-F6896DBD086B}" srcId="{09BC1CE4-70EB-4913-9CA8-D49D91880A23}" destId="{8981F9C6-7978-1641-8C2B-230FEC6FE5B8}" srcOrd="2" destOrd="0" parTransId="{CCF5F69A-BD78-4F46-B03E-F1EAB9EC30A0}" sibTransId="{00999A4A-8DC6-724A-8C48-E45AB905091C}"/>
    <dgm:cxn modelId="{C4A60BA6-AF63-4D3B-B214-A7265E2E6C83}" type="presOf" srcId="{09BC1CE4-70EB-4913-9CA8-D49D91880A23}" destId="{06CDF722-C591-471E-8955-769F3DC81AD7}" srcOrd="0" destOrd="0" presId="urn:microsoft.com/office/officeart/2018/2/layout/IconVerticalSolidList"/>
    <dgm:cxn modelId="{6038C3BA-2EFD-DF4A-9334-3184DAB4FA33}" type="presOf" srcId="{8981F9C6-7978-1641-8C2B-230FEC6FE5B8}" destId="{E3A535D0-087C-9D4F-A115-CDC01DBB7F15}" srcOrd="0" destOrd="0" presId="urn:microsoft.com/office/officeart/2018/2/layout/IconVerticalSolidList"/>
    <dgm:cxn modelId="{6663C40E-4E4D-47A4-9732-17E59806C8F7}" type="presOf" srcId="{51963AE6-31FE-42FE-879F-D71C33054248}" destId="{BA23FA63-E24A-41AF-9639-58CB35A6B806}" srcOrd="0" destOrd="0" presId="urn:microsoft.com/office/officeart/2018/2/layout/IconVerticalSolidList"/>
    <dgm:cxn modelId="{5A1C21D1-B892-40C0-A1FE-6CF9C786B2D0}" srcId="{09BC1CE4-70EB-4913-9CA8-D49D91880A23}" destId="{7A2C79E7-C8D8-4A23-96CC-9D75E9EBB82B}" srcOrd="0" destOrd="0" parTransId="{26C33653-BAE3-4F2D-B3C6-AB88D97A5350}" sibTransId="{A26E1024-FC58-4A0A-80D1-669102652FD1}"/>
    <dgm:cxn modelId="{F7E5542A-FB79-4128-9A05-9B00A54AA412}" type="presOf" srcId="{7A2C79E7-C8D8-4A23-96CC-9D75E9EBB82B}" destId="{FD44C115-ECC3-4527-A423-CC871A1A48DE}" srcOrd="0" destOrd="0" presId="urn:microsoft.com/office/officeart/2018/2/layout/IconVerticalSolidList"/>
    <dgm:cxn modelId="{38913CDA-F03F-4258-8FE2-7714786B299D}" srcId="{09BC1CE4-70EB-4913-9CA8-D49D91880A23}" destId="{51963AE6-31FE-42FE-879F-D71C33054248}" srcOrd="1" destOrd="0" parTransId="{4E7A2707-1F57-406F-AA62-A383C66E568E}" sibTransId="{09D95675-AD02-46DE-A8BE-E237B9020338}"/>
    <dgm:cxn modelId="{B7A52000-3751-4A3F-826A-BEF8E169B342}" type="presParOf" srcId="{06CDF722-C591-471E-8955-769F3DC81AD7}" destId="{C9ADE703-9630-498F-B680-62A73AADEE69}" srcOrd="0" destOrd="0" presId="urn:microsoft.com/office/officeart/2018/2/layout/IconVerticalSolidList"/>
    <dgm:cxn modelId="{B04076F9-3161-4B7B-B81D-19E85720FA21}" type="presParOf" srcId="{C9ADE703-9630-498F-B680-62A73AADEE69}" destId="{63132455-EAFB-4A86-ADE4-D78B688BCEC8}" srcOrd="0" destOrd="0" presId="urn:microsoft.com/office/officeart/2018/2/layout/IconVerticalSolidList"/>
    <dgm:cxn modelId="{6D662998-16E5-43A5-9C4C-D4AB9EC93700}" type="presParOf" srcId="{C9ADE703-9630-498F-B680-62A73AADEE69}" destId="{CF15115C-AA04-4EB9-A295-F249507A6AB4}" srcOrd="1" destOrd="0" presId="urn:microsoft.com/office/officeart/2018/2/layout/IconVerticalSolidList"/>
    <dgm:cxn modelId="{87EF32D0-B83B-4D2B-9C44-A101D30772B8}" type="presParOf" srcId="{C9ADE703-9630-498F-B680-62A73AADEE69}" destId="{BA22B2BC-5506-4DA2-854B-6783E2B5B7A8}" srcOrd="2" destOrd="0" presId="urn:microsoft.com/office/officeart/2018/2/layout/IconVerticalSolidList"/>
    <dgm:cxn modelId="{386B85DD-0769-4A04-AE18-7392025500FA}" type="presParOf" srcId="{C9ADE703-9630-498F-B680-62A73AADEE69}" destId="{FD44C115-ECC3-4527-A423-CC871A1A48DE}" srcOrd="3" destOrd="0" presId="urn:microsoft.com/office/officeart/2018/2/layout/IconVerticalSolidList"/>
    <dgm:cxn modelId="{416C5640-4896-4830-8A4F-95F046F133E5}" type="presParOf" srcId="{06CDF722-C591-471E-8955-769F3DC81AD7}" destId="{97692FBC-0573-452D-B35F-E9B12980AB21}" srcOrd="1" destOrd="0" presId="urn:microsoft.com/office/officeart/2018/2/layout/IconVerticalSolidList"/>
    <dgm:cxn modelId="{853C5B01-0202-4479-911E-29F76603385F}" type="presParOf" srcId="{06CDF722-C591-471E-8955-769F3DC81AD7}" destId="{9F8D14D4-71A0-4906-8EDE-ADCE06E9E0A2}" srcOrd="2" destOrd="0" presId="urn:microsoft.com/office/officeart/2018/2/layout/IconVerticalSolidList"/>
    <dgm:cxn modelId="{1B000084-3904-46D4-ABC0-D78BA0FB67A9}" type="presParOf" srcId="{9F8D14D4-71A0-4906-8EDE-ADCE06E9E0A2}" destId="{9FC2AECE-43D3-4822-9A27-968636B3C8D4}" srcOrd="0" destOrd="0" presId="urn:microsoft.com/office/officeart/2018/2/layout/IconVerticalSolidList"/>
    <dgm:cxn modelId="{2C721816-308A-4086-A99F-F52B3F5EC7F3}" type="presParOf" srcId="{9F8D14D4-71A0-4906-8EDE-ADCE06E9E0A2}" destId="{23257E2F-7F5F-403A-92DB-C9480D0F9E76}" srcOrd="1" destOrd="0" presId="urn:microsoft.com/office/officeart/2018/2/layout/IconVerticalSolidList"/>
    <dgm:cxn modelId="{B42F3ECF-BB4F-4A12-BA0C-518AFD444FE1}" type="presParOf" srcId="{9F8D14D4-71A0-4906-8EDE-ADCE06E9E0A2}" destId="{8E2D678C-6515-41CA-AF0B-845C70BEBDB3}" srcOrd="2" destOrd="0" presId="urn:microsoft.com/office/officeart/2018/2/layout/IconVerticalSolidList"/>
    <dgm:cxn modelId="{7C98294C-A42B-423C-9903-C064DE877176}" type="presParOf" srcId="{9F8D14D4-71A0-4906-8EDE-ADCE06E9E0A2}" destId="{BA23FA63-E24A-41AF-9639-58CB35A6B806}" srcOrd="3" destOrd="0" presId="urn:microsoft.com/office/officeart/2018/2/layout/IconVerticalSolidList"/>
    <dgm:cxn modelId="{8BB3702D-9E83-B141-8EC5-15CE84F281E9}" type="presParOf" srcId="{06CDF722-C591-471E-8955-769F3DC81AD7}" destId="{51266E27-73F1-704C-9D7F-F731A823D379}" srcOrd="3" destOrd="0" presId="urn:microsoft.com/office/officeart/2018/2/layout/IconVerticalSolidList"/>
    <dgm:cxn modelId="{A94A51D2-D233-3145-A75C-C75CFD4FA9B6}" type="presParOf" srcId="{06CDF722-C591-471E-8955-769F3DC81AD7}" destId="{9DB94A01-2842-2343-A98D-A85AEEFEB3B2}" srcOrd="4" destOrd="0" presId="urn:microsoft.com/office/officeart/2018/2/layout/IconVerticalSolidList"/>
    <dgm:cxn modelId="{A04A8A78-7A91-BE48-95F4-D31760873FFE}" type="presParOf" srcId="{9DB94A01-2842-2343-A98D-A85AEEFEB3B2}" destId="{E0DBD90B-ABED-1A4C-84B5-30C8F9FCA7B2}" srcOrd="0" destOrd="0" presId="urn:microsoft.com/office/officeart/2018/2/layout/IconVerticalSolidList"/>
    <dgm:cxn modelId="{3AF93EA3-6E23-6F43-A662-36E4375CC742}" type="presParOf" srcId="{9DB94A01-2842-2343-A98D-A85AEEFEB3B2}" destId="{3460FE8F-9B30-3F4B-B156-772D6BA7692A}" srcOrd="1" destOrd="0" presId="urn:microsoft.com/office/officeart/2018/2/layout/IconVerticalSolidList"/>
    <dgm:cxn modelId="{615931D0-0EAD-9C43-99C8-C282F1CCEAA0}" type="presParOf" srcId="{9DB94A01-2842-2343-A98D-A85AEEFEB3B2}" destId="{C3599CA5-7557-6B4B-859F-3D89E05B9BE5}" srcOrd="2" destOrd="0" presId="urn:microsoft.com/office/officeart/2018/2/layout/IconVerticalSolidList"/>
    <dgm:cxn modelId="{1A771DCF-9CF4-894C-88DE-DBA9B76D1976}" type="presParOf" srcId="{9DB94A01-2842-2343-A98D-A85AEEFEB3B2}" destId="{E3A535D0-087C-9D4F-A115-CDC01DBB7F1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CC44D0-4BB3-4DF3-BA0A-5A7500CCF44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5EFDC65-5521-4D1B-B466-2945CEFE9B20}">
      <dgm:prSet/>
      <dgm:spPr/>
      <dgm:t>
        <a:bodyPr/>
        <a:lstStyle/>
        <a:p>
          <a:r>
            <a:rPr lang="en-US" dirty="0"/>
            <a:t>The COS, alongside your practice wisdom, will be part of the continuous quality improvement of your service. </a:t>
          </a:r>
        </a:p>
      </dgm:t>
    </dgm:pt>
    <dgm:pt modelId="{408D41E4-7680-461E-8855-713399FA31DD}" type="parTrans" cxnId="{A059FC2E-838D-48A9-B4E6-6353275D537A}">
      <dgm:prSet/>
      <dgm:spPr/>
      <dgm:t>
        <a:bodyPr/>
        <a:lstStyle/>
        <a:p>
          <a:endParaRPr lang="en-US"/>
        </a:p>
      </dgm:t>
    </dgm:pt>
    <dgm:pt modelId="{1C20CE9B-0A48-4E72-AAE7-C4F1BCD178BD}" type="sibTrans" cxnId="{A059FC2E-838D-48A9-B4E6-6353275D537A}">
      <dgm:prSet/>
      <dgm:spPr/>
      <dgm:t>
        <a:bodyPr/>
        <a:lstStyle/>
        <a:p>
          <a:endParaRPr lang="en-US"/>
        </a:p>
      </dgm:t>
    </dgm:pt>
    <dgm:pt modelId="{FFB44CE9-3AF1-452A-9896-FAEC33B07ADB}">
      <dgm:prSet/>
      <dgm:spPr/>
      <dgm:t>
        <a:bodyPr/>
        <a:lstStyle/>
        <a:p>
          <a:r>
            <a:rPr lang="en-US" dirty="0"/>
            <a:t>COS data across the SHS sector can also provide you with a bigger picture to help you understand how SHS services overall are impacting clients. </a:t>
          </a:r>
        </a:p>
      </dgm:t>
    </dgm:pt>
    <dgm:pt modelId="{EACBCE7C-5A85-4F6E-B317-EC42AA4503E9}" type="parTrans" cxnId="{8EED7EE1-029B-45EF-873C-4AA8047540AC}">
      <dgm:prSet/>
      <dgm:spPr/>
      <dgm:t>
        <a:bodyPr/>
        <a:lstStyle/>
        <a:p>
          <a:endParaRPr lang="en-US"/>
        </a:p>
      </dgm:t>
    </dgm:pt>
    <dgm:pt modelId="{C1DC971F-0A17-4E39-941A-A39BEEF032AF}" type="sibTrans" cxnId="{8EED7EE1-029B-45EF-873C-4AA8047540AC}">
      <dgm:prSet/>
      <dgm:spPr/>
      <dgm:t>
        <a:bodyPr/>
        <a:lstStyle/>
        <a:p>
          <a:endParaRPr lang="en-US"/>
        </a:p>
      </dgm:t>
    </dgm:pt>
    <dgm:pt modelId="{67B535F6-AB00-47D9-B252-D395C1122B5D}">
      <dgm:prSet/>
      <dgm:spPr/>
      <dgm:t>
        <a:bodyPr/>
        <a:lstStyle/>
        <a:p>
          <a:r>
            <a:rPr lang="en-US" dirty="0"/>
            <a:t>COS data can increase accountability by demonstrating the effectiveness of your service to both funders and clients. </a:t>
          </a:r>
        </a:p>
      </dgm:t>
    </dgm:pt>
    <dgm:pt modelId="{543DB931-835D-46DD-BCB9-EA23FF8A5514}" type="parTrans" cxnId="{9207E5C3-43CE-4E6C-9807-8790BFB00771}">
      <dgm:prSet/>
      <dgm:spPr/>
      <dgm:t>
        <a:bodyPr/>
        <a:lstStyle/>
        <a:p>
          <a:endParaRPr lang="en-US"/>
        </a:p>
      </dgm:t>
    </dgm:pt>
    <dgm:pt modelId="{DBEB22CC-C619-4AF2-ADBD-DFFB7288F2EE}" type="sibTrans" cxnId="{9207E5C3-43CE-4E6C-9807-8790BFB00771}">
      <dgm:prSet/>
      <dgm:spPr/>
      <dgm:t>
        <a:bodyPr/>
        <a:lstStyle/>
        <a:p>
          <a:endParaRPr lang="en-US"/>
        </a:p>
      </dgm:t>
    </dgm:pt>
    <dgm:pt modelId="{54346261-8E16-4B8E-8091-0DDF26D3296E}" type="pres">
      <dgm:prSet presAssocID="{60CC44D0-4BB3-4DF3-BA0A-5A7500CCF443}" presName="root" presStyleCnt="0">
        <dgm:presLayoutVars>
          <dgm:dir/>
          <dgm:resizeHandles val="exact"/>
        </dgm:presLayoutVars>
      </dgm:prSet>
      <dgm:spPr/>
      <dgm:t>
        <a:bodyPr/>
        <a:lstStyle/>
        <a:p>
          <a:endParaRPr lang="en-US"/>
        </a:p>
      </dgm:t>
    </dgm:pt>
    <dgm:pt modelId="{5AE366E9-813E-4EBB-8139-DEA14A38A665}" type="pres">
      <dgm:prSet presAssocID="{55EFDC65-5521-4D1B-B466-2945CEFE9B20}" presName="compNode" presStyleCnt="0"/>
      <dgm:spPr/>
    </dgm:pt>
    <dgm:pt modelId="{179D9DC1-165F-4441-ACD1-35985AEF0FFE}" type="pres">
      <dgm:prSet presAssocID="{55EFDC65-5521-4D1B-B466-2945CEFE9B20}" presName="bgRect" presStyleLbl="bgShp" presStyleIdx="0" presStyleCnt="3"/>
      <dgm:spPr/>
    </dgm:pt>
    <dgm:pt modelId="{8B056514-9A25-413F-A205-66652C4D77C8}" type="pres">
      <dgm:prSet presAssocID="{55EFDC65-5521-4D1B-B466-2945CEFE9B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34C15511-D0FE-4900-8B3E-D9CE383C0194}" type="pres">
      <dgm:prSet presAssocID="{55EFDC65-5521-4D1B-B466-2945CEFE9B20}" presName="spaceRect" presStyleCnt="0"/>
      <dgm:spPr/>
    </dgm:pt>
    <dgm:pt modelId="{C6736196-78CB-45E0-98F1-0E06522654D0}" type="pres">
      <dgm:prSet presAssocID="{55EFDC65-5521-4D1B-B466-2945CEFE9B20}" presName="parTx" presStyleLbl="revTx" presStyleIdx="0" presStyleCnt="3">
        <dgm:presLayoutVars>
          <dgm:chMax val="0"/>
          <dgm:chPref val="0"/>
        </dgm:presLayoutVars>
      </dgm:prSet>
      <dgm:spPr/>
      <dgm:t>
        <a:bodyPr/>
        <a:lstStyle/>
        <a:p>
          <a:endParaRPr lang="en-US"/>
        </a:p>
      </dgm:t>
    </dgm:pt>
    <dgm:pt modelId="{F20E8F16-3568-4B7F-85F6-3CF2FA0FBC88}" type="pres">
      <dgm:prSet presAssocID="{1C20CE9B-0A48-4E72-AAE7-C4F1BCD178BD}" presName="sibTrans" presStyleCnt="0"/>
      <dgm:spPr/>
    </dgm:pt>
    <dgm:pt modelId="{8D84ECE7-4899-42A9-95D0-9842A2B92B4D}" type="pres">
      <dgm:prSet presAssocID="{FFB44CE9-3AF1-452A-9896-FAEC33B07ADB}" presName="compNode" presStyleCnt="0"/>
      <dgm:spPr/>
    </dgm:pt>
    <dgm:pt modelId="{62A9F298-64E4-45B6-84BE-E99BC86381AA}" type="pres">
      <dgm:prSet presAssocID="{FFB44CE9-3AF1-452A-9896-FAEC33B07ADB}" presName="bgRect" presStyleLbl="bgShp" presStyleIdx="1" presStyleCnt="3"/>
      <dgm:spPr/>
    </dgm:pt>
    <dgm:pt modelId="{D1A0C60B-6859-447C-B060-28A533BCD630}" type="pres">
      <dgm:prSet presAssocID="{FFB44CE9-3AF1-452A-9896-FAEC33B07A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4B15549D-4807-451E-B4C0-E5C562ED568E}" type="pres">
      <dgm:prSet presAssocID="{FFB44CE9-3AF1-452A-9896-FAEC33B07ADB}" presName="spaceRect" presStyleCnt="0"/>
      <dgm:spPr/>
    </dgm:pt>
    <dgm:pt modelId="{4FE45496-9A88-459C-B423-AC5783585E4B}" type="pres">
      <dgm:prSet presAssocID="{FFB44CE9-3AF1-452A-9896-FAEC33B07ADB}" presName="parTx" presStyleLbl="revTx" presStyleIdx="1" presStyleCnt="3">
        <dgm:presLayoutVars>
          <dgm:chMax val="0"/>
          <dgm:chPref val="0"/>
        </dgm:presLayoutVars>
      </dgm:prSet>
      <dgm:spPr/>
      <dgm:t>
        <a:bodyPr/>
        <a:lstStyle/>
        <a:p>
          <a:endParaRPr lang="en-US"/>
        </a:p>
      </dgm:t>
    </dgm:pt>
    <dgm:pt modelId="{3443F2D6-88B0-4B93-8A26-18D8FF51C316}" type="pres">
      <dgm:prSet presAssocID="{C1DC971F-0A17-4E39-941A-A39BEEF032AF}" presName="sibTrans" presStyleCnt="0"/>
      <dgm:spPr/>
    </dgm:pt>
    <dgm:pt modelId="{24513223-578F-45B4-9265-AF3630468668}" type="pres">
      <dgm:prSet presAssocID="{67B535F6-AB00-47D9-B252-D395C1122B5D}" presName="compNode" presStyleCnt="0"/>
      <dgm:spPr/>
    </dgm:pt>
    <dgm:pt modelId="{8686CFD3-D4EB-4728-A3C3-811E3E8A2264}" type="pres">
      <dgm:prSet presAssocID="{67B535F6-AB00-47D9-B252-D395C1122B5D}" presName="bgRect" presStyleLbl="bgShp" presStyleIdx="2" presStyleCnt="3"/>
      <dgm:spPr/>
    </dgm:pt>
    <dgm:pt modelId="{EC2085F6-CAF7-4BF6-B457-97F0661F5EAA}" type="pres">
      <dgm:prSet presAssocID="{67B535F6-AB00-47D9-B252-D395C1122B5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DA0B1359-0025-4DF6-B21F-04BED1FF957E}" type="pres">
      <dgm:prSet presAssocID="{67B535F6-AB00-47D9-B252-D395C1122B5D}" presName="spaceRect" presStyleCnt="0"/>
      <dgm:spPr/>
    </dgm:pt>
    <dgm:pt modelId="{26E55FF1-B29E-4FA9-8DF7-6277295C19A6}" type="pres">
      <dgm:prSet presAssocID="{67B535F6-AB00-47D9-B252-D395C1122B5D}" presName="parTx" presStyleLbl="revTx" presStyleIdx="2" presStyleCnt="3">
        <dgm:presLayoutVars>
          <dgm:chMax val="0"/>
          <dgm:chPref val="0"/>
        </dgm:presLayoutVars>
      </dgm:prSet>
      <dgm:spPr/>
      <dgm:t>
        <a:bodyPr/>
        <a:lstStyle/>
        <a:p>
          <a:endParaRPr lang="en-US"/>
        </a:p>
      </dgm:t>
    </dgm:pt>
  </dgm:ptLst>
  <dgm:cxnLst>
    <dgm:cxn modelId="{8EED7EE1-029B-45EF-873C-4AA8047540AC}" srcId="{60CC44D0-4BB3-4DF3-BA0A-5A7500CCF443}" destId="{FFB44CE9-3AF1-452A-9896-FAEC33B07ADB}" srcOrd="1" destOrd="0" parTransId="{EACBCE7C-5A85-4F6E-B317-EC42AA4503E9}" sibTransId="{C1DC971F-0A17-4E39-941A-A39BEEF032AF}"/>
    <dgm:cxn modelId="{F981D2E4-8EDF-48C4-BB4F-29C9FFCFE213}" type="presOf" srcId="{FFB44CE9-3AF1-452A-9896-FAEC33B07ADB}" destId="{4FE45496-9A88-459C-B423-AC5783585E4B}" srcOrd="0" destOrd="0" presId="urn:microsoft.com/office/officeart/2018/2/layout/IconVerticalSolidList"/>
    <dgm:cxn modelId="{88046F10-A065-475F-90C3-580DA28481E0}" type="presOf" srcId="{55EFDC65-5521-4D1B-B466-2945CEFE9B20}" destId="{C6736196-78CB-45E0-98F1-0E06522654D0}" srcOrd="0" destOrd="0" presId="urn:microsoft.com/office/officeart/2018/2/layout/IconVerticalSolidList"/>
    <dgm:cxn modelId="{9207E5C3-43CE-4E6C-9807-8790BFB00771}" srcId="{60CC44D0-4BB3-4DF3-BA0A-5A7500CCF443}" destId="{67B535F6-AB00-47D9-B252-D395C1122B5D}" srcOrd="2" destOrd="0" parTransId="{543DB931-835D-46DD-BCB9-EA23FF8A5514}" sibTransId="{DBEB22CC-C619-4AF2-ADBD-DFFB7288F2EE}"/>
    <dgm:cxn modelId="{539FC8E9-9611-4A67-A9C8-C23EA58F3EA0}" type="presOf" srcId="{67B535F6-AB00-47D9-B252-D395C1122B5D}" destId="{26E55FF1-B29E-4FA9-8DF7-6277295C19A6}" srcOrd="0" destOrd="0" presId="urn:microsoft.com/office/officeart/2018/2/layout/IconVerticalSolidList"/>
    <dgm:cxn modelId="{A059FC2E-838D-48A9-B4E6-6353275D537A}" srcId="{60CC44D0-4BB3-4DF3-BA0A-5A7500CCF443}" destId="{55EFDC65-5521-4D1B-B466-2945CEFE9B20}" srcOrd="0" destOrd="0" parTransId="{408D41E4-7680-461E-8855-713399FA31DD}" sibTransId="{1C20CE9B-0A48-4E72-AAE7-C4F1BCD178BD}"/>
    <dgm:cxn modelId="{06BFD405-F2FD-44E2-ACE1-1F89854F3E43}" type="presOf" srcId="{60CC44D0-4BB3-4DF3-BA0A-5A7500CCF443}" destId="{54346261-8E16-4B8E-8091-0DDF26D3296E}" srcOrd="0" destOrd="0" presId="urn:microsoft.com/office/officeart/2018/2/layout/IconVerticalSolidList"/>
    <dgm:cxn modelId="{2FEACFC9-9F74-4060-A4F6-1F778C91A469}" type="presParOf" srcId="{54346261-8E16-4B8E-8091-0DDF26D3296E}" destId="{5AE366E9-813E-4EBB-8139-DEA14A38A665}" srcOrd="0" destOrd="0" presId="urn:microsoft.com/office/officeart/2018/2/layout/IconVerticalSolidList"/>
    <dgm:cxn modelId="{EDEF2049-7F67-4B1F-AE07-69B61797F35D}" type="presParOf" srcId="{5AE366E9-813E-4EBB-8139-DEA14A38A665}" destId="{179D9DC1-165F-4441-ACD1-35985AEF0FFE}" srcOrd="0" destOrd="0" presId="urn:microsoft.com/office/officeart/2018/2/layout/IconVerticalSolidList"/>
    <dgm:cxn modelId="{5BE8625A-D216-45CD-A3E3-FF563F30A84A}" type="presParOf" srcId="{5AE366E9-813E-4EBB-8139-DEA14A38A665}" destId="{8B056514-9A25-413F-A205-66652C4D77C8}" srcOrd="1" destOrd="0" presId="urn:microsoft.com/office/officeart/2018/2/layout/IconVerticalSolidList"/>
    <dgm:cxn modelId="{892973D9-199F-4C23-B453-00C179A0F396}" type="presParOf" srcId="{5AE366E9-813E-4EBB-8139-DEA14A38A665}" destId="{34C15511-D0FE-4900-8B3E-D9CE383C0194}" srcOrd="2" destOrd="0" presId="urn:microsoft.com/office/officeart/2018/2/layout/IconVerticalSolidList"/>
    <dgm:cxn modelId="{E99C34C3-92DC-45B3-BBF6-266FD8F32EA4}" type="presParOf" srcId="{5AE366E9-813E-4EBB-8139-DEA14A38A665}" destId="{C6736196-78CB-45E0-98F1-0E06522654D0}" srcOrd="3" destOrd="0" presId="urn:microsoft.com/office/officeart/2018/2/layout/IconVerticalSolidList"/>
    <dgm:cxn modelId="{D8B59CB0-0531-4853-B3E7-77557FC74C8A}" type="presParOf" srcId="{54346261-8E16-4B8E-8091-0DDF26D3296E}" destId="{F20E8F16-3568-4B7F-85F6-3CF2FA0FBC88}" srcOrd="1" destOrd="0" presId="urn:microsoft.com/office/officeart/2018/2/layout/IconVerticalSolidList"/>
    <dgm:cxn modelId="{367D4414-5F1C-47D2-82A0-2CDA377B7670}" type="presParOf" srcId="{54346261-8E16-4B8E-8091-0DDF26D3296E}" destId="{8D84ECE7-4899-42A9-95D0-9842A2B92B4D}" srcOrd="2" destOrd="0" presId="urn:microsoft.com/office/officeart/2018/2/layout/IconVerticalSolidList"/>
    <dgm:cxn modelId="{B056C881-6888-4A34-B6CD-98418F123407}" type="presParOf" srcId="{8D84ECE7-4899-42A9-95D0-9842A2B92B4D}" destId="{62A9F298-64E4-45B6-84BE-E99BC86381AA}" srcOrd="0" destOrd="0" presId="urn:microsoft.com/office/officeart/2018/2/layout/IconVerticalSolidList"/>
    <dgm:cxn modelId="{7FD728E8-C3FA-47C2-A232-D24080AB6D6F}" type="presParOf" srcId="{8D84ECE7-4899-42A9-95D0-9842A2B92B4D}" destId="{D1A0C60B-6859-447C-B060-28A533BCD630}" srcOrd="1" destOrd="0" presId="urn:microsoft.com/office/officeart/2018/2/layout/IconVerticalSolidList"/>
    <dgm:cxn modelId="{AF434785-D1EF-4D77-8417-558397B77948}" type="presParOf" srcId="{8D84ECE7-4899-42A9-95D0-9842A2B92B4D}" destId="{4B15549D-4807-451E-B4C0-E5C562ED568E}" srcOrd="2" destOrd="0" presId="urn:microsoft.com/office/officeart/2018/2/layout/IconVerticalSolidList"/>
    <dgm:cxn modelId="{6370490B-63D6-499F-BE47-6A3A7544D321}" type="presParOf" srcId="{8D84ECE7-4899-42A9-95D0-9842A2B92B4D}" destId="{4FE45496-9A88-459C-B423-AC5783585E4B}" srcOrd="3" destOrd="0" presId="urn:microsoft.com/office/officeart/2018/2/layout/IconVerticalSolidList"/>
    <dgm:cxn modelId="{85FBC363-3AD7-4395-98F7-ABF5FDE71F72}" type="presParOf" srcId="{54346261-8E16-4B8E-8091-0DDF26D3296E}" destId="{3443F2D6-88B0-4B93-8A26-18D8FF51C316}" srcOrd="3" destOrd="0" presId="urn:microsoft.com/office/officeart/2018/2/layout/IconVerticalSolidList"/>
    <dgm:cxn modelId="{13A67188-11E3-4D50-BD40-49012967B52E}" type="presParOf" srcId="{54346261-8E16-4B8E-8091-0DDF26D3296E}" destId="{24513223-578F-45B4-9265-AF3630468668}" srcOrd="4" destOrd="0" presId="urn:microsoft.com/office/officeart/2018/2/layout/IconVerticalSolidList"/>
    <dgm:cxn modelId="{175B7B10-DD53-4950-8984-E8091517BE63}" type="presParOf" srcId="{24513223-578F-45B4-9265-AF3630468668}" destId="{8686CFD3-D4EB-4728-A3C3-811E3E8A2264}" srcOrd="0" destOrd="0" presId="urn:microsoft.com/office/officeart/2018/2/layout/IconVerticalSolidList"/>
    <dgm:cxn modelId="{37B0C020-1A8C-4573-87A9-E99BCBA16E46}" type="presParOf" srcId="{24513223-578F-45B4-9265-AF3630468668}" destId="{EC2085F6-CAF7-4BF6-B457-97F0661F5EAA}" srcOrd="1" destOrd="0" presId="urn:microsoft.com/office/officeart/2018/2/layout/IconVerticalSolidList"/>
    <dgm:cxn modelId="{5B0E2D37-65CE-4056-91D2-A6891EF8399E}" type="presParOf" srcId="{24513223-578F-45B4-9265-AF3630468668}" destId="{DA0B1359-0025-4DF6-B21F-04BED1FF957E}" srcOrd="2" destOrd="0" presId="urn:microsoft.com/office/officeart/2018/2/layout/IconVerticalSolidList"/>
    <dgm:cxn modelId="{FB2A247C-69CC-48E0-B41D-A092B5E93BB3}" type="presParOf" srcId="{24513223-578F-45B4-9265-AF3630468668}" destId="{26E55FF1-B29E-4FA9-8DF7-6277295C19A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782BBB-A6F5-446A-B4C5-8DC512D6ACD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E5015D5-E626-4FBB-A6DC-537398F63607}">
      <dgm:prSet custT="1"/>
      <dgm:spPr/>
      <dgm:t>
        <a:bodyPr/>
        <a:lstStyle/>
        <a:p>
          <a:r>
            <a:rPr lang="en-US" sz="2800" dirty="0"/>
            <a:t>What we know about safety is that:</a:t>
          </a:r>
        </a:p>
      </dgm:t>
    </dgm:pt>
    <dgm:pt modelId="{E3BB2FD9-A16E-4302-A441-CCBC035D02C9}" type="parTrans" cxnId="{7B5FD972-9A49-46D2-883C-670D29F31424}">
      <dgm:prSet/>
      <dgm:spPr/>
      <dgm:t>
        <a:bodyPr/>
        <a:lstStyle/>
        <a:p>
          <a:endParaRPr lang="en-US"/>
        </a:p>
      </dgm:t>
    </dgm:pt>
    <dgm:pt modelId="{876DD513-2077-40C8-8875-8BE49C581B75}" type="sibTrans" cxnId="{7B5FD972-9A49-46D2-883C-670D29F31424}">
      <dgm:prSet/>
      <dgm:spPr/>
      <dgm:t>
        <a:bodyPr/>
        <a:lstStyle/>
        <a:p>
          <a:endParaRPr lang="en-US"/>
        </a:p>
      </dgm:t>
    </dgm:pt>
    <dgm:pt modelId="{B32532B2-312A-4EE4-B793-46D5829E60E1}">
      <dgm:prSet/>
      <dgm:spPr/>
      <dgm:t>
        <a:bodyPr/>
        <a:lstStyle/>
        <a:p>
          <a:r>
            <a:rPr lang="en-US" dirty="0"/>
            <a:t>trauma disrupts clients’ feelings of safety</a:t>
          </a:r>
        </a:p>
      </dgm:t>
    </dgm:pt>
    <dgm:pt modelId="{3130C008-9D4B-442D-B8E1-AEF520F7B9FA}" type="parTrans" cxnId="{56C1C82C-947F-4BD5-9BC6-4D5E29B9D673}">
      <dgm:prSet/>
      <dgm:spPr/>
      <dgm:t>
        <a:bodyPr/>
        <a:lstStyle/>
        <a:p>
          <a:endParaRPr lang="en-US"/>
        </a:p>
      </dgm:t>
    </dgm:pt>
    <dgm:pt modelId="{40363117-3F4B-48ED-B056-86C6057E9342}" type="sibTrans" cxnId="{56C1C82C-947F-4BD5-9BC6-4D5E29B9D673}">
      <dgm:prSet/>
      <dgm:spPr/>
      <dgm:t>
        <a:bodyPr/>
        <a:lstStyle/>
        <a:p>
          <a:endParaRPr lang="en-US"/>
        </a:p>
      </dgm:t>
    </dgm:pt>
    <dgm:pt modelId="{B4CF4104-0A42-4F92-8E50-7B27460EA326}">
      <dgm:prSet/>
      <dgm:spPr/>
      <dgm:t>
        <a:bodyPr/>
        <a:lstStyle/>
        <a:p>
          <a:r>
            <a:rPr lang="en-US" dirty="0"/>
            <a:t>it is mainly unconscious</a:t>
          </a:r>
        </a:p>
      </dgm:t>
    </dgm:pt>
    <dgm:pt modelId="{35324C83-988A-4B82-9AB0-F02B8F60AFD8}" type="parTrans" cxnId="{BA23966C-9276-4D81-9983-8BE5CB8C8A0A}">
      <dgm:prSet/>
      <dgm:spPr/>
      <dgm:t>
        <a:bodyPr/>
        <a:lstStyle/>
        <a:p>
          <a:endParaRPr lang="en-US"/>
        </a:p>
      </dgm:t>
    </dgm:pt>
    <dgm:pt modelId="{93E20254-5BCC-4D43-90B5-B9EB866D061F}" type="sibTrans" cxnId="{BA23966C-9276-4D81-9983-8BE5CB8C8A0A}">
      <dgm:prSet/>
      <dgm:spPr/>
      <dgm:t>
        <a:bodyPr/>
        <a:lstStyle/>
        <a:p>
          <a:endParaRPr lang="en-US"/>
        </a:p>
      </dgm:t>
    </dgm:pt>
    <dgm:pt modelId="{5D0182E8-657F-43D2-BAA3-054DCC3A9A9D}">
      <dgm:prSet/>
      <dgm:spPr/>
      <dgm:t>
        <a:bodyPr/>
        <a:lstStyle/>
        <a:p>
          <a:r>
            <a:rPr lang="en-US" dirty="0"/>
            <a:t>when you feel unsafe you are in a defensive state (FFF) and this impacts the way you see the world (focused on danger)</a:t>
          </a:r>
        </a:p>
      </dgm:t>
    </dgm:pt>
    <dgm:pt modelId="{A71F289E-F5DC-406D-AA5D-63CA9F3EA32E}" type="parTrans" cxnId="{92F87357-FA90-4BCD-B0FD-C66028CBDF55}">
      <dgm:prSet/>
      <dgm:spPr/>
      <dgm:t>
        <a:bodyPr/>
        <a:lstStyle/>
        <a:p>
          <a:endParaRPr lang="en-US"/>
        </a:p>
      </dgm:t>
    </dgm:pt>
    <dgm:pt modelId="{C7ED623A-1D21-44FC-A856-1F53F62488E3}" type="sibTrans" cxnId="{92F87357-FA90-4BCD-B0FD-C66028CBDF55}">
      <dgm:prSet/>
      <dgm:spPr/>
      <dgm:t>
        <a:bodyPr/>
        <a:lstStyle/>
        <a:p>
          <a:endParaRPr lang="en-US"/>
        </a:p>
      </dgm:t>
    </dgm:pt>
    <dgm:pt modelId="{19B8D266-A4E8-4462-A2C4-AFBEF5013028}">
      <dgm:prSet/>
      <dgm:spPr/>
      <dgm:t>
        <a:bodyPr/>
        <a:lstStyle/>
        <a:p>
          <a:r>
            <a:rPr lang="en-US" dirty="0"/>
            <a:t>when clients feel unsafe it is difficult to think or plan for the future</a:t>
          </a:r>
        </a:p>
      </dgm:t>
    </dgm:pt>
    <dgm:pt modelId="{B4EC3BDE-F483-4518-82AB-3114AC64AFCC}" type="parTrans" cxnId="{91BFF471-04F4-4F64-9FC1-609819882864}">
      <dgm:prSet/>
      <dgm:spPr/>
      <dgm:t>
        <a:bodyPr/>
        <a:lstStyle/>
        <a:p>
          <a:endParaRPr lang="en-US"/>
        </a:p>
      </dgm:t>
    </dgm:pt>
    <dgm:pt modelId="{236B4795-F26D-42BF-8567-5A0F9CF81B43}" type="sibTrans" cxnId="{91BFF471-04F4-4F64-9FC1-609819882864}">
      <dgm:prSet/>
      <dgm:spPr/>
      <dgm:t>
        <a:bodyPr/>
        <a:lstStyle/>
        <a:p>
          <a:endParaRPr lang="en-US"/>
        </a:p>
      </dgm:t>
    </dgm:pt>
    <dgm:pt modelId="{C6337FDE-2C0B-4C6F-B8F1-AA09EF60D3E7}">
      <dgm:prSet/>
      <dgm:spPr/>
      <dgm:t>
        <a:bodyPr/>
        <a:lstStyle/>
        <a:p>
          <a:r>
            <a:rPr lang="en-US" dirty="0"/>
            <a:t>you can’t heal when you feel unsafe</a:t>
          </a:r>
        </a:p>
      </dgm:t>
    </dgm:pt>
    <dgm:pt modelId="{30F2A5E9-BDF2-4E85-BD4F-B2D1289D2CDA}" type="parTrans" cxnId="{D6FFD089-6454-42F0-86CD-5683202B7BD0}">
      <dgm:prSet/>
      <dgm:spPr/>
      <dgm:t>
        <a:bodyPr/>
        <a:lstStyle/>
        <a:p>
          <a:endParaRPr lang="en-US"/>
        </a:p>
      </dgm:t>
    </dgm:pt>
    <dgm:pt modelId="{2A04CD3A-E17E-4C63-B1FD-481146D49490}" type="sibTrans" cxnId="{D6FFD089-6454-42F0-86CD-5683202B7BD0}">
      <dgm:prSet/>
      <dgm:spPr/>
      <dgm:t>
        <a:bodyPr/>
        <a:lstStyle/>
        <a:p>
          <a:endParaRPr lang="en-US"/>
        </a:p>
      </dgm:t>
    </dgm:pt>
    <dgm:pt modelId="{6366F4CA-7822-4869-A951-985DAC966377}">
      <dgm:prSet/>
      <dgm:spPr/>
      <dgm:t>
        <a:bodyPr/>
        <a:lstStyle/>
        <a:p>
          <a:r>
            <a:rPr lang="en-US" dirty="0"/>
            <a:t>humans are social beings who rely on social connection for safety and wellbeing</a:t>
          </a:r>
        </a:p>
      </dgm:t>
    </dgm:pt>
    <dgm:pt modelId="{04DE97A1-0B03-4DE5-BD59-5FF425E2612D}" type="parTrans" cxnId="{7CDB3DFF-FE21-4578-BA7F-A1667B0F0AE8}">
      <dgm:prSet/>
      <dgm:spPr/>
      <dgm:t>
        <a:bodyPr/>
        <a:lstStyle/>
        <a:p>
          <a:endParaRPr lang="en-US"/>
        </a:p>
      </dgm:t>
    </dgm:pt>
    <dgm:pt modelId="{F9CC4EC5-2C95-4467-B06A-2E400F1F73D1}" type="sibTrans" cxnId="{7CDB3DFF-FE21-4578-BA7F-A1667B0F0AE8}">
      <dgm:prSet/>
      <dgm:spPr/>
      <dgm:t>
        <a:bodyPr/>
        <a:lstStyle/>
        <a:p>
          <a:endParaRPr lang="en-US"/>
        </a:p>
      </dgm:t>
    </dgm:pt>
    <dgm:pt modelId="{62076E6F-1077-D543-87A3-6BC1C0D383B9}" type="pres">
      <dgm:prSet presAssocID="{5F782BBB-A6F5-446A-B4C5-8DC512D6ACD4}" presName="vert0" presStyleCnt="0">
        <dgm:presLayoutVars>
          <dgm:dir/>
          <dgm:animOne val="branch"/>
          <dgm:animLvl val="lvl"/>
        </dgm:presLayoutVars>
      </dgm:prSet>
      <dgm:spPr/>
      <dgm:t>
        <a:bodyPr/>
        <a:lstStyle/>
        <a:p>
          <a:endParaRPr lang="en-US"/>
        </a:p>
      </dgm:t>
    </dgm:pt>
    <dgm:pt modelId="{55CFBB7B-7F79-FA47-91AF-B268F9E2E725}" type="pres">
      <dgm:prSet presAssocID="{1E5015D5-E626-4FBB-A6DC-537398F63607}" presName="thickLine" presStyleLbl="alignNode1" presStyleIdx="0" presStyleCnt="1"/>
      <dgm:spPr/>
    </dgm:pt>
    <dgm:pt modelId="{3A193114-843D-A247-8CD4-5A6E856187F3}" type="pres">
      <dgm:prSet presAssocID="{1E5015D5-E626-4FBB-A6DC-537398F63607}" presName="horz1" presStyleCnt="0"/>
      <dgm:spPr/>
    </dgm:pt>
    <dgm:pt modelId="{958ED5F0-1FE5-6B4A-9DA4-8C9970B51294}" type="pres">
      <dgm:prSet presAssocID="{1E5015D5-E626-4FBB-A6DC-537398F63607}" presName="tx1" presStyleLbl="revTx" presStyleIdx="0" presStyleCnt="7"/>
      <dgm:spPr/>
      <dgm:t>
        <a:bodyPr/>
        <a:lstStyle/>
        <a:p>
          <a:endParaRPr lang="en-US"/>
        </a:p>
      </dgm:t>
    </dgm:pt>
    <dgm:pt modelId="{A7314AAB-6B2C-0849-A2D1-DE49DE23656B}" type="pres">
      <dgm:prSet presAssocID="{1E5015D5-E626-4FBB-A6DC-537398F63607}" presName="vert1" presStyleCnt="0"/>
      <dgm:spPr/>
    </dgm:pt>
    <dgm:pt modelId="{D34F33C4-40E8-F64D-9B3E-86C2A61D1463}" type="pres">
      <dgm:prSet presAssocID="{B32532B2-312A-4EE4-B793-46D5829E60E1}" presName="vertSpace2a" presStyleCnt="0"/>
      <dgm:spPr/>
    </dgm:pt>
    <dgm:pt modelId="{EAD2FD5A-2C91-2142-AA0B-64AE3A5AA101}" type="pres">
      <dgm:prSet presAssocID="{B32532B2-312A-4EE4-B793-46D5829E60E1}" presName="horz2" presStyleCnt="0"/>
      <dgm:spPr/>
    </dgm:pt>
    <dgm:pt modelId="{411815FF-1D2C-B34F-B3E7-3E6F9108AA14}" type="pres">
      <dgm:prSet presAssocID="{B32532B2-312A-4EE4-B793-46D5829E60E1}" presName="horzSpace2" presStyleCnt="0"/>
      <dgm:spPr/>
    </dgm:pt>
    <dgm:pt modelId="{93469F36-241B-FF4B-98ED-5067CC12301D}" type="pres">
      <dgm:prSet presAssocID="{B32532B2-312A-4EE4-B793-46D5829E60E1}" presName="tx2" presStyleLbl="revTx" presStyleIdx="1" presStyleCnt="7"/>
      <dgm:spPr/>
      <dgm:t>
        <a:bodyPr/>
        <a:lstStyle/>
        <a:p>
          <a:endParaRPr lang="en-US"/>
        </a:p>
      </dgm:t>
    </dgm:pt>
    <dgm:pt modelId="{2A3E4BBC-48CF-EA44-846A-814265EED20A}" type="pres">
      <dgm:prSet presAssocID="{B32532B2-312A-4EE4-B793-46D5829E60E1}" presName="vert2" presStyleCnt="0"/>
      <dgm:spPr/>
    </dgm:pt>
    <dgm:pt modelId="{3F441D95-C3B5-7343-A727-701004A97E61}" type="pres">
      <dgm:prSet presAssocID="{B32532B2-312A-4EE4-B793-46D5829E60E1}" presName="thinLine2b" presStyleLbl="callout" presStyleIdx="0" presStyleCnt="6"/>
      <dgm:spPr/>
    </dgm:pt>
    <dgm:pt modelId="{9F5506C3-9B89-4E43-968A-7C8A5CCC0213}" type="pres">
      <dgm:prSet presAssocID="{B32532B2-312A-4EE4-B793-46D5829E60E1}" presName="vertSpace2b" presStyleCnt="0"/>
      <dgm:spPr/>
    </dgm:pt>
    <dgm:pt modelId="{5962C6D6-E679-D740-8F72-3809776932B7}" type="pres">
      <dgm:prSet presAssocID="{B4CF4104-0A42-4F92-8E50-7B27460EA326}" presName="horz2" presStyleCnt="0"/>
      <dgm:spPr/>
    </dgm:pt>
    <dgm:pt modelId="{5AD784A4-A83B-3A40-8E0C-613B4CF7331F}" type="pres">
      <dgm:prSet presAssocID="{B4CF4104-0A42-4F92-8E50-7B27460EA326}" presName="horzSpace2" presStyleCnt="0"/>
      <dgm:spPr/>
    </dgm:pt>
    <dgm:pt modelId="{BEE904AD-6105-424E-8CBB-BE115E68BEA8}" type="pres">
      <dgm:prSet presAssocID="{B4CF4104-0A42-4F92-8E50-7B27460EA326}" presName="tx2" presStyleLbl="revTx" presStyleIdx="2" presStyleCnt="7"/>
      <dgm:spPr/>
      <dgm:t>
        <a:bodyPr/>
        <a:lstStyle/>
        <a:p>
          <a:endParaRPr lang="en-US"/>
        </a:p>
      </dgm:t>
    </dgm:pt>
    <dgm:pt modelId="{E5EEDBC4-9850-F34D-8248-00EF35330DDD}" type="pres">
      <dgm:prSet presAssocID="{B4CF4104-0A42-4F92-8E50-7B27460EA326}" presName="vert2" presStyleCnt="0"/>
      <dgm:spPr/>
    </dgm:pt>
    <dgm:pt modelId="{926A06C2-607A-844D-BEBF-C548854F9358}" type="pres">
      <dgm:prSet presAssocID="{B4CF4104-0A42-4F92-8E50-7B27460EA326}" presName="thinLine2b" presStyleLbl="callout" presStyleIdx="1" presStyleCnt="6"/>
      <dgm:spPr/>
    </dgm:pt>
    <dgm:pt modelId="{278409AB-9524-B047-8F06-72417F2C3179}" type="pres">
      <dgm:prSet presAssocID="{B4CF4104-0A42-4F92-8E50-7B27460EA326}" presName="vertSpace2b" presStyleCnt="0"/>
      <dgm:spPr/>
    </dgm:pt>
    <dgm:pt modelId="{077AD44F-4D6E-F247-BF92-FF8B78ED5E06}" type="pres">
      <dgm:prSet presAssocID="{5D0182E8-657F-43D2-BAA3-054DCC3A9A9D}" presName="horz2" presStyleCnt="0"/>
      <dgm:spPr/>
    </dgm:pt>
    <dgm:pt modelId="{5B079C65-0349-964B-92E1-C031FE9718E9}" type="pres">
      <dgm:prSet presAssocID="{5D0182E8-657F-43D2-BAA3-054DCC3A9A9D}" presName="horzSpace2" presStyleCnt="0"/>
      <dgm:spPr/>
    </dgm:pt>
    <dgm:pt modelId="{63148D3A-5F54-E448-BEA5-3FEE8D82BC94}" type="pres">
      <dgm:prSet presAssocID="{5D0182E8-657F-43D2-BAA3-054DCC3A9A9D}" presName="tx2" presStyleLbl="revTx" presStyleIdx="3" presStyleCnt="7"/>
      <dgm:spPr/>
      <dgm:t>
        <a:bodyPr/>
        <a:lstStyle/>
        <a:p>
          <a:endParaRPr lang="en-US"/>
        </a:p>
      </dgm:t>
    </dgm:pt>
    <dgm:pt modelId="{C2F9911F-8E4E-9C43-8327-3988DE1CD4B6}" type="pres">
      <dgm:prSet presAssocID="{5D0182E8-657F-43D2-BAA3-054DCC3A9A9D}" presName="vert2" presStyleCnt="0"/>
      <dgm:spPr/>
    </dgm:pt>
    <dgm:pt modelId="{C3091DB4-E285-474D-9FA9-626CF33F2D14}" type="pres">
      <dgm:prSet presAssocID="{5D0182E8-657F-43D2-BAA3-054DCC3A9A9D}" presName="thinLine2b" presStyleLbl="callout" presStyleIdx="2" presStyleCnt="6"/>
      <dgm:spPr/>
    </dgm:pt>
    <dgm:pt modelId="{DED395C9-51FC-CE41-BF13-A1435AE8FCF9}" type="pres">
      <dgm:prSet presAssocID="{5D0182E8-657F-43D2-BAA3-054DCC3A9A9D}" presName="vertSpace2b" presStyleCnt="0"/>
      <dgm:spPr/>
    </dgm:pt>
    <dgm:pt modelId="{61D48A71-0DEE-224C-92C8-6BF1B3307B7B}" type="pres">
      <dgm:prSet presAssocID="{19B8D266-A4E8-4462-A2C4-AFBEF5013028}" presName="horz2" presStyleCnt="0"/>
      <dgm:spPr/>
    </dgm:pt>
    <dgm:pt modelId="{6B131503-A496-2544-A564-6A92BA3C501B}" type="pres">
      <dgm:prSet presAssocID="{19B8D266-A4E8-4462-A2C4-AFBEF5013028}" presName="horzSpace2" presStyleCnt="0"/>
      <dgm:spPr/>
    </dgm:pt>
    <dgm:pt modelId="{BB25EC69-DF95-394D-A416-707F78C33856}" type="pres">
      <dgm:prSet presAssocID="{19B8D266-A4E8-4462-A2C4-AFBEF5013028}" presName="tx2" presStyleLbl="revTx" presStyleIdx="4" presStyleCnt="7"/>
      <dgm:spPr/>
      <dgm:t>
        <a:bodyPr/>
        <a:lstStyle/>
        <a:p>
          <a:endParaRPr lang="en-US"/>
        </a:p>
      </dgm:t>
    </dgm:pt>
    <dgm:pt modelId="{3C868A7C-B8A9-3042-8281-24AE2C22279E}" type="pres">
      <dgm:prSet presAssocID="{19B8D266-A4E8-4462-A2C4-AFBEF5013028}" presName="vert2" presStyleCnt="0"/>
      <dgm:spPr/>
    </dgm:pt>
    <dgm:pt modelId="{8CB52A2A-DB81-2445-94C1-C7BD643D0915}" type="pres">
      <dgm:prSet presAssocID="{19B8D266-A4E8-4462-A2C4-AFBEF5013028}" presName="thinLine2b" presStyleLbl="callout" presStyleIdx="3" presStyleCnt="6"/>
      <dgm:spPr/>
    </dgm:pt>
    <dgm:pt modelId="{DA969D43-20FF-3F47-99B5-11388FB87168}" type="pres">
      <dgm:prSet presAssocID="{19B8D266-A4E8-4462-A2C4-AFBEF5013028}" presName="vertSpace2b" presStyleCnt="0"/>
      <dgm:spPr/>
    </dgm:pt>
    <dgm:pt modelId="{AF0F1FE8-441A-AB49-8813-5EA888F987ED}" type="pres">
      <dgm:prSet presAssocID="{C6337FDE-2C0B-4C6F-B8F1-AA09EF60D3E7}" presName="horz2" presStyleCnt="0"/>
      <dgm:spPr/>
    </dgm:pt>
    <dgm:pt modelId="{90C5461D-5BAC-434A-B801-23CE1E43579F}" type="pres">
      <dgm:prSet presAssocID="{C6337FDE-2C0B-4C6F-B8F1-AA09EF60D3E7}" presName="horzSpace2" presStyleCnt="0"/>
      <dgm:spPr/>
    </dgm:pt>
    <dgm:pt modelId="{9228EAB3-B55D-2A48-8336-1778C033A083}" type="pres">
      <dgm:prSet presAssocID="{C6337FDE-2C0B-4C6F-B8F1-AA09EF60D3E7}" presName="tx2" presStyleLbl="revTx" presStyleIdx="5" presStyleCnt="7"/>
      <dgm:spPr/>
      <dgm:t>
        <a:bodyPr/>
        <a:lstStyle/>
        <a:p>
          <a:endParaRPr lang="en-US"/>
        </a:p>
      </dgm:t>
    </dgm:pt>
    <dgm:pt modelId="{0C21E81E-7BB6-C240-B02E-0B04622C52F4}" type="pres">
      <dgm:prSet presAssocID="{C6337FDE-2C0B-4C6F-B8F1-AA09EF60D3E7}" presName="vert2" presStyleCnt="0"/>
      <dgm:spPr/>
    </dgm:pt>
    <dgm:pt modelId="{4BAB7B5B-47EE-CF4E-BCF7-49BC0BA35DF4}" type="pres">
      <dgm:prSet presAssocID="{C6337FDE-2C0B-4C6F-B8F1-AA09EF60D3E7}" presName="thinLine2b" presStyleLbl="callout" presStyleIdx="4" presStyleCnt="6"/>
      <dgm:spPr/>
    </dgm:pt>
    <dgm:pt modelId="{4DB1B890-A285-1D4D-B235-8CDF54974AD6}" type="pres">
      <dgm:prSet presAssocID="{C6337FDE-2C0B-4C6F-B8F1-AA09EF60D3E7}" presName="vertSpace2b" presStyleCnt="0"/>
      <dgm:spPr/>
    </dgm:pt>
    <dgm:pt modelId="{077206F7-FF3A-1241-9CC4-14506BB6F220}" type="pres">
      <dgm:prSet presAssocID="{6366F4CA-7822-4869-A951-985DAC966377}" presName="horz2" presStyleCnt="0"/>
      <dgm:spPr/>
    </dgm:pt>
    <dgm:pt modelId="{059F7750-906B-994B-8621-3787FED1AD8A}" type="pres">
      <dgm:prSet presAssocID="{6366F4CA-7822-4869-A951-985DAC966377}" presName="horzSpace2" presStyleCnt="0"/>
      <dgm:spPr/>
    </dgm:pt>
    <dgm:pt modelId="{87AE075A-35B3-074E-B044-F8F9E4D1403A}" type="pres">
      <dgm:prSet presAssocID="{6366F4CA-7822-4869-A951-985DAC966377}" presName="tx2" presStyleLbl="revTx" presStyleIdx="6" presStyleCnt="7"/>
      <dgm:spPr/>
      <dgm:t>
        <a:bodyPr/>
        <a:lstStyle/>
        <a:p>
          <a:endParaRPr lang="en-US"/>
        </a:p>
      </dgm:t>
    </dgm:pt>
    <dgm:pt modelId="{72AFC9BA-95C2-E747-8C2D-3552920F1A63}" type="pres">
      <dgm:prSet presAssocID="{6366F4CA-7822-4869-A951-985DAC966377}" presName="vert2" presStyleCnt="0"/>
      <dgm:spPr/>
    </dgm:pt>
    <dgm:pt modelId="{C5522FA6-4C6E-E342-888A-336CB889DAAE}" type="pres">
      <dgm:prSet presAssocID="{6366F4CA-7822-4869-A951-985DAC966377}" presName="thinLine2b" presStyleLbl="callout" presStyleIdx="5" presStyleCnt="6"/>
      <dgm:spPr/>
    </dgm:pt>
    <dgm:pt modelId="{252F5F08-63DF-CE46-8DA6-57F99EB6A4BC}" type="pres">
      <dgm:prSet presAssocID="{6366F4CA-7822-4869-A951-985DAC966377}" presName="vertSpace2b" presStyleCnt="0"/>
      <dgm:spPr/>
    </dgm:pt>
  </dgm:ptLst>
  <dgm:cxnLst>
    <dgm:cxn modelId="{4238F5A9-0FA1-2F42-8681-8189CF276304}" type="presOf" srcId="{C6337FDE-2C0B-4C6F-B8F1-AA09EF60D3E7}" destId="{9228EAB3-B55D-2A48-8336-1778C033A083}" srcOrd="0" destOrd="0" presId="urn:microsoft.com/office/officeart/2008/layout/LinedList"/>
    <dgm:cxn modelId="{7CDB3DFF-FE21-4578-BA7F-A1667B0F0AE8}" srcId="{1E5015D5-E626-4FBB-A6DC-537398F63607}" destId="{6366F4CA-7822-4869-A951-985DAC966377}" srcOrd="5" destOrd="0" parTransId="{04DE97A1-0B03-4DE5-BD59-5FF425E2612D}" sibTransId="{F9CC4EC5-2C95-4467-B06A-2E400F1F73D1}"/>
    <dgm:cxn modelId="{56C1C82C-947F-4BD5-9BC6-4D5E29B9D673}" srcId="{1E5015D5-E626-4FBB-A6DC-537398F63607}" destId="{B32532B2-312A-4EE4-B793-46D5829E60E1}" srcOrd="0" destOrd="0" parTransId="{3130C008-9D4B-442D-B8E1-AEF520F7B9FA}" sibTransId="{40363117-3F4B-48ED-B056-86C6057E9342}"/>
    <dgm:cxn modelId="{E0414B51-204A-C045-9185-511FCA4FD137}" type="presOf" srcId="{B4CF4104-0A42-4F92-8E50-7B27460EA326}" destId="{BEE904AD-6105-424E-8CBB-BE115E68BEA8}" srcOrd="0" destOrd="0" presId="urn:microsoft.com/office/officeart/2008/layout/LinedList"/>
    <dgm:cxn modelId="{B16DE491-6AE5-9349-AD88-957AC0CE2FFA}" type="presOf" srcId="{1E5015D5-E626-4FBB-A6DC-537398F63607}" destId="{958ED5F0-1FE5-6B4A-9DA4-8C9970B51294}" srcOrd="0" destOrd="0" presId="urn:microsoft.com/office/officeart/2008/layout/LinedList"/>
    <dgm:cxn modelId="{63CB0923-3024-3242-8014-992B28D73D85}" type="presOf" srcId="{5F782BBB-A6F5-446A-B4C5-8DC512D6ACD4}" destId="{62076E6F-1077-D543-87A3-6BC1C0D383B9}" srcOrd="0" destOrd="0" presId="urn:microsoft.com/office/officeart/2008/layout/LinedList"/>
    <dgm:cxn modelId="{D6FFD089-6454-42F0-86CD-5683202B7BD0}" srcId="{1E5015D5-E626-4FBB-A6DC-537398F63607}" destId="{C6337FDE-2C0B-4C6F-B8F1-AA09EF60D3E7}" srcOrd="4" destOrd="0" parTransId="{30F2A5E9-BDF2-4E85-BD4F-B2D1289D2CDA}" sibTransId="{2A04CD3A-E17E-4C63-B1FD-481146D49490}"/>
    <dgm:cxn modelId="{7B5FD972-9A49-46D2-883C-670D29F31424}" srcId="{5F782BBB-A6F5-446A-B4C5-8DC512D6ACD4}" destId="{1E5015D5-E626-4FBB-A6DC-537398F63607}" srcOrd="0" destOrd="0" parTransId="{E3BB2FD9-A16E-4302-A441-CCBC035D02C9}" sibTransId="{876DD513-2077-40C8-8875-8BE49C581B75}"/>
    <dgm:cxn modelId="{CD6A2C8D-0AFF-594F-91A0-E9477FE5E130}" type="presOf" srcId="{19B8D266-A4E8-4462-A2C4-AFBEF5013028}" destId="{BB25EC69-DF95-394D-A416-707F78C33856}" srcOrd="0" destOrd="0" presId="urn:microsoft.com/office/officeart/2008/layout/LinedList"/>
    <dgm:cxn modelId="{92F87357-FA90-4BCD-B0FD-C66028CBDF55}" srcId="{1E5015D5-E626-4FBB-A6DC-537398F63607}" destId="{5D0182E8-657F-43D2-BAA3-054DCC3A9A9D}" srcOrd="2" destOrd="0" parTransId="{A71F289E-F5DC-406D-AA5D-63CA9F3EA32E}" sibTransId="{C7ED623A-1D21-44FC-A856-1F53F62488E3}"/>
    <dgm:cxn modelId="{81B63495-74E4-8441-983C-58458D194CEB}" type="presOf" srcId="{5D0182E8-657F-43D2-BAA3-054DCC3A9A9D}" destId="{63148D3A-5F54-E448-BEA5-3FEE8D82BC94}" srcOrd="0" destOrd="0" presId="urn:microsoft.com/office/officeart/2008/layout/LinedList"/>
    <dgm:cxn modelId="{7D905D11-A021-024D-8654-F23CB404E6BE}" type="presOf" srcId="{6366F4CA-7822-4869-A951-985DAC966377}" destId="{87AE075A-35B3-074E-B044-F8F9E4D1403A}" srcOrd="0" destOrd="0" presId="urn:microsoft.com/office/officeart/2008/layout/LinedList"/>
    <dgm:cxn modelId="{BA23966C-9276-4D81-9983-8BE5CB8C8A0A}" srcId="{1E5015D5-E626-4FBB-A6DC-537398F63607}" destId="{B4CF4104-0A42-4F92-8E50-7B27460EA326}" srcOrd="1" destOrd="0" parTransId="{35324C83-988A-4B82-9AB0-F02B8F60AFD8}" sibTransId="{93E20254-5BCC-4D43-90B5-B9EB866D061F}"/>
    <dgm:cxn modelId="{91BFF471-04F4-4F64-9FC1-609819882864}" srcId="{1E5015D5-E626-4FBB-A6DC-537398F63607}" destId="{19B8D266-A4E8-4462-A2C4-AFBEF5013028}" srcOrd="3" destOrd="0" parTransId="{B4EC3BDE-F483-4518-82AB-3114AC64AFCC}" sibTransId="{236B4795-F26D-42BF-8567-5A0F9CF81B43}"/>
    <dgm:cxn modelId="{FF480B3F-B03A-D442-93C3-1F00C9693D52}" type="presOf" srcId="{B32532B2-312A-4EE4-B793-46D5829E60E1}" destId="{93469F36-241B-FF4B-98ED-5067CC12301D}" srcOrd="0" destOrd="0" presId="urn:microsoft.com/office/officeart/2008/layout/LinedList"/>
    <dgm:cxn modelId="{68FC834B-EC85-1443-99EE-0FE1F7F0FBA3}" type="presParOf" srcId="{62076E6F-1077-D543-87A3-6BC1C0D383B9}" destId="{55CFBB7B-7F79-FA47-91AF-B268F9E2E725}" srcOrd="0" destOrd="0" presId="urn:microsoft.com/office/officeart/2008/layout/LinedList"/>
    <dgm:cxn modelId="{56E9779A-FDE6-094F-88DA-86EBEF747151}" type="presParOf" srcId="{62076E6F-1077-D543-87A3-6BC1C0D383B9}" destId="{3A193114-843D-A247-8CD4-5A6E856187F3}" srcOrd="1" destOrd="0" presId="urn:microsoft.com/office/officeart/2008/layout/LinedList"/>
    <dgm:cxn modelId="{BC18910B-0134-4F41-84F9-787D2FCC4C43}" type="presParOf" srcId="{3A193114-843D-A247-8CD4-5A6E856187F3}" destId="{958ED5F0-1FE5-6B4A-9DA4-8C9970B51294}" srcOrd="0" destOrd="0" presId="urn:microsoft.com/office/officeart/2008/layout/LinedList"/>
    <dgm:cxn modelId="{B4797922-D995-554A-857F-921F27E963D3}" type="presParOf" srcId="{3A193114-843D-A247-8CD4-5A6E856187F3}" destId="{A7314AAB-6B2C-0849-A2D1-DE49DE23656B}" srcOrd="1" destOrd="0" presId="urn:microsoft.com/office/officeart/2008/layout/LinedList"/>
    <dgm:cxn modelId="{71BE83F1-13FD-A946-BECC-566E1D430A2D}" type="presParOf" srcId="{A7314AAB-6B2C-0849-A2D1-DE49DE23656B}" destId="{D34F33C4-40E8-F64D-9B3E-86C2A61D1463}" srcOrd="0" destOrd="0" presId="urn:microsoft.com/office/officeart/2008/layout/LinedList"/>
    <dgm:cxn modelId="{56DD7261-C8CD-AD42-B390-2F6B9427E7A7}" type="presParOf" srcId="{A7314AAB-6B2C-0849-A2D1-DE49DE23656B}" destId="{EAD2FD5A-2C91-2142-AA0B-64AE3A5AA101}" srcOrd="1" destOrd="0" presId="urn:microsoft.com/office/officeart/2008/layout/LinedList"/>
    <dgm:cxn modelId="{0062A1DA-72BD-5746-B4FE-B762D01CE1D6}" type="presParOf" srcId="{EAD2FD5A-2C91-2142-AA0B-64AE3A5AA101}" destId="{411815FF-1D2C-B34F-B3E7-3E6F9108AA14}" srcOrd="0" destOrd="0" presId="urn:microsoft.com/office/officeart/2008/layout/LinedList"/>
    <dgm:cxn modelId="{350F74B5-BA1F-EA45-9774-7DFCAD983DBC}" type="presParOf" srcId="{EAD2FD5A-2C91-2142-AA0B-64AE3A5AA101}" destId="{93469F36-241B-FF4B-98ED-5067CC12301D}" srcOrd="1" destOrd="0" presId="urn:microsoft.com/office/officeart/2008/layout/LinedList"/>
    <dgm:cxn modelId="{FE0C5B7A-25FC-E44D-A06E-73FC1B83D3D9}" type="presParOf" srcId="{EAD2FD5A-2C91-2142-AA0B-64AE3A5AA101}" destId="{2A3E4BBC-48CF-EA44-846A-814265EED20A}" srcOrd="2" destOrd="0" presId="urn:microsoft.com/office/officeart/2008/layout/LinedList"/>
    <dgm:cxn modelId="{785F0AA0-0A24-3E46-831A-0743013E8B37}" type="presParOf" srcId="{A7314AAB-6B2C-0849-A2D1-DE49DE23656B}" destId="{3F441D95-C3B5-7343-A727-701004A97E61}" srcOrd="2" destOrd="0" presId="urn:microsoft.com/office/officeart/2008/layout/LinedList"/>
    <dgm:cxn modelId="{4676AAB5-E6BE-5940-A841-AF74D6146F62}" type="presParOf" srcId="{A7314AAB-6B2C-0849-A2D1-DE49DE23656B}" destId="{9F5506C3-9B89-4E43-968A-7C8A5CCC0213}" srcOrd="3" destOrd="0" presId="urn:microsoft.com/office/officeart/2008/layout/LinedList"/>
    <dgm:cxn modelId="{5B58D642-86EA-1147-9553-52414FD63CB7}" type="presParOf" srcId="{A7314AAB-6B2C-0849-A2D1-DE49DE23656B}" destId="{5962C6D6-E679-D740-8F72-3809776932B7}" srcOrd="4" destOrd="0" presId="urn:microsoft.com/office/officeart/2008/layout/LinedList"/>
    <dgm:cxn modelId="{C147623F-EC16-ED46-8875-EC02F0EE049B}" type="presParOf" srcId="{5962C6D6-E679-D740-8F72-3809776932B7}" destId="{5AD784A4-A83B-3A40-8E0C-613B4CF7331F}" srcOrd="0" destOrd="0" presId="urn:microsoft.com/office/officeart/2008/layout/LinedList"/>
    <dgm:cxn modelId="{EFE9B66E-4047-2C44-A145-9680D52E6CA6}" type="presParOf" srcId="{5962C6D6-E679-D740-8F72-3809776932B7}" destId="{BEE904AD-6105-424E-8CBB-BE115E68BEA8}" srcOrd="1" destOrd="0" presId="urn:microsoft.com/office/officeart/2008/layout/LinedList"/>
    <dgm:cxn modelId="{51E977E9-58B7-2240-9C0C-F02FC0302998}" type="presParOf" srcId="{5962C6D6-E679-D740-8F72-3809776932B7}" destId="{E5EEDBC4-9850-F34D-8248-00EF35330DDD}" srcOrd="2" destOrd="0" presId="urn:microsoft.com/office/officeart/2008/layout/LinedList"/>
    <dgm:cxn modelId="{D87351D7-67EF-D741-A54A-2566A6B392E3}" type="presParOf" srcId="{A7314AAB-6B2C-0849-A2D1-DE49DE23656B}" destId="{926A06C2-607A-844D-BEBF-C548854F9358}" srcOrd="5" destOrd="0" presId="urn:microsoft.com/office/officeart/2008/layout/LinedList"/>
    <dgm:cxn modelId="{3F4A81BA-9472-104F-89BC-43B0994498EF}" type="presParOf" srcId="{A7314AAB-6B2C-0849-A2D1-DE49DE23656B}" destId="{278409AB-9524-B047-8F06-72417F2C3179}" srcOrd="6" destOrd="0" presId="urn:microsoft.com/office/officeart/2008/layout/LinedList"/>
    <dgm:cxn modelId="{A57C6B37-C733-6845-831C-B7067C4388E2}" type="presParOf" srcId="{A7314AAB-6B2C-0849-A2D1-DE49DE23656B}" destId="{077AD44F-4D6E-F247-BF92-FF8B78ED5E06}" srcOrd="7" destOrd="0" presId="urn:microsoft.com/office/officeart/2008/layout/LinedList"/>
    <dgm:cxn modelId="{8C7BB019-D215-8D43-982D-F2968D1BC059}" type="presParOf" srcId="{077AD44F-4D6E-F247-BF92-FF8B78ED5E06}" destId="{5B079C65-0349-964B-92E1-C031FE9718E9}" srcOrd="0" destOrd="0" presId="urn:microsoft.com/office/officeart/2008/layout/LinedList"/>
    <dgm:cxn modelId="{3DE81D37-2299-C241-9F67-07CAB2241508}" type="presParOf" srcId="{077AD44F-4D6E-F247-BF92-FF8B78ED5E06}" destId="{63148D3A-5F54-E448-BEA5-3FEE8D82BC94}" srcOrd="1" destOrd="0" presId="urn:microsoft.com/office/officeart/2008/layout/LinedList"/>
    <dgm:cxn modelId="{20CE1CF0-4A49-9B40-8427-0D2BB914C31A}" type="presParOf" srcId="{077AD44F-4D6E-F247-BF92-FF8B78ED5E06}" destId="{C2F9911F-8E4E-9C43-8327-3988DE1CD4B6}" srcOrd="2" destOrd="0" presId="urn:microsoft.com/office/officeart/2008/layout/LinedList"/>
    <dgm:cxn modelId="{4D8302F7-516A-1E48-9E4D-E464D7C9DD24}" type="presParOf" srcId="{A7314AAB-6B2C-0849-A2D1-DE49DE23656B}" destId="{C3091DB4-E285-474D-9FA9-626CF33F2D14}" srcOrd="8" destOrd="0" presId="urn:microsoft.com/office/officeart/2008/layout/LinedList"/>
    <dgm:cxn modelId="{59E8476E-61A4-DB4A-B6E2-FD3A2D8B932A}" type="presParOf" srcId="{A7314AAB-6B2C-0849-A2D1-DE49DE23656B}" destId="{DED395C9-51FC-CE41-BF13-A1435AE8FCF9}" srcOrd="9" destOrd="0" presId="urn:microsoft.com/office/officeart/2008/layout/LinedList"/>
    <dgm:cxn modelId="{B844AF59-FB9C-6943-9EA9-524BAE6AE018}" type="presParOf" srcId="{A7314AAB-6B2C-0849-A2D1-DE49DE23656B}" destId="{61D48A71-0DEE-224C-92C8-6BF1B3307B7B}" srcOrd="10" destOrd="0" presId="urn:microsoft.com/office/officeart/2008/layout/LinedList"/>
    <dgm:cxn modelId="{6F6F6235-4E49-9448-84AA-A860B1A8CF40}" type="presParOf" srcId="{61D48A71-0DEE-224C-92C8-6BF1B3307B7B}" destId="{6B131503-A496-2544-A564-6A92BA3C501B}" srcOrd="0" destOrd="0" presId="urn:microsoft.com/office/officeart/2008/layout/LinedList"/>
    <dgm:cxn modelId="{B3B6F41C-DD5E-E74E-BFDE-11E3F267C307}" type="presParOf" srcId="{61D48A71-0DEE-224C-92C8-6BF1B3307B7B}" destId="{BB25EC69-DF95-394D-A416-707F78C33856}" srcOrd="1" destOrd="0" presId="urn:microsoft.com/office/officeart/2008/layout/LinedList"/>
    <dgm:cxn modelId="{8B4D8F88-3357-D645-AD05-DF6AA82E42E3}" type="presParOf" srcId="{61D48A71-0DEE-224C-92C8-6BF1B3307B7B}" destId="{3C868A7C-B8A9-3042-8281-24AE2C22279E}" srcOrd="2" destOrd="0" presId="urn:microsoft.com/office/officeart/2008/layout/LinedList"/>
    <dgm:cxn modelId="{1B8C9D89-79D9-5641-96AC-8F29B4471C15}" type="presParOf" srcId="{A7314AAB-6B2C-0849-A2D1-DE49DE23656B}" destId="{8CB52A2A-DB81-2445-94C1-C7BD643D0915}" srcOrd="11" destOrd="0" presId="urn:microsoft.com/office/officeart/2008/layout/LinedList"/>
    <dgm:cxn modelId="{CDF9EF97-0C4F-FF4E-A232-129DFB9ABE9D}" type="presParOf" srcId="{A7314AAB-6B2C-0849-A2D1-DE49DE23656B}" destId="{DA969D43-20FF-3F47-99B5-11388FB87168}" srcOrd="12" destOrd="0" presId="urn:microsoft.com/office/officeart/2008/layout/LinedList"/>
    <dgm:cxn modelId="{3161013E-9693-0F41-AE26-5DA6D7E4C64A}" type="presParOf" srcId="{A7314AAB-6B2C-0849-A2D1-DE49DE23656B}" destId="{AF0F1FE8-441A-AB49-8813-5EA888F987ED}" srcOrd="13" destOrd="0" presId="urn:microsoft.com/office/officeart/2008/layout/LinedList"/>
    <dgm:cxn modelId="{E750A066-BFBD-3D45-A947-1006E0AB09C5}" type="presParOf" srcId="{AF0F1FE8-441A-AB49-8813-5EA888F987ED}" destId="{90C5461D-5BAC-434A-B801-23CE1E43579F}" srcOrd="0" destOrd="0" presId="urn:microsoft.com/office/officeart/2008/layout/LinedList"/>
    <dgm:cxn modelId="{D2F87DEF-9564-7942-AB39-5A89CB607CAF}" type="presParOf" srcId="{AF0F1FE8-441A-AB49-8813-5EA888F987ED}" destId="{9228EAB3-B55D-2A48-8336-1778C033A083}" srcOrd="1" destOrd="0" presId="urn:microsoft.com/office/officeart/2008/layout/LinedList"/>
    <dgm:cxn modelId="{9912DDC4-82EC-C149-A30D-A1702DD01421}" type="presParOf" srcId="{AF0F1FE8-441A-AB49-8813-5EA888F987ED}" destId="{0C21E81E-7BB6-C240-B02E-0B04622C52F4}" srcOrd="2" destOrd="0" presId="urn:microsoft.com/office/officeart/2008/layout/LinedList"/>
    <dgm:cxn modelId="{23C5AF88-D583-DD48-9CBB-117E48E27CD3}" type="presParOf" srcId="{A7314AAB-6B2C-0849-A2D1-DE49DE23656B}" destId="{4BAB7B5B-47EE-CF4E-BCF7-49BC0BA35DF4}" srcOrd="14" destOrd="0" presId="urn:microsoft.com/office/officeart/2008/layout/LinedList"/>
    <dgm:cxn modelId="{D24820C4-F82B-B448-908D-6B1176BEEAFC}" type="presParOf" srcId="{A7314AAB-6B2C-0849-A2D1-DE49DE23656B}" destId="{4DB1B890-A285-1D4D-B235-8CDF54974AD6}" srcOrd="15" destOrd="0" presId="urn:microsoft.com/office/officeart/2008/layout/LinedList"/>
    <dgm:cxn modelId="{387D3859-1475-654F-99B3-F9640F700C6E}" type="presParOf" srcId="{A7314AAB-6B2C-0849-A2D1-DE49DE23656B}" destId="{077206F7-FF3A-1241-9CC4-14506BB6F220}" srcOrd="16" destOrd="0" presId="urn:microsoft.com/office/officeart/2008/layout/LinedList"/>
    <dgm:cxn modelId="{B35AF965-CC50-504C-AB06-AAF03A594611}" type="presParOf" srcId="{077206F7-FF3A-1241-9CC4-14506BB6F220}" destId="{059F7750-906B-994B-8621-3787FED1AD8A}" srcOrd="0" destOrd="0" presId="urn:microsoft.com/office/officeart/2008/layout/LinedList"/>
    <dgm:cxn modelId="{BA4338F2-DE0A-CB40-8D73-78363A09DA27}" type="presParOf" srcId="{077206F7-FF3A-1241-9CC4-14506BB6F220}" destId="{87AE075A-35B3-074E-B044-F8F9E4D1403A}" srcOrd="1" destOrd="0" presId="urn:microsoft.com/office/officeart/2008/layout/LinedList"/>
    <dgm:cxn modelId="{11B6172C-6CE9-1B46-97FD-99765B36E0EB}" type="presParOf" srcId="{077206F7-FF3A-1241-9CC4-14506BB6F220}" destId="{72AFC9BA-95C2-E747-8C2D-3552920F1A63}" srcOrd="2" destOrd="0" presId="urn:microsoft.com/office/officeart/2008/layout/LinedList"/>
    <dgm:cxn modelId="{9A0BB031-D009-7546-8C57-DB8CF9F5894C}" type="presParOf" srcId="{A7314AAB-6B2C-0849-A2D1-DE49DE23656B}" destId="{C5522FA6-4C6E-E342-888A-336CB889DAAE}" srcOrd="17" destOrd="0" presId="urn:microsoft.com/office/officeart/2008/layout/LinedList"/>
    <dgm:cxn modelId="{C892A591-8D3B-BC49-BDA0-62A33B387FE9}" type="presParOf" srcId="{A7314AAB-6B2C-0849-A2D1-DE49DE23656B}" destId="{252F5F08-63DF-CE46-8DA6-57F99EB6A4BC}"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32828-2236-40A7-ABB7-09B9BF8CE20C}">
      <dsp:nvSpPr>
        <dsp:cNvPr id="0" name=""/>
        <dsp:cNvSpPr/>
      </dsp:nvSpPr>
      <dsp:spPr>
        <a:xfrm>
          <a:off x="0" y="0"/>
          <a:ext cx="8585597" cy="518734"/>
        </a:xfrm>
        <a:prstGeom prst="roundRect">
          <a:avLst>
            <a:gd name="adj" fmla="val 10000"/>
          </a:avLst>
        </a:prstGeom>
        <a:solidFill>
          <a:schemeClr val="accent1">
            <a:tint val="40000"/>
            <a:hueOff val="0"/>
            <a:satOff val="0"/>
            <a:lumOff val="0"/>
            <a:alphaOff val="0"/>
          </a:schemeClr>
        </a:solidFill>
        <a:ln w="38100">
          <a:solidFill>
            <a:srgbClr val="002060"/>
          </a:solidFill>
        </a:ln>
        <a:effectLst>
          <a:glow rad="330200">
            <a:schemeClr val="accent6">
              <a:satMod val="175000"/>
              <a:alpha val="65000"/>
            </a:schemeClr>
          </a:glow>
        </a:effectLst>
      </dsp:spPr>
      <dsp:style>
        <a:lnRef idx="0">
          <a:scrgbClr r="0" g="0" b="0"/>
        </a:lnRef>
        <a:fillRef idx="1">
          <a:scrgbClr r="0" g="0" b="0"/>
        </a:fillRef>
        <a:effectRef idx="0">
          <a:scrgbClr r="0" g="0" b="0"/>
        </a:effectRef>
        <a:fontRef idx="minor"/>
      </dsp:style>
    </dsp:sp>
    <dsp:sp modelId="{CBEB1155-3C59-4DF1-BA86-8D4F2DB26118}">
      <dsp:nvSpPr>
        <dsp:cNvPr id="0" name=""/>
        <dsp:cNvSpPr/>
      </dsp:nvSpPr>
      <dsp:spPr>
        <a:xfrm>
          <a:off x="156917" y="117092"/>
          <a:ext cx="285304" cy="285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FFB625-83E8-4FDF-8B36-AA6F36FDFF18}">
      <dsp:nvSpPr>
        <dsp:cNvPr id="0" name=""/>
        <dsp:cNvSpPr/>
      </dsp:nvSpPr>
      <dsp:spPr>
        <a:xfrm>
          <a:off x="599138" y="37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SHS Outcomes Framework recap; Development of the COS; Why use a COS?</a:t>
          </a:r>
        </a:p>
      </dsp:txBody>
      <dsp:txXfrm>
        <a:off x="599138" y="376"/>
        <a:ext cx="7986458" cy="518734"/>
      </dsp:txXfrm>
    </dsp:sp>
    <dsp:sp modelId="{D62DC81A-EE1B-4144-B710-D7CE5C4E1A73}">
      <dsp:nvSpPr>
        <dsp:cNvPr id="0" name=""/>
        <dsp:cNvSpPr/>
      </dsp:nvSpPr>
      <dsp:spPr>
        <a:xfrm>
          <a:off x="0" y="648795"/>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E03BBE-6E5C-4449-B333-A88C53EDA580}">
      <dsp:nvSpPr>
        <dsp:cNvPr id="0" name=""/>
        <dsp:cNvSpPr/>
      </dsp:nvSpPr>
      <dsp:spPr>
        <a:xfrm>
          <a:off x="156917" y="765510"/>
          <a:ext cx="285304" cy="285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EE3569-C565-4EB2-960A-5BB2A239D6D0}">
      <dsp:nvSpPr>
        <dsp:cNvPr id="0" name=""/>
        <dsp:cNvSpPr/>
      </dsp:nvSpPr>
      <dsp:spPr>
        <a:xfrm>
          <a:off x="599138" y="648795"/>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The COS and how to administer it</a:t>
          </a:r>
        </a:p>
      </dsp:txBody>
      <dsp:txXfrm>
        <a:off x="599138" y="648795"/>
        <a:ext cx="7986458" cy="518734"/>
      </dsp:txXfrm>
    </dsp:sp>
    <dsp:sp modelId="{1F4048C9-456A-4990-BFAC-71F6BA60B0AA}">
      <dsp:nvSpPr>
        <dsp:cNvPr id="0" name=""/>
        <dsp:cNvSpPr/>
      </dsp:nvSpPr>
      <dsp:spPr>
        <a:xfrm>
          <a:off x="0" y="1297213"/>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22BC6-2697-4443-92BD-005597DCE28A}">
      <dsp:nvSpPr>
        <dsp:cNvPr id="0" name=""/>
        <dsp:cNvSpPr/>
      </dsp:nvSpPr>
      <dsp:spPr>
        <a:xfrm>
          <a:off x="156917" y="1413928"/>
          <a:ext cx="285304" cy="2853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E116EA-FC20-4CDD-A019-EF4D13DE52E6}">
      <dsp:nvSpPr>
        <dsp:cNvPr id="0" name=""/>
        <dsp:cNvSpPr/>
      </dsp:nvSpPr>
      <dsp:spPr>
        <a:xfrm>
          <a:off x="599138" y="1297213"/>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Using the COS well for the benefit of clients; Building buy-in</a:t>
          </a:r>
        </a:p>
      </dsp:txBody>
      <dsp:txXfrm>
        <a:off x="599138" y="1297213"/>
        <a:ext cx="7986458" cy="518734"/>
      </dsp:txXfrm>
    </dsp:sp>
    <dsp:sp modelId="{B8261F95-966A-4C80-A220-5EBEC266DEDB}">
      <dsp:nvSpPr>
        <dsp:cNvPr id="0" name=""/>
        <dsp:cNvSpPr/>
      </dsp:nvSpPr>
      <dsp:spPr>
        <a:xfrm>
          <a:off x="0" y="1945631"/>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23B3C-729D-4B41-B0D1-EBD969AFFEEB}">
      <dsp:nvSpPr>
        <dsp:cNvPr id="0" name=""/>
        <dsp:cNvSpPr/>
      </dsp:nvSpPr>
      <dsp:spPr>
        <a:xfrm>
          <a:off x="156917" y="2062346"/>
          <a:ext cx="285304" cy="285304"/>
        </a:xfrm>
        <a:prstGeom prst="rect">
          <a:avLst/>
        </a:prstGeom>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91C776-2A66-4410-92D5-418B4652DC75}">
      <dsp:nvSpPr>
        <dsp:cNvPr id="0" name=""/>
        <dsp:cNvSpPr/>
      </dsp:nvSpPr>
      <dsp:spPr>
        <a:xfrm>
          <a:off x="599138" y="1945631"/>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Safe and appropriate use of COS surveys with Aboriginal clients</a:t>
          </a:r>
        </a:p>
      </dsp:txBody>
      <dsp:txXfrm>
        <a:off x="599138" y="1945631"/>
        <a:ext cx="7986458" cy="518734"/>
      </dsp:txXfrm>
    </dsp:sp>
    <dsp:sp modelId="{7C7F19FE-A949-4684-83EF-E41607FB0192}">
      <dsp:nvSpPr>
        <dsp:cNvPr id="0" name=""/>
        <dsp:cNvSpPr/>
      </dsp:nvSpPr>
      <dsp:spPr>
        <a:xfrm>
          <a:off x="0" y="2594049"/>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F0E567-5F07-490F-9043-A9A8FE4A493E}">
      <dsp:nvSpPr>
        <dsp:cNvPr id="0" name=""/>
        <dsp:cNvSpPr/>
      </dsp:nvSpPr>
      <dsp:spPr>
        <a:xfrm>
          <a:off x="156917" y="2710765"/>
          <a:ext cx="285304" cy="2853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804089-4AC0-4E58-84A7-A8CFC7DD2EAA}">
      <dsp:nvSpPr>
        <dsp:cNvPr id="0" name=""/>
        <dsp:cNvSpPr/>
      </dsp:nvSpPr>
      <dsp:spPr>
        <a:xfrm>
          <a:off x="599138" y="2594049"/>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Developing strategies to address potential barriers</a:t>
          </a:r>
        </a:p>
      </dsp:txBody>
      <dsp:txXfrm>
        <a:off x="599138" y="2594049"/>
        <a:ext cx="7986458" cy="518734"/>
      </dsp:txXfrm>
    </dsp:sp>
    <dsp:sp modelId="{72D53479-B550-4943-817B-6752ACE2A637}">
      <dsp:nvSpPr>
        <dsp:cNvPr id="0" name=""/>
        <dsp:cNvSpPr/>
      </dsp:nvSpPr>
      <dsp:spPr>
        <a:xfrm>
          <a:off x="0" y="3242468"/>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C638C4-3ADA-47E3-866C-D4745D029F44}">
      <dsp:nvSpPr>
        <dsp:cNvPr id="0" name=""/>
        <dsp:cNvSpPr/>
      </dsp:nvSpPr>
      <dsp:spPr>
        <a:xfrm>
          <a:off x="156917" y="3359183"/>
          <a:ext cx="285304" cy="2853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E91A25-52DE-44B0-930D-0A559B1BEB30}">
      <dsp:nvSpPr>
        <dsp:cNvPr id="0" name=""/>
        <dsp:cNvSpPr/>
      </dsp:nvSpPr>
      <dsp:spPr>
        <a:xfrm>
          <a:off x="599138" y="3242468"/>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Creating a positive data culture; Reporting; CIMS demonstration</a:t>
          </a:r>
        </a:p>
      </dsp:txBody>
      <dsp:txXfrm>
        <a:off x="599138" y="3242468"/>
        <a:ext cx="7986458" cy="518734"/>
      </dsp:txXfrm>
    </dsp:sp>
    <dsp:sp modelId="{11D9C42B-DAB0-483C-AC67-0EA1589A06CF}">
      <dsp:nvSpPr>
        <dsp:cNvPr id="0" name=""/>
        <dsp:cNvSpPr/>
      </dsp:nvSpPr>
      <dsp:spPr>
        <a:xfrm>
          <a:off x="0" y="3890886"/>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49144C-9A4A-4D04-86AD-863FBDF131C2}">
      <dsp:nvSpPr>
        <dsp:cNvPr id="0" name=""/>
        <dsp:cNvSpPr/>
      </dsp:nvSpPr>
      <dsp:spPr>
        <a:xfrm>
          <a:off x="156917" y="4007601"/>
          <a:ext cx="285304" cy="28530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52C730-CE32-45E3-9557-33A1948E2766}">
      <dsp:nvSpPr>
        <dsp:cNvPr id="0" name=""/>
        <dsp:cNvSpPr/>
      </dsp:nvSpPr>
      <dsp:spPr>
        <a:xfrm>
          <a:off x="599138" y="389088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Embedding the COS into practice; Next steps</a:t>
          </a:r>
        </a:p>
      </dsp:txBody>
      <dsp:txXfrm>
        <a:off x="599138" y="3890886"/>
        <a:ext cx="7986458" cy="5187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60FD4-E7A9-3147-9FAF-8070B61A366F}">
      <dsp:nvSpPr>
        <dsp:cNvPr id="0" name=""/>
        <dsp:cNvSpPr/>
      </dsp:nvSpPr>
      <dsp:spPr>
        <a:xfrm>
          <a:off x="0" y="1878"/>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0C8ADC-D399-7F49-B17B-03C67A1469FB}">
      <dsp:nvSpPr>
        <dsp:cNvPr id="0" name=""/>
        <dsp:cNvSpPr/>
      </dsp:nvSpPr>
      <dsp:spPr>
        <a:xfrm>
          <a:off x="287993" y="216088"/>
          <a:ext cx="523623" cy="523623"/>
        </a:xfrm>
        <a:prstGeom prst="rect">
          <a:avLst/>
        </a:prstGeom>
        <a:blipFill rotWithShape="1">
          <a:blip xmlns:r="http://schemas.openxmlformats.org/officeDocument/2006/relationships" r:embed="rId1">
            <a:extLst>
              <a:ext uri="{96DAC541-7B7A-43D3-8B79-37D633B846F1}">
                <asvg:svgBlip xmlns=""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CC9B84-F482-0044-BCE7-C6C13048243E}">
      <dsp:nvSpPr>
        <dsp:cNvPr id="0" name=""/>
        <dsp:cNvSpPr/>
      </dsp:nvSpPr>
      <dsp:spPr>
        <a:xfrm>
          <a:off x="1099610" y="1878"/>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lvl="0" algn="l" defTabSz="711200">
            <a:lnSpc>
              <a:spcPct val="100000"/>
            </a:lnSpc>
            <a:spcBef>
              <a:spcPct val="0"/>
            </a:spcBef>
            <a:spcAft>
              <a:spcPct val="35000"/>
            </a:spcAft>
          </a:pPr>
          <a:r>
            <a:rPr lang="en-US" sz="1600" kern="1200" dirty="0"/>
            <a:t>“</a:t>
          </a:r>
          <a:r>
            <a:rPr lang="en-US" sz="1600" i="1" kern="1200" dirty="0"/>
            <a:t>DCJ want you to fill this out</a:t>
          </a:r>
          <a:r>
            <a:rPr lang="en-US" sz="1600" kern="1200" dirty="0"/>
            <a:t>.” SHS staff</a:t>
          </a:r>
          <a:endParaRPr lang="en-GB" sz="1600" kern="1200" dirty="0"/>
        </a:p>
      </dsp:txBody>
      <dsp:txXfrm>
        <a:off x="1099610" y="1878"/>
        <a:ext cx="7129989" cy="952043"/>
      </dsp:txXfrm>
    </dsp:sp>
    <dsp:sp modelId="{73D44F88-8ED2-4A36-8CC4-7FAC27D06B29}">
      <dsp:nvSpPr>
        <dsp:cNvPr id="0" name=""/>
        <dsp:cNvSpPr/>
      </dsp:nvSpPr>
      <dsp:spPr>
        <a:xfrm>
          <a:off x="0" y="1191932"/>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C79EF9-959F-4132-B66D-4D2CF985EB38}">
      <dsp:nvSpPr>
        <dsp:cNvPr id="0" name=""/>
        <dsp:cNvSpPr/>
      </dsp:nvSpPr>
      <dsp:spPr>
        <a:xfrm>
          <a:off x="287993" y="1406142"/>
          <a:ext cx="523623" cy="5236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91AF85-679F-4C62-AC54-BF0173C01833}">
      <dsp:nvSpPr>
        <dsp:cNvPr id="0" name=""/>
        <dsp:cNvSpPr/>
      </dsp:nvSpPr>
      <dsp:spPr>
        <a:xfrm>
          <a:off x="1099610" y="1191932"/>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lvl="0" algn="l" defTabSz="711200">
            <a:lnSpc>
              <a:spcPct val="100000"/>
            </a:lnSpc>
            <a:spcBef>
              <a:spcPct val="0"/>
            </a:spcBef>
            <a:spcAft>
              <a:spcPct val="35000"/>
            </a:spcAft>
          </a:pPr>
          <a:r>
            <a:rPr lang="en-US" sz="1600" kern="1200" dirty="0"/>
            <a:t>“Staff have to ask the questions because it’s their job but really do they care? They don’t really care about you, it’s just their job. Otherwise, they’ll probably get in trouble by their boss or whoever comes to check things.” </a:t>
          </a:r>
        </a:p>
      </dsp:txBody>
      <dsp:txXfrm>
        <a:off x="1099610" y="1191932"/>
        <a:ext cx="7129989" cy="952043"/>
      </dsp:txXfrm>
    </dsp:sp>
    <dsp:sp modelId="{0D710546-7BBE-4D58-B3D3-5FE4D86CF6CF}">
      <dsp:nvSpPr>
        <dsp:cNvPr id="0" name=""/>
        <dsp:cNvSpPr/>
      </dsp:nvSpPr>
      <dsp:spPr>
        <a:xfrm>
          <a:off x="0" y="2381986"/>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4EBC8D-7334-4114-9CB4-66B0ACAC3A36}">
      <dsp:nvSpPr>
        <dsp:cNvPr id="0" name=""/>
        <dsp:cNvSpPr/>
      </dsp:nvSpPr>
      <dsp:spPr>
        <a:xfrm>
          <a:off x="287993" y="2596196"/>
          <a:ext cx="523623" cy="5236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181716-FCF2-4A40-98AC-0B763ACD6B0C}">
      <dsp:nvSpPr>
        <dsp:cNvPr id="0" name=""/>
        <dsp:cNvSpPr/>
      </dsp:nvSpPr>
      <dsp:spPr>
        <a:xfrm>
          <a:off x="1099610" y="2381986"/>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lvl="0" algn="l" defTabSz="711200">
            <a:lnSpc>
              <a:spcPct val="100000"/>
            </a:lnSpc>
            <a:spcBef>
              <a:spcPct val="0"/>
            </a:spcBef>
            <a:spcAft>
              <a:spcPct val="35000"/>
            </a:spcAft>
          </a:pPr>
          <a:r>
            <a:rPr lang="en-US" sz="1600" kern="1200" dirty="0"/>
            <a:t>“I just went tick, tick, tick.”</a:t>
          </a:r>
        </a:p>
      </dsp:txBody>
      <dsp:txXfrm>
        <a:off x="1099610" y="2381986"/>
        <a:ext cx="7129989" cy="952043"/>
      </dsp:txXfrm>
    </dsp:sp>
    <dsp:sp modelId="{944EB856-092D-D64A-9A7B-D0704D5F71D8}">
      <dsp:nvSpPr>
        <dsp:cNvPr id="0" name=""/>
        <dsp:cNvSpPr/>
      </dsp:nvSpPr>
      <dsp:spPr>
        <a:xfrm>
          <a:off x="0" y="3572041"/>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7A3D00-B44C-4943-B79E-FC26794A7E99}">
      <dsp:nvSpPr>
        <dsp:cNvPr id="0" name=""/>
        <dsp:cNvSpPr/>
      </dsp:nvSpPr>
      <dsp:spPr>
        <a:xfrm>
          <a:off x="287993" y="3786250"/>
          <a:ext cx="523623" cy="523623"/>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D902F7-2E2E-534E-993F-D9498FAFE533}">
      <dsp:nvSpPr>
        <dsp:cNvPr id="0" name=""/>
        <dsp:cNvSpPr/>
      </dsp:nvSpPr>
      <dsp:spPr>
        <a:xfrm>
          <a:off x="1099610" y="3572041"/>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lvl="0" algn="l" defTabSz="711200">
            <a:lnSpc>
              <a:spcPct val="100000"/>
            </a:lnSpc>
            <a:spcBef>
              <a:spcPct val="0"/>
            </a:spcBef>
            <a:spcAft>
              <a:spcPct val="35000"/>
            </a:spcAft>
          </a:pPr>
          <a:r>
            <a:rPr lang="en-US" sz="1600" kern="1200" dirty="0"/>
            <a:t>“</a:t>
          </a:r>
          <a:r>
            <a:rPr lang="en-US" sz="1600" i="1" kern="1200" dirty="0"/>
            <a:t>They only get us to fill this out, so they get funding</a:t>
          </a:r>
          <a:r>
            <a:rPr lang="en-US" sz="1600" kern="1200" dirty="0"/>
            <a:t>.” Client</a:t>
          </a:r>
          <a:endParaRPr lang="en-GB" sz="1600" kern="1200" dirty="0"/>
        </a:p>
      </dsp:txBody>
      <dsp:txXfrm>
        <a:off x="1099610" y="3572041"/>
        <a:ext cx="7129989" cy="9520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11FA2-CEEE-4828-AD0F-95482A36DD38}">
      <dsp:nvSpPr>
        <dsp:cNvPr id="0" name=""/>
        <dsp:cNvSpPr/>
      </dsp:nvSpPr>
      <dsp:spPr>
        <a:xfrm>
          <a:off x="0" y="735468"/>
          <a:ext cx="8229600"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B8B0E-52D2-4878-8012-B30D75E0A6AB}">
      <dsp:nvSpPr>
        <dsp:cNvPr id="0" name=""/>
        <dsp:cNvSpPr/>
      </dsp:nvSpPr>
      <dsp:spPr>
        <a:xfrm>
          <a:off x="410731" y="1040971"/>
          <a:ext cx="746783" cy="7467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6DDCD8-A57E-4E2B-8A47-964DF90959EC}">
      <dsp:nvSpPr>
        <dsp:cNvPr id="0" name=""/>
        <dsp:cNvSpPr/>
      </dsp:nvSpPr>
      <dsp:spPr>
        <a:xfrm>
          <a:off x="1568246" y="735468"/>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lvl="0" algn="l" defTabSz="889000">
            <a:lnSpc>
              <a:spcPct val="90000"/>
            </a:lnSpc>
            <a:spcBef>
              <a:spcPct val="0"/>
            </a:spcBef>
            <a:spcAft>
              <a:spcPct val="35000"/>
            </a:spcAft>
          </a:pPr>
          <a:r>
            <a:rPr lang="en-US" sz="2000" kern="1200" dirty="0"/>
            <a:t>“the worker made me feel like they really wanted to understand what I had to say.</a:t>
          </a:r>
        </a:p>
      </dsp:txBody>
      <dsp:txXfrm>
        <a:off x="1568246" y="735468"/>
        <a:ext cx="6661353" cy="1357788"/>
      </dsp:txXfrm>
    </dsp:sp>
    <dsp:sp modelId="{DD236870-9788-4BFC-A60A-46450443BEB4}">
      <dsp:nvSpPr>
        <dsp:cNvPr id="0" name=""/>
        <dsp:cNvSpPr/>
      </dsp:nvSpPr>
      <dsp:spPr>
        <a:xfrm>
          <a:off x="0" y="2432705"/>
          <a:ext cx="8229600"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68412-6C16-4A85-B985-B1E626AB5E33}">
      <dsp:nvSpPr>
        <dsp:cNvPr id="0" name=""/>
        <dsp:cNvSpPr/>
      </dsp:nvSpPr>
      <dsp:spPr>
        <a:xfrm>
          <a:off x="410731" y="2738207"/>
          <a:ext cx="746783" cy="7467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47A9AC-56FC-4325-AD3C-622949787D0B}">
      <dsp:nvSpPr>
        <dsp:cNvPr id="0" name=""/>
        <dsp:cNvSpPr/>
      </dsp:nvSpPr>
      <dsp:spPr>
        <a:xfrm>
          <a:off x="1568246" y="2432705"/>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lvl="0" algn="l" defTabSz="889000">
            <a:lnSpc>
              <a:spcPct val="90000"/>
            </a:lnSpc>
            <a:spcBef>
              <a:spcPct val="0"/>
            </a:spcBef>
            <a:spcAft>
              <a:spcPct val="35000"/>
            </a:spcAft>
          </a:pPr>
          <a:r>
            <a:rPr lang="en-US" sz="2000" kern="1200"/>
            <a:t>They gave me the piece of paper to do it and at first, I thought it was going to be just another useless form for me to fill out, but it was about my goals. I answered it honestly.”</a:t>
          </a:r>
        </a:p>
      </dsp:txBody>
      <dsp:txXfrm>
        <a:off x="1568246" y="2432705"/>
        <a:ext cx="6661353" cy="13577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32828-2236-40A7-ABB7-09B9BF8CE20C}">
      <dsp:nvSpPr>
        <dsp:cNvPr id="0" name=""/>
        <dsp:cNvSpPr/>
      </dsp:nvSpPr>
      <dsp:spPr>
        <a:xfrm>
          <a:off x="0" y="0"/>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B1155-3C59-4DF1-BA86-8D4F2DB26118}">
      <dsp:nvSpPr>
        <dsp:cNvPr id="0" name=""/>
        <dsp:cNvSpPr/>
      </dsp:nvSpPr>
      <dsp:spPr>
        <a:xfrm>
          <a:off x="156917" y="117092"/>
          <a:ext cx="285304" cy="285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FFB625-83E8-4FDF-8B36-AA6F36FDFF18}">
      <dsp:nvSpPr>
        <dsp:cNvPr id="0" name=""/>
        <dsp:cNvSpPr/>
      </dsp:nvSpPr>
      <dsp:spPr>
        <a:xfrm>
          <a:off x="599138" y="37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SHS Outcomes Framework recap; development of the COS; Why use a COS?</a:t>
          </a:r>
        </a:p>
      </dsp:txBody>
      <dsp:txXfrm>
        <a:off x="599138" y="376"/>
        <a:ext cx="7986458" cy="518734"/>
      </dsp:txXfrm>
    </dsp:sp>
    <dsp:sp modelId="{D62DC81A-EE1B-4144-B710-D7CE5C4E1A73}">
      <dsp:nvSpPr>
        <dsp:cNvPr id="0" name=""/>
        <dsp:cNvSpPr/>
      </dsp:nvSpPr>
      <dsp:spPr>
        <a:xfrm>
          <a:off x="0" y="648795"/>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E03BBE-6E5C-4449-B333-A88C53EDA580}">
      <dsp:nvSpPr>
        <dsp:cNvPr id="0" name=""/>
        <dsp:cNvSpPr/>
      </dsp:nvSpPr>
      <dsp:spPr>
        <a:xfrm>
          <a:off x="156917" y="765510"/>
          <a:ext cx="285304" cy="285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EE3569-C565-4EB2-960A-5BB2A239D6D0}">
      <dsp:nvSpPr>
        <dsp:cNvPr id="0" name=""/>
        <dsp:cNvSpPr/>
      </dsp:nvSpPr>
      <dsp:spPr>
        <a:xfrm>
          <a:off x="599138" y="648795"/>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The COS and how to administer it</a:t>
          </a:r>
        </a:p>
      </dsp:txBody>
      <dsp:txXfrm>
        <a:off x="599138" y="648795"/>
        <a:ext cx="7986458" cy="518734"/>
      </dsp:txXfrm>
    </dsp:sp>
    <dsp:sp modelId="{1F4048C9-456A-4990-BFAC-71F6BA60B0AA}">
      <dsp:nvSpPr>
        <dsp:cNvPr id="0" name=""/>
        <dsp:cNvSpPr/>
      </dsp:nvSpPr>
      <dsp:spPr>
        <a:xfrm>
          <a:off x="0" y="1297213"/>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22BC6-2697-4443-92BD-005597DCE28A}">
      <dsp:nvSpPr>
        <dsp:cNvPr id="0" name=""/>
        <dsp:cNvSpPr/>
      </dsp:nvSpPr>
      <dsp:spPr>
        <a:xfrm>
          <a:off x="156917" y="1413928"/>
          <a:ext cx="285304" cy="2853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E116EA-FC20-4CDD-A019-EF4D13DE52E6}">
      <dsp:nvSpPr>
        <dsp:cNvPr id="0" name=""/>
        <dsp:cNvSpPr/>
      </dsp:nvSpPr>
      <dsp:spPr>
        <a:xfrm>
          <a:off x="599138" y="1297213"/>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Using the COS well for the benefit of clients; Building buy-in</a:t>
          </a:r>
        </a:p>
      </dsp:txBody>
      <dsp:txXfrm>
        <a:off x="599138" y="1297213"/>
        <a:ext cx="7986458" cy="518734"/>
      </dsp:txXfrm>
    </dsp:sp>
    <dsp:sp modelId="{B8261F95-966A-4C80-A220-5EBEC266DEDB}">
      <dsp:nvSpPr>
        <dsp:cNvPr id="0" name=""/>
        <dsp:cNvSpPr/>
      </dsp:nvSpPr>
      <dsp:spPr>
        <a:xfrm>
          <a:off x="0" y="1945631"/>
          <a:ext cx="8585597" cy="518734"/>
        </a:xfrm>
        <a:prstGeom prst="roundRect">
          <a:avLst>
            <a:gd name="adj" fmla="val 10000"/>
          </a:avLst>
        </a:prstGeom>
        <a:solidFill>
          <a:schemeClr val="accent1">
            <a:tint val="40000"/>
            <a:hueOff val="0"/>
            <a:satOff val="0"/>
            <a:lumOff val="0"/>
            <a:alphaOff val="0"/>
          </a:schemeClr>
        </a:solidFill>
        <a:ln w="38100">
          <a:solidFill>
            <a:srgbClr val="002060"/>
          </a:solidFill>
        </a:ln>
        <a:effectLst>
          <a:glow rad="330200">
            <a:schemeClr val="accent6">
              <a:satMod val="175000"/>
              <a:alpha val="65000"/>
            </a:schemeClr>
          </a:glow>
        </a:effectLst>
      </dsp:spPr>
      <dsp:style>
        <a:lnRef idx="0">
          <a:scrgbClr r="0" g="0" b="0"/>
        </a:lnRef>
        <a:fillRef idx="1">
          <a:scrgbClr r="0" g="0" b="0"/>
        </a:fillRef>
        <a:effectRef idx="0">
          <a:scrgbClr r="0" g="0" b="0"/>
        </a:effectRef>
        <a:fontRef idx="minor"/>
      </dsp:style>
    </dsp:sp>
    <dsp:sp modelId="{E1B23B3C-729D-4B41-B0D1-EBD969AFFEEB}">
      <dsp:nvSpPr>
        <dsp:cNvPr id="0" name=""/>
        <dsp:cNvSpPr/>
      </dsp:nvSpPr>
      <dsp:spPr>
        <a:xfrm>
          <a:off x="156917" y="2062346"/>
          <a:ext cx="285304" cy="285304"/>
        </a:xfrm>
        <a:prstGeom prst="rect">
          <a:avLst/>
        </a:prstGeom>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91C776-2A66-4410-92D5-418B4652DC75}">
      <dsp:nvSpPr>
        <dsp:cNvPr id="0" name=""/>
        <dsp:cNvSpPr/>
      </dsp:nvSpPr>
      <dsp:spPr>
        <a:xfrm>
          <a:off x="599138" y="1945631"/>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Safe and appropriate use of COS surveys with Aboriginal clients</a:t>
          </a:r>
        </a:p>
      </dsp:txBody>
      <dsp:txXfrm>
        <a:off x="599138" y="1945631"/>
        <a:ext cx="7986458" cy="518734"/>
      </dsp:txXfrm>
    </dsp:sp>
    <dsp:sp modelId="{7C7F19FE-A949-4684-83EF-E41607FB0192}">
      <dsp:nvSpPr>
        <dsp:cNvPr id="0" name=""/>
        <dsp:cNvSpPr/>
      </dsp:nvSpPr>
      <dsp:spPr>
        <a:xfrm>
          <a:off x="0" y="2594049"/>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F0E567-5F07-490F-9043-A9A8FE4A493E}">
      <dsp:nvSpPr>
        <dsp:cNvPr id="0" name=""/>
        <dsp:cNvSpPr/>
      </dsp:nvSpPr>
      <dsp:spPr>
        <a:xfrm>
          <a:off x="156917" y="2710765"/>
          <a:ext cx="285304" cy="2853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804089-4AC0-4E58-84A7-A8CFC7DD2EAA}">
      <dsp:nvSpPr>
        <dsp:cNvPr id="0" name=""/>
        <dsp:cNvSpPr/>
      </dsp:nvSpPr>
      <dsp:spPr>
        <a:xfrm>
          <a:off x="599138" y="2594049"/>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Developing strategies to address potential barriers</a:t>
          </a:r>
        </a:p>
      </dsp:txBody>
      <dsp:txXfrm>
        <a:off x="599138" y="2594049"/>
        <a:ext cx="7986458" cy="518734"/>
      </dsp:txXfrm>
    </dsp:sp>
    <dsp:sp modelId="{72D53479-B550-4943-817B-6752ACE2A637}">
      <dsp:nvSpPr>
        <dsp:cNvPr id="0" name=""/>
        <dsp:cNvSpPr/>
      </dsp:nvSpPr>
      <dsp:spPr>
        <a:xfrm>
          <a:off x="0" y="3242468"/>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C638C4-3ADA-47E3-866C-D4745D029F44}">
      <dsp:nvSpPr>
        <dsp:cNvPr id="0" name=""/>
        <dsp:cNvSpPr/>
      </dsp:nvSpPr>
      <dsp:spPr>
        <a:xfrm>
          <a:off x="156917" y="3359183"/>
          <a:ext cx="285304" cy="2853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E91A25-52DE-44B0-930D-0A559B1BEB30}">
      <dsp:nvSpPr>
        <dsp:cNvPr id="0" name=""/>
        <dsp:cNvSpPr/>
      </dsp:nvSpPr>
      <dsp:spPr>
        <a:xfrm>
          <a:off x="599138" y="3242468"/>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Creating a positive data culture; Reporting; CIMS demonstration</a:t>
          </a:r>
        </a:p>
      </dsp:txBody>
      <dsp:txXfrm>
        <a:off x="599138" y="3242468"/>
        <a:ext cx="7986458" cy="518734"/>
      </dsp:txXfrm>
    </dsp:sp>
    <dsp:sp modelId="{11D9C42B-DAB0-483C-AC67-0EA1589A06CF}">
      <dsp:nvSpPr>
        <dsp:cNvPr id="0" name=""/>
        <dsp:cNvSpPr/>
      </dsp:nvSpPr>
      <dsp:spPr>
        <a:xfrm>
          <a:off x="0" y="3890886"/>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49144C-9A4A-4D04-86AD-863FBDF131C2}">
      <dsp:nvSpPr>
        <dsp:cNvPr id="0" name=""/>
        <dsp:cNvSpPr/>
      </dsp:nvSpPr>
      <dsp:spPr>
        <a:xfrm>
          <a:off x="156917" y="4007601"/>
          <a:ext cx="285304" cy="28530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52C730-CE32-45E3-9557-33A1948E2766}">
      <dsp:nvSpPr>
        <dsp:cNvPr id="0" name=""/>
        <dsp:cNvSpPr/>
      </dsp:nvSpPr>
      <dsp:spPr>
        <a:xfrm>
          <a:off x="599138" y="389088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Embedding the COS into practice; Next steps</a:t>
          </a:r>
        </a:p>
      </dsp:txBody>
      <dsp:txXfrm>
        <a:off x="599138" y="3890886"/>
        <a:ext cx="7986458" cy="5187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5794E-C64B-4CD0-BEEC-29B147689E51}">
      <dsp:nvSpPr>
        <dsp:cNvPr id="0" name=""/>
        <dsp:cNvSpPr/>
      </dsp:nvSpPr>
      <dsp:spPr>
        <a:xfrm>
          <a:off x="-5238331" y="-802312"/>
          <a:ext cx="6237836" cy="6237836"/>
        </a:xfrm>
        <a:prstGeom prst="blockArc">
          <a:avLst>
            <a:gd name="adj1" fmla="val 18900000"/>
            <a:gd name="adj2" fmla="val 2700000"/>
            <a:gd name="adj3" fmla="val 346"/>
          </a:avLst>
        </a:prstGeom>
        <a:noFill/>
        <a:ln w="25400" cap="flat" cmpd="sng" algn="ctr">
          <a:solidFill>
            <a:schemeClr val="bg1">
              <a:lumMod val="8500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52FE91-32D6-48E7-B894-65CFFBFA14C5}">
      <dsp:nvSpPr>
        <dsp:cNvPr id="0" name=""/>
        <dsp:cNvSpPr/>
      </dsp:nvSpPr>
      <dsp:spPr>
        <a:xfrm>
          <a:off x="523314" y="356201"/>
          <a:ext cx="7540508" cy="712773"/>
        </a:xfrm>
        <a:prstGeom prst="rect">
          <a:avLst/>
        </a:prstGeom>
        <a:solidFill>
          <a:srgbClr val="C25D1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5764" tIns="48260" rIns="48260" bIns="48260" numCol="1" spcCol="1270" anchor="ctr" anchorCtr="0">
          <a:noAutofit/>
        </a:bodyPr>
        <a:lstStyle/>
        <a:p>
          <a:pPr lvl="0" algn="l" defTabSz="844550">
            <a:lnSpc>
              <a:spcPct val="90000"/>
            </a:lnSpc>
            <a:spcBef>
              <a:spcPct val="0"/>
            </a:spcBef>
            <a:spcAft>
              <a:spcPct val="35000"/>
            </a:spcAft>
          </a:pPr>
          <a:r>
            <a:rPr lang="en-AU" sz="1900" b="0" kern="1200" dirty="0">
              <a:solidFill>
                <a:schemeClr val="bg1"/>
              </a:solidFill>
              <a:latin typeface="Candara" panose="020E0502030303020204" pitchFamily="34" charset="0"/>
            </a:rPr>
            <a:t>Respecting cultural diversity, values and beliefs </a:t>
          </a:r>
          <a:endParaRPr lang="en-US" sz="1900" b="0" kern="1200" dirty="0">
            <a:solidFill>
              <a:schemeClr val="bg1"/>
            </a:solidFill>
          </a:endParaRPr>
        </a:p>
      </dsp:txBody>
      <dsp:txXfrm>
        <a:off x="523314" y="356201"/>
        <a:ext cx="7540508" cy="712773"/>
      </dsp:txXfrm>
    </dsp:sp>
    <dsp:sp modelId="{8999BEF6-482C-45E9-B3A4-B7D6E0E754F0}">
      <dsp:nvSpPr>
        <dsp:cNvPr id="0" name=""/>
        <dsp:cNvSpPr/>
      </dsp:nvSpPr>
      <dsp:spPr>
        <a:xfrm>
          <a:off x="77831" y="267104"/>
          <a:ext cx="890966" cy="890966"/>
        </a:xfrm>
        <a:prstGeom prst="ellipse">
          <a:avLst/>
        </a:prstGeom>
        <a:solidFill>
          <a:schemeClr val="lt1">
            <a:hueOff val="0"/>
            <a:satOff val="0"/>
            <a:lumOff val="0"/>
            <a:alphaOff val="0"/>
          </a:schemeClr>
        </a:solidFill>
        <a:ln w="9525" cap="flat" cmpd="sng" algn="ctr">
          <a:solidFill>
            <a:schemeClr val="bg1">
              <a:lumMod val="8500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605973D-A08B-4709-A76A-500765D0EBD1}">
      <dsp:nvSpPr>
        <dsp:cNvPr id="0" name=""/>
        <dsp:cNvSpPr/>
      </dsp:nvSpPr>
      <dsp:spPr>
        <a:xfrm>
          <a:off x="931963" y="1425546"/>
          <a:ext cx="7131859" cy="712773"/>
        </a:xfrm>
        <a:prstGeom prst="rect">
          <a:avLst/>
        </a:prstGeom>
        <a:solidFill>
          <a:srgbClr val="C25D1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5764" tIns="48260" rIns="48260" bIns="48260" numCol="1" spcCol="1270" anchor="ctr" anchorCtr="0">
          <a:noAutofit/>
        </a:bodyPr>
        <a:lstStyle/>
        <a:p>
          <a:pPr lvl="0" algn="l" defTabSz="844550">
            <a:lnSpc>
              <a:spcPct val="90000"/>
            </a:lnSpc>
            <a:spcBef>
              <a:spcPct val="0"/>
            </a:spcBef>
            <a:spcAft>
              <a:spcPct val="35000"/>
            </a:spcAft>
          </a:pPr>
          <a:r>
            <a:rPr lang="en-AU" sz="1900" b="0" kern="1200" dirty="0">
              <a:solidFill>
                <a:schemeClr val="bg1"/>
              </a:solidFill>
              <a:latin typeface="Candara" panose="020E0502030303020204" pitchFamily="34" charset="0"/>
            </a:rPr>
            <a:t>Understanding and acknowledging cultural differences </a:t>
          </a:r>
        </a:p>
      </dsp:txBody>
      <dsp:txXfrm>
        <a:off x="931963" y="1425546"/>
        <a:ext cx="7131859" cy="712773"/>
      </dsp:txXfrm>
    </dsp:sp>
    <dsp:sp modelId="{7BD0C64D-1C63-4C0B-BEDA-B5C418F95C62}">
      <dsp:nvSpPr>
        <dsp:cNvPr id="0" name=""/>
        <dsp:cNvSpPr/>
      </dsp:nvSpPr>
      <dsp:spPr>
        <a:xfrm>
          <a:off x="486480" y="1336450"/>
          <a:ext cx="890966" cy="890966"/>
        </a:xfrm>
        <a:prstGeom prst="ellipse">
          <a:avLst/>
        </a:prstGeom>
        <a:solidFill>
          <a:schemeClr val="lt1">
            <a:hueOff val="0"/>
            <a:satOff val="0"/>
            <a:lumOff val="0"/>
            <a:alphaOff val="0"/>
          </a:schemeClr>
        </a:solidFill>
        <a:ln w="9525" cap="flat" cmpd="sng" algn="ctr">
          <a:solidFill>
            <a:schemeClr val="bg1">
              <a:lumMod val="8500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0A5C467-E25F-4A28-8DB0-3FC03D0B3106}">
      <dsp:nvSpPr>
        <dsp:cNvPr id="0" name=""/>
        <dsp:cNvSpPr/>
      </dsp:nvSpPr>
      <dsp:spPr>
        <a:xfrm>
          <a:off x="931963" y="2494891"/>
          <a:ext cx="7131859" cy="712773"/>
        </a:xfrm>
        <a:prstGeom prst="rect">
          <a:avLst/>
        </a:prstGeom>
        <a:solidFill>
          <a:srgbClr val="C25D1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5764" tIns="48260" rIns="48260" bIns="48260" numCol="1" spcCol="1270" anchor="ctr" anchorCtr="0">
          <a:noAutofit/>
        </a:bodyPr>
        <a:lstStyle/>
        <a:p>
          <a:pPr lvl="0" algn="l" defTabSz="844550">
            <a:lnSpc>
              <a:spcPct val="90000"/>
            </a:lnSpc>
            <a:spcBef>
              <a:spcPct val="0"/>
            </a:spcBef>
            <a:spcAft>
              <a:spcPct val="35000"/>
            </a:spcAft>
          </a:pPr>
          <a:r>
            <a:rPr lang="en-AU" sz="1900" b="0" kern="1200" dirty="0">
              <a:solidFill>
                <a:schemeClr val="bg1"/>
              </a:solidFill>
              <a:latin typeface="Candara" panose="020E0502030303020204" pitchFamily="34" charset="0"/>
            </a:rPr>
            <a:t>Recognising that language barriers, discrimination, racism and historical trauma have an impact on our client’s experience</a:t>
          </a:r>
        </a:p>
      </dsp:txBody>
      <dsp:txXfrm>
        <a:off x="931963" y="2494891"/>
        <a:ext cx="7131859" cy="712773"/>
      </dsp:txXfrm>
    </dsp:sp>
    <dsp:sp modelId="{38720A86-81C3-4098-AFB3-775EEF1C56EC}">
      <dsp:nvSpPr>
        <dsp:cNvPr id="0" name=""/>
        <dsp:cNvSpPr/>
      </dsp:nvSpPr>
      <dsp:spPr>
        <a:xfrm>
          <a:off x="486480" y="2405795"/>
          <a:ext cx="890966" cy="890966"/>
        </a:xfrm>
        <a:prstGeom prst="ellipse">
          <a:avLst/>
        </a:prstGeom>
        <a:solidFill>
          <a:schemeClr val="lt1">
            <a:hueOff val="0"/>
            <a:satOff val="0"/>
            <a:lumOff val="0"/>
            <a:alphaOff val="0"/>
          </a:schemeClr>
        </a:solidFill>
        <a:ln w="9525" cap="flat" cmpd="sng" algn="ctr">
          <a:solidFill>
            <a:schemeClr val="bg1">
              <a:lumMod val="8500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E52906D-4A66-4CEB-8F48-39958976A39B}">
      <dsp:nvSpPr>
        <dsp:cNvPr id="0" name=""/>
        <dsp:cNvSpPr/>
      </dsp:nvSpPr>
      <dsp:spPr>
        <a:xfrm>
          <a:off x="523314" y="3564237"/>
          <a:ext cx="7540508" cy="712773"/>
        </a:xfrm>
        <a:prstGeom prst="rect">
          <a:avLst/>
        </a:prstGeom>
        <a:solidFill>
          <a:srgbClr val="C25D1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5764" tIns="48260" rIns="48260" bIns="48260" numCol="1" spcCol="1270" anchor="ctr" anchorCtr="0">
          <a:noAutofit/>
        </a:bodyPr>
        <a:lstStyle/>
        <a:p>
          <a:pPr lvl="0" algn="l" defTabSz="844550">
            <a:lnSpc>
              <a:spcPct val="90000"/>
            </a:lnSpc>
            <a:spcBef>
              <a:spcPct val="0"/>
            </a:spcBef>
            <a:spcAft>
              <a:spcPct val="35000"/>
            </a:spcAft>
          </a:pPr>
          <a:r>
            <a:rPr lang="en-AU" sz="1900" b="0" kern="1200" dirty="0">
              <a:solidFill>
                <a:schemeClr val="bg1"/>
              </a:solidFill>
              <a:latin typeface="Candara" panose="020E0502030303020204" pitchFamily="34" charset="0"/>
            </a:rPr>
            <a:t>Being transparent and inclusive in our actions and decisions</a:t>
          </a:r>
          <a:endParaRPr lang="en-AU" sz="1900" b="0" kern="1200" dirty="0">
            <a:solidFill>
              <a:srgbClr val="FFF0F0"/>
            </a:solidFill>
            <a:latin typeface="Candara" panose="020E0502030303020204" pitchFamily="34" charset="0"/>
          </a:endParaRPr>
        </a:p>
      </dsp:txBody>
      <dsp:txXfrm>
        <a:off x="523314" y="3564237"/>
        <a:ext cx="7540508" cy="712773"/>
      </dsp:txXfrm>
    </dsp:sp>
    <dsp:sp modelId="{8B739FF5-7638-427A-9424-C7A5C6C17196}">
      <dsp:nvSpPr>
        <dsp:cNvPr id="0" name=""/>
        <dsp:cNvSpPr/>
      </dsp:nvSpPr>
      <dsp:spPr>
        <a:xfrm>
          <a:off x="77831" y="3475140"/>
          <a:ext cx="890966" cy="890966"/>
        </a:xfrm>
        <a:prstGeom prst="ellipse">
          <a:avLst/>
        </a:prstGeom>
        <a:solidFill>
          <a:schemeClr val="lt1">
            <a:hueOff val="0"/>
            <a:satOff val="0"/>
            <a:lumOff val="0"/>
            <a:alphaOff val="0"/>
          </a:schemeClr>
        </a:solidFill>
        <a:ln w="9525" cap="flat" cmpd="sng" algn="ctr">
          <a:solidFill>
            <a:schemeClr val="bg1">
              <a:lumMod val="8500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BE1B6-BE68-47A9-8A5E-CB5E77306E8B}">
      <dsp:nvSpPr>
        <dsp:cNvPr id="0" name=""/>
        <dsp:cNvSpPr/>
      </dsp:nvSpPr>
      <dsp:spPr>
        <a:xfrm>
          <a:off x="495061" y="645"/>
          <a:ext cx="2262336" cy="13574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Respect</a:t>
          </a:r>
          <a:endParaRPr lang="en-AU" sz="2300" kern="1200" dirty="0"/>
        </a:p>
      </dsp:txBody>
      <dsp:txXfrm>
        <a:off x="495061" y="645"/>
        <a:ext cx="2262336" cy="1357401"/>
      </dsp:txXfrm>
    </dsp:sp>
    <dsp:sp modelId="{9C53806F-7258-4CDF-9043-959E5BD6575C}">
      <dsp:nvSpPr>
        <dsp:cNvPr id="0" name=""/>
        <dsp:cNvSpPr/>
      </dsp:nvSpPr>
      <dsp:spPr>
        <a:xfrm>
          <a:off x="2983631" y="645"/>
          <a:ext cx="2262336" cy="1357401"/>
        </a:xfrm>
        <a:prstGeom prst="rect">
          <a:avLst/>
        </a:prstGeom>
        <a:solidFill>
          <a:schemeClr val="accent2">
            <a:hueOff val="585190"/>
            <a:satOff val="-730"/>
            <a:lumOff val="1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Time</a:t>
          </a:r>
          <a:endParaRPr lang="en-AU" sz="2300" kern="1200" dirty="0"/>
        </a:p>
      </dsp:txBody>
      <dsp:txXfrm>
        <a:off x="2983631" y="645"/>
        <a:ext cx="2262336" cy="1357401"/>
      </dsp:txXfrm>
    </dsp:sp>
    <dsp:sp modelId="{E1DF3E9F-8CB9-4A7A-8470-9E7D2792ABF1}">
      <dsp:nvSpPr>
        <dsp:cNvPr id="0" name=""/>
        <dsp:cNvSpPr/>
      </dsp:nvSpPr>
      <dsp:spPr>
        <a:xfrm>
          <a:off x="5472201" y="645"/>
          <a:ext cx="2262336" cy="1357401"/>
        </a:xfrm>
        <a:prstGeom prst="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Protocols</a:t>
          </a:r>
          <a:endParaRPr lang="en-AU" sz="2300" kern="1200" dirty="0"/>
        </a:p>
      </dsp:txBody>
      <dsp:txXfrm>
        <a:off x="5472201" y="645"/>
        <a:ext cx="2262336" cy="1357401"/>
      </dsp:txXfrm>
    </dsp:sp>
    <dsp:sp modelId="{CA3C1EFD-2A1D-47F1-ABC6-EB0F14FDC75B}">
      <dsp:nvSpPr>
        <dsp:cNvPr id="0" name=""/>
        <dsp:cNvSpPr/>
      </dsp:nvSpPr>
      <dsp:spPr>
        <a:xfrm>
          <a:off x="495061" y="1584280"/>
          <a:ext cx="2262336" cy="1357401"/>
        </a:xfrm>
        <a:prstGeom prst="rect">
          <a:avLst/>
        </a:prstGeom>
        <a:solidFill>
          <a:schemeClr val="accent2">
            <a:hueOff val="1755570"/>
            <a:satOff val="-2190"/>
            <a:lumOff val="5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Networks</a:t>
          </a:r>
          <a:endParaRPr lang="en-AU" sz="2300" kern="1200" dirty="0"/>
        </a:p>
      </dsp:txBody>
      <dsp:txXfrm>
        <a:off x="495061" y="1584280"/>
        <a:ext cx="2262336" cy="1357401"/>
      </dsp:txXfrm>
    </dsp:sp>
    <dsp:sp modelId="{3C817DBF-7A9F-4706-AFF7-5C4D9951BD88}">
      <dsp:nvSpPr>
        <dsp:cNvPr id="0" name=""/>
        <dsp:cNvSpPr/>
      </dsp:nvSpPr>
      <dsp:spPr>
        <a:xfrm>
          <a:off x="2983631" y="1584280"/>
          <a:ext cx="2262336" cy="1357401"/>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Two-way Communication</a:t>
          </a:r>
          <a:endParaRPr lang="en-AU" sz="2300" kern="1200" dirty="0"/>
        </a:p>
      </dsp:txBody>
      <dsp:txXfrm>
        <a:off x="2983631" y="1584280"/>
        <a:ext cx="2262336" cy="1357401"/>
      </dsp:txXfrm>
    </dsp:sp>
    <dsp:sp modelId="{6A4F8470-F990-4761-86DD-EC87BCC327F6}">
      <dsp:nvSpPr>
        <dsp:cNvPr id="0" name=""/>
        <dsp:cNvSpPr/>
      </dsp:nvSpPr>
      <dsp:spPr>
        <a:xfrm>
          <a:off x="5532447" y="1599021"/>
          <a:ext cx="2262336" cy="1357401"/>
        </a:xfrm>
        <a:prstGeom prst="rect">
          <a:avLst/>
        </a:prstGeom>
        <a:solidFill>
          <a:schemeClr val="accent2">
            <a:hueOff val="2925949"/>
            <a:satOff val="-3649"/>
            <a:lumOff val="8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Be approachable</a:t>
          </a:r>
          <a:endParaRPr lang="en-AU" sz="2300" kern="1200" dirty="0"/>
        </a:p>
      </dsp:txBody>
      <dsp:txXfrm>
        <a:off x="5532447" y="1599021"/>
        <a:ext cx="2262336" cy="1357401"/>
      </dsp:txXfrm>
    </dsp:sp>
    <dsp:sp modelId="{A0427B3F-E8AF-4939-8837-C45130D1BFCE}">
      <dsp:nvSpPr>
        <dsp:cNvPr id="0" name=""/>
        <dsp:cNvSpPr/>
      </dsp:nvSpPr>
      <dsp:spPr>
        <a:xfrm>
          <a:off x="495061" y="3167916"/>
          <a:ext cx="2262336" cy="1357401"/>
        </a:xfrm>
        <a:prstGeom prst="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  Have a yarn	</a:t>
          </a:r>
          <a:endParaRPr lang="en-AU" sz="2300" kern="1200" dirty="0"/>
        </a:p>
      </dsp:txBody>
      <dsp:txXfrm>
        <a:off x="495061" y="3167916"/>
        <a:ext cx="2262336" cy="1357401"/>
      </dsp:txXfrm>
    </dsp:sp>
    <dsp:sp modelId="{80373577-5EBE-4E5D-9B81-4A00FBFE6433}">
      <dsp:nvSpPr>
        <dsp:cNvPr id="0" name=""/>
        <dsp:cNvSpPr/>
      </dsp:nvSpPr>
      <dsp:spPr>
        <a:xfrm>
          <a:off x="2983631" y="3167916"/>
          <a:ext cx="2262336" cy="1357401"/>
        </a:xfrm>
        <a:prstGeom prst="rect">
          <a:avLst/>
        </a:prstGeom>
        <a:solidFill>
          <a:schemeClr val="accent2">
            <a:hueOff val="4096329"/>
            <a:satOff val="-5109"/>
            <a:lumOff val="12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 Have a cuppa	</a:t>
          </a:r>
          <a:endParaRPr lang="en-AU" sz="2300" kern="1200" dirty="0"/>
        </a:p>
      </dsp:txBody>
      <dsp:txXfrm>
        <a:off x="2983631" y="3167916"/>
        <a:ext cx="2262336" cy="1357401"/>
      </dsp:txXfrm>
    </dsp:sp>
    <dsp:sp modelId="{53CD45F4-CBAC-4073-9372-69C7CBD66758}">
      <dsp:nvSpPr>
        <dsp:cNvPr id="0" name=""/>
        <dsp:cNvSpPr/>
      </dsp:nvSpPr>
      <dsp:spPr>
        <a:xfrm>
          <a:off x="5472201" y="3167916"/>
          <a:ext cx="2262336" cy="1357401"/>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Be real </a:t>
          </a:r>
          <a:endParaRPr lang="en-AU" sz="2300" kern="1200" dirty="0"/>
        </a:p>
      </dsp:txBody>
      <dsp:txXfrm>
        <a:off x="5472201" y="3167916"/>
        <a:ext cx="2262336" cy="135740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6355B-0E15-4193-8624-15D7392974A5}">
      <dsp:nvSpPr>
        <dsp:cNvPr id="0" name=""/>
        <dsp:cNvSpPr/>
      </dsp:nvSpPr>
      <dsp:spPr>
        <a:xfrm>
          <a:off x="937260" y="172780"/>
          <a:ext cx="2232858" cy="2232858"/>
        </a:xfrm>
        <a:prstGeom prst="pie">
          <a:avLst>
            <a:gd name="adj1" fmla="val 16200000"/>
            <a:gd name="adj2" fmla="val 18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a:t>Knowing</a:t>
          </a:r>
          <a:endParaRPr lang="en-AU" sz="1500" kern="1200"/>
        </a:p>
      </dsp:txBody>
      <dsp:txXfrm>
        <a:off x="2114030" y="645934"/>
        <a:ext cx="797449" cy="664541"/>
      </dsp:txXfrm>
    </dsp:sp>
    <dsp:sp modelId="{F06E5220-40E2-4B9C-A753-8227F67AF8CB}">
      <dsp:nvSpPr>
        <dsp:cNvPr id="0" name=""/>
        <dsp:cNvSpPr/>
      </dsp:nvSpPr>
      <dsp:spPr>
        <a:xfrm>
          <a:off x="885312" y="279565"/>
          <a:ext cx="2232858" cy="2232858"/>
        </a:xfrm>
        <a:prstGeom prst="pie">
          <a:avLst>
            <a:gd name="adj1" fmla="val 1800000"/>
            <a:gd name="adj2" fmla="val 900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a:t>Being</a:t>
          </a:r>
          <a:endParaRPr lang="en-AU" sz="1500" kern="1200"/>
        </a:p>
      </dsp:txBody>
      <dsp:txXfrm>
        <a:off x="1416945" y="1728265"/>
        <a:ext cx="1196174" cy="584796"/>
      </dsp:txXfrm>
    </dsp:sp>
    <dsp:sp modelId="{8CA7C2C1-F7A4-41A3-B1B4-21ACBBF9BF66}">
      <dsp:nvSpPr>
        <dsp:cNvPr id="0" name=""/>
        <dsp:cNvSpPr/>
      </dsp:nvSpPr>
      <dsp:spPr>
        <a:xfrm>
          <a:off x="845288" y="172780"/>
          <a:ext cx="2232858" cy="2232858"/>
        </a:xfrm>
        <a:prstGeom prst="pie">
          <a:avLst>
            <a:gd name="adj1" fmla="val 9000000"/>
            <a:gd name="adj2" fmla="val 1620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a:t>Doing</a:t>
          </a:r>
          <a:endParaRPr lang="en-AU" sz="1500" kern="1200"/>
        </a:p>
      </dsp:txBody>
      <dsp:txXfrm>
        <a:off x="1103927" y="645934"/>
        <a:ext cx="797449" cy="664541"/>
      </dsp:txXfrm>
    </dsp:sp>
    <dsp:sp modelId="{050E2749-4373-49CA-882B-74D6E95ABF7C}">
      <dsp:nvSpPr>
        <dsp:cNvPr id="0" name=""/>
        <dsp:cNvSpPr/>
      </dsp:nvSpPr>
      <dsp:spPr>
        <a:xfrm>
          <a:off x="799220" y="34556"/>
          <a:ext cx="2509307" cy="2509307"/>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8D4D76-511F-4700-A666-6E3EB0DB6E89}">
      <dsp:nvSpPr>
        <dsp:cNvPr id="0" name=""/>
        <dsp:cNvSpPr/>
      </dsp:nvSpPr>
      <dsp:spPr>
        <a:xfrm>
          <a:off x="747088" y="141199"/>
          <a:ext cx="2509307" cy="2509307"/>
        </a:xfrm>
        <a:prstGeom prst="circularArrow">
          <a:avLst>
            <a:gd name="adj1" fmla="val 5085"/>
            <a:gd name="adj2" fmla="val 327528"/>
            <a:gd name="adj3" fmla="val 8671970"/>
            <a:gd name="adj4" fmla="val 1800502"/>
            <a:gd name="adj5" fmla="val 5932"/>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A9719C-07EB-47AA-99A0-2E4BB1BA7B10}">
      <dsp:nvSpPr>
        <dsp:cNvPr id="0" name=""/>
        <dsp:cNvSpPr/>
      </dsp:nvSpPr>
      <dsp:spPr>
        <a:xfrm>
          <a:off x="706879" y="34556"/>
          <a:ext cx="2509307" cy="2509307"/>
        </a:xfrm>
        <a:prstGeom prst="circularArrow">
          <a:avLst>
            <a:gd name="adj1" fmla="val 5085"/>
            <a:gd name="adj2" fmla="val 327528"/>
            <a:gd name="adj3" fmla="val 15873039"/>
            <a:gd name="adj4" fmla="val 9000000"/>
            <a:gd name="adj5" fmla="val 5932"/>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32828-2236-40A7-ABB7-09B9BF8CE20C}">
      <dsp:nvSpPr>
        <dsp:cNvPr id="0" name=""/>
        <dsp:cNvSpPr/>
      </dsp:nvSpPr>
      <dsp:spPr>
        <a:xfrm>
          <a:off x="0" y="0"/>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B1155-3C59-4DF1-BA86-8D4F2DB26118}">
      <dsp:nvSpPr>
        <dsp:cNvPr id="0" name=""/>
        <dsp:cNvSpPr/>
      </dsp:nvSpPr>
      <dsp:spPr>
        <a:xfrm>
          <a:off x="156917" y="117092"/>
          <a:ext cx="285304" cy="285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FFB625-83E8-4FDF-8B36-AA6F36FDFF18}">
      <dsp:nvSpPr>
        <dsp:cNvPr id="0" name=""/>
        <dsp:cNvSpPr/>
      </dsp:nvSpPr>
      <dsp:spPr>
        <a:xfrm>
          <a:off x="599138" y="37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SHS Outcomes Framework recap; development of the COS; Why use a COS?</a:t>
          </a:r>
        </a:p>
      </dsp:txBody>
      <dsp:txXfrm>
        <a:off x="599138" y="376"/>
        <a:ext cx="7986458" cy="518734"/>
      </dsp:txXfrm>
    </dsp:sp>
    <dsp:sp modelId="{D62DC81A-EE1B-4144-B710-D7CE5C4E1A73}">
      <dsp:nvSpPr>
        <dsp:cNvPr id="0" name=""/>
        <dsp:cNvSpPr/>
      </dsp:nvSpPr>
      <dsp:spPr>
        <a:xfrm>
          <a:off x="0" y="648795"/>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E03BBE-6E5C-4449-B333-A88C53EDA580}">
      <dsp:nvSpPr>
        <dsp:cNvPr id="0" name=""/>
        <dsp:cNvSpPr/>
      </dsp:nvSpPr>
      <dsp:spPr>
        <a:xfrm>
          <a:off x="156917" y="765510"/>
          <a:ext cx="285304" cy="285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EE3569-C565-4EB2-960A-5BB2A239D6D0}">
      <dsp:nvSpPr>
        <dsp:cNvPr id="0" name=""/>
        <dsp:cNvSpPr/>
      </dsp:nvSpPr>
      <dsp:spPr>
        <a:xfrm>
          <a:off x="599138" y="648795"/>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The COS and how to administer it</a:t>
          </a:r>
        </a:p>
      </dsp:txBody>
      <dsp:txXfrm>
        <a:off x="599138" y="648795"/>
        <a:ext cx="7986458" cy="518734"/>
      </dsp:txXfrm>
    </dsp:sp>
    <dsp:sp modelId="{1F4048C9-456A-4990-BFAC-71F6BA60B0AA}">
      <dsp:nvSpPr>
        <dsp:cNvPr id="0" name=""/>
        <dsp:cNvSpPr/>
      </dsp:nvSpPr>
      <dsp:spPr>
        <a:xfrm>
          <a:off x="0" y="1297213"/>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22BC6-2697-4443-92BD-005597DCE28A}">
      <dsp:nvSpPr>
        <dsp:cNvPr id="0" name=""/>
        <dsp:cNvSpPr/>
      </dsp:nvSpPr>
      <dsp:spPr>
        <a:xfrm>
          <a:off x="156917" y="1413928"/>
          <a:ext cx="285304" cy="2853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E116EA-FC20-4CDD-A019-EF4D13DE52E6}">
      <dsp:nvSpPr>
        <dsp:cNvPr id="0" name=""/>
        <dsp:cNvSpPr/>
      </dsp:nvSpPr>
      <dsp:spPr>
        <a:xfrm>
          <a:off x="599138" y="1297213"/>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Using the COS well for the benefit of clients; Building buy-in</a:t>
          </a:r>
        </a:p>
      </dsp:txBody>
      <dsp:txXfrm>
        <a:off x="599138" y="1297213"/>
        <a:ext cx="7986458" cy="518734"/>
      </dsp:txXfrm>
    </dsp:sp>
    <dsp:sp modelId="{B8261F95-966A-4C80-A220-5EBEC266DEDB}">
      <dsp:nvSpPr>
        <dsp:cNvPr id="0" name=""/>
        <dsp:cNvSpPr/>
      </dsp:nvSpPr>
      <dsp:spPr>
        <a:xfrm>
          <a:off x="0" y="1945631"/>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23B3C-729D-4B41-B0D1-EBD969AFFEEB}">
      <dsp:nvSpPr>
        <dsp:cNvPr id="0" name=""/>
        <dsp:cNvSpPr/>
      </dsp:nvSpPr>
      <dsp:spPr>
        <a:xfrm>
          <a:off x="156917" y="2062346"/>
          <a:ext cx="285304" cy="285304"/>
        </a:xfrm>
        <a:prstGeom prst="rect">
          <a:avLst/>
        </a:prstGeom>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91C776-2A66-4410-92D5-418B4652DC75}">
      <dsp:nvSpPr>
        <dsp:cNvPr id="0" name=""/>
        <dsp:cNvSpPr/>
      </dsp:nvSpPr>
      <dsp:spPr>
        <a:xfrm>
          <a:off x="599138" y="1945631"/>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Safe and appropriate use of COS surveys with Aboriginal clients</a:t>
          </a:r>
        </a:p>
      </dsp:txBody>
      <dsp:txXfrm>
        <a:off x="599138" y="1945631"/>
        <a:ext cx="7986458" cy="518734"/>
      </dsp:txXfrm>
    </dsp:sp>
    <dsp:sp modelId="{7C7F19FE-A949-4684-83EF-E41607FB0192}">
      <dsp:nvSpPr>
        <dsp:cNvPr id="0" name=""/>
        <dsp:cNvSpPr/>
      </dsp:nvSpPr>
      <dsp:spPr>
        <a:xfrm>
          <a:off x="0" y="2594049"/>
          <a:ext cx="8585597" cy="518734"/>
        </a:xfrm>
        <a:prstGeom prst="roundRect">
          <a:avLst>
            <a:gd name="adj" fmla="val 10000"/>
          </a:avLst>
        </a:prstGeom>
        <a:solidFill>
          <a:schemeClr val="accent1">
            <a:tint val="40000"/>
            <a:hueOff val="0"/>
            <a:satOff val="0"/>
            <a:lumOff val="0"/>
            <a:alphaOff val="0"/>
          </a:schemeClr>
        </a:solidFill>
        <a:ln w="38100">
          <a:solidFill>
            <a:srgbClr val="122142"/>
          </a:solidFill>
        </a:ln>
        <a:effectLst>
          <a:glow rad="330200">
            <a:schemeClr val="accent6">
              <a:satMod val="175000"/>
              <a:alpha val="65000"/>
            </a:schemeClr>
          </a:glow>
        </a:effectLst>
      </dsp:spPr>
      <dsp:style>
        <a:lnRef idx="0">
          <a:scrgbClr r="0" g="0" b="0"/>
        </a:lnRef>
        <a:fillRef idx="1">
          <a:scrgbClr r="0" g="0" b="0"/>
        </a:fillRef>
        <a:effectRef idx="0">
          <a:scrgbClr r="0" g="0" b="0"/>
        </a:effectRef>
        <a:fontRef idx="minor"/>
      </dsp:style>
    </dsp:sp>
    <dsp:sp modelId="{3CF0E567-5F07-490F-9043-A9A8FE4A493E}">
      <dsp:nvSpPr>
        <dsp:cNvPr id="0" name=""/>
        <dsp:cNvSpPr/>
      </dsp:nvSpPr>
      <dsp:spPr>
        <a:xfrm>
          <a:off x="156917" y="2710765"/>
          <a:ext cx="285304" cy="2853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804089-4AC0-4E58-84A7-A8CFC7DD2EAA}">
      <dsp:nvSpPr>
        <dsp:cNvPr id="0" name=""/>
        <dsp:cNvSpPr/>
      </dsp:nvSpPr>
      <dsp:spPr>
        <a:xfrm>
          <a:off x="599138" y="2594049"/>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Developing strategies to address potential barriers</a:t>
          </a:r>
        </a:p>
      </dsp:txBody>
      <dsp:txXfrm>
        <a:off x="599138" y="2594049"/>
        <a:ext cx="7986458" cy="518734"/>
      </dsp:txXfrm>
    </dsp:sp>
    <dsp:sp modelId="{72D53479-B550-4943-817B-6752ACE2A637}">
      <dsp:nvSpPr>
        <dsp:cNvPr id="0" name=""/>
        <dsp:cNvSpPr/>
      </dsp:nvSpPr>
      <dsp:spPr>
        <a:xfrm>
          <a:off x="0" y="3242468"/>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C638C4-3ADA-47E3-866C-D4745D029F44}">
      <dsp:nvSpPr>
        <dsp:cNvPr id="0" name=""/>
        <dsp:cNvSpPr/>
      </dsp:nvSpPr>
      <dsp:spPr>
        <a:xfrm>
          <a:off x="156917" y="3359183"/>
          <a:ext cx="285304" cy="2853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E91A25-52DE-44B0-930D-0A559B1BEB30}">
      <dsp:nvSpPr>
        <dsp:cNvPr id="0" name=""/>
        <dsp:cNvSpPr/>
      </dsp:nvSpPr>
      <dsp:spPr>
        <a:xfrm>
          <a:off x="599138" y="3242468"/>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Creating a positive data culture; Reporting; CIMS demonstration </a:t>
          </a:r>
        </a:p>
      </dsp:txBody>
      <dsp:txXfrm>
        <a:off x="599138" y="3242468"/>
        <a:ext cx="7986458" cy="518734"/>
      </dsp:txXfrm>
    </dsp:sp>
    <dsp:sp modelId="{11D9C42B-DAB0-483C-AC67-0EA1589A06CF}">
      <dsp:nvSpPr>
        <dsp:cNvPr id="0" name=""/>
        <dsp:cNvSpPr/>
      </dsp:nvSpPr>
      <dsp:spPr>
        <a:xfrm>
          <a:off x="0" y="3890886"/>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49144C-9A4A-4D04-86AD-863FBDF131C2}">
      <dsp:nvSpPr>
        <dsp:cNvPr id="0" name=""/>
        <dsp:cNvSpPr/>
      </dsp:nvSpPr>
      <dsp:spPr>
        <a:xfrm>
          <a:off x="156917" y="4007601"/>
          <a:ext cx="285304" cy="28530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52C730-CE32-45E3-9557-33A1948E2766}">
      <dsp:nvSpPr>
        <dsp:cNvPr id="0" name=""/>
        <dsp:cNvSpPr/>
      </dsp:nvSpPr>
      <dsp:spPr>
        <a:xfrm>
          <a:off x="599138" y="389088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Embedding the COS into practice; Next steps</a:t>
          </a:r>
        </a:p>
      </dsp:txBody>
      <dsp:txXfrm>
        <a:off x="599138" y="3890886"/>
        <a:ext cx="7986458" cy="51873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49F4B-60C3-AA47-883A-449705B339C7}">
      <dsp:nvSpPr>
        <dsp:cNvPr id="0" name=""/>
        <dsp:cNvSpPr/>
      </dsp:nvSpPr>
      <dsp:spPr>
        <a:xfrm>
          <a:off x="2005294" y="554718"/>
          <a:ext cx="428464" cy="91440"/>
        </a:xfrm>
        <a:custGeom>
          <a:avLst/>
          <a:gdLst/>
          <a:ahLst/>
          <a:cxnLst/>
          <a:rect l="0" t="0" r="0" b="0"/>
          <a:pathLst>
            <a:path>
              <a:moveTo>
                <a:pt x="0" y="45720"/>
              </a:moveTo>
              <a:lnTo>
                <a:pt x="428464"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08049" y="598143"/>
        <a:ext cx="22953" cy="4590"/>
      </dsp:txXfrm>
    </dsp:sp>
    <dsp:sp modelId="{940E2A16-E83F-5745-96F3-0A1AA06B44D9}">
      <dsp:nvSpPr>
        <dsp:cNvPr id="0" name=""/>
        <dsp:cNvSpPr/>
      </dsp:nvSpPr>
      <dsp:spPr>
        <a:xfrm>
          <a:off x="11163" y="1659"/>
          <a:ext cx="1995930" cy="119755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802" tIns="102661" rIns="97802" bIns="102661" numCol="1" spcCol="1270" anchor="ctr" anchorCtr="0">
          <a:noAutofit/>
        </a:bodyPr>
        <a:lstStyle/>
        <a:p>
          <a:pPr lvl="0" algn="ctr" defTabSz="577850">
            <a:lnSpc>
              <a:spcPct val="90000"/>
            </a:lnSpc>
            <a:spcBef>
              <a:spcPct val="0"/>
            </a:spcBef>
            <a:spcAft>
              <a:spcPct val="35000"/>
            </a:spcAft>
          </a:pPr>
          <a:r>
            <a:rPr lang="en-AU" sz="1300" kern="1200" dirty="0"/>
            <a:t>Understanding what motivates people to answer questions with a socially desirable response</a:t>
          </a:r>
          <a:endParaRPr lang="en-US" sz="1300" kern="1200" dirty="0"/>
        </a:p>
      </dsp:txBody>
      <dsp:txXfrm>
        <a:off x="11163" y="1659"/>
        <a:ext cx="1995930" cy="1197558"/>
      </dsp:txXfrm>
    </dsp:sp>
    <dsp:sp modelId="{1F4E9705-F44F-5840-A8F1-EB16AB46C48D}">
      <dsp:nvSpPr>
        <dsp:cNvPr id="0" name=""/>
        <dsp:cNvSpPr/>
      </dsp:nvSpPr>
      <dsp:spPr>
        <a:xfrm>
          <a:off x="4460288" y="554718"/>
          <a:ext cx="428464" cy="91440"/>
        </a:xfrm>
        <a:custGeom>
          <a:avLst/>
          <a:gdLst/>
          <a:ahLst/>
          <a:cxnLst/>
          <a:rect l="0" t="0" r="0" b="0"/>
          <a:pathLst>
            <a:path>
              <a:moveTo>
                <a:pt x="0" y="45720"/>
              </a:moveTo>
              <a:lnTo>
                <a:pt x="428464"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663044" y="598143"/>
        <a:ext cx="22953" cy="4590"/>
      </dsp:txXfrm>
    </dsp:sp>
    <dsp:sp modelId="{335CDB00-5A65-C042-BC24-CE1F4A254253}">
      <dsp:nvSpPr>
        <dsp:cNvPr id="0" name=""/>
        <dsp:cNvSpPr/>
      </dsp:nvSpPr>
      <dsp:spPr>
        <a:xfrm>
          <a:off x="2466158" y="1659"/>
          <a:ext cx="1995930" cy="119755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802" tIns="102661" rIns="97802" bIns="102661" numCol="1" spcCol="1270" anchor="ctr" anchorCtr="0">
          <a:noAutofit/>
        </a:bodyPr>
        <a:lstStyle/>
        <a:p>
          <a:pPr lvl="0" algn="ctr" defTabSz="577850">
            <a:lnSpc>
              <a:spcPct val="90000"/>
            </a:lnSpc>
            <a:spcBef>
              <a:spcPct val="0"/>
            </a:spcBef>
            <a:spcAft>
              <a:spcPct val="35000"/>
            </a:spcAft>
          </a:pPr>
          <a:r>
            <a:rPr lang="en-AU" sz="1300" kern="1200" dirty="0"/>
            <a:t>Introduce the COS early to ensure that people accessing services understand the ‘why’ of the COS</a:t>
          </a:r>
          <a:endParaRPr lang="en-US" sz="1300" kern="1200" dirty="0"/>
        </a:p>
      </dsp:txBody>
      <dsp:txXfrm>
        <a:off x="2466158" y="1659"/>
        <a:ext cx="1995930" cy="1197558"/>
      </dsp:txXfrm>
    </dsp:sp>
    <dsp:sp modelId="{AB213F64-9C90-164D-B0E3-F84D00CB67A3}">
      <dsp:nvSpPr>
        <dsp:cNvPr id="0" name=""/>
        <dsp:cNvSpPr/>
      </dsp:nvSpPr>
      <dsp:spPr>
        <a:xfrm>
          <a:off x="1009128" y="1197417"/>
          <a:ext cx="4909989" cy="428464"/>
        </a:xfrm>
        <a:custGeom>
          <a:avLst/>
          <a:gdLst/>
          <a:ahLst/>
          <a:cxnLst/>
          <a:rect l="0" t="0" r="0" b="0"/>
          <a:pathLst>
            <a:path>
              <a:moveTo>
                <a:pt x="4909989" y="0"/>
              </a:moveTo>
              <a:lnTo>
                <a:pt x="4909989" y="231332"/>
              </a:lnTo>
              <a:lnTo>
                <a:pt x="0" y="231332"/>
              </a:lnTo>
              <a:lnTo>
                <a:pt x="0" y="428464"/>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340838" y="1409354"/>
        <a:ext cx="246570" cy="4590"/>
      </dsp:txXfrm>
    </dsp:sp>
    <dsp:sp modelId="{B7A3E3FA-0490-1B48-B744-BC458F4FC121}">
      <dsp:nvSpPr>
        <dsp:cNvPr id="0" name=""/>
        <dsp:cNvSpPr/>
      </dsp:nvSpPr>
      <dsp:spPr>
        <a:xfrm>
          <a:off x="4921152" y="1659"/>
          <a:ext cx="1995930" cy="119755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802" tIns="102661" rIns="97802" bIns="102661" numCol="1" spcCol="1270" anchor="ctr" anchorCtr="0">
          <a:noAutofit/>
        </a:bodyPr>
        <a:lstStyle/>
        <a:p>
          <a:pPr lvl="0" algn="ctr" defTabSz="577850">
            <a:lnSpc>
              <a:spcPct val="90000"/>
            </a:lnSpc>
            <a:spcBef>
              <a:spcPct val="0"/>
            </a:spcBef>
            <a:spcAft>
              <a:spcPct val="35000"/>
            </a:spcAft>
          </a:pPr>
          <a:r>
            <a:rPr lang="en-AU" sz="1300" kern="1200" dirty="0"/>
            <a:t>Helping people understand there are no right or wrong responses</a:t>
          </a:r>
          <a:endParaRPr lang="en-US" sz="1300" kern="1200" dirty="0"/>
        </a:p>
      </dsp:txBody>
      <dsp:txXfrm>
        <a:off x="4921152" y="1659"/>
        <a:ext cx="1995930" cy="1197558"/>
      </dsp:txXfrm>
    </dsp:sp>
    <dsp:sp modelId="{CF3605C3-7D1C-474B-A1BD-9647F61AD166}">
      <dsp:nvSpPr>
        <dsp:cNvPr id="0" name=""/>
        <dsp:cNvSpPr/>
      </dsp:nvSpPr>
      <dsp:spPr>
        <a:xfrm>
          <a:off x="2005294" y="2211341"/>
          <a:ext cx="428464" cy="91440"/>
        </a:xfrm>
        <a:custGeom>
          <a:avLst/>
          <a:gdLst/>
          <a:ahLst/>
          <a:cxnLst/>
          <a:rect l="0" t="0" r="0" b="0"/>
          <a:pathLst>
            <a:path>
              <a:moveTo>
                <a:pt x="0" y="45720"/>
              </a:moveTo>
              <a:lnTo>
                <a:pt x="428464"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08049" y="2254765"/>
        <a:ext cx="22953" cy="4590"/>
      </dsp:txXfrm>
    </dsp:sp>
    <dsp:sp modelId="{DDBC813A-61E3-9A43-AA0E-9D7B6EEF608B}">
      <dsp:nvSpPr>
        <dsp:cNvPr id="0" name=""/>
        <dsp:cNvSpPr/>
      </dsp:nvSpPr>
      <dsp:spPr>
        <a:xfrm>
          <a:off x="11163" y="1658282"/>
          <a:ext cx="1995930" cy="119755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802" tIns="102661" rIns="97802" bIns="102661" numCol="1" spcCol="1270" anchor="ctr" anchorCtr="0">
          <a:noAutofit/>
        </a:bodyPr>
        <a:lstStyle/>
        <a:p>
          <a:pPr lvl="0" algn="ctr" defTabSz="577850">
            <a:lnSpc>
              <a:spcPct val="90000"/>
            </a:lnSpc>
            <a:spcBef>
              <a:spcPct val="0"/>
            </a:spcBef>
            <a:spcAft>
              <a:spcPct val="35000"/>
            </a:spcAft>
          </a:pPr>
          <a:r>
            <a:rPr lang="en-AU" sz="1300" kern="1200" dirty="0"/>
            <a:t>Being mindful of how a SHS staffs' manner could send subtle messages about desirable responses</a:t>
          </a:r>
          <a:endParaRPr lang="en-US" sz="1300" kern="1200" dirty="0"/>
        </a:p>
      </dsp:txBody>
      <dsp:txXfrm>
        <a:off x="11163" y="1658282"/>
        <a:ext cx="1995930" cy="1197558"/>
      </dsp:txXfrm>
    </dsp:sp>
    <dsp:sp modelId="{693BB43A-F5D0-6542-932C-2C1D586E18D6}">
      <dsp:nvSpPr>
        <dsp:cNvPr id="0" name=""/>
        <dsp:cNvSpPr/>
      </dsp:nvSpPr>
      <dsp:spPr>
        <a:xfrm>
          <a:off x="4460288" y="2211341"/>
          <a:ext cx="428464" cy="91440"/>
        </a:xfrm>
        <a:custGeom>
          <a:avLst/>
          <a:gdLst/>
          <a:ahLst/>
          <a:cxnLst/>
          <a:rect l="0" t="0" r="0" b="0"/>
          <a:pathLst>
            <a:path>
              <a:moveTo>
                <a:pt x="0" y="45720"/>
              </a:moveTo>
              <a:lnTo>
                <a:pt x="428464"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663044" y="2254765"/>
        <a:ext cx="22953" cy="4590"/>
      </dsp:txXfrm>
    </dsp:sp>
    <dsp:sp modelId="{7C7604C9-67F6-9D4E-B174-D8A59A6359BA}">
      <dsp:nvSpPr>
        <dsp:cNvPr id="0" name=""/>
        <dsp:cNvSpPr/>
      </dsp:nvSpPr>
      <dsp:spPr>
        <a:xfrm>
          <a:off x="2466158" y="1658282"/>
          <a:ext cx="1995930" cy="119755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802" tIns="102661" rIns="97802" bIns="102661" numCol="1" spcCol="1270" anchor="ctr" anchorCtr="0">
          <a:noAutofit/>
        </a:bodyPr>
        <a:lstStyle/>
        <a:p>
          <a:pPr lvl="0" algn="ctr" defTabSz="577850">
            <a:lnSpc>
              <a:spcPct val="90000"/>
            </a:lnSpc>
            <a:spcBef>
              <a:spcPct val="0"/>
            </a:spcBef>
            <a:spcAft>
              <a:spcPct val="35000"/>
            </a:spcAft>
          </a:pPr>
          <a:r>
            <a:rPr lang="en-AU" sz="1300" kern="1200" dirty="0"/>
            <a:t>Reassuring people accessing services that their data will be used to improve services not judge SHS staff</a:t>
          </a:r>
          <a:endParaRPr lang="en-US" sz="1300" kern="1200" dirty="0"/>
        </a:p>
      </dsp:txBody>
      <dsp:txXfrm>
        <a:off x="2466158" y="1658282"/>
        <a:ext cx="1995930" cy="1197558"/>
      </dsp:txXfrm>
    </dsp:sp>
    <dsp:sp modelId="{4E8AEC76-341E-2E42-AAA8-DE25F2196BC4}">
      <dsp:nvSpPr>
        <dsp:cNvPr id="0" name=""/>
        <dsp:cNvSpPr/>
      </dsp:nvSpPr>
      <dsp:spPr>
        <a:xfrm>
          <a:off x="4921152" y="1658282"/>
          <a:ext cx="1995930" cy="119755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802" tIns="102661" rIns="97802" bIns="102661" numCol="1" spcCol="1270" anchor="ctr" anchorCtr="0">
          <a:noAutofit/>
        </a:bodyPr>
        <a:lstStyle/>
        <a:p>
          <a:pPr lvl="0" algn="ctr" defTabSz="577850">
            <a:lnSpc>
              <a:spcPct val="90000"/>
            </a:lnSpc>
            <a:spcBef>
              <a:spcPct val="0"/>
            </a:spcBef>
            <a:spcAft>
              <a:spcPct val="35000"/>
            </a:spcAft>
          </a:pPr>
          <a:r>
            <a:rPr lang="en-US" sz="1300" kern="1200" dirty="0"/>
            <a:t>Using another SHS staff member to introduce the COS</a:t>
          </a:r>
        </a:p>
      </dsp:txBody>
      <dsp:txXfrm>
        <a:off x="4921152" y="1658282"/>
        <a:ext cx="1995930" cy="119755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9AF79-CEF2-4321-B664-DB6FFF4E0E83}">
      <dsp:nvSpPr>
        <dsp:cNvPr id="0" name=""/>
        <dsp:cNvSpPr/>
      </dsp:nvSpPr>
      <dsp:spPr>
        <a:xfrm>
          <a:off x="0" y="3535"/>
          <a:ext cx="8229600" cy="7531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0F48B8-4A03-47BD-B1DB-43FA264CDB81}">
      <dsp:nvSpPr>
        <dsp:cNvPr id="0" name=""/>
        <dsp:cNvSpPr/>
      </dsp:nvSpPr>
      <dsp:spPr>
        <a:xfrm>
          <a:off x="227827" y="172994"/>
          <a:ext cx="414231" cy="414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886F50-37AB-4DD9-AD6E-5BE32D8691AE}">
      <dsp:nvSpPr>
        <dsp:cNvPr id="0" name=""/>
        <dsp:cNvSpPr/>
      </dsp:nvSpPr>
      <dsp:spPr>
        <a:xfrm>
          <a:off x="869886" y="3535"/>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lvl="0" algn="l" defTabSz="844550">
            <a:lnSpc>
              <a:spcPct val="90000"/>
            </a:lnSpc>
            <a:spcBef>
              <a:spcPct val="0"/>
            </a:spcBef>
            <a:spcAft>
              <a:spcPct val="35000"/>
            </a:spcAft>
          </a:pPr>
          <a:r>
            <a:rPr lang="en-US" sz="1900" kern="1200" dirty="0"/>
            <a:t>Introduce the COS early so clients understand the why</a:t>
          </a:r>
        </a:p>
      </dsp:txBody>
      <dsp:txXfrm>
        <a:off x="869886" y="3535"/>
        <a:ext cx="7359713" cy="753148"/>
      </dsp:txXfrm>
    </dsp:sp>
    <dsp:sp modelId="{2C5D23EF-E053-44B8-83E1-1B01B589C144}">
      <dsp:nvSpPr>
        <dsp:cNvPr id="0" name=""/>
        <dsp:cNvSpPr/>
      </dsp:nvSpPr>
      <dsp:spPr>
        <a:xfrm>
          <a:off x="0" y="944971"/>
          <a:ext cx="8229600" cy="7531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C7DE85-1FAB-4D0A-B523-35F4D686E1E4}">
      <dsp:nvSpPr>
        <dsp:cNvPr id="0" name=""/>
        <dsp:cNvSpPr/>
      </dsp:nvSpPr>
      <dsp:spPr>
        <a:xfrm>
          <a:off x="227827" y="1114429"/>
          <a:ext cx="414231" cy="414231"/>
        </a:xfrm>
        <a:prstGeom prst="rect">
          <a:avLst/>
        </a:prstGeom>
        <a:blipFill rotWithShape="1">
          <a:blip xmlns:r="http://schemas.openxmlformats.org/officeDocument/2006/relationships" r:embed="rId3">
            <a:extLst>
              <a:ext uri="{96DAC541-7B7A-43D3-8B79-37D633B846F1}">
                <asvg:svgBlip xmlns=""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A036D3-787B-4BFF-BAB7-3B92151D03EF}">
      <dsp:nvSpPr>
        <dsp:cNvPr id="0" name=""/>
        <dsp:cNvSpPr/>
      </dsp:nvSpPr>
      <dsp:spPr>
        <a:xfrm>
          <a:off x="869886" y="944971"/>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lvl="0" algn="l" defTabSz="844550">
            <a:lnSpc>
              <a:spcPct val="90000"/>
            </a:lnSpc>
            <a:spcBef>
              <a:spcPct val="0"/>
            </a:spcBef>
            <a:spcAft>
              <a:spcPct val="35000"/>
            </a:spcAft>
          </a:pPr>
          <a:r>
            <a:rPr lang="en-US" sz="1900" kern="1200" dirty="0"/>
            <a:t>Administer the COS early when you notice signs a client may be about to leave. </a:t>
          </a:r>
        </a:p>
      </dsp:txBody>
      <dsp:txXfrm>
        <a:off x="869886" y="944971"/>
        <a:ext cx="7359713" cy="753148"/>
      </dsp:txXfrm>
    </dsp:sp>
    <dsp:sp modelId="{AD760A4C-3240-4D34-B638-8D6CF89C9B37}">
      <dsp:nvSpPr>
        <dsp:cNvPr id="0" name=""/>
        <dsp:cNvSpPr/>
      </dsp:nvSpPr>
      <dsp:spPr>
        <a:xfrm>
          <a:off x="0" y="1886407"/>
          <a:ext cx="8229600" cy="7531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B28F0D-11AE-4138-8077-55213BD2F07C}">
      <dsp:nvSpPr>
        <dsp:cNvPr id="0" name=""/>
        <dsp:cNvSpPr/>
      </dsp:nvSpPr>
      <dsp:spPr>
        <a:xfrm>
          <a:off x="227827" y="2055865"/>
          <a:ext cx="414231" cy="414231"/>
        </a:xfrm>
        <a:prstGeom prst="rect">
          <a:avLst/>
        </a:prstGeom>
        <a:blipFill rotWithShape="1">
          <a:blip xmlns:r="http://schemas.openxmlformats.org/officeDocument/2006/relationships" r:embed="rId5">
            <a:extLst>
              <a:ext uri="{96DAC541-7B7A-43D3-8B79-37D633B846F1}">
                <asvg:svgBlip xmlns=""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21D861-D17C-44F5-ACAF-389DB46F5CA5}">
      <dsp:nvSpPr>
        <dsp:cNvPr id="0" name=""/>
        <dsp:cNvSpPr/>
      </dsp:nvSpPr>
      <dsp:spPr>
        <a:xfrm>
          <a:off x="869886" y="1886407"/>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lvl="0" algn="l" defTabSz="844550">
            <a:lnSpc>
              <a:spcPct val="90000"/>
            </a:lnSpc>
            <a:spcBef>
              <a:spcPct val="0"/>
            </a:spcBef>
            <a:spcAft>
              <a:spcPct val="35000"/>
            </a:spcAft>
          </a:pPr>
          <a:r>
            <a:rPr lang="en-US" sz="1900" kern="1200" dirty="0"/>
            <a:t>Administer the COS over the phone (using a different SHS staff staff member)</a:t>
          </a:r>
        </a:p>
      </dsp:txBody>
      <dsp:txXfrm>
        <a:off x="869886" y="1886407"/>
        <a:ext cx="7359713" cy="753148"/>
      </dsp:txXfrm>
    </dsp:sp>
    <dsp:sp modelId="{B8586F8C-EF9A-4D15-B7D5-734EA6E8778D}">
      <dsp:nvSpPr>
        <dsp:cNvPr id="0" name=""/>
        <dsp:cNvSpPr/>
      </dsp:nvSpPr>
      <dsp:spPr>
        <a:xfrm>
          <a:off x="0" y="2827842"/>
          <a:ext cx="8229600" cy="7531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998384-5A95-4653-862B-5FA0059AB2F0}">
      <dsp:nvSpPr>
        <dsp:cNvPr id="0" name=""/>
        <dsp:cNvSpPr/>
      </dsp:nvSpPr>
      <dsp:spPr>
        <a:xfrm>
          <a:off x="227827" y="2997301"/>
          <a:ext cx="414231" cy="414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E18A06-462C-4108-8779-452E753BDE00}">
      <dsp:nvSpPr>
        <dsp:cNvPr id="0" name=""/>
        <dsp:cNvSpPr/>
      </dsp:nvSpPr>
      <dsp:spPr>
        <a:xfrm>
          <a:off x="869886" y="2827842"/>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lvl="0" algn="l" defTabSz="844550">
            <a:lnSpc>
              <a:spcPct val="90000"/>
            </a:lnSpc>
            <a:spcBef>
              <a:spcPct val="0"/>
            </a:spcBef>
            <a:spcAft>
              <a:spcPct val="35000"/>
            </a:spcAft>
          </a:pPr>
          <a:r>
            <a:rPr lang="en-US" sz="1900" kern="1200" dirty="0"/>
            <a:t>Mailing out the COS to the client (if appropriate)</a:t>
          </a:r>
        </a:p>
      </dsp:txBody>
      <dsp:txXfrm>
        <a:off x="869886" y="2827842"/>
        <a:ext cx="7359713" cy="753148"/>
      </dsp:txXfrm>
    </dsp:sp>
    <dsp:sp modelId="{4D98DFF7-7774-44E8-868C-6B7675837061}">
      <dsp:nvSpPr>
        <dsp:cNvPr id="0" name=""/>
        <dsp:cNvSpPr/>
      </dsp:nvSpPr>
      <dsp:spPr>
        <a:xfrm>
          <a:off x="0" y="3769278"/>
          <a:ext cx="8229600" cy="7531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D4D341-7ED3-475D-B864-7F3EF325198D}">
      <dsp:nvSpPr>
        <dsp:cNvPr id="0" name=""/>
        <dsp:cNvSpPr/>
      </dsp:nvSpPr>
      <dsp:spPr>
        <a:xfrm>
          <a:off x="227827" y="3938736"/>
          <a:ext cx="414231" cy="4142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4F12BB-5938-42E1-9E88-A768BE1E0706}">
      <dsp:nvSpPr>
        <dsp:cNvPr id="0" name=""/>
        <dsp:cNvSpPr/>
      </dsp:nvSpPr>
      <dsp:spPr>
        <a:xfrm>
          <a:off x="869886" y="3769278"/>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lvl="0" algn="l" defTabSz="844550">
            <a:lnSpc>
              <a:spcPct val="90000"/>
            </a:lnSpc>
            <a:spcBef>
              <a:spcPct val="0"/>
            </a:spcBef>
            <a:spcAft>
              <a:spcPct val="35000"/>
            </a:spcAft>
          </a:pPr>
          <a:r>
            <a:rPr lang="en-US" sz="1900" kern="1200"/>
            <a:t>Using the COS periodically throughout their case management. </a:t>
          </a:r>
        </a:p>
      </dsp:txBody>
      <dsp:txXfrm>
        <a:off x="869886" y="3769278"/>
        <a:ext cx="7359713" cy="7531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32828-2236-40A7-ABB7-09B9BF8CE20C}">
      <dsp:nvSpPr>
        <dsp:cNvPr id="0" name=""/>
        <dsp:cNvSpPr/>
      </dsp:nvSpPr>
      <dsp:spPr>
        <a:xfrm>
          <a:off x="0" y="0"/>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B1155-3C59-4DF1-BA86-8D4F2DB26118}">
      <dsp:nvSpPr>
        <dsp:cNvPr id="0" name=""/>
        <dsp:cNvSpPr/>
      </dsp:nvSpPr>
      <dsp:spPr>
        <a:xfrm>
          <a:off x="156917" y="117092"/>
          <a:ext cx="285304" cy="285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FFB625-83E8-4FDF-8B36-AA6F36FDFF18}">
      <dsp:nvSpPr>
        <dsp:cNvPr id="0" name=""/>
        <dsp:cNvSpPr/>
      </dsp:nvSpPr>
      <dsp:spPr>
        <a:xfrm>
          <a:off x="599138" y="37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SHS Outcomes Framework recap; development of the COS; Why use a COS?</a:t>
          </a:r>
        </a:p>
      </dsp:txBody>
      <dsp:txXfrm>
        <a:off x="599138" y="376"/>
        <a:ext cx="7986458" cy="518734"/>
      </dsp:txXfrm>
    </dsp:sp>
    <dsp:sp modelId="{D62DC81A-EE1B-4144-B710-D7CE5C4E1A73}">
      <dsp:nvSpPr>
        <dsp:cNvPr id="0" name=""/>
        <dsp:cNvSpPr/>
      </dsp:nvSpPr>
      <dsp:spPr>
        <a:xfrm>
          <a:off x="0" y="648795"/>
          <a:ext cx="8585597" cy="518734"/>
        </a:xfrm>
        <a:prstGeom prst="roundRect">
          <a:avLst>
            <a:gd name="adj" fmla="val 10000"/>
          </a:avLst>
        </a:prstGeom>
        <a:solidFill>
          <a:schemeClr val="accent1">
            <a:tint val="40000"/>
            <a:hueOff val="0"/>
            <a:satOff val="0"/>
            <a:lumOff val="0"/>
            <a:alphaOff val="0"/>
          </a:schemeClr>
        </a:solidFill>
        <a:ln w="38100">
          <a:solidFill>
            <a:srgbClr val="002060"/>
          </a:solidFill>
        </a:ln>
        <a:effectLst>
          <a:glow rad="330200">
            <a:schemeClr val="accent6">
              <a:satMod val="175000"/>
              <a:alpha val="65000"/>
            </a:schemeClr>
          </a:glow>
        </a:effectLst>
      </dsp:spPr>
      <dsp:style>
        <a:lnRef idx="0">
          <a:scrgbClr r="0" g="0" b="0"/>
        </a:lnRef>
        <a:fillRef idx="1">
          <a:scrgbClr r="0" g="0" b="0"/>
        </a:fillRef>
        <a:effectRef idx="0">
          <a:scrgbClr r="0" g="0" b="0"/>
        </a:effectRef>
        <a:fontRef idx="minor"/>
      </dsp:style>
    </dsp:sp>
    <dsp:sp modelId="{53E03BBE-6E5C-4449-B333-A88C53EDA580}">
      <dsp:nvSpPr>
        <dsp:cNvPr id="0" name=""/>
        <dsp:cNvSpPr/>
      </dsp:nvSpPr>
      <dsp:spPr>
        <a:xfrm>
          <a:off x="156917" y="765510"/>
          <a:ext cx="285304" cy="285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EE3569-C565-4EB2-960A-5BB2A239D6D0}">
      <dsp:nvSpPr>
        <dsp:cNvPr id="0" name=""/>
        <dsp:cNvSpPr/>
      </dsp:nvSpPr>
      <dsp:spPr>
        <a:xfrm>
          <a:off x="599138" y="648795"/>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The COS and how to administer it</a:t>
          </a:r>
        </a:p>
      </dsp:txBody>
      <dsp:txXfrm>
        <a:off x="599138" y="648795"/>
        <a:ext cx="7986458" cy="518734"/>
      </dsp:txXfrm>
    </dsp:sp>
    <dsp:sp modelId="{1F4048C9-456A-4990-BFAC-71F6BA60B0AA}">
      <dsp:nvSpPr>
        <dsp:cNvPr id="0" name=""/>
        <dsp:cNvSpPr/>
      </dsp:nvSpPr>
      <dsp:spPr>
        <a:xfrm>
          <a:off x="0" y="1297213"/>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22BC6-2697-4443-92BD-005597DCE28A}">
      <dsp:nvSpPr>
        <dsp:cNvPr id="0" name=""/>
        <dsp:cNvSpPr/>
      </dsp:nvSpPr>
      <dsp:spPr>
        <a:xfrm>
          <a:off x="156917" y="1413928"/>
          <a:ext cx="285304" cy="2853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E116EA-FC20-4CDD-A019-EF4D13DE52E6}">
      <dsp:nvSpPr>
        <dsp:cNvPr id="0" name=""/>
        <dsp:cNvSpPr/>
      </dsp:nvSpPr>
      <dsp:spPr>
        <a:xfrm>
          <a:off x="599138" y="1297213"/>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Using the COS well for the benefit of clients; Building buy-in</a:t>
          </a:r>
        </a:p>
      </dsp:txBody>
      <dsp:txXfrm>
        <a:off x="599138" y="1297213"/>
        <a:ext cx="7986458" cy="518734"/>
      </dsp:txXfrm>
    </dsp:sp>
    <dsp:sp modelId="{B8261F95-966A-4C80-A220-5EBEC266DEDB}">
      <dsp:nvSpPr>
        <dsp:cNvPr id="0" name=""/>
        <dsp:cNvSpPr/>
      </dsp:nvSpPr>
      <dsp:spPr>
        <a:xfrm>
          <a:off x="0" y="1945631"/>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23B3C-729D-4B41-B0D1-EBD969AFFEEB}">
      <dsp:nvSpPr>
        <dsp:cNvPr id="0" name=""/>
        <dsp:cNvSpPr/>
      </dsp:nvSpPr>
      <dsp:spPr>
        <a:xfrm>
          <a:off x="156917" y="2062346"/>
          <a:ext cx="285304" cy="285304"/>
        </a:xfrm>
        <a:prstGeom prst="rect">
          <a:avLst/>
        </a:prstGeom>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91C776-2A66-4410-92D5-418B4652DC75}">
      <dsp:nvSpPr>
        <dsp:cNvPr id="0" name=""/>
        <dsp:cNvSpPr/>
      </dsp:nvSpPr>
      <dsp:spPr>
        <a:xfrm>
          <a:off x="599138" y="1945631"/>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Safe and appropriate use of COS surveys with Aboriginal clients</a:t>
          </a:r>
        </a:p>
      </dsp:txBody>
      <dsp:txXfrm>
        <a:off x="599138" y="1945631"/>
        <a:ext cx="7986458" cy="518734"/>
      </dsp:txXfrm>
    </dsp:sp>
    <dsp:sp modelId="{7C7F19FE-A949-4684-83EF-E41607FB0192}">
      <dsp:nvSpPr>
        <dsp:cNvPr id="0" name=""/>
        <dsp:cNvSpPr/>
      </dsp:nvSpPr>
      <dsp:spPr>
        <a:xfrm>
          <a:off x="0" y="2594049"/>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F0E567-5F07-490F-9043-A9A8FE4A493E}">
      <dsp:nvSpPr>
        <dsp:cNvPr id="0" name=""/>
        <dsp:cNvSpPr/>
      </dsp:nvSpPr>
      <dsp:spPr>
        <a:xfrm>
          <a:off x="156917" y="2710765"/>
          <a:ext cx="285304" cy="2853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804089-4AC0-4E58-84A7-A8CFC7DD2EAA}">
      <dsp:nvSpPr>
        <dsp:cNvPr id="0" name=""/>
        <dsp:cNvSpPr/>
      </dsp:nvSpPr>
      <dsp:spPr>
        <a:xfrm>
          <a:off x="599138" y="2594049"/>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Developing strategies to address potential barriers</a:t>
          </a:r>
        </a:p>
      </dsp:txBody>
      <dsp:txXfrm>
        <a:off x="599138" y="2594049"/>
        <a:ext cx="7986458" cy="518734"/>
      </dsp:txXfrm>
    </dsp:sp>
    <dsp:sp modelId="{72D53479-B550-4943-817B-6752ACE2A637}">
      <dsp:nvSpPr>
        <dsp:cNvPr id="0" name=""/>
        <dsp:cNvSpPr/>
      </dsp:nvSpPr>
      <dsp:spPr>
        <a:xfrm>
          <a:off x="0" y="3242468"/>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C638C4-3ADA-47E3-866C-D4745D029F44}">
      <dsp:nvSpPr>
        <dsp:cNvPr id="0" name=""/>
        <dsp:cNvSpPr/>
      </dsp:nvSpPr>
      <dsp:spPr>
        <a:xfrm>
          <a:off x="156917" y="3359183"/>
          <a:ext cx="285304" cy="2853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E91A25-52DE-44B0-930D-0A559B1BEB30}">
      <dsp:nvSpPr>
        <dsp:cNvPr id="0" name=""/>
        <dsp:cNvSpPr/>
      </dsp:nvSpPr>
      <dsp:spPr>
        <a:xfrm>
          <a:off x="599138" y="3242468"/>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Creating a positive data culture; Reporting; CIMS demonstration</a:t>
          </a:r>
        </a:p>
      </dsp:txBody>
      <dsp:txXfrm>
        <a:off x="599138" y="3242468"/>
        <a:ext cx="7986458" cy="518734"/>
      </dsp:txXfrm>
    </dsp:sp>
    <dsp:sp modelId="{11D9C42B-DAB0-483C-AC67-0EA1589A06CF}">
      <dsp:nvSpPr>
        <dsp:cNvPr id="0" name=""/>
        <dsp:cNvSpPr/>
      </dsp:nvSpPr>
      <dsp:spPr>
        <a:xfrm>
          <a:off x="0" y="3890886"/>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49144C-9A4A-4D04-86AD-863FBDF131C2}">
      <dsp:nvSpPr>
        <dsp:cNvPr id="0" name=""/>
        <dsp:cNvSpPr/>
      </dsp:nvSpPr>
      <dsp:spPr>
        <a:xfrm>
          <a:off x="156917" y="4007601"/>
          <a:ext cx="285304" cy="28530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52C730-CE32-45E3-9557-33A1948E2766}">
      <dsp:nvSpPr>
        <dsp:cNvPr id="0" name=""/>
        <dsp:cNvSpPr/>
      </dsp:nvSpPr>
      <dsp:spPr>
        <a:xfrm>
          <a:off x="599138" y="389088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Embedding the COS into practice; Next steps</a:t>
          </a:r>
        </a:p>
      </dsp:txBody>
      <dsp:txXfrm>
        <a:off x="599138" y="3890886"/>
        <a:ext cx="7986458" cy="51873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32828-2236-40A7-ABB7-09B9BF8CE20C}">
      <dsp:nvSpPr>
        <dsp:cNvPr id="0" name=""/>
        <dsp:cNvSpPr/>
      </dsp:nvSpPr>
      <dsp:spPr>
        <a:xfrm>
          <a:off x="0" y="0"/>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B1155-3C59-4DF1-BA86-8D4F2DB26118}">
      <dsp:nvSpPr>
        <dsp:cNvPr id="0" name=""/>
        <dsp:cNvSpPr/>
      </dsp:nvSpPr>
      <dsp:spPr>
        <a:xfrm>
          <a:off x="156917" y="117092"/>
          <a:ext cx="285304" cy="285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FFB625-83E8-4FDF-8B36-AA6F36FDFF18}">
      <dsp:nvSpPr>
        <dsp:cNvPr id="0" name=""/>
        <dsp:cNvSpPr/>
      </dsp:nvSpPr>
      <dsp:spPr>
        <a:xfrm>
          <a:off x="599138" y="37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SHS Outcomes Framework recap; development of the COS; Why use a COS?</a:t>
          </a:r>
        </a:p>
      </dsp:txBody>
      <dsp:txXfrm>
        <a:off x="599138" y="376"/>
        <a:ext cx="7986458" cy="518734"/>
      </dsp:txXfrm>
    </dsp:sp>
    <dsp:sp modelId="{D62DC81A-EE1B-4144-B710-D7CE5C4E1A73}">
      <dsp:nvSpPr>
        <dsp:cNvPr id="0" name=""/>
        <dsp:cNvSpPr/>
      </dsp:nvSpPr>
      <dsp:spPr>
        <a:xfrm>
          <a:off x="0" y="648795"/>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E03BBE-6E5C-4449-B333-A88C53EDA580}">
      <dsp:nvSpPr>
        <dsp:cNvPr id="0" name=""/>
        <dsp:cNvSpPr/>
      </dsp:nvSpPr>
      <dsp:spPr>
        <a:xfrm>
          <a:off x="156917" y="765510"/>
          <a:ext cx="285304" cy="285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EE3569-C565-4EB2-960A-5BB2A239D6D0}">
      <dsp:nvSpPr>
        <dsp:cNvPr id="0" name=""/>
        <dsp:cNvSpPr/>
      </dsp:nvSpPr>
      <dsp:spPr>
        <a:xfrm>
          <a:off x="599138" y="648795"/>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The COS and how to administer it</a:t>
          </a:r>
        </a:p>
      </dsp:txBody>
      <dsp:txXfrm>
        <a:off x="599138" y="648795"/>
        <a:ext cx="7986458" cy="518734"/>
      </dsp:txXfrm>
    </dsp:sp>
    <dsp:sp modelId="{1F4048C9-456A-4990-BFAC-71F6BA60B0AA}">
      <dsp:nvSpPr>
        <dsp:cNvPr id="0" name=""/>
        <dsp:cNvSpPr/>
      </dsp:nvSpPr>
      <dsp:spPr>
        <a:xfrm>
          <a:off x="0" y="1297213"/>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22BC6-2697-4443-92BD-005597DCE28A}">
      <dsp:nvSpPr>
        <dsp:cNvPr id="0" name=""/>
        <dsp:cNvSpPr/>
      </dsp:nvSpPr>
      <dsp:spPr>
        <a:xfrm>
          <a:off x="156917" y="1413928"/>
          <a:ext cx="285304" cy="2853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E116EA-FC20-4CDD-A019-EF4D13DE52E6}">
      <dsp:nvSpPr>
        <dsp:cNvPr id="0" name=""/>
        <dsp:cNvSpPr/>
      </dsp:nvSpPr>
      <dsp:spPr>
        <a:xfrm>
          <a:off x="599138" y="1297213"/>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Using the COS well for the benefit of clients; Building buy-in</a:t>
          </a:r>
        </a:p>
      </dsp:txBody>
      <dsp:txXfrm>
        <a:off x="599138" y="1297213"/>
        <a:ext cx="7986458" cy="518734"/>
      </dsp:txXfrm>
    </dsp:sp>
    <dsp:sp modelId="{B8261F95-966A-4C80-A220-5EBEC266DEDB}">
      <dsp:nvSpPr>
        <dsp:cNvPr id="0" name=""/>
        <dsp:cNvSpPr/>
      </dsp:nvSpPr>
      <dsp:spPr>
        <a:xfrm>
          <a:off x="0" y="1945631"/>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23B3C-729D-4B41-B0D1-EBD969AFFEEB}">
      <dsp:nvSpPr>
        <dsp:cNvPr id="0" name=""/>
        <dsp:cNvSpPr/>
      </dsp:nvSpPr>
      <dsp:spPr>
        <a:xfrm>
          <a:off x="156917" y="2062346"/>
          <a:ext cx="285304" cy="285304"/>
        </a:xfrm>
        <a:prstGeom prst="rect">
          <a:avLst/>
        </a:prstGeom>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91C776-2A66-4410-92D5-418B4652DC75}">
      <dsp:nvSpPr>
        <dsp:cNvPr id="0" name=""/>
        <dsp:cNvSpPr/>
      </dsp:nvSpPr>
      <dsp:spPr>
        <a:xfrm>
          <a:off x="599138" y="1945631"/>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Safe and appropriate use of COS surveys with Aboriginal clients</a:t>
          </a:r>
        </a:p>
      </dsp:txBody>
      <dsp:txXfrm>
        <a:off x="599138" y="1945631"/>
        <a:ext cx="7986458" cy="518734"/>
      </dsp:txXfrm>
    </dsp:sp>
    <dsp:sp modelId="{7C7F19FE-A949-4684-83EF-E41607FB0192}">
      <dsp:nvSpPr>
        <dsp:cNvPr id="0" name=""/>
        <dsp:cNvSpPr/>
      </dsp:nvSpPr>
      <dsp:spPr>
        <a:xfrm>
          <a:off x="0" y="2594049"/>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F0E567-5F07-490F-9043-A9A8FE4A493E}">
      <dsp:nvSpPr>
        <dsp:cNvPr id="0" name=""/>
        <dsp:cNvSpPr/>
      </dsp:nvSpPr>
      <dsp:spPr>
        <a:xfrm>
          <a:off x="156917" y="2710765"/>
          <a:ext cx="285304" cy="2853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804089-4AC0-4E58-84A7-A8CFC7DD2EAA}">
      <dsp:nvSpPr>
        <dsp:cNvPr id="0" name=""/>
        <dsp:cNvSpPr/>
      </dsp:nvSpPr>
      <dsp:spPr>
        <a:xfrm>
          <a:off x="599138" y="2594049"/>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Developing strategies to address potential barriers</a:t>
          </a:r>
        </a:p>
      </dsp:txBody>
      <dsp:txXfrm>
        <a:off x="599138" y="2594049"/>
        <a:ext cx="7986458" cy="518734"/>
      </dsp:txXfrm>
    </dsp:sp>
    <dsp:sp modelId="{72D53479-B550-4943-817B-6752ACE2A637}">
      <dsp:nvSpPr>
        <dsp:cNvPr id="0" name=""/>
        <dsp:cNvSpPr/>
      </dsp:nvSpPr>
      <dsp:spPr>
        <a:xfrm>
          <a:off x="0" y="3242468"/>
          <a:ext cx="8585597" cy="518734"/>
        </a:xfrm>
        <a:prstGeom prst="roundRect">
          <a:avLst>
            <a:gd name="adj" fmla="val 10000"/>
          </a:avLst>
        </a:prstGeom>
        <a:solidFill>
          <a:schemeClr val="accent1">
            <a:tint val="40000"/>
            <a:hueOff val="0"/>
            <a:satOff val="0"/>
            <a:lumOff val="0"/>
            <a:alphaOff val="0"/>
          </a:schemeClr>
        </a:solidFill>
        <a:ln w="38100">
          <a:solidFill>
            <a:srgbClr val="002060"/>
          </a:solidFill>
        </a:ln>
        <a:effectLst>
          <a:glow rad="330200">
            <a:schemeClr val="accent6">
              <a:satMod val="175000"/>
              <a:alpha val="65000"/>
            </a:schemeClr>
          </a:glow>
        </a:effectLst>
      </dsp:spPr>
      <dsp:style>
        <a:lnRef idx="0">
          <a:scrgbClr r="0" g="0" b="0"/>
        </a:lnRef>
        <a:fillRef idx="1">
          <a:scrgbClr r="0" g="0" b="0"/>
        </a:fillRef>
        <a:effectRef idx="0">
          <a:scrgbClr r="0" g="0" b="0"/>
        </a:effectRef>
        <a:fontRef idx="minor"/>
      </dsp:style>
    </dsp:sp>
    <dsp:sp modelId="{D1C638C4-3ADA-47E3-866C-D4745D029F44}">
      <dsp:nvSpPr>
        <dsp:cNvPr id="0" name=""/>
        <dsp:cNvSpPr/>
      </dsp:nvSpPr>
      <dsp:spPr>
        <a:xfrm>
          <a:off x="156917" y="3359183"/>
          <a:ext cx="285304" cy="2853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E91A25-52DE-44B0-930D-0A559B1BEB30}">
      <dsp:nvSpPr>
        <dsp:cNvPr id="0" name=""/>
        <dsp:cNvSpPr/>
      </dsp:nvSpPr>
      <dsp:spPr>
        <a:xfrm>
          <a:off x="599138" y="3242468"/>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Creating a positive data culture; Reporting; CIMS demonstration </a:t>
          </a:r>
        </a:p>
      </dsp:txBody>
      <dsp:txXfrm>
        <a:off x="599138" y="3242468"/>
        <a:ext cx="7986458" cy="518734"/>
      </dsp:txXfrm>
    </dsp:sp>
    <dsp:sp modelId="{11D9C42B-DAB0-483C-AC67-0EA1589A06CF}">
      <dsp:nvSpPr>
        <dsp:cNvPr id="0" name=""/>
        <dsp:cNvSpPr/>
      </dsp:nvSpPr>
      <dsp:spPr>
        <a:xfrm>
          <a:off x="0" y="3890886"/>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49144C-9A4A-4D04-86AD-863FBDF131C2}">
      <dsp:nvSpPr>
        <dsp:cNvPr id="0" name=""/>
        <dsp:cNvSpPr/>
      </dsp:nvSpPr>
      <dsp:spPr>
        <a:xfrm>
          <a:off x="156917" y="4007601"/>
          <a:ext cx="285304" cy="28530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52C730-CE32-45E3-9557-33A1948E2766}">
      <dsp:nvSpPr>
        <dsp:cNvPr id="0" name=""/>
        <dsp:cNvSpPr/>
      </dsp:nvSpPr>
      <dsp:spPr>
        <a:xfrm>
          <a:off x="599138" y="389088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Embedding the COS into practice; Next steps</a:t>
          </a:r>
        </a:p>
      </dsp:txBody>
      <dsp:txXfrm>
        <a:off x="599138" y="3890886"/>
        <a:ext cx="7986458" cy="51873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40488-A1A2-A047-9C03-1CFBC2B495E8}">
      <dsp:nvSpPr>
        <dsp:cNvPr id="0" name=""/>
        <dsp:cNvSpPr/>
      </dsp:nvSpPr>
      <dsp:spPr>
        <a:xfrm>
          <a:off x="2259711" y="280260"/>
          <a:ext cx="3801808" cy="3801808"/>
        </a:xfrm>
        <a:prstGeom prst="pie">
          <a:avLst>
            <a:gd name="adj1" fmla="val 162000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latin typeface="+mn-lt"/>
              <a:cs typeface="Arial" pitchFamily="34" charset="0"/>
            </a:rPr>
            <a:t>Plan</a:t>
          </a:r>
        </a:p>
      </dsp:txBody>
      <dsp:txXfrm>
        <a:off x="4277838" y="1068231"/>
        <a:ext cx="1403048" cy="1040971"/>
      </dsp:txXfrm>
    </dsp:sp>
    <dsp:sp modelId="{7CC082C7-D134-CC45-B34B-30B9DC40C564}">
      <dsp:nvSpPr>
        <dsp:cNvPr id="0" name=""/>
        <dsp:cNvSpPr/>
      </dsp:nvSpPr>
      <dsp:spPr>
        <a:xfrm>
          <a:off x="2259711" y="407893"/>
          <a:ext cx="3801808" cy="3801808"/>
        </a:xfrm>
        <a:prstGeom prst="pie">
          <a:avLst>
            <a:gd name="adj1" fmla="val 0"/>
            <a:gd name="adj2" fmla="val 54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latin typeface="+mn-lt"/>
              <a:cs typeface="Arial" pitchFamily="34" charset="0"/>
            </a:rPr>
            <a:t>Do</a:t>
          </a:r>
        </a:p>
      </dsp:txBody>
      <dsp:txXfrm>
        <a:off x="4277838" y="2380760"/>
        <a:ext cx="1403048" cy="1040971"/>
      </dsp:txXfrm>
    </dsp:sp>
    <dsp:sp modelId="{5B52889F-47E9-AF44-BF49-BD38B8B6AFA7}">
      <dsp:nvSpPr>
        <dsp:cNvPr id="0" name=""/>
        <dsp:cNvSpPr/>
      </dsp:nvSpPr>
      <dsp:spPr>
        <a:xfrm>
          <a:off x="2132079" y="407893"/>
          <a:ext cx="3801808" cy="3801808"/>
        </a:xfrm>
        <a:prstGeom prst="pie">
          <a:avLst>
            <a:gd name="adj1" fmla="val 5400000"/>
            <a:gd name="adj2" fmla="val 108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GB" sz="2400" kern="1200" dirty="0"/>
            <a:t>Analyse and interpret</a:t>
          </a:r>
        </a:p>
      </dsp:txBody>
      <dsp:txXfrm>
        <a:off x="2512712" y="2380760"/>
        <a:ext cx="1403048" cy="1040971"/>
      </dsp:txXfrm>
    </dsp:sp>
    <dsp:sp modelId="{50871DAB-2114-5F4B-8377-28F494519C26}">
      <dsp:nvSpPr>
        <dsp:cNvPr id="0" name=""/>
        <dsp:cNvSpPr/>
      </dsp:nvSpPr>
      <dsp:spPr>
        <a:xfrm>
          <a:off x="2132079" y="280260"/>
          <a:ext cx="3801808" cy="3801808"/>
        </a:xfrm>
        <a:prstGeom prst="pie">
          <a:avLst>
            <a:gd name="adj1" fmla="val 10800000"/>
            <a:gd name="adj2" fmla="val 162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GB" sz="2400" kern="1200" dirty="0"/>
            <a:t>Act</a:t>
          </a:r>
        </a:p>
      </dsp:txBody>
      <dsp:txXfrm>
        <a:off x="2512712" y="1068231"/>
        <a:ext cx="1403048" cy="1040971"/>
      </dsp:txXfrm>
    </dsp:sp>
    <dsp:sp modelId="{FDF24031-B007-CB4C-8A8E-83A227E8C61F}">
      <dsp:nvSpPr>
        <dsp:cNvPr id="0" name=""/>
        <dsp:cNvSpPr/>
      </dsp:nvSpPr>
      <dsp:spPr>
        <a:xfrm>
          <a:off x="2024361" y="44910"/>
          <a:ext cx="4272509" cy="4272509"/>
        </a:xfrm>
        <a:prstGeom prst="circularArrow">
          <a:avLst>
            <a:gd name="adj1" fmla="val 5085"/>
            <a:gd name="adj2" fmla="val 327528"/>
            <a:gd name="adj3" fmla="val 21272472"/>
            <a:gd name="adj4" fmla="val 162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3049BB-9BB0-8040-8235-A7B8EE90497D}">
      <dsp:nvSpPr>
        <dsp:cNvPr id="0" name=""/>
        <dsp:cNvSpPr/>
      </dsp:nvSpPr>
      <dsp:spPr>
        <a:xfrm>
          <a:off x="2024361" y="172543"/>
          <a:ext cx="4272509" cy="4272509"/>
        </a:xfrm>
        <a:prstGeom prst="circularArrow">
          <a:avLst>
            <a:gd name="adj1" fmla="val 5085"/>
            <a:gd name="adj2" fmla="val 327528"/>
            <a:gd name="adj3" fmla="val 5072472"/>
            <a:gd name="adj4" fmla="val 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325844-7594-7546-B8E8-19D211A43D4D}">
      <dsp:nvSpPr>
        <dsp:cNvPr id="0" name=""/>
        <dsp:cNvSpPr/>
      </dsp:nvSpPr>
      <dsp:spPr>
        <a:xfrm>
          <a:off x="1896729" y="172543"/>
          <a:ext cx="4272509" cy="4272509"/>
        </a:xfrm>
        <a:prstGeom prst="circularArrow">
          <a:avLst>
            <a:gd name="adj1" fmla="val 5085"/>
            <a:gd name="adj2" fmla="val 327528"/>
            <a:gd name="adj3" fmla="val 10472472"/>
            <a:gd name="adj4" fmla="val 54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B7DD10-DC19-684F-8481-F9A56EFD3CB7}">
      <dsp:nvSpPr>
        <dsp:cNvPr id="0" name=""/>
        <dsp:cNvSpPr/>
      </dsp:nvSpPr>
      <dsp:spPr>
        <a:xfrm>
          <a:off x="1896729" y="44910"/>
          <a:ext cx="4272509" cy="4272509"/>
        </a:xfrm>
        <a:prstGeom prst="circularArrow">
          <a:avLst>
            <a:gd name="adj1" fmla="val 5085"/>
            <a:gd name="adj2" fmla="val 327528"/>
            <a:gd name="adj3" fmla="val 15872472"/>
            <a:gd name="adj4" fmla="val 108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32828-2236-40A7-ABB7-09B9BF8CE20C}">
      <dsp:nvSpPr>
        <dsp:cNvPr id="0" name=""/>
        <dsp:cNvSpPr/>
      </dsp:nvSpPr>
      <dsp:spPr>
        <a:xfrm>
          <a:off x="0" y="0"/>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B1155-3C59-4DF1-BA86-8D4F2DB26118}">
      <dsp:nvSpPr>
        <dsp:cNvPr id="0" name=""/>
        <dsp:cNvSpPr/>
      </dsp:nvSpPr>
      <dsp:spPr>
        <a:xfrm>
          <a:off x="156917" y="117092"/>
          <a:ext cx="285304" cy="285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FFB625-83E8-4FDF-8B36-AA6F36FDFF18}">
      <dsp:nvSpPr>
        <dsp:cNvPr id="0" name=""/>
        <dsp:cNvSpPr/>
      </dsp:nvSpPr>
      <dsp:spPr>
        <a:xfrm>
          <a:off x="599138" y="37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SHS Outcomes Framework recap; development of the COS; Why use a COS?</a:t>
          </a:r>
        </a:p>
      </dsp:txBody>
      <dsp:txXfrm>
        <a:off x="599138" y="376"/>
        <a:ext cx="7986458" cy="518734"/>
      </dsp:txXfrm>
    </dsp:sp>
    <dsp:sp modelId="{D62DC81A-EE1B-4144-B710-D7CE5C4E1A73}">
      <dsp:nvSpPr>
        <dsp:cNvPr id="0" name=""/>
        <dsp:cNvSpPr/>
      </dsp:nvSpPr>
      <dsp:spPr>
        <a:xfrm>
          <a:off x="0" y="648795"/>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E03BBE-6E5C-4449-B333-A88C53EDA580}">
      <dsp:nvSpPr>
        <dsp:cNvPr id="0" name=""/>
        <dsp:cNvSpPr/>
      </dsp:nvSpPr>
      <dsp:spPr>
        <a:xfrm>
          <a:off x="156917" y="765510"/>
          <a:ext cx="285304" cy="285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EE3569-C565-4EB2-960A-5BB2A239D6D0}">
      <dsp:nvSpPr>
        <dsp:cNvPr id="0" name=""/>
        <dsp:cNvSpPr/>
      </dsp:nvSpPr>
      <dsp:spPr>
        <a:xfrm>
          <a:off x="599138" y="648795"/>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The COS and how to administer it</a:t>
          </a:r>
        </a:p>
      </dsp:txBody>
      <dsp:txXfrm>
        <a:off x="599138" y="648795"/>
        <a:ext cx="7986458" cy="518734"/>
      </dsp:txXfrm>
    </dsp:sp>
    <dsp:sp modelId="{1F4048C9-456A-4990-BFAC-71F6BA60B0AA}">
      <dsp:nvSpPr>
        <dsp:cNvPr id="0" name=""/>
        <dsp:cNvSpPr/>
      </dsp:nvSpPr>
      <dsp:spPr>
        <a:xfrm>
          <a:off x="0" y="1297213"/>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22BC6-2697-4443-92BD-005597DCE28A}">
      <dsp:nvSpPr>
        <dsp:cNvPr id="0" name=""/>
        <dsp:cNvSpPr/>
      </dsp:nvSpPr>
      <dsp:spPr>
        <a:xfrm>
          <a:off x="156917" y="1413928"/>
          <a:ext cx="285304" cy="2853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E116EA-FC20-4CDD-A019-EF4D13DE52E6}">
      <dsp:nvSpPr>
        <dsp:cNvPr id="0" name=""/>
        <dsp:cNvSpPr/>
      </dsp:nvSpPr>
      <dsp:spPr>
        <a:xfrm>
          <a:off x="599138" y="1297213"/>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Using the COS well for the benefit of clients; Building buy-in</a:t>
          </a:r>
        </a:p>
      </dsp:txBody>
      <dsp:txXfrm>
        <a:off x="599138" y="1297213"/>
        <a:ext cx="7986458" cy="518734"/>
      </dsp:txXfrm>
    </dsp:sp>
    <dsp:sp modelId="{B8261F95-966A-4C80-A220-5EBEC266DEDB}">
      <dsp:nvSpPr>
        <dsp:cNvPr id="0" name=""/>
        <dsp:cNvSpPr/>
      </dsp:nvSpPr>
      <dsp:spPr>
        <a:xfrm>
          <a:off x="0" y="1945631"/>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23B3C-729D-4B41-B0D1-EBD969AFFEEB}">
      <dsp:nvSpPr>
        <dsp:cNvPr id="0" name=""/>
        <dsp:cNvSpPr/>
      </dsp:nvSpPr>
      <dsp:spPr>
        <a:xfrm>
          <a:off x="156917" y="2062346"/>
          <a:ext cx="285304" cy="285304"/>
        </a:xfrm>
        <a:prstGeom prst="rect">
          <a:avLst/>
        </a:prstGeom>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91C776-2A66-4410-92D5-418B4652DC75}">
      <dsp:nvSpPr>
        <dsp:cNvPr id="0" name=""/>
        <dsp:cNvSpPr/>
      </dsp:nvSpPr>
      <dsp:spPr>
        <a:xfrm>
          <a:off x="599138" y="1945631"/>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Safe and appropriate use of COS surveys with Aboriginal clients</a:t>
          </a:r>
        </a:p>
      </dsp:txBody>
      <dsp:txXfrm>
        <a:off x="599138" y="1945631"/>
        <a:ext cx="7986458" cy="518734"/>
      </dsp:txXfrm>
    </dsp:sp>
    <dsp:sp modelId="{7C7F19FE-A949-4684-83EF-E41607FB0192}">
      <dsp:nvSpPr>
        <dsp:cNvPr id="0" name=""/>
        <dsp:cNvSpPr/>
      </dsp:nvSpPr>
      <dsp:spPr>
        <a:xfrm>
          <a:off x="0" y="2594049"/>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F0E567-5F07-490F-9043-A9A8FE4A493E}">
      <dsp:nvSpPr>
        <dsp:cNvPr id="0" name=""/>
        <dsp:cNvSpPr/>
      </dsp:nvSpPr>
      <dsp:spPr>
        <a:xfrm>
          <a:off x="156917" y="2710765"/>
          <a:ext cx="285304" cy="2853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804089-4AC0-4E58-84A7-A8CFC7DD2EAA}">
      <dsp:nvSpPr>
        <dsp:cNvPr id="0" name=""/>
        <dsp:cNvSpPr/>
      </dsp:nvSpPr>
      <dsp:spPr>
        <a:xfrm>
          <a:off x="599138" y="2594049"/>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Developing strategies to address potential barriers</a:t>
          </a:r>
        </a:p>
      </dsp:txBody>
      <dsp:txXfrm>
        <a:off x="599138" y="2594049"/>
        <a:ext cx="7986458" cy="518734"/>
      </dsp:txXfrm>
    </dsp:sp>
    <dsp:sp modelId="{72D53479-B550-4943-817B-6752ACE2A637}">
      <dsp:nvSpPr>
        <dsp:cNvPr id="0" name=""/>
        <dsp:cNvSpPr/>
      </dsp:nvSpPr>
      <dsp:spPr>
        <a:xfrm>
          <a:off x="0" y="3242468"/>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C638C4-3ADA-47E3-866C-D4745D029F44}">
      <dsp:nvSpPr>
        <dsp:cNvPr id="0" name=""/>
        <dsp:cNvSpPr/>
      </dsp:nvSpPr>
      <dsp:spPr>
        <a:xfrm>
          <a:off x="156917" y="3359183"/>
          <a:ext cx="285304" cy="2853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E91A25-52DE-44B0-930D-0A559B1BEB30}">
      <dsp:nvSpPr>
        <dsp:cNvPr id="0" name=""/>
        <dsp:cNvSpPr/>
      </dsp:nvSpPr>
      <dsp:spPr>
        <a:xfrm>
          <a:off x="599138" y="3242468"/>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Creating a positive data culture; Reporting; CIMS demonstration </a:t>
          </a:r>
        </a:p>
      </dsp:txBody>
      <dsp:txXfrm>
        <a:off x="599138" y="3242468"/>
        <a:ext cx="7986458" cy="518734"/>
      </dsp:txXfrm>
    </dsp:sp>
    <dsp:sp modelId="{11D9C42B-DAB0-483C-AC67-0EA1589A06CF}">
      <dsp:nvSpPr>
        <dsp:cNvPr id="0" name=""/>
        <dsp:cNvSpPr/>
      </dsp:nvSpPr>
      <dsp:spPr>
        <a:xfrm>
          <a:off x="0" y="3890886"/>
          <a:ext cx="8585597" cy="518734"/>
        </a:xfrm>
        <a:prstGeom prst="roundRect">
          <a:avLst>
            <a:gd name="adj" fmla="val 10000"/>
          </a:avLst>
        </a:prstGeom>
        <a:solidFill>
          <a:schemeClr val="accent1">
            <a:tint val="40000"/>
            <a:hueOff val="0"/>
            <a:satOff val="0"/>
            <a:lumOff val="0"/>
            <a:alphaOff val="0"/>
          </a:schemeClr>
        </a:solidFill>
        <a:ln w="38100">
          <a:solidFill>
            <a:srgbClr val="002060"/>
          </a:solidFill>
        </a:ln>
        <a:effectLst>
          <a:glow rad="330200">
            <a:schemeClr val="accent6">
              <a:satMod val="175000"/>
              <a:alpha val="65000"/>
            </a:schemeClr>
          </a:glow>
        </a:effectLst>
      </dsp:spPr>
      <dsp:style>
        <a:lnRef idx="0">
          <a:scrgbClr r="0" g="0" b="0"/>
        </a:lnRef>
        <a:fillRef idx="1">
          <a:scrgbClr r="0" g="0" b="0"/>
        </a:fillRef>
        <a:effectRef idx="0">
          <a:scrgbClr r="0" g="0" b="0"/>
        </a:effectRef>
        <a:fontRef idx="minor"/>
      </dsp:style>
    </dsp:sp>
    <dsp:sp modelId="{F149144C-9A4A-4D04-86AD-863FBDF131C2}">
      <dsp:nvSpPr>
        <dsp:cNvPr id="0" name=""/>
        <dsp:cNvSpPr/>
      </dsp:nvSpPr>
      <dsp:spPr>
        <a:xfrm>
          <a:off x="156917" y="4007601"/>
          <a:ext cx="285304" cy="28530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52C730-CE32-45E3-9557-33A1948E2766}">
      <dsp:nvSpPr>
        <dsp:cNvPr id="0" name=""/>
        <dsp:cNvSpPr/>
      </dsp:nvSpPr>
      <dsp:spPr>
        <a:xfrm>
          <a:off x="599138" y="389088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Embedding the COS into practice; Next steps</a:t>
          </a:r>
        </a:p>
      </dsp:txBody>
      <dsp:txXfrm>
        <a:off x="599138" y="3890886"/>
        <a:ext cx="7986458" cy="5187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56001-5C50-9242-90B5-6719CA1D4CF3}">
      <dsp:nvSpPr>
        <dsp:cNvPr id="0" name=""/>
        <dsp:cNvSpPr/>
      </dsp:nvSpPr>
      <dsp:spPr>
        <a:xfrm>
          <a:off x="4018" y="804667"/>
          <a:ext cx="1370260" cy="68513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kern="1200" dirty="0"/>
            <a:t>What</a:t>
          </a:r>
        </a:p>
      </dsp:txBody>
      <dsp:txXfrm>
        <a:off x="24085" y="824734"/>
        <a:ext cx="1330126" cy="644996"/>
      </dsp:txXfrm>
    </dsp:sp>
    <dsp:sp modelId="{B9A963B1-50CC-F445-A71B-200BC7D7A9B5}">
      <dsp:nvSpPr>
        <dsp:cNvPr id="0" name=""/>
        <dsp:cNvSpPr/>
      </dsp:nvSpPr>
      <dsp:spPr>
        <a:xfrm>
          <a:off x="1716844" y="804667"/>
          <a:ext cx="1370260" cy="685130"/>
        </a:xfrm>
        <a:prstGeom prst="roundRect">
          <a:avLst>
            <a:gd name="adj" fmla="val 10000"/>
          </a:avLst>
        </a:prstGeom>
        <a:gradFill rotWithShape="0">
          <a:gsLst>
            <a:gs pos="0">
              <a:schemeClr val="accent2">
                <a:hueOff val="1170380"/>
                <a:satOff val="-1460"/>
                <a:lumOff val="343"/>
                <a:alphaOff val="0"/>
                <a:tint val="100000"/>
                <a:shade val="100000"/>
                <a:satMod val="130000"/>
              </a:schemeClr>
            </a:gs>
            <a:gs pos="100000">
              <a:schemeClr val="accent2">
                <a:hueOff val="1170380"/>
                <a:satOff val="-1460"/>
                <a:lumOff val="34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kern="1200" dirty="0"/>
            <a:t>Why</a:t>
          </a:r>
        </a:p>
      </dsp:txBody>
      <dsp:txXfrm>
        <a:off x="1736911" y="824734"/>
        <a:ext cx="1330126" cy="644996"/>
      </dsp:txXfrm>
    </dsp:sp>
    <dsp:sp modelId="{104A809D-4D35-1243-84D2-9E1A34365A80}">
      <dsp:nvSpPr>
        <dsp:cNvPr id="0" name=""/>
        <dsp:cNvSpPr/>
      </dsp:nvSpPr>
      <dsp:spPr>
        <a:xfrm>
          <a:off x="3429669" y="804667"/>
          <a:ext cx="1370260" cy="685130"/>
        </a:xfrm>
        <a:prstGeom prst="roundRect">
          <a:avLst>
            <a:gd name="adj" fmla="val 10000"/>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kern="1200" dirty="0"/>
            <a:t>Who</a:t>
          </a:r>
        </a:p>
      </dsp:txBody>
      <dsp:txXfrm>
        <a:off x="3449736" y="824734"/>
        <a:ext cx="1330126" cy="644996"/>
      </dsp:txXfrm>
    </dsp:sp>
    <dsp:sp modelId="{F7F61C64-9154-074F-8F2C-7C6777B4697F}">
      <dsp:nvSpPr>
        <dsp:cNvPr id="0" name=""/>
        <dsp:cNvSpPr/>
      </dsp:nvSpPr>
      <dsp:spPr>
        <a:xfrm>
          <a:off x="5142495" y="804667"/>
          <a:ext cx="1370260" cy="685130"/>
        </a:xfrm>
        <a:prstGeom prst="roundRect">
          <a:avLst>
            <a:gd name="adj" fmla="val 10000"/>
          </a:avLst>
        </a:prstGeom>
        <a:gradFill rotWithShape="0">
          <a:gsLst>
            <a:gs pos="0">
              <a:schemeClr val="accent2">
                <a:hueOff val="3511139"/>
                <a:satOff val="-4379"/>
                <a:lumOff val="1030"/>
                <a:alphaOff val="0"/>
                <a:tint val="100000"/>
                <a:shade val="100000"/>
                <a:satMod val="130000"/>
              </a:schemeClr>
            </a:gs>
            <a:gs pos="100000">
              <a:schemeClr val="accent2">
                <a:hueOff val="3511139"/>
                <a:satOff val="-4379"/>
                <a:lumOff val="103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kern="1200" dirty="0"/>
            <a:t>When</a:t>
          </a:r>
        </a:p>
      </dsp:txBody>
      <dsp:txXfrm>
        <a:off x="5162562" y="824734"/>
        <a:ext cx="1330126" cy="644996"/>
      </dsp:txXfrm>
    </dsp:sp>
    <dsp:sp modelId="{010D06D6-93A4-8D42-9F9E-CC833F8E34FE}">
      <dsp:nvSpPr>
        <dsp:cNvPr id="0" name=""/>
        <dsp:cNvSpPr/>
      </dsp:nvSpPr>
      <dsp:spPr>
        <a:xfrm>
          <a:off x="6855321" y="804667"/>
          <a:ext cx="1370260" cy="685130"/>
        </a:xfrm>
        <a:prstGeom prst="roundRect">
          <a:avLst>
            <a:gd name="adj" fmla="val 10000"/>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kern="1200" dirty="0"/>
            <a:t>How</a:t>
          </a:r>
        </a:p>
      </dsp:txBody>
      <dsp:txXfrm>
        <a:off x="6875388" y="824734"/>
        <a:ext cx="1330126" cy="6449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32828-2236-40A7-ABB7-09B9BF8CE20C}">
      <dsp:nvSpPr>
        <dsp:cNvPr id="0" name=""/>
        <dsp:cNvSpPr/>
      </dsp:nvSpPr>
      <dsp:spPr>
        <a:xfrm>
          <a:off x="0" y="0"/>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B1155-3C59-4DF1-BA86-8D4F2DB26118}">
      <dsp:nvSpPr>
        <dsp:cNvPr id="0" name=""/>
        <dsp:cNvSpPr/>
      </dsp:nvSpPr>
      <dsp:spPr>
        <a:xfrm>
          <a:off x="156917" y="117092"/>
          <a:ext cx="285304" cy="285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FFB625-83E8-4FDF-8B36-AA6F36FDFF18}">
      <dsp:nvSpPr>
        <dsp:cNvPr id="0" name=""/>
        <dsp:cNvSpPr/>
      </dsp:nvSpPr>
      <dsp:spPr>
        <a:xfrm>
          <a:off x="599138" y="37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SHS Outcomes Framework recap; development of the COS; Why use a COS?</a:t>
          </a:r>
        </a:p>
      </dsp:txBody>
      <dsp:txXfrm>
        <a:off x="599138" y="376"/>
        <a:ext cx="7986458" cy="518734"/>
      </dsp:txXfrm>
    </dsp:sp>
    <dsp:sp modelId="{D62DC81A-EE1B-4144-B710-D7CE5C4E1A73}">
      <dsp:nvSpPr>
        <dsp:cNvPr id="0" name=""/>
        <dsp:cNvSpPr/>
      </dsp:nvSpPr>
      <dsp:spPr>
        <a:xfrm>
          <a:off x="0" y="648795"/>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E03BBE-6E5C-4449-B333-A88C53EDA580}">
      <dsp:nvSpPr>
        <dsp:cNvPr id="0" name=""/>
        <dsp:cNvSpPr/>
      </dsp:nvSpPr>
      <dsp:spPr>
        <a:xfrm>
          <a:off x="156917" y="765510"/>
          <a:ext cx="285304" cy="285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EE3569-C565-4EB2-960A-5BB2A239D6D0}">
      <dsp:nvSpPr>
        <dsp:cNvPr id="0" name=""/>
        <dsp:cNvSpPr/>
      </dsp:nvSpPr>
      <dsp:spPr>
        <a:xfrm>
          <a:off x="599138" y="648795"/>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The COS and how to administer it</a:t>
          </a:r>
        </a:p>
      </dsp:txBody>
      <dsp:txXfrm>
        <a:off x="599138" y="648795"/>
        <a:ext cx="7986458" cy="518734"/>
      </dsp:txXfrm>
    </dsp:sp>
    <dsp:sp modelId="{1F4048C9-456A-4990-BFAC-71F6BA60B0AA}">
      <dsp:nvSpPr>
        <dsp:cNvPr id="0" name=""/>
        <dsp:cNvSpPr/>
      </dsp:nvSpPr>
      <dsp:spPr>
        <a:xfrm>
          <a:off x="0" y="1297213"/>
          <a:ext cx="8585597" cy="518734"/>
        </a:xfrm>
        <a:prstGeom prst="roundRect">
          <a:avLst>
            <a:gd name="adj" fmla="val 10000"/>
          </a:avLst>
        </a:prstGeom>
        <a:solidFill>
          <a:schemeClr val="accent1">
            <a:tint val="40000"/>
            <a:hueOff val="0"/>
            <a:satOff val="0"/>
            <a:lumOff val="0"/>
            <a:alphaOff val="0"/>
          </a:schemeClr>
        </a:solidFill>
        <a:ln w="38100">
          <a:solidFill>
            <a:srgbClr val="002060"/>
          </a:solidFill>
        </a:ln>
        <a:effectLst>
          <a:glow rad="330200">
            <a:schemeClr val="accent6">
              <a:satMod val="175000"/>
              <a:alpha val="65000"/>
            </a:schemeClr>
          </a:glow>
        </a:effectLst>
      </dsp:spPr>
      <dsp:style>
        <a:lnRef idx="0">
          <a:scrgbClr r="0" g="0" b="0"/>
        </a:lnRef>
        <a:fillRef idx="1">
          <a:scrgbClr r="0" g="0" b="0"/>
        </a:fillRef>
        <a:effectRef idx="0">
          <a:scrgbClr r="0" g="0" b="0"/>
        </a:effectRef>
        <a:fontRef idx="minor"/>
      </dsp:style>
    </dsp:sp>
    <dsp:sp modelId="{C7E22BC6-2697-4443-92BD-005597DCE28A}">
      <dsp:nvSpPr>
        <dsp:cNvPr id="0" name=""/>
        <dsp:cNvSpPr/>
      </dsp:nvSpPr>
      <dsp:spPr>
        <a:xfrm>
          <a:off x="156917" y="1413928"/>
          <a:ext cx="285304" cy="2853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E116EA-FC20-4CDD-A019-EF4D13DE52E6}">
      <dsp:nvSpPr>
        <dsp:cNvPr id="0" name=""/>
        <dsp:cNvSpPr/>
      </dsp:nvSpPr>
      <dsp:spPr>
        <a:xfrm>
          <a:off x="599138" y="1297213"/>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Using the COS well for the benefit of clients; Building buy-in</a:t>
          </a:r>
        </a:p>
      </dsp:txBody>
      <dsp:txXfrm>
        <a:off x="599138" y="1297213"/>
        <a:ext cx="7986458" cy="518734"/>
      </dsp:txXfrm>
    </dsp:sp>
    <dsp:sp modelId="{B8261F95-966A-4C80-A220-5EBEC266DEDB}">
      <dsp:nvSpPr>
        <dsp:cNvPr id="0" name=""/>
        <dsp:cNvSpPr/>
      </dsp:nvSpPr>
      <dsp:spPr>
        <a:xfrm>
          <a:off x="0" y="1945631"/>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23B3C-729D-4B41-B0D1-EBD969AFFEEB}">
      <dsp:nvSpPr>
        <dsp:cNvPr id="0" name=""/>
        <dsp:cNvSpPr/>
      </dsp:nvSpPr>
      <dsp:spPr>
        <a:xfrm>
          <a:off x="156917" y="2062346"/>
          <a:ext cx="285304" cy="285304"/>
        </a:xfrm>
        <a:prstGeom prst="rect">
          <a:avLst/>
        </a:prstGeom>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91C776-2A66-4410-92D5-418B4652DC75}">
      <dsp:nvSpPr>
        <dsp:cNvPr id="0" name=""/>
        <dsp:cNvSpPr/>
      </dsp:nvSpPr>
      <dsp:spPr>
        <a:xfrm>
          <a:off x="599138" y="1945631"/>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Safe and appropriate use of COS surveys with Aboriginal clients</a:t>
          </a:r>
        </a:p>
      </dsp:txBody>
      <dsp:txXfrm>
        <a:off x="599138" y="1945631"/>
        <a:ext cx="7986458" cy="518734"/>
      </dsp:txXfrm>
    </dsp:sp>
    <dsp:sp modelId="{7C7F19FE-A949-4684-83EF-E41607FB0192}">
      <dsp:nvSpPr>
        <dsp:cNvPr id="0" name=""/>
        <dsp:cNvSpPr/>
      </dsp:nvSpPr>
      <dsp:spPr>
        <a:xfrm>
          <a:off x="0" y="2594049"/>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F0E567-5F07-490F-9043-A9A8FE4A493E}">
      <dsp:nvSpPr>
        <dsp:cNvPr id="0" name=""/>
        <dsp:cNvSpPr/>
      </dsp:nvSpPr>
      <dsp:spPr>
        <a:xfrm>
          <a:off x="156917" y="2710765"/>
          <a:ext cx="285304" cy="2853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804089-4AC0-4E58-84A7-A8CFC7DD2EAA}">
      <dsp:nvSpPr>
        <dsp:cNvPr id="0" name=""/>
        <dsp:cNvSpPr/>
      </dsp:nvSpPr>
      <dsp:spPr>
        <a:xfrm>
          <a:off x="599138" y="2594049"/>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Developing strategies to address potential barriers</a:t>
          </a:r>
        </a:p>
      </dsp:txBody>
      <dsp:txXfrm>
        <a:off x="599138" y="2594049"/>
        <a:ext cx="7986458" cy="518734"/>
      </dsp:txXfrm>
    </dsp:sp>
    <dsp:sp modelId="{72D53479-B550-4943-817B-6752ACE2A637}">
      <dsp:nvSpPr>
        <dsp:cNvPr id="0" name=""/>
        <dsp:cNvSpPr/>
      </dsp:nvSpPr>
      <dsp:spPr>
        <a:xfrm>
          <a:off x="0" y="3242468"/>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C638C4-3ADA-47E3-866C-D4745D029F44}">
      <dsp:nvSpPr>
        <dsp:cNvPr id="0" name=""/>
        <dsp:cNvSpPr/>
      </dsp:nvSpPr>
      <dsp:spPr>
        <a:xfrm>
          <a:off x="156917" y="3359183"/>
          <a:ext cx="285304" cy="2853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E91A25-52DE-44B0-930D-0A559B1BEB30}">
      <dsp:nvSpPr>
        <dsp:cNvPr id="0" name=""/>
        <dsp:cNvSpPr/>
      </dsp:nvSpPr>
      <dsp:spPr>
        <a:xfrm>
          <a:off x="599138" y="3242468"/>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dirty="0"/>
            <a:t>Creating a positive data culture; Reporting; CIMS demonstration</a:t>
          </a:r>
        </a:p>
      </dsp:txBody>
      <dsp:txXfrm>
        <a:off x="599138" y="3242468"/>
        <a:ext cx="7986458" cy="518734"/>
      </dsp:txXfrm>
    </dsp:sp>
    <dsp:sp modelId="{11D9C42B-DAB0-483C-AC67-0EA1589A06CF}">
      <dsp:nvSpPr>
        <dsp:cNvPr id="0" name=""/>
        <dsp:cNvSpPr/>
      </dsp:nvSpPr>
      <dsp:spPr>
        <a:xfrm>
          <a:off x="0" y="3890886"/>
          <a:ext cx="8585597" cy="5187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49144C-9A4A-4D04-86AD-863FBDF131C2}">
      <dsp:nvSpPr>
        <dsp:cNvPr id="0" name=""/>
        <dsp:cNvSpPr/>
      </dsp:nvSpPr>
      <dsp:spPr>
        <a:xfrm>
          <a:off x="156917" y="4007601"/>
          <a:ext cx="285304" cy="28530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52C730-CE32-45E3-9557-33A1948E2766}">
      <dsp:nvSpPr>
        <dsp:cNvPr id="0" name=""/>
        <dsp:cNvSpPr/>
      </dsp:nvSpPr>
      <dsp:spPr>
        <a:xfrm>
          <a:off x="599138" y="3890886"/>
          <a:ext cx="7986458" cy="518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99" tIns="54899" rIns="54899" bIns="54899" numCol="1" spcCol="1270" anchor="ctr" anchorCtr="0">
          <a:noAutofit/>
        </a:bodyPr>
        <a:lstStyle/>
        <a:p>
          <a:pPr lvl="0" algn="l" defTabSz="711200">
            <a:lnSpc>
              <a:spcPct val="90000"/>
            </a:lnSpc>
            <a:spcBef>
              <a:spcPct val="0"/>
            </a:spcBef>
            <a:spcAft>
              <a:spcPct val="35000"/>
            </a:spcAft>
          </a:pPr>
          <a:r>
            <a:rPr lang="en-US" sz="1600" kern="1200"/>
            <a:t>Embedding the COS into practice; Next steps</a:t>
          </a:r>
        </a:p>
      </dsp:txBody>
      <dsp:txXfrm>
        <a:off x="599138" y="3890886"/>
        <a:ext cx="7986458" cy="5187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C587A-B299-6F4D-AB44-F57F249DB7CD}">
      <dsp:nvSpPr>
        <dsp:cNvPr id="0" name=""/>
        <dsp:cNvSpPr/>
      </dsp:nvSpPr>
      <dsp:spPr>
        <a:xfrm>
          <a:off x="5008" y="905192"/>
          <a:ext cx="1557600" cy="46728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3085" tIns="123085" rIns="123085" bIns="123085" numCol="1" spcCol="1270" anchor="ctr" anchorCtr="0">
          <a:noAutofit/>
        </a:bodyPr>
        <a:lstStyle/>
        <a:p>
          <a:pPr lvl="0" algn="ctr" defTabSz="711200">
            <a:lnSpc>
              <a:spcPct val="90000"/>
            </a:lnSpc>
            <a:spcBef>
              <a:spcPct val="0"/>
            </a:spcBef>
            <a:spcAft>
              <a:spcPct val="35000"/>
            </a:spcAft>
          </a:pPr>
          <a:r>
            <a:rPr lang="en-US" sz="1600" kern="1200" dirty="0"/>
            <a:t>set</a:t>
          </a:r>
        </a:p>
      </dsp:txBody>
      <dsp:txXfrm>
        <a:off x="5008" y="905192"/>
        <a:ext cx="1557600" cy="467280"/>
      </dsp:txXfrm>
    </dsp:sp>
    <dsp:sp modelId="{8E4FEBEA-F5D2-9C46-91E8-438FED98334E}">
      <dsp:nvSpPr>
        <dsp:cNvPr id="0" name=""/>
        <dsp:cNvSpPr/>
      </dsp:nvSpPr>
      <dsp:spPr>
        <a:xfrm>
          <a:off x="5008" y="1372472"/>
          <a:ext cx="1557600" cy="2248297"/>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3856" tIns="153856" rIns="153856" bIns="153856" numCol="1" spcCol="1270" anchor="t" anchorCtr="0">
          <a:noAutofit/>
        </a:bodyPr>
        <a:lstStyle/>
        <a:p>
          <a:pPr lvl="0" algn="l" defTabSz="533400">
            <a:lnSpc>
              <a:spcPct val="90000"/>
            </a:lnSpc>
            <a:spcBef>
              <a:spcPct val="0"/>
            </a:spcBef>
            <a:spcAft>
              <a:spcPct val="35000"/>
            </a:spcAft>
          </a:pPr>
          <a:r>
            <a:rPr lang="en-US" sz="1200" kern="1200" dirty="0"/>
            <a:t> the vision for the COS rollout and  demonstrate its value</a:t>
          </a:r>
        </a:p>
      </dsp:txBody>
      <dsp:txXfrm>
        <a:off x="5008" y="1372472"/>
        <a:ext cx="1557600" cy="2248297"/>
      </dsp:txXfrm>
    </dsp:sp>
    <dsp:sp modelId="{2AA2D4F0-8C54-804C-9AD8-815549B8F577}">
      <dsp:nvSpPr>
        <dsp:cNvPr id="0" name=""/>
        <dsp:cNvSpPr/>
      </dsp:nvSpPr>
      <dsp:spPr>
        <a:xfrm>
          <a:off x="1670504" y="905192"/>
          <a:ext cx="1557600" cy="46728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3085" tIns="123085" rIns="123085" bIns="123085" numCol="1" spcCol="1270" anchor="ctr" anchorCtr="0">
          <a:noAutofit/>
        </a:bodyPr>
        <a:lstStyle/>
        <a:p>
          <a:pPr lvl="0" algn="ctr" defTabSz="711200">
            <a:lnSpc>
              <a:spcPct val="90000"/>
            </a:lnSpc>
            <a:spcBef>
              <a:spcPct val="0"/>
            </a:spcBef>
            <a:spcAft>
              <a:spcPct val="35000"/>
            </a:spcAft>
          </a:pPr>
          <a:r>
            <a:rPr lang="en-US" sz="1600" kern="1200" dirty="0"/>
            <a:t>communicate</a:t>
          </a:r>
        </a:p>
      </dsp:txBody>
      <dsp:txXfrm>
        <a:off x="1670504" y="905192"/>
        <a:ext cx="1557600" cy="467280"/>
      </dsp:txXfrm>
    </dsp:sp>
    <dsp:sp modelId="{A47BD387-4ACE-404F-94F3-F461FE60D8D1}">
      <dsp:nvSpPr>
        <dsp:cNvPr id="0" name=""/>
        <dsp:cNvSpPr/>
      </dsp:nvSpPr>
      <dsp:spPr>
        <a:xfrm>
          <a:off x="1670504" y="1372472"/>
          <a:ext cx="1557600" cy="2248297"/>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3856" tIns="153856" rIns="153856" bIns="153856" numCol="1" spcCol="1270" anchor="t" anchorCtr="0">
          <a:noAutofit/>
        </a:bodyPr>
        <a:lstStyle/>
        <a:p>
          <a:pPr lvl="0" algn="l" defTabSz="533400">
            <a:lnSpc>
              <a:spcPct val="90000"/>
            </a:lnSpc>
            <a:spcBef>
              <a:spcPct val="0"/>
            </a:spcBef>
            <a:spcAft>
              <a:spcPct val="35000"/>
            </a:spcAft>
          </a:pPr>
          <a:r>
            <a:rPr lang="en-US" sz="1200" kern="1200" dirty="0"/>
            <a:t>the plan including the details and expectations</a:t>
          </a:r>
        </a:p>
      </dsp:txBody>
      <dsp:txXfrm>
        <a:off x="1670504" y="1372472"/>
        <a:ext cx="1557600" cy="2248297"/>
      </dsp:txXfrm>
    </dsp:sp>
    <dsp:sp modelId="{B8A47A19-E74B-E14F-A623-86B2E62E05D4}">
      <dsp:nvSpPr>
        <dsp:cNvPr id="0" name=""/>
        <dsp:cNvSpPr/>
      </dsp:nvSpPr>
      <dsp:spPr>
        <a:xfrm>
          <a:off x="3335999" y="905192"/>
          <a:ext cx="1557600" cy="46728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3085" tIns="123085" rIns="123085" bIns="123085" numCol="1" spcCol="1270" anchor="ctr" anchorCtr="0">
          <a:noAutofit/>
        </a:bodyPr>
        <a:lstStyle/>
        <a:p>
          <a:pPr lvl="0" algn="ctr" defTabSz="711200">
            <a:lnSpc>
              <a:spcPct val="90000"/>
            </a:lnSpc>
            <a:spcBef>
              <a:spcPct val="0"/>
            </a:spcBef>
            <a:spcAft>
              <a:spcPct val="35000"/>
            </a:spcAft>
          </a:pPr>
          <a:r>
            <a:rPr lang="en-US" sz="1600" kern="1200" dirty="0"/>
            <a:t>maintain</a:t>
          </a:r>
        </a:p>
      </dsp:txBody>
      <dsp:txXfrm>
        <a:off x="3335999" y="905192"/>
        <a:ext cx="1557600" cy="467280"/>
      </dsp:txXfrm>
    </dsp:sp>
    <dsp:sp modelId="{EE923627-A7CB-9A4D-A5F8-593605E27578}">
      <dsp:nvSpPr>
        <dsp:cNvPr id="0" name=""/>
        <dsp:cNvSpPr/>
      </dsp:nvSpPr>
      <dsp:spPr>
        <a:xfrm>
          <a:off x="3335999" y="1372472"/>
          <a:ext cx="1557600" cy="2248297"/>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3856" tIns="153856" rIns="153856" bIns="153856" numCol="1" spcCol="1270" anchor="t" anchorCtr="0">
          <a:noAutofit/>
        </a:bodyPr>
        <a:lstStyle/>
        <a:p>
          <a:pPr lvl="0" algn="l" defTabSz="533400">
            <a:lnSpc>
              <a:spcPct val="90000"/>
            </a:lnSpc>
            <a:spcBef>
              <a:spcPct val="0"/>
            </a:spcBef>
            <a:spcAft>
              <a:spcPct val="35000"/>
            </a:spcAft>
          </a:pPr>
          <a:r>
            <a:rPr lang="en-US" sz="1200" kern="1200" dirty="0"/>
            <a:t>the focus and set goals</a:t>
          </a:r>
        </a:p>
      </dsp:txBody>
      <dsp:txXfrm>
        <a:off x="3335999" y="1372472"/>
        <a:ext cx="1557600" cy="2248297"/>
      </dsp:txXfrm>
    </dsp:sp>
    <dsp:sp modelId="{406D58BA-869E-9C49-9455-A9E194101145}">
      <dsp:nvSpPr>
        <dsp:cNvPr id="0" name=""/>
        <dsp:cNvSpPr/>
      </dsp:nvSpPr>
      <dsp:spPr>
        <a:xfrm>
          <a:off x="5001494" y="905192"/>
          <a:ext cx="1557600" cy="46728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3085" tIns="123085" rIns="123085" bIns="123085" numCol="1" spcCol="1270" anchor="ctr" anchorCtr="0">
          <a:noAutofit/>
        </a:bodyPr>
        <a:lstStyle/>
        <a:p>
          <a:pPr lvl="0" algn="ctr" defTabSz="711200">
            <a:lnSpc>
              <a:spcPct val="90000"/>
            </a:lnSpc>
            <a:spcBef>
              <a:spcPct val="0"/>
            </a:spcBef>
            <a:spcAft>
              <a:spcPct val="35000"/>
            </a:spcAft>
          </a:pPr>
          <a:r>
            <a:rPr lang="en-US" sz="1600" kern="1200" dirty="0"/>
            <a:t>understand</a:t>
          </a:r>
        </a:p>
      </dsp:txBody>
      <dsp:txXfrm>
        <a:off x="5001494" y="905192"/>
        <a:ext cx="1557600" cy="467280"/>
      </dsp:txXfrm>
    </dsp:sp>
    <dsp:sp modelId="{FCB86D34-D6F2-334A-9538-0DCA2F40836A}">
      <dsp:nvSpPr>
        <dsp:cNvPr id="0" name=""/>
        <dsp:cNvSpPr/>
      </dsp:nvSpPr>
      <dsp:spPr>
        <a:xfrm>
          <a:off x="5001494" y="1372472"/>
          <a:ext cx="1557600" cy="2248297"/>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3856" tIns="153856" rIns="153856" bIns="153856" numCol="1" spcCol="1270" anchor="t" anchorCtr="0">
          <a:noAutofit/>
        </a:bodyPr>
        <a:lstStyle/>
        <a:p>
          <a:pPr lvl="0" algn="l" defTabSz="533400">
            <a:lnSpc>
              <a:spcPct val="90000"/>
            </a:lnSpc>
            <a:spcBef>
              <a:spcPct val="0"/>
            </a:spcBef>
            <a:spcAft>
              <a:spcPct val="35000"/>
            </a:spcAft>
          </a:pPr>
          <a:r>
            <a:rPr lang="en-US" sz="1200" kern="1200" dirty="0"/>
            <a:t>issues that may impact the rollout and be able to answer SHS staff questions about the process </a:t>
          </a:r>
        </a:p>
      </dsp:txBody>
      <dsp:txXfrm>
        <a:off x="5001494" y="1372472"/>
        <a:ext cx="1557600" cy="2248297"/>
      </dsp:txXfrm>
    </dsp:sp>
    <dsp:sp modelId="{874ACEB9-9F7F-CF45-B005-FE09350D11A8}">
      <dsp:nvSpPr>
        <dsp:cNvPr id="0" name=""/>
        <dsp:cNvSpPr/>
      </dsp:nvSpPr>
      <dsp:spPr>
        <a:xfrm>
          <a:off x="6666990" y="905192"/>
          <a:ext cx="1557600" cy="46728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3085" tIns="123085" rIns="123085" bIns="123085" numCol="1" spcCol="1270" anchor="ctr" anchorCtr="0">
          <a:noAutofit/>
        </a:bodyPr>
        <a:lstStyle/>
        <a:p>
          <a:pPr lvl="0" algn="ctr" defTabSz="711200">
            <a:lnSpc>
              <a:spcPct val="90000"/>
            </a:lnSpc>
            <a:spcBef>
              <a:spcPct val="0"/>
            </a:spcBef>
            <a:spcAft>
              <a:spcPct val="35000"/>
            </a:spcAft>
          </a:pPr>
          <a:r>
            <a:rPr lang="en-US" sz="1600" kern="1200" dirty="0"/>
            <a:t>build</a:t>
          </a:r>
        </a:p>
      </dsp:txBody>
      <dsp:txXfrm>
        <a:off x="6666990" y="905192"/>
        <a:ext cx="1557600" cy="467280"/>
      </dsp:txXfrm>
    </dsp:sp>
    <dsp:sp modelId="{F71534C0-0F68-4949-A246-D4CE9999BE12}">
      <dsp:nvSpPr>
        <dsp:cNvPr id="0" name=""/>
        <dsp:cNvSpPr/>
      </dsp:nvSpPr>
      <dsp:spPr>
        <a:xfrm>
          <a:off x="6666990" y="1372472"/>
          <a:ext cx="1557600" cy="2248297"/>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3856" tIns="153856" rIns="153856" bIns="153856" numCol="1" spcCol="1270" anchor="t" anchorCtr="0">
          <a:noAutofit/>
        </a:bodyPr>
        <a:lstStyle/>
        <a:p>
          <a:pPr lvl="0" algn="l" defTabSz="533400">
            <a:lnSpc>
              <a:spcPct val="90000"/>
            </a:lnSpc>
            <a:spcBef>
              <a:spcPct val="0"/>
            </a:spcBef>
            <a:spcAft>
              <a:spcPct val="35000"/>
            </a:spcAft>
          </a:pPr>
          <a:r>
            <a:rPr lang="en-US" sz="1200" kern="1200" dirty="0"/>
            <a:t>a culture of learning and improvement.</a:t>
          </a:r>
        </a:p>
      </dsp:txBody>
      <dsp:txXfrm>
        <a:off x="6666990" y="1372472"/>
        <a:ext cx="1557600" cy="22482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C6DF5-46BC-4D04-9655-6FDF689A1787}">
      <dsp:nvSpPr>
        <dsp:cNvPr id="0" name=""/>
        <dsp:cNvSpPr/>
      </dsp:nvSpPr>
      <dsp:spPr>
        <a:xfrm>
          <a:off x="426530" y="28723"/>
          <a:ext cx="976563" cy="97656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92EF36-5985-4AC3-9B50-45FF631E6DD2}">
      <dsp:nvSpPr>
        <dsp:cNvPr id="0" name=""/>
        <dsp:cNvSpPr/>
      </dsp:nvSpPr>
      <dsp:spPr>
        <a:xfrm>
          <a:off x="631609" y="233801"/>
          <a:ext cx="566406" cy="566406"/>
        </a:xfrm>
        <a:prstGeom prst="rect">
          <a:avLst/>
        </a:prstGeom>
        <a:blipFill>
          <a:blip xmlns:r="http://schemas.openxmlformats.org/officeDocument/2006/relationships" r:embed="rId1">
            <a:extLst>
              <a:ext uri="{96DAC541-7B7A-43D3-8B79-37D633B846F1}">
                <asvg:svgBlip xmlns=""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A72CD8-DB4C-4EFF-A75A-4619E39B1F7A}">
      <dsp:nvSpPr>
        <dsp:cNvPr id="0" name=""/>
        <dsp:cNvSpPr/>
      </dsp:nvSpPr>
      <dsp:spPr>
        <a:xfrm>
          <a:off x="1612357" y="28723"/>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n-US" sz="1400" i="1" kern="1200" dirty="0"/>
            <a:t>“We didn’t have a choice. it was just rolled out.”</a:t>
          </a:r>
          <a:endParaRPr lang="en-US" sz="1400" kern="1200" dirty="0"/>
        </a:p>
      </dsp:txBody>
      <dsp:txXfrm>
        <a:off x="1612357" y="28723"/>
        <a:ext cx="2301898" cy="976563"/>
      </dsp:txXfrm>
    </dsp:sp>
    <dsp:sp modelId="{8972FBE4-07F3-439B-B107-459CF87E45A6}">
      <dsp:nvSpPr>
        <dsp:cNvPr id="0" name=""/>
        <dsp:cNvSpPr/>
      </dsp:nvSpPr>
      <dsp:spPr>
        <a:xfrm>
          <a:off x="4315344" y="28723"/>
          <a:ext cx="976563" cy="97656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C78D40-25EF-4545-98E1-7B82F5AE485D}">
      <dsp:nvSpPr>
        <dsp:cNvPr id="0" name=""/>
        <dsp:cNvSpPr/>
      </dsp:nvSpPr>
      <dsp:spPr>
        <a:xfrm>
          <a:off x="4520422" y="233801"/>
          <a:ext cx="566406" cy="5664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5633BD-7FB4-4020-8490-7DE3CFAD9AFC}">
      <dsp:nvSpPr>
        <dsp:cNvPr id="0" name=""/>
        <dsp:cNvSpPr/>
      </dsp:nvSpPr>
      <dsp:spPr>
        <a:xfrm>
          <a:off x="5501170" y="28723"/>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n-US" sz="1400" kern="1200" dirty="0"/>
            <a:t>“</a:t>
          </a:r>
          <a:r>
            <a:rPr lang="en-US" sz="1400" i="1" kern="1200" dirty="0"/>
            <a:t>We need to do this because if we don’t get the funding we are stuffed.”</a:t>
          </a:r>
          <a:endParaRPr lang="en-US" sz="1400" kern="1200" dirty="0"/>
        </a:p>
      </dsp:txBody>
      <dsp:txXfrm>
        <a:off x="5501170" y="28723"/>
        <a:ext cx="2301898" cy="976563"/>
      </dsp:txXfrm>
    </dsp:sp>
    <dsp:sp modelId="{91795FCE-DFE5-4F58-ADD9-7A1C14ED0235}">
      <dsp:nvSpPr>
        <dsp:cNvPr id="0" name=""/>
        <dsp:cNvSpPr/>
      </dsp:nvSpPr>
      <dsp:spPr>
        <a:xfrm>
          <a:off x="426530" y="1774700"/>
          <a:ext cx="976563" cy="97656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BA5071-9D8F-4E47-BEA2-E936BD3358BA}">
      <dsp:nvSpPr>
        <dsp:cNvPr id="0" name=""/>
        <dsp:cNvSpPr/>
      </dsp:nvSpPr>
      <dsp:spPr>
        <a:xfrm>
          <a:off x="631609" y="1979778"/>
          <a:ext cx="566406" cy="5664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67A77A-3A21-4384-97BF-116A85A9E12B}">
      <dsp:nvSpPr>
        <dsp:cNvPr id="0" name=""/>
        <dsp:cNvSpPr/>
      </dsp:nvSpPr>
      <dsp:spPr>
        <a:xfrm>
          <a:off x="1612357" y="1774700"/>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n-US" sz="1400" i="1" kern="1200" dirty="0"/>
            <a:t>“We’re just ground-level workers, our thoughts and opinions don’t matter.”</a:t>
          </a:r>
          <a:endParaRPr lang="en-US" sz="1400" kern="1200" dirty="0"/>
        </a:p>
      </dsp:txBody>
      <dsp:txXfrm>
        <a:off x="1612357" y="1774700"/>
        <a:ext cx="2301898" cy="976563"/>
      </dsp:txXfrm>
    </dsp:sp>
    <dsp:sp modelId="{60125E8D-399D-40E3-A200-2BD9B914247F}">
      <dsp:nvSpPr>
        <dsp:cNvPr id="0" name=""/>
        <dsp:cNvSpPr/>
      </dsp:nvSpPr>
      <dsp:spPr>
        <a:xfrm>
          <a:off x="4315344" y="1774700"/>
          <a:ext cx="976563" cy="97656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05BF1-CBA0-49E2-ACD2-C8190CEEDC9F}">
      <dsp:nvSpPr>
        <dsp:cNvPr id="0" name=""/>
        <dsp:cNvSpPr/>
      </dsp:nvSpPr>
      <dsp:spPr>
        <a:xfrm>
          <a:off x="4520422" y="1979778"/>
          <a:ext cx="566406" cy="5664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543ED4-5E0E-4B48-88C6-89E6C978A0B9}">
      <dsp:nvSpPr>
        <dsp:cNvPr id="0" name=""/>
        <dsp:cNvSpPr/>
      </dsp:nvSpPr>
      <dsp:spPr>
        <a:xfrm>
          <a:off x="5501170" y="1774700"/>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n-US" sz="1400" i="1" kern="1200" dirty="0"/>
            <a:t>“It made me angry.”</a:t>
          </a:r>
          <a:endParaRPr lang="en-US" sz="1400" kern="1200" dirty="0"/>
        </a:p>
      </dsp:txBody>
      <dsp:txXfrm>
        <a:off x="5501170" y="1774700"/>
        <a:ext cx="2301898" cy="976563"/>
      </dsp:txXfrm>
    </dsp:sp>
    <dsp:sp modelId="{239C2AB7-9975-BC46-9FB0-59718BCEE9A8}">
      <dsp:nvSpPr>
        <dsp:cNvPr id="0" name=""/>
        <dsp:cNvSpPr/>
      </dsp:nvSpPr>
      <dsp:spPr>
        <a:xfrm>
          <a:off x="426530" y="3520676"/>
          <a:ext cx="976563" cy="97656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65EAC2-F912-2E47-A208-209A29193E43}">
      <dsp:nvSpPr>
        <dsp:cNvPr id="0" name=""/>
        <dsp:cNvSpPr/>
      </dsp:nvSpPr>
      <dsp:spPr>
        <a:xfrm>
          <a:off x="631609" y="3725754"/>
          <a:ext cx="566406" cy="566406"/>
        </a:xfrm>
        <a:prstGeom prst="rect">
          <a:avLst/>
        </a:prstGeom>
        <a:blipFill rotWithShape="1">
          <a:blip xmlns:r="http://schemas.openxmlformats.org/officeDocument/2006/relationships" r:embed="rId9">
            <a:extLst>
              <a:ext uri="{96DAC541-7B7A-43D3-8B79-37D633B846F1}">
                <asvg:svgBlip xmlns=""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65A855-9091-2C4B-A382-476964CB6119}">
      <dsp:nvSpPr>
        <dsp:cNvPr id="0" name=""/>
        <dsp:cNvSpPr/>
      </dsp:nvSpPr>
      <dsp:spPr>
        <a:xfrm>
          <a:off x="1612357" y="3520676"/>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n-US" sz="1400" kern="1200" dirty="0"/>
            <a:t>“How do you sell the benefits of the COS if staff don’t know it or believe it or see it yet ourselves?” SHS Manager</a:t>
          </a:r>
          <a:endParaRPr lang="en-GB" sz="1400" kern="1200" dirty="0"/>
        </a:p>
      </dsp:txBody>
      <dsp:txXfrm>
        <a:off x="1612357" y="3520676"/>
        <a:ext cx="2301898" cy="976563"/>
      </dsp:txXfrm>
    </dsp:sp>
    <dsp:sp modelId="{AA6707AA-0B1F-4B2B-B8CA-B08B70481A79}">
      <dsp:nvSpPr>
        <dsp:cNvPr id="0" name=""/>
        <dsp:cNvSpPr/>
      </dsp:nvSpPr>
      <dsp:spPr>
        <a:xfrm>
          <a:off x="4315344" y="3520676"/>
          <a:ext cx="976563" cy="97656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79DC3-0296-49F2-8907-1970A0DF4E70}">
      <dsp:nvSpPr>
        <dsp:cNvPr id="0" name=""/>
        <dsp:cNvSpPr/>
      </dsp:nvSpPr>
      <dsp:spPr>
        <a:xfrm>
          <a:off x="4520422" y="3725754"/>
          <a:ext cx="566406" cy="56640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610258-A4B8-4385-A82F-548BB2A59D8D}">
      <dsp:nvSpPr>
        <dsp:cNvPr id="0" name=""/>
        <dsp:cNvSpPr/>
      </dsp:nvSpPr>
      <dsp:spPr>
        <a:xfrm>
          <a:off x="5501170" y="3520676"/>
          <a:ext cx="2301898" cy="9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n-US" sz="1400" i="1" kern="1200" dirty="0"/>
            <a:t>“It was a top-down delivery. </a:t>
          </a:r>
          <a:r>
            <a:rPr lang="en-US" sz="1400" kern="1200" dirty="0"/>
            <a:t>(Manager)</a:t>
          </a:r>
        </a:p>
      </dsp:txBody>
      <dsp:txXfrm>
        <a:off x="5501170" y="3520676"/>
        <a:ext cx="2301898" cy="9765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32455-EAFB-4A86-ADE4-D78B688BCEC8}">
      <dsp:nvSpPr>
        <dsp:cNvPr id="0" name=""/>
        <dsp:cNvSpPr/>
      </dsp:nvSpPr>
      <dsp:spPr>
        <a:xfrm>
          <a:off x="0" y="0"/>
          <a:ext cx="8229600" cy="12211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15115C-AA04-4EB9-A295-F249507A6AB4}">
      <dsp:nvSpPr>
        <dsp:cNvPr id="0" name=""/>
        <dsp:cNvSpPr/>
      </dsp:nvSpPr>
      <dsp:spPr>
        <a:xfrm>
          <a:off x="369399" y="275281"/>
          <a:ext cx="671634" cy="6716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44C115-ECC3-4527-A423-CC871A1A48DE}">
      <dsp:nvSpPr>
        <dsp:cNvPr id="0" name=""/>
        <dsp:cNvSpPr/>
      </dsp:nvSpPr>
      <dsp:spPr>
        <a:xfrm>
          <a:off x="1410432" y="521"/>
          <a:ext cx="6819167" cy="1221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39" tIns="129239" rIns="129239" bIns="129239" numCol="1" spcCol="1270" anchor="ctr" anchorCtr="0">
          <a:noAutofit/>
        </a:bodyPr>
        <a:lstStyle/>
        <a:p>
          <a:pPr lvl="0" algn="l" defTabSz="933450">
            <a:lnSpc>
              <a:spcPct val="100000"/>
            </a:lnSpc>
            <a:spcBef>
              <a:spcPct val="0"/>
            </a:spcBef>
            <a:spcAft>
              <a:spcPct val="35000"/>
            </a:spcAft>
          </a:pPr>
          <a:r>
            <a:rPr lang="en-US" sz="2100" kern="1200" dirty="0"/>
            <a:t>Buy-in doesn’t mean ignoring your beliefs or minimizing your fears. Buy-in is having an open mind to the potential benefits of using the COS with clients. </a:t>
          </a:r>
        </a:p>
      </dsp:txBody>
      <dsp:txXfrm>
        <a:off x="1410432" y="521"/>
        <a:ext cx="6819167" cy="1221153"/>
      </dsp:txXfrm>
    </dsp:sp>
    <dsp:sp modelId="{9FC2AECE-43D3-4822-9A27-968636B3C8D4}">
      <dsp:nvSpPr>
        <dsp:cNvPr id="0" name=""/>
        <dsp:cNvSpPr/>
      </dsp:nvSpPr>
      <dsp:spPr>
        <a:xfrm>
          <a:off x="0" y="1526964"/>
          <a:ext cx="8229600" cy="12211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57E2F-7F5F-403A-92DB-C9480D0F9E76}">
      <dsp:nvSpPr>
        <dsp:cNvPr id="0" name=""/>
        <dsp:cNvSpPr/>
      </dsp:nvSpPr>
      <dsp:spPr>
        <a:xfrm>
          <a:off x="369399" y="1801723"/>
          <a:ext cx="671634" cy="6716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23FA63-E24A-41AF-9639-58CB35A6B806}">
      <dsp:nvSpPr>
        <dsp:cNvPr id="0" name=""/>
        <dsp:cNvSpPr/>
      </dsp:nvSpPr>
      <dsp:spPr>
        <a:xfrm>
          <a:off x="1410432" y="1526964"/>
          <a:ext cx="6819167" cy="1221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39" tIns="129239" rIns="129239" bIns="129239" numCol="1" spcCol="1270" anchor="ctr" anchorCtr="0">
          <a:noAutofit/>
        </a:bodyPr>
        <a:lstStyle/>
        <a:p>
          <a:pPr lvl="0" algn="l" defTabSz="933450">
            <a:lnSpc>
              <a:spcPct val="100000"/>
            </a:lnSpc>
            <a:spcBef>
              <a:spcPct val="0"/>
            </a:spcBef>
            <a:spcAft>
              <a:spcPct val="35000"/>
            </a:spcAft>
          </a:pPr>
          <a:r>
            <a:rPr lang="en-US" sz="2100" kern="1200" dirty="0"/>
            <a:t>Buy-in is making sure that your mindset doesn’t become fixed on only the negative. </a:t>
          </a:r>
        </a:p>
      </dsp:txBody>
      <dsp:txXfrm>
        <a:off x="1410432" y="1526964"/>
        <a:ext cx="6819167" cy="1221153"/>
      </dsp:txXfrm>
    </dsp:sp>
    <dsp:sp modelId="{E0DBD90B-ABED-1A4C-84B5-30C8F9FCA7B2}">
      <dsp:nvSpPr>
        <dsp:cNvPr id="0" name=""/>
        <dsp:cNvSpPr/>
      </dsp:nvSpPr>
      <dsp:spPr>
        <a:xfrm>
          <a:off x="0" y="3053406"/>
          <a:ext cx="8229600" cy="122115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60FE8F-9B30-3F4B-B156-772D6BA7692A}">
      <dsp:nvSpPr>
        <dsp:cNvPr id="0" name=""/>
        <dsp:cNvSpPr/>
      </dsp:nvSpPr>
      <dsp:spPr>
        <a:xfrm>
          <a:off x="369399" y="3328165"/>
          <a:ext cx="671634" cy="67163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A535D0-087C-9D4F-A115-CDC01DBB7F15}">
      <dsp:nvSpPr>
        <dsp:cNvPr id="0" name=""/>
        <dsp:cNvSpPr/>
      </dsp:nvSpPr>
      <dsp:spPr>
        <a:xfrm>
          <a:off x="1410432" y="3053406"/>
          <a:ext cx="6819167" cy="1221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39" tIns="129239" rIns="129239" bIns="129239" numCol="1" spcCol="1270" anchor="ctr" anchorCtr="0">
          <a:noAutofit/>
        </a:bodyPr>
        <a:lstStyle/>
        <a:p>
          <a:pPr lvl="0" algn="l" defTabSz="933450">
            <a:lnSpc>
              <a:spcPct val="100000"/>
            </a:lnSpc>
            <a:spcBef>
              <a:spcPct val="0"/>
            </a:spcBef>
            <a:spcAft>
              <a:spcPct val="35000"/>
            </a:spcAft>
          </a:pPr>
          <a:r>
            <a:rPr lang="en-GB" sz="2100" kern="1200" dirty="0"/>
            <a:t>Buy-in includes having bottom-up strategies so SHS staff can share their practice wisdom and any of the obstacles they are facing or concerns they have. </a:t>
          </a:r>
        </a:p>
      </dsp:txBody>
      <dsp:txXfrm>
        <a:off x="1410432" y="3053406"/>
        <a:ext cx="6819167" cy="12211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D9DC1-165F-4441-ACD1-35985AEF0FFE}">
      <dsp:nvSpPr>
        <dsp:cNvPr id="0" name=""/>
        <dsp:cNvSpPr/>
      </dsp:nvSpPr>
      <dsp:spPr>
        <a:xfrm>
          <a:off x="0" y="534"/>
          <a:ext cx="8229600" cy="12515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056514-9A25-413F-A205-66652C4D77C8}">
      <dsp:nvSpPr>
        <dsp:cNvPr id="0" name=""/>
        <dsp:cNvSpPr/>
      </dsp:nvSpPr>
      <dsp:spPr>
        <a:xfrm>
          <a:off x="378589" y="282130"/>
          <a:ext cx="688345" cy="6883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736196-78CB-45E0-98F1-0E06522654D0}">
      <dsp:nvSpPr>
        <dsp:cNvPr id="0" name=""/>
        <dsp:cNvSpPr/>
      </dsp:nvSpPr>
      <dsp:spPr>
        <a:xfrm>
          <a:off x="1445524" y="534"/>
          <a:ext cx="6784075" cy="1251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54" tIns="132454" rIns="132454" bIns="132454" numCol="1" spcCol="1270" anchor="ctr" anchorCtr="0">
          <a:noAutofit/>
        </a:bodyPr>
        <a:lstStyle/>
        <a:p>
          <a:pPr lvl="0" algn="l" defTabSz="977900">
            <a:lnSpc>
              <a:spcPct val="90000"/>
            </a:lnSpc>
            <a:spcBef>
              <a:spcPct val="0"/>
            </a:spcBef>
            <a:spcAft>
              <a:spcPct val="35000"/>
            </a:spcAft>
          </a:pPr>
          <a:r>
            <a:rPr lang="en-US" sz="2200" kern="1200" dirty="0"/>
            <a:t>The COS, alongside your practice wisdom, will be part of the continuous quality improvement of your service. </a:t>
          </a:r>
        </a:p>
      </dsp:txBody>
      <dsp:txXfrm>
        <a:off x="1445524" y="534"/>
        <a:ext cx="6784075" cy="1251536"/>
      </dsp:txXfrm>
    </dsp:sp>
    <dsp:sp modelId="{62A9F298-64E4-45B6-84BE-E99BC86381AA}">
      <dsp:nvSpPr>
        <dsp:cNvPr id="0" name=""/>
        <dsp:cNvSpPr/>
      </dsp:nvSpPr>
      <dsp:spPr>
        <a:xfrm>
          <a:off x="0" y="1564955"/>
          <a:ext cx="8229600" cy="12515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A0C60B-6859-447C-B060-28A533BCD630}">
      <dsp:nvSpPr>
        <dsp:cNvPr id="0" name=""/>
        <dsp:cNvSpPr/>
      </dsp:nvSpPr>
      <dsp:spPr>
        <a:xfrm>
          <a:off x="378589" y="1846550"/>
          <a:ext cx="688345" cy="6883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E45496-9A88-459C-B423-AC5783585E4B}">
      <dsp:nvSpPr>
        <dsp:cNvPr id="0" name=""/>
        <dsp:cNvSpPr/>
      </dsp:nvSpPr>
      <dsp:spPr>
        <a:xfrm>
          <a:off x="1445524" y="1564955"/>
          <a:ext cx="6784075" cy="1251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54" tIns="132454" rIns="132454" bIns="132454" numCol="1" spcCol="1270" anchor="ctr" anchorCtr="0">
          <a:noAutofit/>
        </a:bodyPr>
        <a:lstStyle/>
        <a:p>
          <a:pPr lvl="0" algn="l" defTabSz="977900">
            <a:lnSpc>
              <a:spcPct val="90000"/>
            </a:lnSpc>
            <a:spcBef>
              <a:spcPct val="0"/>
            </a:spcBef>
            <a:spcAft>
              <a:spcPct val="35000"/>
            </a:spcAft>
          </a:pPr>
          <a:r>
            <a:rPr lang="en-US" sz="2200" kern="1200" dirty="0"/>
            <a:t>COS data across the SHS sector can also provide you with a bigger picture to help you understand how SHS services overall are impacting clients. </a:t>
          </a:r>
        </a:p>
      </dsp:txBody>
      <dsp:txXfrm>
        <a:off x="1445524" y="1564955"/>
        <a:ext cx="6784075" cy="1251536"/>
      </dsp:txXfrm>
    </dsp:sp>
    <dsp:sp modelId="{8686CFD3-D4EB-4728-A3C3-811E3E8A2264}">
      <dsp:nvSpPr>
        <dsp:cNvPr id="0" name=""/>
        <dsp:cNvSpPr/>
      </dsp:nvSpPr>
      <dsp:spPr>
        <a:xfrm>
          <a:off x="0" y="3129375"/>
          <a:ext cx="8229600" cy="12515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085F6-CAF7-4BF6-B457-97F0661F5EAA}">
      <dsp:nvSpPr>
        <dsp:cNvPr id="0" name=""/>
        <dsp:cNvSpPr/>
      </dsp:nvSpPr>
      <dsp:spPr>
        <a:xfrm>
          <a:off x="378589" y="3410971"/>
          <a:ext cx="688345" cy="6883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E55FF1-B29E-4FA9-8DF7-6277295C19A6}">
      <dsp:nvSpPr>
        <dsp:cNvPr id="0" name=""/>
        <dsp:cNvSpPr/>
      </dsp:nvSpPr>
      <dsp:spPr>
        <a:xfrm>
          <a:off x="1445524" y="3129375"/>
          <a:ext cx="6784075" cy="1251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54" tIns="132454" rIns="132454" bIns="132454" numCol="1" spcCol="1270" anchor="ctr" anchorCtr="0">
          <a:noAutofit/>
        </a:bodyPr>
        <a:lstStyle/>
        <a:p>
          <a:pPr lvl="0" algn="l" defTabSz="977900">
            <a:lnSpc>
              <a:spcPct val="90000"/>
            </a:lnSpc>
            <a:spcBef>
              <a:spcPct val="0"/>
            </a:spcBef>
            <a:spcAft>
              <a:spcPct val="35000"/>
            </a:spcAft>
          </a:pPr>
          <a:r>
            <a:rPr lang="en-US" sz="2200" kern="1200" dirty="0"/>
            <a:t>COS data can increase accountability by demonstrating the effectiveness of your service to both funders and clients. </a:t>
          </a:r>
        </a:p>
      </dsp:txBody>
      <dsp:txXfrm>
        <a:off x="1445524" y="3129375"/>
        <a:ext cx="6784075" cy="12515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FBB7B-7F79-FA47-91AF-B268F9E2E725}">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8ED5F0-1FE5-6B4A-9DA4-8C9970B51294}">
      <dsp:nvSpPr>
        <dsp:cNvPr id="0" name=""/>
        <dsp:cNvSpPr/>
      </dsp:nvSpPr>
      <dsp:spPr>
        <a:xfrm>
          <a:off x="0" y="0"/>
          <a:ext cx="1645920" cy="452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What we know about safety is that:</a:t>
          </a:r>
        </a:p>
      </dsp:txBody>
      <dsp:txXfrm>
        <a:off x="0" y="0"/>
        <a:ext cx="1645920" cy="4525963"/>
      </dsp:txXfrm>
    </dsp:sp>
    <dsp:sp modelId="{93469F36-241B-FF4B-98ED-5067CC12301D}">
      <dsp:nvSpPr>
        <dsp:cNvPr id="0" name=""/>
        <dsp:cNvSpPr/>
      </dsp:nvSpPr>
      <dsp:spPr>
        <a:xfrm>
          <a:off x="1769364" y="35635"/>
          <a:ext cx="6460236" cy="71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trauma disrupts clients’ feelings of safety</a:t>
          </a:r>
        </a:p>
      </dsp:txBody>
      <dsp:txXfrm>
        <a:off x="1769364" y="35635"/>
        <a:ext cx="6460236" cy="712706"/>
      </dsp:txXfrm>
    </dsp:sp>
    <dsp:sp modelId="{3F441D95-C3B5-7343-A727-701004A97E61}">
      <dsp:nvSpPr>
        <dsp:cNvPr id="0" name=""/>
        <dsp:cNvSpPr/>
      </dsp:nvSpPr>
      <dsp:spPr>
        <a:xfrm>
          <a:off x="1645920" y="748341"/>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E904AD-6105-424E-8CBB-BE115E68BEA8}">
      <dsp:nvSpPr>
        <dsp:cNvPr id="0" name=""/>
        <dsp:cNvSpPr/>
      </dsp:nvSpPr>
      <dsp:spPr>
        <a:xfrm>
          <a:off x="1769364" y="783977"/>
          <a:ext cx="6460236" cy="71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it is mainly unconscious</a:t>
          </a:r>
        </a:p>
      </dsp:txBody>
      <dsp:txXfrm>
        <a:off x="1769364" y="783977"/>
        <a:ext cx="6460236" cy="712706"/>
      </dsp:txXfrm>
    </dsp:sp>
    <dsp:sp modelId="{926A06C2-607A-844D-BEBF-C548854F9358}">
      <dsp:nvSpPr>
        <dsp:cNvPr id="0" name=""/>
        <dsp:cNvSpPr/>
      </dsp:nvSpPr>
      <dsp:spPr>
        <a:xfrm>
          <a:off x="1645920" y="1496683"/>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148D3A-5F54-E448-BEA5-3FEE8D82BC94}">
      <dsp:nvSpPr>
        <dsp:cNvPr id="0" name=""/>
        <dsp:cNvSpPr/>
      </dsp:nvSpPr>
      <dsp:spPr>
        <a:xfrm>
          <a:off x="1769364" y="1532319"/>
          <a:ext cx="6460236" cy="71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when you feel unsafe you are in a defensive state (FFF) and this impacts the way you see the world (focused on danger)</a:t>
          </a:r>
        </a:p>
      </dsp:txBody>
      <dsp:txXfrm>
        <a:off x="1769364" y="1532319"/>
        <a:ext cx="6460236" cy="712706"/>
      </dsp:txXfrm>
    </dsp:sp>
    <dsp:sp modelId="{C3091DB4-E285-474D-9FA9-626CF33F2D14}">
      <dsp:nvSpPr>
        <dsp:cNvPr id="0" name=""/>
        <dsp:cNvSpPr/>
      </dsp:nvSpPr>
      <dsp:spPr>
        <a:xfrm>
          <a:off x="1645920" y="2245025"/>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25EC69-DF95-394D-A416-707F78C33856}">
      <dsp:nvSpPr>
        <dsp:cNvPr id="0" name=""/>
        <dsp:cNvSpPr/>
      </dsp:nvSpPr>
      <dsp:spPr>
        <a:xfrm>
          <a:off x="1769364" y="2280661"/>
          <a:ext cx="6460236" cy="71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when clients feel unsafe it is difficult to think or plan for the future</a:t>
          </a:r>
        </a:p>
      </dsp:txBody>
      <dsp:txXfrm>
        <a:off x="1769364" y="2280661"/>
        <a:ext cx="6460236" cy="712706"/>
      </dsp:txXfrm>
    </dsp:sp>
    <dsp:sp modelId="{8CB52A2A-DB81-2445-94C1-C7BD643D0915}">
      <dsp:nvSpPr>
        <dsp:cNvPr id="0" name=""/>
        <dsp:cNvSpPr/>
      </dsp:nvSpPr>
      <dsp:spPr>
        <a:xfrm>
          <a:off x="1645920" y="2993367"/>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28EAB3-B55D-2A48-8336-1778C033A083}">
      <dsp:nvSpPr>
        <dsp:cNvPr id="0" name=""/>
        <dsp:cNvSpPr/>
      </dsp:nvSpPr>
      <dsp:spPr>
        <a:xfrm>
          <a:off x="1769364" y="3029002"/>
          <a:ext cx="6460236" cy="71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you can’t heal when you feel unsafe</a:t>
          </a:r>
        </a:p>
      </dsp:txBody>
      <dsp:txXfrm>
        <a:off x="1769364" y="3029002"/>
        <a:ext cx="6460236" cy="712706"/>
      </dsp:txXfrm>
    </dsp:sp>
    <dsp:sp modelId="{4BAB7B5B-47EE-CF4E-BCF7-49BC0BA35DF4}">
      <dsp:nvSpPr>
        <dsp:cNvPr id="0" name=""/>
        <dsp:cNvSpPr/>
      </dsp:nvSpPr>
      <dsp:spPr>
        <a:xfrm>
          <a:off x="1645920" y="3741709"/>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AE075A-35B3-074E-B044-F8F9E4D1403A}">
      <dsp:nvSpPr>
        <dsp:cNvPr id="0" name=""/>
        <dsp:cNvSpPr/>
      </dsp:nvSpPr>
      <dsp:spPr>
        <a:xfrm>
          <a:off x="1769364" y="3777344"/>
          <a:ext cx="6460236" cy="71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humans are social beings who rely on social connection for safety and wellbeing</a:t>
          </a:r>
        </a:p>
      </dsp:txBody>
      <dsp:txXfrm>
        <a:off x="1769364" y="3777344"/>
        <a:ext cx="6460236" cy="712706"/>
      </dsp:txXfrm>
    </dsp:sp>
    <dsp:sp modelId="{C5522FA6-4C6E-E342-888A-336CB889DAAE}">
      <dsp:nvSpPr>
        <dsp:cNvPr id="0" name=""/>
        <dsp:cNvSpPr/>
      </dsp:nvSpPr>
      <dsp:spPr>
        <a:xfrm>
          <a:off x="1645920" y="4490051"/>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eaLnBrk="1" hangingPunct="1">
              <a:defRPr sz="1300">
                <a:latin typeface="Calibri" pitchFamily="34" charset="0"/>
              </a:defRPr>
            </a:lvl1pPr>
          </a:lstStyle>
          <a:p>
            <a:endParaRPr lang="en-US" alt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atin typeface="Calibri" pitchFamily="34" charset="0"/>
              </a:defRPr>
            </a:lvl1pPr>
          </a:lstStyle>
          <a:p>
            <a:fld id="{EEABDBE0-CC51-4061-9700-257899163C96}" type="datetimeFigureOut">
              <a:rPr lang="en-US" altLang="en-US"/>
              <a:pPr/>
              <a:t>6/27/2023</a:t>
            </a:fld>
            <a:endParaRPr lang="en-US" alt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eaLnBrk="1" hangingPunct="1">
              <a:defRPr sz="1300">
                <a:latin typeface="Calibri" pitchFamily="34" charset="0"/>
              </a:defRPr>
            </a:lvl1pPr>
          </a:lstStyle>
          <a:p>
            <a:endParaRPr lang="en-US" alt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itchFamily="34" charset="0"/>
              </a:defRPr>
            </a:lvl1pPr>
          </a:lstStyle>
          <a:p>
            <a:fld id="{1DA42C83-F98D-4220-A634-9B59F5F033D4}" type="slidenum">
              <a:rPr lang="en-US" altLang="en-US"/>
              <a:pPr/>
              <a:t>‹#›</a:t>
            </a:fld>
            <a:endParaRPr lang="en-US" altLang="en-US" dirty="0"/>
          </a:p>
        </p:txBody>
      </p:sp>
    </p:spTree>
    <p:extLst>
      <p:ext uri="{BB962C8B-B14F-4D97-AF65-F5344CB8AC3E}">
        <p14:creationId xmlns:p14="http://schemas.microsoft.com/office/powerpoint/2010/main" val="34380911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eaLnBrk="1" hangingPunct="1">
              <a:defRPr sz="1300">
                <a:latin typeface="Calibri" pitchFamily="34" charset="0"/>
              </a:defRPr>
            </a:lvl1pPr>
          </a:lstStyle>
          <a:p>
            <a:endParaRPr lang="en-US" altLang="en-US" dirty="0"/>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atin typeface="Calibri" pitchFamily="34" charset="0"/>
              </a:defRPr>
            </a:lvl1pPr>
          </a:lstStyle>
          <a:p>
            <a:fld id="{AC1F236C-BA45-41AB-BF2C-C2722EB97A27}" type="datetimeFigureOut">
              <a:rPr lang="en-US" altLang="en-US"/>
              <a:pPr/>
              <a:t>6/27/2023</a:t>
            </a:fld>
            <a:endParaRPr lang="en-US" alt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wrap="square" lIns="96661" tIns="48331" rIns="96661" bIns="48331" numCol="1" anchor="t" anchorCtr="0" compatLnSpc="1">
            <a:prstTxWarp prst="textNoShape">
              <a:avLst/>
            </a:prstTxWarp>
            <a:normAutofit/>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6" name="Footer Placeholder 5"/>
          <p:cNvSpPr>
            <a:spLocks noGrp="1"/>
          </p:cNvSpPr>
          <p:nvPr>
            <p:ph type="ftr" sz="quarter" idx="4"/>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eaLnBrk="1" hangingPunct="1">
              <a:defRPr sz="1300">
                <a:latin typeface="Calibri" pitchFamily="34" charset="0"/>
              </a:defRPr>
            </a:lvl1pPr>
          </a:lstStyle>
          <a:p>
            <a:endParaRPr lang="en-US" alt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itchFamily="34" charset="0"/>
              </a:defRPr>
            </a:lvl1pPr>
          </a:lstStyle>
          <a:p>
            <a:fld id="{35EB3887-8C5D-4BCE-8DF9-B8932C194D29}" type="slidenum">
              <a:rPr lang="en-US" altLang="en-US"/>
              <a:pPr/>
              <a:t>‹#›</a:t>
            </a:fld>
            <a:endParaRPr lang="en-US" altLang="en-US" dirty="0"/>
          </a:p>
        </p:txBody>
      </p:sp>
    </p:spTree>
    <p:extLst>
      <p:ext uri="{BB962C8B-B14F-4D97-AF65-F5344CB8AC3E}">
        <p14:creationId xmlns:p14="http://schemas.microsoft.com/office/powerpoint/2010/main" val="333846062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WHY is critical to understand because it helps SHS staff understand how their efforts contribute to the broader goal of improving the quality of services for clients.</a:t>
            </a: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10</a:t>
            </a:fld>
            <a:endParaRPr lang="en-US" altLang="en-US" dirty="0"/>
          </a:p>
        </p:txBody>
      </p:sp>
    </p:spTree>
    <p:extLst>
      <p:ext uri="{BB962C8B-B14F-4D97-AF65-F5344CB8AC3E}">
        <p14:creationId xmlns:p14="http://schemas.microsoft.com/office/powerpoint/2010/main" val="73166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has been a policy shift from measuring outputs to outcomes. </a:t>
            </a:r>
          </a:p>
          <a:p>
            <a:endParaRPr lang="en-AU" dirty="0"/>
          </a:p>
          <a:p>
            <a:r>
              <a:rPr lang="en-AU" dirty="0"/>
              <a:t>Measuring outputs focused on who we reached and what we did, for example, the number of clients who use the program, the number of programs run, and the number of clients using the refuge. This information is important, but it doesn’t tell us the impact of these programs or services. </a:t>
            </a:r>
          </a:p>
          <a:p>
            <a:endParaRPr lang="en-AU" dirty="0"/>
          </a:p>
          <a:p>
            <a:r>
              <a:rPr lang="en-AU" dirty="0"/>
              <a:t>Outcome measures are important because they help answer the question -are we making a difference in the lives of people that engage with our services? </a:t>
            </a:r>
          </a:p>
          <a:p>
            <a:endParaRPr lang="en-US" dirty="0"/>
          </a:p>
          <a:p>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11</a:t>
            </a:fld>
            <a:endParaRPr lang="en-US" altLang="en-US" dirty="0"/>
          </a:p>
        </p:txBody>
      </p:sp>
    </p:spTree>
    <p:extLst>
      <p:ext uri="{BB962C8B-B14F-4D97-AF65-F5344CB8AC3E}">
        <p14:creationId xmlns:p14="http://schemas.microsoft.com/office/powerpoint/2010/main" val="3310475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COS aligns with person-</a:t>
            </a:r>
            <a:r>
              <a:rPr lang="en-AU" dirty="0" err="1"/>
              <a:t>centered</a:t>
            </a:r>
            <a:r>
              <a:rPr lang="en-AU" dirty="0"/>
              <a:t> care.</a:t>
            </a:r>
          </a:p>
          <a:p>
            <a:r>
              <a:rPr lang="en-AU" dirty="0"/>
              <a:t>Person-centred care is driven by the person who is receiving the service and is respectful of their needs, values and preferences. Person reported measures collect information from the perspective of the person about their experience with the service, as opposed to measures based on information from SHS staff. </a:t>
            </a:r>
          </a:p>
          <a:p>
            <a:endParaRPr lang="en-AU" dirty="0"/>
          </a:p>
          <a:p>
            <a:r>
              <a:rPr lang="en-AU" dirty="0"/>
              <a:t>A person-</a:t>
            </a:r>
            <a:r>
              <a:rPr lang="en-AU" dirty="0" err="1"/>
              <a:t>centered</a:t>
            </a:r>
            <a:r>
              <a:rPr lang="en-AU" dirty="0"/>
              <a:t> measure like the COS acknowledges that the client is a critical and reliable reporter of their safety, housing and wellbeing needs. The aim of the COS is to better understand client needs and experiences. </a:t>
            </a:r>
          </a:p>
          <a:p>
            <a:r>
              <a:rPr lang="en-AU" dirty="0"/>
              <a:t>The evidence supports the use of client outcome measures:</a:t>
            </a:r>
          </a:p>
          <a:p>
            <a:r>
              <a:rPr lang="en-AU" dirty="0"/>
              <a:t>-	Whilst there are many different types of measures  – recent research indicates that all stakeholders, including funders, providers, and clients, thought that person centred outcomes were important measures. </a:t>
            </a:r>
          </a:p>
          <a:p>
            <a:r>
              <a:rPr lang="en-AU" dirty="0"/>
              <a:t>-	There is strong evidence that wellbeing and safety are critical for housing stability. </a:t>
            </a:r>
          </a:p>
          <a:p>
            <a:r>
              <a:rPr lang="en-AU" dirty="0"/>
              <a:t>-	Person centred outcome measures, like the COS and the PWI, have been successfully implemented into health services and found to improve outcomes for clients. </a:t>
            </a:r>
          </a:p>
          <a:p>
            <a:endParaRPr lang="en-US" dirty="0"/>
          </a:p>
          <a:p>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12</a:t>
            </a:fld>
            <a:endParaRPr lang="en-US" altLang="en-US" dirty="0"/>
          </a:p>
        </p:txBody>
      </p:sp>
    </p:spTree>
    <p:extLst>
      <p:ext uri="{BB962C8B-B14F-4D97-AF65-F5344CB8AC3E}">
        <p14:creationId xmlns:p14="http://schemas.microsoft.com/office/powerpoint/2010/main" val="555088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Evidence indicates that client outcomes are a critical piece of the puzzle to improve services. The COS however is only one piece of the puzzle that also requires contextual information and practice wisdom. </a:t>
            </a: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13</a:t>
            </a:fld>
            <a:endParaRPr lang="en-US" altLang="en-US" dirty="0"/>
          </a:p>
        </p:txBody>
      </p:sp>
    </p:spTree>
    <p:extLst>
      <p:ext uri="{BB962C8B-B14F-4D97-AF65-F5344CB8AC3E}">
        <p14:creationId xmlns:p14="http://schemas.microsoft.com/office/powerpoint/2010/main" val="1158765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COS requires staff practice wisdom to administer the COS – this can ensure the data quality is high. (The way the COS is administered is just as important as the measure)</a:t>
            </a:r>
          </a:p>
          <a:p>
            <a:r>
              <a:rPr lang="en-AU" dirty="0"/>
              <a:t>The COS will provide valuable data, but the interpretation and contextualisation requires practice wisdom. SHS staff can identify patterns and potential factors that may have influenced the outcomes of the COS.</a:t>
            </a:r>
          </a:p>
          <a:p>
            <a:r>
              <a:rPr lang="en-AU" dirty="0"/>
              <a:t>SHS staff wisdom facilitates an ongoing feedback loop between outcome measures and service delivery. </a:t>
            </a:r>
          </a:p>
          <a:p>
            <a:r>
              <a:rPr lang="en-AU" dirty="0"/>
              <a:t>Provides cultural perspective (Aboriginal SHS staff or CALD staff)</a:t>
            </a:r>
          </a:p>
          <a:p>
            <a:r>
              <a:rPr lang="en-AU" dirty="0"/>
              <a:t>Staff wisdom plays a critical role in overcoming obstacles and addressing unforeseen issues. </a:t>
            </a:r>
          </a:p>
          <a:p>
            <a:r>
              <a:rPr lang="en-AU" dirty="0"/>
              <a:t>It’s staff wisdom that encourages reflection and learning from experiences with the COS. </a:t>
            </a:r>
          </a:p>
          <a:p>
            <a:r>
              <a:rPr lang="en-AU" dirty="0"/>
              <a:t>SHS staff wisdom enables the adaption of services gained from their insights and the data. </a:t>
            </a:r>
          </a:p>
          <a:p>
            <a:endParaRPr lang="en-AU" dirty="0"/>
          </a:p>
          <a:p>
            <a:endParaRPr lang="en-AU" dirty="0"/>
          </a:p>
        </p:txBody>
      </p:sp>
      <p:sp>
        <p:nvSpPr>
          <p:cNvPr id="4" name="Slide Number Placeholder 3"/>
          <p:cNvSpPr>
            <a:spLocks noGrp="1"/>
          </p:cNvSpPr>
          <p:nvPr>
            <p:ph type="sldNum" sz="quarter" idx="10"/>
          </p:nvPr>
        </p:nvSpPr>
        <p:spPr/>
        <p:txBody>
          <a:bodyPr/>
          <a:lstStyle/>
          <a:p>
            <a:fld id="{35EB3887-8C5D-4BCE-8DF9-B8932C194D29}" type="slidenum">
              <a:rPr lang="en-US" altLang="en-US" smtClean="0"/>
              <a:pPr/>
              <a:t>14</a:t>
            </a:fld>
            <a:endParaRPr lang="en-US" altLang="en-US" dirty="0"/>
          </a:p>
        </p:txBody>
      </p:sp>
    </p:spTree>
    <p:extLst>
      <p:ext uri="{BB962C8B-B14F-4D97-AF65-F5344CB8AC3E}">
        <p14:creationId xmlns:p14="http://schemas.microsoft.com/office/powerpoint/2010/main" val="2823532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3304807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COS Tool, which has been emailed to all providers, and is available to download from the DCJ website.</a:t>
            </a:r>
          </a:p>
          <a:p>
            <a:r>
              <a:rPr lang="en-US" dirty="0"/>
              <a:t>The COS Tool contains 8 questions which are only to be applied if they are relevant to the individual case plan.</a:t>
            </a:r>
          </a:p>
          <a:p>
            <a:r>
              <a:rPr lang="en-US" dirty="0"/>
              <a:t>Each question has the option of ‘prefer not to answer’ and ‘not applicable’, and the scale for responses is 1 to 5, from completely disagree to completely agree.</a:t>
            </a:r>
          </a:p>
          <a:p>
            <a:r>
              <a:rPr lang="en-US" dirty="0"/>
              <a:t>We have used</a:t>
            </a:r>
            <a:r>
              <a:rPr lang="en-US" baseline="0" dirty="0"/>
              <a:t> an</a:t>
            </a:r>
            <a:r>
              <a:rPr lang="en-US" dirty="0"/>
              <a:t> emoji scale as well to allow choice for clients in what style of response is most meaningful for them.</a:t>
            </a:r>
          </a:p>
          <a:p>
            <a:r>
              <a:rPr lang="en-US" dirty="0"/>
              <a:t>There is just one version of the COS at this stage, to be used across the board with all cohorts and ages. Unlike the PWI, the COS is not bound by the same restrictions on whether wording can be explained if someone needs assistance to understand a concept. The COS is not measuring a standardized attribute like personal wellbeing, but is asking individuals</a:t>
            </a:r>
            <a:r>
              <a:rPr lang="en-US" baseline="0" dirty="0"/>
              <a:t> about their view on the support provided to them. So we want individuals to understand what each question is asking in ways that make sense to them. The ready reckoner and support matcher, presented later in the training, can support with this explanation.</a:t>
            </a:r>
          </a:p>
          <a:p>
            <a:r>
              <a:rPr lang="en-US" baseline="0" dirty="0"/>
              <a:t>The COS is downloadable as a paper form, and is also built into CIMS and equivalent non CIMS systems – and we’ll see this later in the training.</a:t>
            </a:r>
          </a:p>
          <a:p>
            <a:r>
              <a:rPr lang="en-US" baseline="0" dirty="0"/>
              <a:t>The COS is subjective, so it is to be answered directly by clients, it is not for providers to create their own responses based on their view of the clients outcomes.</a:t>
            </a: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16</a:t>
            </a:fld>
            <a:endParaRPr lang="en-US" altLang="en-US" dirty="0"/>
          </a:p>
        </p:txBody>
      </p:sp>
    </p:spTree>
    <p:extLst>
      <p:ext uri="{BB962C8B-B14F-4D97-AF65-F5344CB8AC3E}">
        <p14:creationId xmlns:p14="http://schemas.microsoft.com/office/powerpoint/2010/main" val="650876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eaLnBrk="1" fontAlgn="t" hangingPunct="1">
              <a:lnSpc>
                <a:spcPct val="115000"/>
              </a:lnSpc>
              <a:spcBef>
                <a:spcPts val="0"/>
              </a:spcBef>
              <a:spcAft>
                <a:spcPts val="0"/>
              </a:spcAft>
            </a:pPr>
            <a:r>
              <a:rPr lang="en-AU" dirty="0">
                <a:solidFill>
                  <a:srgbClr val="000000"/>
                </a:solidFill>
                <a:latin typeface="Arial" panose="020B0604020202020204" pitchFamily="34" charset="0"/>
                <a:ea typeface="Rockwell" panose="02060603020205020403" pitchFamily="18" charset="0"/>
                <a:cs typeface="Times New Roman" panose="02020603050405020304" pitchFamily="18" charset="0"/>
              </a:rPr>
              <a:t>Before we discuss the ‘why’, we will look at the what, who, when and how of the COS:</a:t>
            </a:r>
          </a:p>
          <a:p>
            <a:pPr eaLnBrk="1" fontAlgn="t" hangingPunct="1">
              <a:lnSpc>
                <a:spcPct val="115000"/>
              </a:lnSpc>
              <a:spcBef>
                <a:spcPts val="0"/>
              </a:spcBef>
              <a:spcAft>
                <a:spcPts val="0"/>
              </a:spcAft>
            </a:pPr>
            <a:r>
              <a:rPr lang="en-AU" b="1" dirty="0">
                <a:solidFill>
                  <a:srgbClr val="000000"/>
                </a:solidFill>
                <a:latin typeface="Arial" panose="020B0604020202020204" pitchFamily="34" charset="0"/>
                <a:ea typeface="Rockwell" panose="02060603020205020403" pitchFamily="18" charset="0"/>
                <a:cs typeface="Times New Roman" panose="02020603050405020304" pitchFamily="18" charset="0"/>
              </a:rPr>
              <a:t>WHAT</a:t>
            </a:r>
            <a:endParaRPr lang="en-AU" dirty="0">
              <a:latin typeface="Arial" panose="020B0604020202020204" pitchFamily="34" charset="0"/>
            </a:endParaRPr>
          </a:p>
          <a:p>
            <a:pPr eaLnBrk="1" fontAlgn="t" hangingPunct="1">
              <a:lnSpc>
                <a:spcPct val="115000"/>
              </a:lnSpc>
              <a:spcBef>
                <a:spcPts val="0"/>
              </a:spcBef>
              <a:spcAft>
                <a:spcPts val="0"/>
              </a:spcAft>
            </a:pPr>
            <a:r>
              <a:rPr lang="en-AU" dirty="0">
                <a:solidFill>
                  <a:srgbClr val="000000"/>
                </a:solidFill>
                <a:latin typeface="Arial" panose="020B0604020202020204" pitchFamily="34" charset="0"/>
                <a:ea typeface="Rockwell" panose="02060603020205020403" pitchFamily="18" charset="0"/>
                <a:cs typeface="Times New Roman" panose="02020603050405020304" pitchFamily="18" charset="0"/>
              </a:rPr>
              <a:t>The COS is a voluntary self-report survey that asks clients, who are accessing support, to provide feedback on the progress of their goals in relation to safety, housing and wellbeing. </a:t>
            </a:r>
            <a:endParaRPr lang="en-AU" dirty="0">
              <a:latin typeface="Arial" panose="020B0604020202020204" pitchFamily="34" charset="0"/>
            </a:endParaRPr>
          </a:p>
          <a:p>
            <a:pPr eaLnBrk="1" fontAlgn="t" hangingPunct="1">
              <a:lnSpc>
                <a:spcPct val="115000"/>
              </a:lnSpc>
              <a:spcBef>
                <a:spcPts val="0"/>
              </a:spcBef>
              <a:spcAft>
                <a:spcPts val="0"/>
              </a:spcAft>
            </a:pPr>
            <a:r>
              <a:rPr lang="en-AU" b="1" dirty="0">
                <a:solidFill>
                  <a:srgbClr val="000000"/>
                </a:solidFill>
                <a:latin typeface="Arial" panose="020B0604020202020204" pitchFamily="34" charset="0"/>
                <a:ea typeface="Rockwell" panose="02060603020205020403" pitchFamily="18" charset="0"/>
                <a:cs typeface="Times New Roman" panose="02020603050405020304" pitchFamily="18" charset="0"/>
              </a:rPr>
              <a:t>WHO</a:t>
            </a:r>
            <a:endParaRPr lang="en-AU" dirty="0">
              <a:latin typeface="Arial" panose="020B0604020202020204" pitchFamily="34" charset="0"/>
            </a:endParaRPr>
          </a:p>
          <a:p>
            <a:pPr eaLnBrk="1" fontAlgn="t" hangingPunct="1">
              <a:lnSpc>
                <a:spcPct val="115000"/>
              </a:lnSpc>
              <a:spcBef>
                <a:spcPts val="0"/>
              </a:spcBef>
              <a:spcAft>
                <a:spcPts val="0"/>
              </a:spcAft>
            </a:pPr>
            <a:r>
              <a:rPr lang="en-AU" dirty="0">
                <a:solidFill>
                  <a:srgbClr val="000000"/>
                </a:solidFill>
                <a:latin typeface="Arial" panose="020B0604020202020204" pitchFamily="34" charset="0"/>
                <a:ea typeface="Rockwell" panose="02060603020205020403" pitchFamily="18" charset="0"/>
                <a:cs typeface="Times New Roman" panose="02020603050405020304" pitchFamily="18" charset="0"/>
              </a:rPr>
              <a:t>The COS can be completed by any SHS client that is aged 12 years and above, who is actively involved in case management, and who gives informed consent. </a:t>
            </a:r>
            <a:endParaRPr lang="en-AU" dirty="0">
              <a:latin typeface="Arial" panose="020B0604020202020204" pitchFamily="34" charset="0"/>
            </a:endParaRPr>
          </a:p>
          <a:p>
            <a:pPr eaLnBrk="1" fontAlgn="t" hangingPunct="1">
              <a:lnSpc>
                <a:spcPct val="115000"/>
              </a:lnSpc>
              <a:spcBef>
                <a:spcPts val="0"/>
              </a:spcBef>
              <a:spcAft>
                <a:spcPts val="0"/>
              </a:spcAft>
            </a:pPr>
            <a:r>
              <a:rPr lang="en-AU" b="1" dirty="0">
                <a:solidFill>
                  <a:srgbClr val="000000"/>
                </a:solidFill>
                <a:latin typeface="Arial" panose="020B0604020202020204" pitchFamily="34" charset="0"/>
                <a:ea typeface="Rockwell" panose="02060603020205020403" pitchFamily="18" charset="0"/>
                <a:cs typeface="Times New Roman" panose="02020603050405020304" pitchFamily="18" charset="0"/>
              </a:rPr>
              <a:t>WHEN</a:t>
            </a:r>
            <a:endParaRPr lang="en-AU" dirty="0">
              <a:latin typeface="Arial" panose="020B0604020202020204" pitchFamily="34" charset="0"/>
            </a:endParaRPr>
          </a:p>
          <a:p>
            <a:pPr eaLnBrk="1" fontAlgn="t" hangingPunct="1">
              <a:lnSpc>
                <a:spcPct val="115000"/>
              </a:lnSpc>
              <a:spcBef>
                <a:spcPts val="0"/>
              </a:spcBef>
              <a:spcAft>
                <a:spcPts val="0"/>
              </a:spcAft>
            </a:pPr>
            <a:r>
              <a:rPr lang="en-AU" dirty="0">
                <a:solidFill>
                  <a:srgbClr val="000000"/>
                </a:solidFill>
                <a:latin typeface="Arial" panose="020B0604020202020204" pitchFamily="34" charset="0"/>
                <a:ea typeface="Rockwell" panose="02060603020205020403" pitchFamily="18" charset="0"/>
                <a:cs typeface="Times New Roman" panose="02020603050405020304" pitchFamily="18" charset="0"/>
              </a:rPr>
              <a:t>The COS will be administered to clients once towards the end of case management or support period (2-4 weeks prior to exit), for example as part of closing a client’s case plan. Whilst the COS is administered at exit the concept needs to be introduced in the early stages of case management to encourage participation and allow informed consent.</a:t>
            </a:r>
            <a:endParaRPr lang="en-AU" dirty="0">
              <a:latin typeface="Arial" panose="020B0604020202020204" pitchFamily="34" charset="0"/>
            </a:endParaRPr>
          </a:p>
          <a:p>
            <a:pPr eaLnBrk="1" fontAlgn="auto" hangingPunct="1">
              <a:lnSpc>
                <a:spcPct val="115000"/>
              </a:lnSpc>
              <a:spcBef>
                <a:spcPts val="0"/>
              </a:spcBef>
              <a:spcAft>
                <a:spcPts val="0"/>
              </a:spcAft>
            </a:pPr>
            <a:r>
              <a:rPr lang="en-AU" dirty="0">
                <a:solidFill>
                  <a:srgbClr val="000000"/>
                </a:solidFill>
                <a:latin typeface="Arial" panose="020B0604020202020204" pitchFamily="34" charset="0"/>
                <a:ea typeface="Rockwell" panose="02060603020205020403" pitchFamily="18" charset="0"/>
                <a:cs typeface="Times New Roman" panose="02020603050405020304" pitchFamily="18" charset="0"/>
              </a:rPr>
              <a:t>Agencies may also choose to use the COS periodically, for example as part of case plan reviews (recommended timeframes are either 3 months or 6 months).</a:t>
            </a:r>
            <a:endParaRPr lang="en-AU" dirty="0">
              <a:latin typeface="Arial" panose="020B0604020202020204" pitchFamily="34" charset="0"/>
            </a:endParaRPr>
          </a:p>
          <a:p>
            <a:pPr eaLnBrk="1" fontAlgn="t" hangingPunct="1">
              <a:lnSpc>
                <a:spcPct val="115000"/>
              </a:lnSpc>
              <a:spcBef>
                <a:spcPts val="0"/>
              </a:spcBef>
              <a:spcAft>
                <a:spcPts val="0"/>
              </a:spcAft>
            </a:pPr>
            <a:r>
              <a:rPr lang="en-AU"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HOW</a:t>
            </a:r>
            <a:endParaRPr lang="en-AU" dirty="0">
              <a:latin typeface="Arial" panose="020B0604020202020204" pitchFamily="34" charset="0"/>
            </a:endParaRPr>
          </a:p>
          <a:p>
            <a:pPr eaLnBrk="1" fontAlgn="auto" hangingPunct="1">
              <a:lnSpc>
                <a:spcPct val="115000"/>
              </a:lnSpc>
              <a:spcBef>
                <a:spcPts val="0"/>
              </a:spcBef>
              <a:spcAft>
                <a:spcPts val="0"/>
              </a:spcAft>
            </a:pPr>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COS should be administered in a private space where the client is comfortable. Workers can explain the COS and leave clients to complete it, or complete it together. You can use pen and paper or an electronic device, with results entered into your client information management system.</a:t>
            </a:r>
            <a:endParaRPr lang="en-AU"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17</a:t>
            </a:fld>
            <a:endParaRPr lang="en-US" altLang="en-US" dirty="0"/>
          </a:p>
        </p:txBody>
      </p:sp>
    </p:spTree>
    <p:extLst>
      <p:ext uri="{BB962C8B-B14F-4D97-AF65-F5344CB8AC3E}">
        <p14:creationId xmlns:p14="http://schemas.microsoft.com/office/powerpoint/2010/main" val="1171398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a:t>
            </a:r>
            <a:r>
              <a:rPr lang="en-AU" baseline="0" dirty="0"/>
              <a:t> following points are some u</a:t>
            </a:r>
            <a:r>
              <a:rPr lang="en-AU" dirty="0"/>
              <a:t>seful tips for administering the COS, developed out of consultation.</a:t>
            </a:r>
          </a:p>
          <a:p>
            <a:endParaRPr lang="en-AU" dirty="0"/>
          </a:p>
          <a:p>
            <a:r>
              <a:rPr lang="en-AU" dirty="0"/>
              <a:t>Clients are only expected to answer questions that are relevant to their case plan and support needs. You can</a:t>
            </a:r>
            <a:r>
              <a:rPr lang="en-AU" baseline="0" dirty="0"/>
              <a:t> d</a:t>
            </a:r>
            <a:r>
              <a:rPr lang="en-AU" dirty="0"/>
              <a:t>iscuss with the client prior to completing the survey whether any questions may be “Not applicable”, or address this as you go through each question.</a:t>
            </a:r>
          </a:p>
          <a:p>
            <a:endParaRPr lang="en-AU" dirty="0"/>
          </a:p>
          <a:p>
            <a:r>
              <a:rPr lang="en-AU" dirty="0"/>
              <a:t>Some clients and workers may feel more comfortable if the survey is administered by someone that is not the clients primary case manager – providers should discuss this and determine their preferred way of working which may be subject to worker availability. In this case, that worker may want to talk with the primary worker first to understand whether some</a:t>
            </a:r>
            <a:r>
              <a:rPr lang="en-AU" baseline="0" dirty="0"/>
              <a:t> questions will be not applicable.</a:t>
            </a:r>
            <a:endParaRPr lang="en-AU" dirty="0"/>
          </a:p>
          <a:p>
            <a:endParaRPr lang="en-AU" dirty="0"/>
          </a:p>
          <a:p>
            <a:r>
              <a:rPr lang="en-AU" dirty="0"/>
              <a:t>The COS is not the PWI – clients can have questions rephrased to enable a better understanding, can have the wording explained and examples given if this is helpful to the client. </a:t>
            </a:r>
          </a:p>
          <a:p>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18</a:t>
            </a:fld>
            <a:endParaRPr lang="en-US" altLang="en-US" dirty="0"/>
          </a:p>
        </p:txBody>
      </p:sp>
    </p:spTree>
    <p:extLst>
      <p:ext uri="{BB962C8B-B14F-4D97-AF65-F5344CB8AC3E}">
        <p14:creationId xmlns:p14="http://schemas.microsoft.com/office/powerpoint/2010/main" val="3754447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There are some critical aspects of the COS to understand that</a:t>
            </a:r>
            <a:r>
              <a:rPr lang="en-AU" baseline="0" dirty="0"/>
              <a:t> will help in using it purposefully.</a:t>
            </a:r>
            <a:r>
              <a:rPr lang="en-AU" dirty="0"/>
              <a:t>  </a:t>
            </a:r>
          </a:p>
          <a:p>
            <a:endParaRPr lang="en-AU" dirty="0"/>
          </a:p>
          <a:p>
            <a:r>
              <a:rPr lang="en-AU" dirty="0"/>
              <a:t>The COS focuses on the range of supports and services that a client may have received while with an SHS – rather than just the physical or practical end result. </a:t>
            </a:r>
          </a:p>
          <a:p>
            <a:endParaRPr lang="en-AU" dirty="0"/>
          </a:p>
          <a:p>
            <a:r>
              <a:rPr lang="en-AU" dirty="0"/>
              <a:t>The COS asks the client to comment on whether the assistance received, assisted them towards their goals. </a:t>
            </a:r>
          </a:p>
          <a:p>
            <a:endParaRPr lang="en-AU" dirty="0"/>
          </a:p>
          <a:p>
            <a:r>
              <a:rPr lang="en-AU" dirty="0"/>
              <a:t>The COS questions ask directly about the support outcomes that the SHS sector selected as most important to measure.</a:t>
            </a:r>
          </a:p>
          <a:p>
            <a:endParaRPr lang="en-AU" dirty="0"/>
          </a:p>
          <a:p>
            <a:r>
              <a:rPr lang="en-AU" dirty="0"/>
              <a:t>The COS asks about the quality of service supports as outcomes because of the impact these can have on other tangible outcomes and at a later point in time if resources are not currently available. </a:t>
            </a:r>
            <a:r>
              <a:rPr lang="en-AU" dirty="0" err="1"/>
              <a:t>Eg</a:t>
            </a:r>
            <a:r>
              <a:rPr lang="en-AU" dirty="0"/>
              <a:t> budgeting skills assist a persons housing readiness even though a house may not be ready.</a:t>
            </a:r>
          </a:p>
          <a:p>
            <a:endParaRPr lang="en-AU" dirty="0"/>
          </a:p>
          <a:p>
            <a:r>
              <a:rPr lang="en-AU" dirty="0"/>
              <a:t>A Ready Reckoner and Support Matcher have been developed to assist you in administering the COS and we’ll look at these now.</a:t>
            </a:r>
          </a:p>
          <a:p>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19</a:t>
            </a:fld>
            <a:endParaRPr lang="en-US" altLang="en-US" dirty="0"/>
          </a:p>
        </p:txBody>
      </p:sp>
    </p:spTree>
    <p:extLst>
      <p:ext uri="{BB962C8B-B14F-4D97-AF65-F5344CB8AC3E}">
        <p14:creationId xmlns:p14="http://schemas.microsoft.com/office/powerpoint/2010/main" val="161058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a:p>
            <a:pPr eaLnBrk="1" hangingPunct="1"/>
            <a:endParaRPr lang="en-AU"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0" dirty="0">
                <a:solidFill>
                  <a:schemeClr val="tx1"/>
                </a:solidFill>
              </a:rPr>
              <a:t>This is the Ready reckoner and</a:t>
            </a:r>
            <a:r>
              <a:rPr lang="en-US" b="0" baseline="0" dirty="0">
                <a:solidFill>
                  <a:schemeClr val="tx1"/>
                </a:solidFill>
              </a:rPr>
              <a:t> it is available in the Administration Manual.</a:t>
            </a:r>
          </a:p>
          <a:p>
            <a:r>
              <a:rPr lang="en-US" b="0" i="0" dirty="0">
                <a:solidFill>
                  <a:schemeClr val="tx1"/>
                </a:solidFill>
              </a:rPr>
              <a:t>The ready reckoner connects the original Domain,</a:t>
            </a:r>
            <a:r>
              <a:rPr lang="en-US" b="0" i="0" baseline="0" dirty="0">
                <a:solidFill>
                  <a:schemeClr val="tx1"/>
                </a:solidFill>
              </a:rPr>
              <a:t> with the outcome, with the COS question.</a:t>
            </a:r>
          </a:p>
          <a:p>
            <a:r>
              <a:rPr lang="en-US" b="0" i="0" baseline="0" dirty="0">
                <a:solidFill>
                  <a:schemeClr val="tx1"/>
                </a:solidFill>
              </a:rPr>
              <a:t>Another way of wording this is that the domain, which is a broad determinant of exiting homelessness, is related to the specific things that can help clients get an end result, which is related to the way we will ask the client about their view on how well the SHS provided those specific things. </a:t>
            </a:r>
          </a:p>
          <a:p>
            <a:r>
              <a:rPr lang="en-US" b="0" i="0" baseline="0" dirty="0">
                <a:solidFill>
                  <a:schemeClr val="tx1"/>
                </a:solidFill>
              </a:rPr>
              <a:t>So, our reason for asking these exact questions is purposeful and related to identified needs and agreed case plans, based on evidence of support that can assist a person to move closer to resolving homelessness.</a:t>
            </a:r>
          </a:p>
          <a:p>
            <a:r>
              <a:rPr lang="en-US" b="0" i="0" baseline="0" dirty="0">
                <a:solidFill>
                  <a:schemeClr val="tx1"/>
                </a:solidFill>
              </a:rPr>
              <a:t>There is one safety question which asks whether clients were supported with access to information and services about becoming or remaining safe.</a:t>
            </a:r>
          </a:p>
          <a:p>
            <a:r>
              <a:rPr lang="en-US" b="0" i="0" baseline="0" dirty="0">
                <a:solidFill>
                  <a:schemeClr val="tx1"/>
                </a:solidFill>
              </a:rPr>
              <a:t>There are 4 housing questions. A simple way of describing these questions in order is that Q2 asks about housing information; Q3 asks about housing readiness; Q4 asks about physically moving into housing and Q5 asks about maintaining housing – so the questions follow a logical order, although not each question may be relevant. Please also remember that housing questions are relevant for clients receiving crisis , transitional and independent accommodation or returning to home or remaining in existing accommodation. </a:t>
            </a:r>
          </a:p>
          <a:p>
            <a:r>
              <a:rPr lang="en-US" b="0" i="0" baseline="0" dirty="0">
                <a:solidFill>
                  <a:schemeClr val="tx1"/>
                </a:solidFill>
              </a:rPr>
              <a:t>There are 3 wellbeing questions which focus on the areas of health, community connections and education and employment. While SHSs may not be delivering these supports, SHSs are involved in information, warm referrals, joined up service delivery, advocacy and direct support in some instances, and we know these areas feature strongly in a lot of individuals expressed goals.</a:t>
            </a:r>
          </a:p>
          <a:p>
            <a:r>
              <a:rPr lang="en-US" b="0" i="0" baseline="0" dirty="0">
                <a:solidFill>
                  <a:schemeClr val="tx1"/>
                </a:solidFill>
              </a:rPr>
              <a:t>Finally, its critical to remember that DCJ will use lots of other data to also contribute to an understanding of how SHSs support clients, the COS is just one way of seeking the clients subjective view on this.</a:t>
            </a:r>
            <a:endParaRPr lang="en-US" b="0" i="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20</a:t>
            </a:fld>
            <a:endParaRPr lang="en-US" altLang="en-US" dirty="0"/>
          </a:p>
        </p:txBody>
      </p:sp>
    </p:spTree>
    <p:extLst>
      <p:ext uri="{BB962C8B-B14F-4D97-AF65-F5344CB8AC3E}">
        <p14:creationId xmlns:p14="http://schemas.microsoft.com/office/powerpoint/2010/main" val="2898939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support Matcher has been developed to provide a broad and holistic view of the specific types of assistance that are relevant to each COS question.</a:t>
            </a:r>
          </a:p>
          <a:p>
            <a:r>
              <a:rPr lang="en-US" baseline="0" dirty="0"/>
              <a:t>The support matcher is available in the admin manual, and it links each original outcome with the relevant COS questions, and to the range of supports an SHS may have offered a client to enable that outcome. </a:t>
            </a:r>
          </a:p>
          <a:p>
            <a:r>
              <a:rPr lang="en-US" baseline="0" dirty="0"/>
              <a:t>The list of supports are taken directly from CIMS so will be familiar to you. And these support types may be helpful when discussing  the COS questions with clients.</a:t>
            </a:r>
          </a:p>
          <a:p>
            <a:r>
              <a:rPr lang="en-US" baseline="0" dirty="0"/>
              <a:t>The support matcher may be a useful document to have on hand at work for quick reference when administering the COS.</a:t>
            </a:r>
          </a:p>
          <a:p>
            <a:r>
              <a:rPr lang="en-US" baseline="0" dirty="0"/>
              <a:t>The current support matcher has not been extensively tested, so we are keen to receive your feedback on any adjustments we need to make for it to be accurate.</a:t>
            </a: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21</a:t>
            </a:fld>
            <a:endParaRPr lang="en-US" altLang="en-US" dirty="0"/>
          </a:p>
        </p:txBody>
      </p:sp>
    </p:spTree>
    <p:extLst>
      <p:ext uri="{BB962C8B-B14F-4D97-AF65-F5344CB8AC3E}">
        <p14:creationId xmlns:p14="http://schemas.microsoft.com/office/powerpoint/2010/main" val="3575813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22</a:t>
            </a:fld>
            <a:endParaRPr lang="en-US" altLang="en-US" dirty="0"/>
          </a:p>
        </p:txBody>
      </p:sp>
    </p:spTree>
    <p:extLst>
      <p:ext uri="{BB962C8B-B14F-4D97-AF65-F5344CB8AC3E}">
        <p14:creationId xmlns:p14="http://schemas.microsoft.com/office/powerpoint/2010/main" val="1346693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23</a:t>
            </a:fld>
            <a:endParaRPr lang="en-US" altLang="en-US" dirty="0"/>
          </a:p>
        </p:txBody>
      </p:sp>
    </p:spTree>
    <p:extLst>
      <p:ext uri="{BB962C8B-B14F-4D97-AF65-F5344CB8AC3E}">
        <p14:creationId xmlns:p14="http://schemas.microsoft.com/office/powerpoint/2010/main" val="3587431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AU" sz="1300" dirty="0">
                <a:solidFill>
                  <a:srgbClr val="0C1C38"/>
                </a:solidFill>
                <a:ea typeface="Times New Roman" panose="02020603050405020304" pitchFamily="18" charset="0"/>
              </a:rPr>
              <a:t>The COS will apply to the following homelessness programs and initiatives:</a:t>
            </a:r>
          </a:p>
          <a:p>
            <a:r>
              <a:rPr lang="en-AU" sz="1300" dirty="0">
                <a:solidFill>
                  <a:srgbClr val="0C1C38"/>
                </a:solidFill>
                <a:ea typeface="Times New Roman" panose="02020603050405020304" pitchFamily="18" charset="0"/>
              </a:rPr>
              <a:t>•	Specialist Homelessness Services</a:t>
            </a:r>
          </a:p>
          <a:p>
            <a:r>
              <a:rPr lang="en-AU" sz="1300" dirty="0">
                <a:solidFill>
                  <a:srgbClr val="0C1C38"/>
                </a:solidFill>
                <a:ea typeface="Times New Roman" panose="02020603050405020304" pitchFamily="18" charset="0"/>
              </a:rPr>
              <a:t>•	Domestic Violence Response Enhancement</a:t>
            </a:r>
          </a:p>
          <a:p>
            <a:r>
              <a:rPr lang="en-AU" sz="1300" dirty="0">
                <a:solidFill>
                  <a:srgbClr val="0C1C38"/>
                </a:solidFill>
                <a:ea typeface="Times New Roman" panose="02020603050405020304" pitchFamily="18" charset="0"/>
              </a:rPr>
              <a:t>•	Core and Cluster</a:t>
            </a:r>
          </a:p>
          <a:p>
            <a:r>
              <a:rPr lang="en-AU" sz="1300" dirty="0">
                <a:solidFill>
                  <a:srgbClr val="0C1C38"/>
                </a:solidFill>
                <a:ea typeface="Times New Roman" panose="02020603050405020304" pitchFamily="18" charset="0"/>
              </a:rPr>
              <a:t>•	Aboriginal Homelessness Sector Growth</a:t>
            </a:r>
          </a:p>
          <a:p>
            <a:endParaRPr lang="en-AU" sz="1300" dirty="0">
              <a:solidFill>
                <a:srgbClr val="0C1C38"/>
              </a:solidFill>
              <a:ea typeface="Times New Roman" panose="02020603050405020304" pitchFamily="18" charset="0"/>
            </a:endParaRPr>
          </a:p>
          <a:p>
            <a:r>
              <a:rPr lang="en-AU" sz="1300" dirty="0">
                <a:solidFill>
                  <a:srgbClr val="0C1C38"/>
                </a:solidFill>
                <a:ea typeface="Times New Roman" panose="02020603050405020304" pitchFamily="18" charset="0"/>
              </a:rPr>
              <a:t>The COS rollout does not apply to the Premiers Youth Initiative, Universal Support Screening, Together Home or Sustaining Tenancies in Social Housing programs.</a:t>
            </a:r>
          </a:p>
          <a:p>
            <a:pPr>
              <a:lnSpc>
                <a:spcPct val="115000"/>
              </a:lnSpc>
              <a:spcAft>
                <a:spcPts val="1057"/>
              </a:spcAft>
            </a:pPr>
            <a:r>
              <a:rPr lang="en-AU" sz="1300" dirty="0">
                <a:ea typeface="Times New Roman" panose="02020603050405020304" pitchFamily="18" charset="0"/>
                <a:cs typeface="Times New Roman" panose="02020603050405020304" pitchFamily="18" charset="0"/>
              </a:rPr>
              <a:t> </a:t>
            </a:r>
          </a:p>
          <a:p>
            <a:pPr>
              <a:lnSpc>
                <a:spcPct val="115000"/>
              </a:lnSpc>
              <a:spcAft>
                <a:spcPts val="1057"/>
              </a:spcAft>
            </a:pPr>
            <a:r>
              <a:rPr lang="en-AU" sz="1300" dirty="0">
                <a:ea typeface="Times New Roman" panose="02020603050405020304" pitchFamily="18" charset="0"/>
                <a:cs typeface="Times New Roman" panose="02020603050405020304" pitchFamily="18" charset="0"/>
              </a:rPr>
              <a:t>The COS can be used by HYAP providers if they opt-in, although there is no program requirement for them to do so until July 2024.</a:t>
            </a:r>
          </a:p>
          <a:p>
            <a:pPr defTabSz="483306">
              <a:lnSpc>
                <a:spcPct val="115000"/>
              </a:lnSpc>
              <a:spcAft>
                <a:spcPts val="1057"/>
              </a:spcAft>
              <a:defRPr/>
            </a:pPr>
            <a:endParaRPr lang="en-AU" sz="1300" dirty="0">
              <a:ea typeface="Times New Roman" panose="02020603050405020304" pitchFamily="18" charset="0"/>
              <a:cs typeface="Times New Roman" panose="02020603050405020304" pitchFamily="18" charset="0"/>
            </a:endParaRPr>
          </a:p>
          <a:p>
            <a:pPr defTabSz="483306">
              <a:lnSpc>
                <a:spcPct val="115000"/>
              </a:lnSpc>
              <a:spcAft>
                <a:spcPts val="1057"/>
              </a:spcAft>
              <a:defRPr/>
            </a:pPr>
            <a:r>
              <a:rPr lang="en-AU" sz="1300" dirty="0">
                <a:ea typeface="Times New Roman" panose="02020603050405020304" pitchFamily="18" charset="0"/>
                <a:cs typeface="Times New Roman" panose="02020603050405020304" pitchFamily="18" charset="0"/>
              </a:rPr>
              <a:t>The administration manual sets out how the COS can be administered alongside the practice wisdom of the SHS staff member and includes a script for your use. </a:t>
            </a:r>
            <a:r>
              <a:rPr lang="en-AU" sz="1300" i="1" dirty="0">
                <a:ea typeface="Times New Roman" panose="02020603050405020304" pitchFamily="18" charset="0"/>
                <a:cs typeface="Times New Roman" panose="02020603050405020304" pitchFamily="18" charset="0"/>
              </a:rPr>
              <a:t>The Admin Manual will be emailed to you after this session using the email you used to join us today. </a:t>
            </a:r>
          </a:p>
          <a:p>
            <a:pPr defTabSz="483306">
              <a:lnSpc>
                <a:spcPct val="115000"/>
              </a:lnSpc>
              <a:spcAft>
                <a:spcPts val="1057"/>
              </a:spcAft>
              <a:defRPr/>
            </a:pPr>
            <a:endParaRPr lang="en-AU" sz="1300" dirty="0">
              <a:ea typeface="Times New Roman" panose="02020603050405020304" pitchFamily="18" charset="0"/>
              <a:cs typeface="Times New Roman" panose="02020603050405020304" pitchFamily="18" charset="0"/>
            </a:endParaRPr>
          </a:p>
          <a:p>
            <a:pPr defTabSz="483306">
              <a:lnSpc>
                <a:spcPct val="115000"/>
              </a:lnSpc>
              <a:spcAft>
                <a:spcPts val="1057"/>
              </a:spcAft>
              <a:defRPr/>
            </a:pPr>
            <a:r>
              <a:rPr lang="en-AU" sz="1300" dirty="0">
                <a:ea typeface="Times New Roman" panose="02020603050405020304" pitchFamily="18" charset="0"/>
                <a:cs typeface="Times New Roman" panose="02020603050405020304" pitchFamily="18" charset="0"/>
              </a:rPr>
              <a:t>The COS must always be administered within SHS policies of trauma informed and culturally safe practices </a:t>
            </a:r>
          </a:p>
          <a:p>
            <a:endParaRPr lang="en-US" sz="1300"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24</a:t>
            </a:fld>
            <a:endParaRPr lang="en-US" altLang="en-US" dirty="0"/>
          </a:p>
        </p:txBody>
      </p:sp>
    </p:spTree>
    <p:extLst>
      <p:ext uri="{BB962C8B-B14F-4D97-AF65-F5344CB8AC3E}">
        <p14:creationId xmlns:p14="http://schemas.microsoft.com/office/powerpoint/2010/main" val="627333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2102651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Implementing the COS into a diverse sector takes time and commitment.</a:t>
            </a:r>
          </a:p>
          <a:p>
            <a:endParaRPr lang="en-AU" dirty="0"/>
          </a:p>
          <a:p>
            <a:r>
              <a:rPr lang="en-AU" dirty="0"/>
              <a:t>The diagram illustrates the implementation dip that occurs when implementation strategies are not used to embed outcomes into practice. </a:t>
            </a:r>
          </a:p>
          <a:p>
            <a:endParaRPr lang="en-AU" dirty="0"/>
          </a:p>
          <a:p>
            <a:r>
              <a:rPr lang="en-AU" dirty="0"/>
              <a:t>There are three critical drivers for implementation – leadership, capacity building and organizational factors.</a:t>
            </a:r>
          </a:p>
          <a:p>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26</a:t>
            </a:fld>
            <a:endParaRPr lang="en-US" altLang="en-US" dirty="0"/>
          </a:p>
        </p:txBody>
      </p:sp>
    </p:spTree>
    <p:extLst>
      <p:ext uri="{BB962C8B-B14F-4D97-AF65-F5344CB8AC3E}">
        <p14:creationId xmlns:p14="http://schemas.microsoft.com/office/powerpoint/2010/main" val="3742083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Convincing SHS staff to commit to the necessary changes requires managers who truly believe in the approach and are willing to model the necessary changes. </a:t>
            </a:r>
          </a:p>
          <a:p>
            <a:endParaRPr lang="en-AU" dirty="0"/>
          </a:p>
          <a:p>
            <a:r>
              <a:rPr lang="en-AU" dirty="0"/>
              <a:t>Whilst implementation will start with managers, in implementation terms, ‘leadership’ is not exercised by a single person but a range of people, including frontline staff who will use different types of leadership, for example, modelling and sharing practice wisdom. It is these different types of leadership that ensure the outcomes are adopted and embedded sustainably into practice. </a:t>
            </a:r>
          </a:p>
          <a:p>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27</a:t>
            </a:fld>
            <a:endParaRPr lang="en-US" altLang="en-US" dirty="0"/>
          </a:p>
        </p:txBody>
      </p:sp>
    </p:spTree>
    <p:extLst>
      <p:ext uri="{BB962C8B-B14F-4D97-AF65-F5344CB8AC3E}">
        <p14:creationId xmlns:p14="http://schemas.microsoft.com/office/powerpoint/2010/main" val="4250258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AU" dirty="0"/>
              <a:t>This step is often ignored but is critical if you want to capture quality data. </a:t>
            </a:r>
          </a:p>
          <a:p>
            <a:endParaRPr lang="en-AU" dirty="0"/>
          </a:p>
          <a:p>
            <a:r>
              <a:rPr lang="en-AU" dirty="0"/>
              <a:t>Addressing fear  -  Encourage an open and non-judgemental space where staff can share their fears, concerns and practice wisdom. Fear looks different for CEOs, managers, frontline staff, and clients. </a:t>
            </a:r>
          </a:p>
          <a:p>
            <a:r>
              <a:rPr lang="en-AU" dirty="0"/>
              <a:t>For example, some Managers/leaders were concerned about how the data will impact funding. This requires fostering trust and transparency between funders and agencies including open communication.</a:t>
            </a:r>
          </a:p>
          <a:p>
            <a:r>
              <a:rPr lang="en-AU" dirty="0"/>
              <a:t>Some SHS staff were concerned the data would be used to judge their work. </a:t>
            </a:r>
          </a:p>
          <a:p>
            <a:r>
              <a:rPr lang="en-AU" dirty="0"/>
              <a:t>•	No staff data is being collected by DCJ. The emphasis is on improvement and services not on blaming individuals or teams. </a:t>
            </a:r>
          </a:p>
          <a:p>
            <a:r>
              <a:rPr lang="en-AU" dirty="0"/>
              <a:t>•	Individual agencies will create their own continuous quality improvement using data, but it is important to create a culture where there is no bad data. All data is an opportunity to get curious about what may be happening – bringing in the context – looking at it from different perspectives – using staff wisdom. </a:t>
            </a:r>
          </a:p>
          <a:p>
            <a:r>
              <a:rPr lang="en-AU" dirty="0"/>
              <a:t>•	It’s important to set up a process that staff can follow when they feel fear or are provided with negative data. </a:t>
            </a:r>
          </a:p>
          <a:p>
            <a:endParaRPr lang="en-AU" dirty="0"/>
          </a:p>
          <a:p>
            <a:r>
              <a:rPr lang="en-AU" dirty="0"/>
              <a:t>If the COS is only used as a feedback form, it’s best practice that SHS staff don’t see their client’s feedback whilst the client is still in the service. (Note this will be different if the COS is being used as a case management tool). If this is not possible, SHS staff should have a process to follow so that fear is not projected (often unconsciously through body language) onto clients. </a:t>
            </a:r>
          </a:p>
          <a:p>
            <a:r>
              <a:rPr lang="en-AU" dirty="0"/>
              <a:t>Examples include:</a:t>
            </a:r>
          </a:p>
          <a:p>
            <a:r>
              <a:rPr lang="en-AU" dirty="0"/>
              <a:t>o	opportunities to debrief with a supervisor – sharing your concerns with others who understand your work can provide validation, perspective, and emotional support. </a:t>
            </a:r>
          </a:p>
          <a:p>
            <a:r>
              <a:rPr lang="en-AU" dirty="0"/>
              <a:t>o	Promote self-care strategies and emotional wellbeing at work. Recognise the negative data does not define your competence but is an opportunity to get curious about the clients’ perspective. </a:t>
            </a:r>
          </a:p>
          <a:p>
            <a:r>
              <a:rPr lang="en-AU" dirty="0"/>
              <a:t>o	Foster a culture where team members can learn from each other, share strategies for managing difficult data and celebrate successes together. </a:t>
            </a:r>
          </a:p>
          <a:p>
            <a:r>
              <a:rPr lang="en-AU" dirty="0"/>
              <a:t>o	Celebrate learning and growth. Encourage staff to view negative data as an opportunity for growth and improvement rather than a measure of failure. Foster an environment where mistakes are seen as learning opportunities and where continuous improvement is valued and celebrated. Focus on the positive impact you can make through learning.</a:t>
            </a:r>
          </a:p>
          <a:p>
            <a:r>
              <a:rPr lang="en-AU" dirty="0"/>
              <a:t>o	Reflect on the meaning of the data. Negative data may be an opportunity for improvement. Reflect on how the data can inform your practice. </a:t>
            </a:r>
          </a:p>
          <a:p>
            <a:endParaRPr lang="en-AU" dirty="0"/>
          </a:p>
          <a:p>
            <a:r>
              <a:rPr lang="en-AU" dirty="0"/>
              <a:t>Addressing past negative experiences using feedback forms - Managers need to know what experiences their staff have had with feedback forms. Some staff have had negative experiences. In some cases, staff never received training, understood the why, or ever saw the data. This impacted the way staff administered the feedback form. </a:t>
            </a:r>
          </a:p>
          <a:p>
            <a:endParaRPr lang="en-AU" dirty="0"/>
          </a:p>
          <a:p>
            <a:r>
              <a:rPr lang="en-AU" dirty="0"/>
              <a:t>‘DCJ want you to do this.’ - This impacts the message to clients. In another example, no instructions were provided to the client. They were just handed the feedback form. This client asked why they needed to fill it out and another client told them it was, so they get funding. The quality of the data depends on the way the COS will be administered.</a:t>
            </a:r>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28</a:t>
            </a:fld>
            <a:endParaRPr lang="en-US" altLang="en-US" dirty="0"/>
          </a:p>
        </p:txBody>
      </p:sp>
    </p:spTree>
    <p:extLst>
      <p:ext uri="{BB962C8B-B14F-4D97-AF65-F5344CB8AC3E}">
        <p14:creationId xmlns:p14="http://schemas.microsoft.com/office/powerpoint/2010/main" val="546540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Because of the quick rollout in the outcomes based commissioning pilot, many frontline staff didn’t receive the training or time to process the COS, or have their fears or concerns addressed. This created an implementation dip with the following consequences.</a:t>
            </a:r>
          </a:p>
          <a:p>
            <a:endParaRPr lang="en-AU" dirty="0"/>
          </a:p>
          <a:p>
            <a:r>
              <a:rPr lang="en-AU" dirty="0"/>
              <a:t>1)	Staff didn’t feel like they were part of the process. </a:t>
            </a:r>
          </a:p>
          <a:p>
            <a:r>
              <a:rPr lang="en-AU" dirty="0"/>
              <a:t>2)	Staff thought that the reason for the COS was based only on funding. This impacted the way they introduced the COS and the way the clients filled out the COS. </a:t>
            </a:r>
          </a:p>
          <a:p>
            <a:r>
              <a:rPr lang="en-AU" dirty="0"/>
              <a:t>3)	This meant many staff did not have buy-in for the use of the COS and some staff were angry that they had to administer the COS to clients when they thought the only benefit was to the funder and this was not aligned with their values. </a:t>
            </a:r>
          </a:p>
          <a:p>
            <a:endParaRPr lang="en-AU" dirty="0"/>
          </a:p>
          <a:p>
            <a:r>
              <a:rPr lang="en-AU" dirty="0"/>
              <a:t>Every agency will have different levels of organisational readiness for using the COS and will need to create a plan that includes both top down and bottom-up strategies that make sure SHS staff get the support they need. </a:t>
            </a:r>
          </a:p>
          <a:p>
            <a:r>
              <a:rPr lang="en-AU" dirty="0"/>
              <a:t>This takes time. </a:t>
            </a:r>
          </a:p>
          <a:p>
            <a:r>
              <a:rPr lang="en-AU" dirty="0"/>
              <a:t>Before you start using the COS, each agency will need to make sure their staff have buy-in for administering the COS (best practice) or be building buy-in for using the COS. </a:t>
            </a:r>
          </a:p>
          <a:p>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29</a:t>
            </a:fld>
            <a:endParaRPr lang="en-US" altLang="en-US" dirty="0"/>
          </a:p>
        </p:txBody>
      </p:sp>
    </p:spTree>
    <p:extLst>
      <p:ext uri="{BB962C8B-B14F-4D97-AF65-F5344CB8AC3E}">
        <p14:creationId xmlns:p14="http://schemas.microsoft.com/office/powerpoint/2010/main" val="351822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1189182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Buy-in is having a growth mindset for the use of the COS. That doesn’t mean fears or concerns are ignored or repressed. It means having an open mind or a curiosity about the potential benefits of the COS for both clients and SHS staff and the agency. </a:t>
            </a: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30</a:t>
            </a:fld>
            <a:endParaRPr lang="en-US" altLang="en-US" dirty="0"/>
          </a:p>
        </p:txBody>
      </p:sp>
    </p:spTree>
    <p:extLst>
      <p:ext uri="{BB962C8B-B14F-4D97-AF65-F5344CB8AC3E}">
        <p14:creationId xmlns:p14="http://schemas.microsoft.com/office/powerpoint/2010/main" val="1425806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data, when used by agencies, can help build trust and confidence in the work that you do and can enhance your credibility as a service provider, not just to funders but to clients too. </a:t>
            </a:r>
          </a:p>
          <a:p>
            <a:endParaRPr lang="en-AU" dirty="0"/>
          </a:p>
          <a:p>
            <a:r>
              <a:rPr lang="en-AU" dirty="0"/>
              <a:t>Clients want to know that their voices are informing service improvements. </a:t>
            </a:r>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31</a:t>
            </a:fld>
            <a:endParaRPr lang="en-US" altLang="en-US" dirty="0"/>
          </a:p>
        </p:txBody>
      </p:sp>
    </p:spTree>
    <p:extLst>
      <p:ext uri="{BB962C8B-B14F-4D97-AF65-F5344CB8AC3E}">
        <p14:creationId xmlns:p14="http://schemas.microsoft.com/office/powerpoint/2010/main" val="1560651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COS focuses on housing, safety and wellbeing. What you measure you focus on and this can have several indirect benefits to SHS staff. </a:t>
            </a:r>
          </a:p>
          <a:p>
            <a:endParaRPr lang="en-AU" dirty="0"/>
          </a:p>
          <a:p>
            <a:r>
              <a:rPr lang="en-AU" dirty="0"/>
              <a:t>For example, there has been a dramatic increase in our understanding of how safety impacts a client’s ability to recover from trauma, in the last five years. </a:t>
            </a:r>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32</a:t>
            </a:fld>
            <a:endParaRPr lang="en-US" altLang="en-US" dirty="0"/>
          </a:p>
        </p:txBody>
      </p:sp>
    </p:spTree>
    <p:extLst>
      <p:ext uri="{BB962C8B-B14F-4D97-AF65-F5344CB8AC3E}">
        <p14:creationId xmlns:p14="http://schemas.microsoft.com/office/powerpoint/2010/main" val="2213112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focus on safety could help facilitate discussions that could enhance staff ability to respond to a client’s stress response and also remind them of the importance of taking care of their own nervous system response. </a:t>
            </a:r>
          </a:p>
          <a:p>
            <a:endParaRPr lang="en-AU" dirty="0"/>
          </a:p>
          <a:p>
            <a:r>
              <a:rPr lang="en-AU" dirty="0"/>
              <a:t>The discussion could start with staff sharing their practice wisdom on how they facilitate a feeling of safety for their clients. </a:t>
            </a:r>
          </a:p>
          <a:p>
            <a:r>
              <a:rPr lang="en-AU" dirty="0"/>
              <a:t>To prompt the discussion, you could ask: </a:t>
            </a:r>
          </a:p>
          <a:p>
            <a:r>
              <a:rPr lang="en-AU" dirty="0"/>
              <a:t>What are the signs a client doesn’t feel safe? What are the strategies they use to help clients feel safer? Do these strategies change depending on the culture/age/gender of the client? Are there times you can’t help a client feel safe? </a:t>
            </a:r>
          </a:p>
          <a:p>
            <a:endParaRPr lang="en-AU" dirty="0"/>
          </a:p>
          <a:p>
            <a:r>
              <a:rPr lang="en-AU" dirty="0"/>
              <a:t>The discussion could also focus on the prevention of vicarious trauma. This starts with awareness. What does it feel like for SHS staff to hold the space when clients don’t feel safe? It is important to pay attention to your physical and emotional state during interactions with clients. Human beings co-regulate so whilst you may be able to send cues of safety to clients your nervous system may be picking up cues of threat from your client. Vicarious trauma is contagious and there needs to be strategies in place that prevent it. </a:t>
            </a:r>
          </a:p>
          <a:p>
            <a:endParaRPr lang="en-AU" dirty="0"/>
          </a:p>
          <a:p>
            <a:r>
              <a:rPr lang="en-AU" dirty="0"/>
              <a:t>Create a culture where staff learn from each other - What strategies do SHS staff use to help ensure they don’t become dysregulated by the client? </a:t>
            </a:r>
          </a:p>
          <a:p>
            <a:endParaRPr lang="en-AU"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33</a:t>
            </a:fld>
            <a:endParaRPr lang="en-US" altLang="en-US" dirty="0"/>
          </a:p>
        </p:txBody>
      </p:sp>
    </p:spTree>
    <p:extLst>
      <p:ext uri="{BB962C8B-B14F-4D97-AF65-F5344CB8AC3E}">
        <p14:creationId xmlns:p14="http://schemas.microsoft.com/office/powerpoint/2010/main" val="188710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We’ve looked at some of the reasons why the COS may benefit staff and help improve buy-in from SHS. Now we will go over a few reasons why SHS staff should have buy-in for the COS.</a:t>
            </a:r>
          </a:p>
          <a:p>
            <a:r>
              <a:rPr lang="en-AU" dirty="0"/>
              <a:t>A lack of buy-in (fixed mindset) leads to resistance. This then impacts how SHS staff interpret obstacles. For example, SHS staff who lacked buy-in reported higher numbers of refusals as articulated by the following worker and these refusals were seen as evidence that the COS was inappropriate for clients.  </a:t>
            </a:r>
          </a:p>
          <a:p>
            <a:r>
              <a:rPr lang="en-AU" dirty="0"/>
              <a:t>“I reckon more than 50% of my clients just blatantly refuse to do it.”</a:t>
            </a:r>
          </a:p>
          <a:p>
            <a:r>
              <a:rPr lang="en-AU" dirty="0"/>
              <a:t>This is consistent with previous studies which found a lack of buy-in means implementation barriers are unlikely to be resolved.  </a:t>
            </a:r>
          </a:p>
          <a:p>
            <a:endParaRPr lang="en-AU" dirty="0"/>
          </a:p>
          <a:p>
            <a:r>
              <a:rPr lang="en-AU" dirty="0"/>
              <a:t>As mentioned previously, SHS staff buy-in impacts client buy-in and the quality of the data. </a:t>
            </a:r>
          </a:p>
        </p:txBody>
      </p:sp>
      <p:sp>
        <p:nvSpPr>
          <p:cNvPr id="4" name="Slide Number Placeholder 3"/>
          <p:cNvSpPr>
            <a:spLocks noGrp="1"/>
          </p:cNvSpPr>
          <p:nvPr>
            <p:ph type="sldNum" sz="quarter" idx="10"/>
          </p:nvPr>
        </p:nvSpPr>
        <p:spPr/>
        <p:txBody>
          <a:bodyPr/>
          <a:lstStyle/>
          <a:p>
            <a:fld id="{35EB3887-8C5D-4BCE-8DF9-B8932C194D29}" type="slidenum">
              <a:rPr lang="en-US" altLang="en-US" smtClean="0"/>
              <a:pPr/>
              <a:t>34</a:t>
            </a:fld>
            <a:endParaRPr lang="en-US" altLang="en-US" dirty="0"/>
          </a:p>
        </p:txBody>
      </p:sp>
    </p:spTree>
    <p:extLst>
      <p:ext uri="{BB962C8B-B14F-4D97-AF65-F5344CB8AC3E}">
        <p14:creationId xmlns:p14="http://schemas.microsoft.com/office/powerpoint/2010/main" val="1055333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AU" dirty="0"/>
              <a:t>In a case study from the pilot -</a:t>
            </a:r>
          </a:p>
          <a:p>
            <a:r>
              <a:rPr lang="en-AU" dirty="0"/>
              <a:t>•	The worker was concerned about DCJ involvement, and this made them resistant to using the COS.</a:t>
            </a:r>
          </a:p>
          <a:p>
            <a:r>
              <a:rPr lang="en-AU" dirty="0"/>
              <a:t>•	The worker also felt like they were letting the agency down by not administering the COS.</a:t>
            </a:r>
          </a:p>
          <a:p>
            <a:r>
              <a:rPr lang="en-AU" dirty="0"/>
              <a:t>•	The worker didn’t want to give it to any of their clients without understanding how the COS could benefit them and be administered in a way that supported their values. </a:t>
            </a:r>
          </a:p>
          <a:p>
            <a:r>
              <a:rPr lang="en-AU" dirty="0"/>
              <a:t>•	They started with a few clients. It’s ok to start with clients you think will be more receptive to build your confidence. In the beginning, it may feel a bit forced when you are administering the COS. It’s important to share your practice wisdom with the group so you can learn from each other. </a:t>
            </a:r>
          </a:p>
          <a:p>
            <a:r>
              <a:rPr lang="en-AU" dirty="0"/>
              <a:t>•	 Whilst it is ok to start slow it is important that the COS is administered in a way that includes all clients. </a:t>
            </a:r>
          </a:p>
          <a:p>
            <a:endParaRPr lang="en-AU" dirty="0"/>
          </a:p>
          <a:p>
            <a:r>
              <a:rPr lang="en-AU" dirty="0"/>
              <a:t>Tips in the administration of the COS:</a:t>
            </a:r>
          </a:p>
          <a:p>
            <a:r>
              <a:rPr lang="en-AU" dirty="0"/>
              <a:t>•	Include frontline staff in the implementation of the COS by  having bottom-up strategies.</a:t>
            </a:r>
          </a:p>
          <a:p>
            <a:r>
              <a:rPr lang="en-AU" dirty="0"/>
              <a:t>•	Introduce the why of the COS early in case management so clients can make an informed decision about filling out the COS (should be empowering). </a:t>
            </a:r>
          </a:p>
          <a:p>
            <a:r>
              <a:rPr lang="en-AU" dirty="0"/>
              <a:t>•	It is best practice that the COS be administered by another colleague. </a:t>
            </a:r>
          </a:p>
          <a:p>
            <a:r>
              <a:rPr lang="en-AU" dirty="0"/>
              <a:t>•	It is best practice that the data be given to the team leader and not be looked at by the frontline worker before the client exits. </a:t>
            </a:r>
          </a:p>
          <a:p>
            <a:r>
              <a:rPr lang="en-AU" dirty="0"/>
              <a:t>•	Address concerns and challenges as they arise. </a:t>
            </a:r>
          </a:p>
          <a:p>
            <a:r>
              <a:rPr lang="en-AU" dirty="0"/>
              <a:t>•	Celebrate the successes</a:t>
            </a:r>
          </a:p>
          <a:p>
            <a:endParaRPr lang="en-AU" dirty="0"/>
          </a:p>
          <a:p>
            <a:r>
              <a:rPr lang="en-AU" dirty="0"/>
              <a:t>SHS staff should feel essential, valued, and knowledgeable partners in the change process.</a:t>
            </a:r>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35EB3887-8C5D-4BCE-8DF9-B8932C194D29}" type="slidenum">
              <a:rPr lang="en-US" altLang="en-US" smtClean="0"/>
              <a:pPr/>
              <a:t>35</a:t>
            </a:fld>
            <a:endParaRPr lang="en-US" altLang="en-US" dirty="0"/>
          </a:p>
        </p:txBody>
      </p:sp>
    </p:spTree>
    <p:extLst>
      <p:ext uri="{BB962C8B-B14F-4D97-AF65-F5344CB8AC3E}">
        <p14:creationId xmlns:p14="http://schemas.microsoft.com/office/powerpoint/2010/main" val="3438270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124490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AU" b="0" dirty="0"/>
              <a:t>As an Aboriginal business, </a:t>
            </a:r>
            <a:r>
              <a:rPr lang="en-AU" b="0" dirty="0" err="1"/>
              <a:t>Curijo</a:t>
            </a:r>
            <a:r>
              <a:rPr lang="en-AU" b="0" dirty="0"/>
              <a:t> has contributed to the development of the COS Administration Guide and training to assist workers in developing a greater understanding of culturally safe language when using the COS and tips and strategies for implementing the processes. What supports culturally safety is the delivery, we have accountability in our approach to support cultural responsiveness and safety. </a:t>
            </a:r>
          </a:p>
          <a:p>
            <a:endParaRPr lang="en-AU" b="0" dirty="0"/>
          </a:p>
          <a:p>
            <a:r>
              <a:rPr lang="en-AU" b="0" dirty="0"/>
              <a:t>When using the COS</a:t>
            </a:r>
            <a:r>
              <a:rPr lang="en-AU" b="0" baseline="0" dirty="0"/>
              <a:t> </a:t>
            </a:r>
            <a:r>
              <a:rPr lang="en-AU" b="0" dirty="0"/>
              <a:t>with Aboriginal clients in is important to understand the impacts of ongoing practices including colonisation, Stolen Generations, racism and discrimination that have created an inherent distrust of government authorities and those who administer its services.</a:t>
            </a:r>
          </a:p>
          <a:p>
            <a:endParaRPr lang="en-AU" b="0" dirty="0"/>
          </a:p>
          <a:p>
            <a:r>
              <a:rPr lang="en-AU" b="0" dirty="0"/>
              <a:t>In order to build trust, we need to build relationships, there are many ways to build strong, positive and professional relationships when using the COS, some of these include:</a:t>
            </a:r>
          </a:p>
          <a:p>
            <a:r>
              <a:rPr lang="en-AU" b="0" dirty="0"/>
              <a:t>•	Deep listening - cross cultural communication requires a person to have the ability to stand back at times and wait for your turn to talk instead of jumping in and being impatient and pushy</a:t>
            </a:r>
          </a:p>
          <a:p>
            <a:r>
              <a:rPr lang="en-AU" b="0" dirty="0"/>
              <a:t>•	Silence is ok – we often want to fill the silence with what we think is the answer</a:t>
            </a:r>
          </a:p>
          <a:p>
            <a:r>
              <a:rPr lang="en-AU" b="0" dirty="0"/>
              <a:t>•	Take into consideration your role, any power imbalances when asking questions or providing information about the COS and what it is being used for</a:t>
            </a:r>
          </a:p>
          <a:p>
            <a:r>
              <a:rPr lang="en-AU" b="0" dirty="0"/>
              <a:t>•	Adapt your communication style</a:t>
            </a:r>
          </a:p>
          <a:p>
            <a:r>
              <a:rPr lang="en-AU" b="0" dirty="0"/>
              <a:t>•	Be respectful with your words and actions</a:t>
            </a:r>
          </a:p>
          <a:p>
            <a:r>
              <a:rPr lang="en-AU" b="0" dirty="0"/>
              <a:t>•	Use a strength-based approach</a:t>
            </a:r>
          </a:p>
          <a:p>
            <a:r>
              <a:rPr lang="en-AU" b="0" dirty="0"/>
              <a:t>•	Use a trauma informed approach </a:t>
            </a:r>
          </a:p>
          <a:p>
            <a:endParaRPr lang="en-AU" b="0" dirty="0"/>
          </a:p>
          <a:p>
            <a:r>
              <a:rPr lang="en-AU" b="0" dirty="0"/>
              <a:t>It is important to remember that relationships, engagement and rapport building are all intertwined.</a:t>
            </a:r>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37</a:t>
            </a:fld>
            <a:endParaRPr lang="en-US" altLang="en-US"/>
          </a:p>
        </p:txBody>
      </p:sp>
    </p:spTree>
    <p:extLst>
      <p:ext uri="{BB962C8B-B14F-4D97-AF65-F5344CB8AC3E}">
        <p14:creationId xmlns:p14="http://schemas.microsoft.com/office/powerpoint/2010/main" val="3775370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AU" b="0" i="0" dirty="0">
                <a:solidFill>
                  <a:srgbClr val="000000"/>
                </a:solidFill>
                <a:effectLst/>
                <a:latin typeface="+mn-lt"/>
              </a:rPr>
              <a:t>It is important to practice cultural humility by acknowledging that your own experience may limit your understanding and ability to fully grasp the experience of another. </a:t>
            </a:r>
          </a:p>
          <a:p>
            <a:endParaRPr lang="en-AU" b="0" i="0" dirty="0">
              <a:solidFill>
                <a:srgbClr val="000000"/>
              </a:solidFill>
              <a:effectLst/>
              <a:latin typeface="+mn-lt"/>
            </a:endParaRPr>
          </a:p>
          <a:p>
            <a:r>
              <a:rPr lang="en-AU" b="0" i="0" dirty="0">
                <a:solidFill>
                  <a:srgbClr val="000000"/>
                </a:solidFill>
                <a:effectLst/>
                <a:latin typeface="+mn-lt"/>
              </a:rPr>
              <a:t>This will include reflecting on your biases. It is critical to acknowledge that western society is built upon white ideals expecting all others to fit within the box.</a:t>
            </a:r>
          </a:p>
          <a:p>
            <a:endParaRPr lang="en-AU" b="0" i="0" dirty="0">
              <a:solidFill>
                <a:srgbClr val="000000"/>
              </a:solidFill>
              <a:effectLst/>
              <a:latin typeface="+mn-lt"/>
            </a:endParaRPr>
          </a:p>
          <a:p>
            <a:r>
              <a:rPr lang="en-AU" b="0" i="0" dirty="0">
                <a:solidFill>
                  <a:srgbClr val="000000"/>
                </a:solidFill>
                <a:effectLst/>
                <a:latin typeface="+mn-lt"/>
              </a:rPr>
              <a:t>As shared in the COS Administration Guide – “Bias may not be intentional but implicit. Implicit bias refer to the attitudes, beliefs and stereotypes that unconsciously affect your actions and decisions. It is ingrained in your socialisation and early experiences. Implicit bias may manifest in your body language, and words without your conscious awareness.”</a:t>
            </a:r>
          </a:p>
          <a:p>
            <a:endParaRPr lang="en-AU" b="0" i="0" dirty="0">
              <a:solidFill>
                <a:srgbClr val="000000"/>
              </a:solidFill>
              <a:effectLst/>
              <a:latin typeface="+mn-lt"/>
            </a:endParaRPr>
          </a:p>
          <a:p>
            <a:r>
              <a:rPr lang="en-AU" b="0" i="0" dirty="0">
                <a:solidFill>
                  <a:srgbClr val="000000"/>
                </a:solidFill>
                <a:effectLst/>
                <a:latin typeface="+mn-lt"/>
              </a:rPr>
              <a:t>When using the COS some tips and strategies include;</a:t>
            </a:r>
          </a:p>
          <a:p>
            <a:r>
              <a:rPr lang="en-AU" b="0" i="0" dirty="0">
                <a:solidFill>
                  <a:srgbClr val="000000"/>
                </a:solidFill>
                <a:effectLst/>
                <a:latin typeface="+mn-lt"/>
              </a:rPr>
              <a:t>•	Acknowledge that there will always be cultural differences</a:t>
            </a:r>
          </a:p>
          <a:p>
            <a:r>
              <a:rPr lang="en-AU" b="0" i="0" dirty="0">
                <a:solidFill>
                  <a:srgbClr val="000000"/>
                </a:solidFill>
                <a:effectLst/>
                <a:latin typeface="+mn-lt"/>
              </a:rPr>
              <a:t>•	Understand that our implicit bias is learned through one’s exposure to different experiences - good or bad, race, ability and other lived experiences</a:t>
            </a:r>
          </a:p>
          <a:p>
            <a:r>
              <a:rPr lang="en-AU" b="0" i="0" dirty="0">
                <a:solidFill>
                  <a:srgbClr val="000000"/>
                </a:solidFill>
                <a:effectLst/>
                <a:latin typeface="+mn-lt"/>
              </a:rPr>
              <a:t>•	Our bias could be considered discriminatory or racist whether deliberate or unintentional </a:t>
            </a:r>
          </a:p>
          <a:p>
            <a:r>
              <a:rPr lang="en-AU" b="0" i="0" dirty="0">
                <a:solidFill>
                  <a:srgbClr val="000000"/>
                </a:solidFill>
                <a:effectLst/>
                <a:latin typeface="+mn-lt"/>
              </a:rPr>
              <a:t>•	Can be caused by subconscious responses or reaction based on experiences </a:t>
            </a:r>
          </a:p>
          <a:p>
            <a:r>
              <a:rPr lang="en-AU" b="0" i="0" dirty="0">
                <a:solidFill>
                  <a:srgbClr val="000000"/>
                </a:solidFill>
                <a:effectLst/>
                <a:latin typeface="+mn-lt"/>
              </a:rPr>
              <a:t>•	Understand the impact caused by labelling Aboriginals as the same</a:t>
            </a:r>
          </a:p>
          <a:p>
            <a:r>
              <a:rPr lang="en-AU" b="0" i="0" dirty="0">
                <a:solidFill>
                  <a:srgbClr val="000000"/>
                </a:solidFill>
                <a:effectLst/>
                <a:latin typeface="+mn-lt"/>
              </a:rPr>
              <a:t>•	Be prepared to address discrimination or racism</a:t>
            </a:r>
          </a:p>
          <a:p>
            <a:endParaRPr lang="en-AU" b="0" i="0" dirty="0">
              <a:solidFill>
                <a:srgbClr val="000000"/>
              </a:solidFill>
              <a:effectLst/>
              <a:latin typeface="+mn-lt"/>
            </a:endParaRPr>
          </a:p>
          <a:p>
            <a:r>
              <a:rPr lang="en-AU" b="0" i="0" dirty="0">
                <a:solidFill>
                  <a:srgbClr val="000000"/>
                </a:solidFill>
                <a:effectLst/>
                <a:latin typeface="+mn-lt"/>
              </a:rPr>
              <a:t>There is over 150 types of bias, so how do we deal with these:</a:t>
            </a:r>
          </a:p>
          <a:p>
            <a:r>
              <a:rPr lang="en-AU" b="0" i="0" dirty="0">
                <a:solidFill>
                  <a:srgbClr val="000000"/>
                </a:solidFill>
                <a:effectLst/>
                <a:latin typeface="+mn-lt"/>
              </a:rPr>
              <a:t>•	Know your biases well – read about them to understand – know that they exist</a:t>
            </a:r>
          </a:p>
          <a:p>
            <a:r>
              <a:rPr lang="en-AU" b="0" i="0" dirty="0">
                <a:solidFill>
                  <a:srgbClr val="000000"/>
                </a:solidFill>
                <a:effectLst/>
                <a:latin typeface="+mn-lt"/>
              </a:rPr>
              <a:t>•	Always think critically – look at problems as diamonds with many facets and not like a coin with only two sides.</a:t>
            </a:r>
          </a:p>
          <a:p>
            <a:r>
              <a:rPr lang="en-AU" b="0" i="0" dirty="0">
                <a:solidFill>
                  <a:srgbClr val="000000"/>
                </a:solidFill>
                <a:effectLst/>
                <a:latin typeface="+mn-lt"/>
              </a:rPr>
              <a:t>•	Challenge assumptions and traditions – always practice empathy and take a contrary view and ask why and why not and always embrace diversity and difference – see difference as a strength</a:t>
            </a:r>
          </a:p>
          <a:p>
            <a:r>
              <a:rPr lang="en-AU" b="0" i="0" dirty="0">
                <a:solidFill>
                  <a:srgbClr val="000000"/>
                </a:solidFill>
                <a:effectLst/>
                <a:latin typeface="+mn-lt"/>
              </a:rPr>
              <a:t>•	Use reflective practice regularly – ask your peers for constructive feedback </a:t>
            </a:r>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38</a:t>
            </a:fld>
            <a:endParaRPr lang="en-US" altLang="en-US"/>
          </a:p>
        </p:txBody>
      </p:sp>
    </p:spTree>
    <p:extLst>
      <p:ext uri="{BB962C8B-B14F-4D97-AF65-F5344CB8AC3E}">
        <p14:creationId xmlns:p14="http://schemas.microsoft.com/office/powerpoint/2010/main" val="527272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483306">
              <a:defRPr/>
            </a:pPr>
            <a:r>
              <a:rPr lang="en-AU" sz="1900" dirty="0">
                <a:solidFill>
                  <a:srgbClr val="000000"/>
                </a:solidFill>
                <a:latin typeface="Verdana" panose="020B0604030504040204" pitchFamily="34" charset="0"/>
              </a:rPr>
              <a:t>Aboriginal clients may feel reluctant to complete the COS because of past negative experiences of filling out forms. This includes past practices that have devalued Aboriginal peoples’ cultures that are integral to improving outcomes for Aboriginal peoples. Research indicates that people from minority cultures are more likely to feel judged and misunderstood when engaging with services, which can lead to mistrust and may make clients reluctant to complete the COS.</a:t>
            </a:r>
          </a:p>
          <a:p>
            <a:pPr defTabSz="483306">
              <a:defRPr/>
            </a:pPr>
            <a:endParaRPr lang="en-AU" sz="1900" dirty="0">
              <a:solidFill>
                <a:srgbClr val="000000"/>
              </a:solidFill>
              <a:latin typeface="Verdana" panose="020B0604030504040204" pitchFamily="34" charset="0"/>
            </a:endParaRPr>
          </a:p>
          <a:p>
            <a:pPr defTabSz="483306">
              <a:defRPr/>
            </a:pPr>
            <a:r>
              <a:rPr lang="en-AU" sz="1900" dirty="0">
                <a:solidFill>
                  <a:srgbClr val="000000"/>
                </a:solidFill>
                <a:latin typeface="Verdana" panose="020B0604030504040204" pitchFamily="34" charset="0"/>
              </a:rPr>
              <a:t>When using the COS it is important to first put the client at the of what we are doing and for Aboriginal peoples this should include:</a:t>
            </a:r>
          </a:p>
          <a:p>
            <a:pPr defTabSz="483306">
              <a:defRPr/>
            </a:pPr>
            <a:r>
              <a:rPr lang="en-AU" sz="1900" dirty="0">
                <a:solidFill>
                  <a:srgbClr val="000000"/>
                </a:solidFill>
                <a:latin typeface="Verdana" panose="020B0604030504040204" pitchFamily="34" charset="0"/>
              </a:rPr>
              <a:t>•	Explaining the purpose and benefits of participating</a:t>
            </a:r>
          </a:p>
          <a:p>
            <a:pPr defTabSz="483306">
              <a:defRPr/>
            </a:pPr>
            <a:r>
              <a:rPr lang="en-AU" sz="1900" dirty="0">
                <a:solidFill>
                  <a:srgbClr val="000000"/>
                </a:solidFill>
                <a:latin typeface="Verdana" panose="020B0604030504040204" pitchFamily="34" charset="0"/>
              </a:rPr>
              <a:t>•	Emphasise the importance of feedback</a:t>
            </a:r>
          </a:p>
          <a:p>
            <a:pPr defTabSz="483306">
              <a:defRPr/>
            </a:pPr>
            <a:r>
              <a:rPr lang="en-AU" sz="1900" dirty="0">
                <a:solidFill>
                  <a:srgbClr val="000000"/>
                </a:solidFill>
                <a:latin typeface="Verdana" panose="020B0604030504040204" pitchFamily="34" charset="0"/>
              </a:rPr>
              <a:t>•	Encourage clients to see the COS as an opportunity to provide feedback and help improve services</a:t>
            </a:r>
          </a:p>
          <a:p>
            <a:pPr defTabSz="483306">
              <a:defRPr/>
            </a:pPr>
            <a:r>
              <a:rPr lang="en-AU" sz="1900" dirty="0">
                <a:solidFill>
                  <a:srgbClr val="000000"/>
                </a:solidFill>
                <a:latin typeface="Verdana" panose="020B0604030504040204" pitchFamily="34" charset="0"/>
              </a:rPr>
              <a:t>•	Be respectful if they don’t want to participate – choice is important</a:t>
            </a:r>
          </a:p>
          <a:p>
            <a:pPr defTabSz="483306">
              <a:defRPr/>
            </a:pPr>
            <a:r>
              <a:rPr lang="en-AU" sz="1900" dirty="0">
                <a:solidFill>
                  <a:srgbClr val="000000"/>
                </a:solidFill>
                <a:latin typeface="Verdana" panose="020B0604030504040204" pitchFamily="34" charset="0"/>
              </a:rPr>
              <a:t>•	Aim to deliver a safe, accessible and responsive service free of authoritative overtones</a:t>
            </a:r>
          </a:p>
          <a:p>
            <a:pPr defTabSz="483306">
              <a:defRPr/>
            </a:pPr>
            <a:r>
              <a:rPr lang="en-AU" sz="1900" dirty="0">
                <a:solidFill>
                  <a:srgbClr val="000000"/>
                </a:solidFill>
                <a:latin typeface="Verdana" panose="020B0604030504040204" pitchFamily="34" charset="0"/>
              </a:rPr>
              <a:t>•	Acknowledge any worries, fears or challenges that may be shared with you</a:t>
            </a:r>
          </a:p>
          <a:p>
            <a:pPr defTabSz="483306">
              <a:defRPr/>
            </a:pPr>
            <a:r>
              <a:rPr lang="en-AU" sz="1900" dirty="0">
                <a:solidFill>
                  <a:srgbClr val="000000"/>
                </a:solidFill>
                <a:latin typeface="Verdana" panose="020B0604030504040204" pitchFamily="34" charset="0"/>
              </a:rPr>
              <a:t>•	Stay engaged, repeat that you are there to support them (walk to talk)</a:t>
            </a:r>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39</a:t>
            </a:fld>
            <a:endParaRPr lang="en-US" altLang="en-US"/>
          </a:p>
        </p:txBody>
      </p:sp>
    </p:spTree>
    <p:extLst>
      <p:ext uri="{BB962C8B-B14F-4D97-AF65-F5344CB8AC3E}">
        <p14:creationId xmlns:p14="http://schemas.microsoft.com/office/powerpoint/2010/main" val="1348917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en-AU" altLang="en-US" dirty="0"/>
              <a:t>Before we look at the COS and learn about putting it into practice, we want to do a recap of the Outcomes Framework and a bit of the journey that the sector has been on in the last few years to bring us to this point.</a:t>
            </a:r>
          </a:p>
          <a:p>
            <a:pPr eaLnBrk="1" hangingPunct="1"/>
            <a:r>
              <a:rPr lang="en-AU" altLang="en-US" dirty="0"/>
              <a:t>You may recognise some of this information from the Outcomes Framework training in 2021, a</a:t>
            </a:r>
            <a:r>
              <a:rPr lang="en-AU" altLang="en-US" baseline="0" dirty="0"/>
              <a:t>nd from content in the Framework documents and your Program Specifications and HSA’s. Its significant to remember that the COS is not coming out of nowhere, and is a continuation of a lot of collaboration and conversation between the sector and DCJ.</a:t>
            </a:r>
            <a:endParaRPr lang="en-AU" altLang="en-US" dirty="0"/>
          </a:p>
          <a:p>
            <a:pPr eaLnBrk="1" hangingPunct="1"/>
            <a:endParaRPr lang="en-AU" altLang="en-US" dirty="0"/>
          </a:p>
          <a:p>
            <a:pPr eaLnBrk="1" hangingPunct="1"/>
            <a:r>
              <a:rPr lang="en-AU" altLang="en-US" dirty="0"/>
              <a:t>The SHS Recommissioning Plan outlined the key work that would take place leading up to and during the current contract term (2021-2024). </a:t>
            </a:r>
          </a:p>
          <a:p>
            <a:pPr eaLnBrk="1" hangingPunct="1"/>
            <a:r>
              <a:rPr lang="en-AU" altLang="en-US" dirty="0"/>
              <a:t>These areas include:</a:t>
            </a:r>
          </a:p>
          <a:p>
            <a:pPr eaLnBrk="1" hangingPunct="1"/>
            <a:r>
              <a:rPr lang="en-AU" altLang="en-US" dirty="0"/>
              <a:t>Strengthening the focus on client outcomes – so that contracts have a focus on measuring, monitoring and driving client outcomes, and the rest of our training today sits within this area of outcomes.</a:t>
            </a:r>
          </a:p>
          <a:p>
            <a:pPr eaLnBrk="1" hangingPunct="1"/>
            <a:r>
              <a:rPr lang="en-AU" altLang="en-US" dirty="0"/>
              <a:t>At the same time, we are all working on Improving service quality with accreditation.</a:t>
            </a:r>
          </a:p>
          <a:p>
            <a:pPr eaLnBrk="1" hangingPunct="1"/>
            <a:r>
              <a:rPr lang="en-AU" altLang="en-US" dirty="0"/>
              <a:t>Improving services by and for Aboriginal people – through the Aboriginal Sector Growth Project and the Aboriginal Homelessness Sector Action Plan.</a:t>
            </a:r>
          </a:p>
          <a:p>
            <a:pPr eaLnBrk="1" hangingPunct="1"/>
            <a:r>
              <a:rPr lang="en-AU" altLang="en-US" dirty="0"/>
              <a:t>In Sector development - DCJ continues to fund the Industry Partnership (IP) to develop strategies and undertake activities and training to support the specialist homelessness services sector and workforce development</a:t>
            </a:r>
          </a:p>
          <a:p>
            <a:pPr eaLnBrk="1" hangingPunct="1"/>
            <a:r>
              <a:rPr lang="en-AU" altLang="en-US" dirty="0"/>
              <a:t>And finally</a:t>
            </a:r>
            <a:r>
              <a:rPr lang="en-AU" altLang="en-US" baseline="0" dirty="0"/>
              <a:t> there is the </a:t>
            </a:r>
            <a:r>
              <a:rPr lang="en-AU" altLang="en-US" dirty="0"/>
              <a:t>Implementation of a Program Management Framework - transitioning to the HSA; development of the SHS Program Specifications; development of an SHS governance structure.</a:t>
            </a:r>
          </a:p>
          <a:p>
            <a:pPr eaLnBrk="1" hangingPunct="1"/>
            <a:endParaRPr lang="en-AU" altLang="en-US" dirty="0"/>
          </a:p>
          <a:p>
            <a:pPr eaLnBrk="1" hangingPunct="1"/>
            <a:endParaRPr lang="en-AU" altLang="en-US" dirty="0"/>
          </a:p>
          <a:p>
            <a:pPr eaLnBrk="1" hangingPunct="1"/>
            <a:endParaRPr lang="en-AU" altLang="en-US" dirty="0"/>
          </a:p>
        </p:txBody>
      </p:sp>
    </p:spTree>
    <p:extLst>
      <p:ext uri="{BB962C8B-B14F-4D97-AF65-F5344CB8AC3E}">
        <p14:creationId xmlns:p14="http://schemas.microsoft.com/office/powerpoint/2010/main" val="3040206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 cultural tips and considerations when using the COS are:</a:t>
            </a:r>
          </a:p>
          <a:p>
            <a:r>
              <a:rPr lang="en-AU" dirty="0"/>
              <a:t>•	Be respectful in your engagement, take your time and don’t rush the process </a:t>
            </a:r>
          </a:p>
          <a:p>
            <a:r>
              <a:rPr lang="en-AU" dirty="0"/>
              <a:t>•	Remind them you are there to help if they need it</a:t>
            </a:r>
          </a:p>
          <a:p>
            <a:r>
              <a:rPr lang="en-AU" dirty="0"/>
              <a:t>•	Allow the decision making to be done by the client, without influence </a:t>
            </a:r>
          </a:p>
          <a:p>
            <a:r>
              <a:rPr lang="en-AU" dirty="0"/>
              <a:t>•	Be prepared to listen – truly listen </a:t>
            </a:r>
          </a:p>
          <a:p>
            <a:r>
              <a:rPr lang="en-AU" dirty="0"/>
              <a:t>•	Be honest in your approach </a:t>
            </a:r>
          </a:p>
          <a:p>
            <a:r>
              <a:rPr lang="en-AU" dirty="0"/>
              <a:t>•	Be sensitive in the way you speak </a:t>
            </a:r>
          </a:p>
          <a:p>
            <a:endParaRPr lang="en-AU" dirty="0"/>
          </a:p>
          <a:p>
            <a:r>
              <a:rPr lang="en-AU" dirty="0"/>
              <a:t>Advise participants of the three T’s being time, trust and tea. We need to allow time to build trust and always have a cup of tea if this is offered to you.</a:t>
            </a:r>
          </a:p>
          <a:p>
            <a:endParaRPr lang="en-AU" dirty="0"/>
          </a:p>
          <a:p>
            <a:r>
              <a:rPr lang="en-AU" dirty="0"/>
              <a:t>It is beneficial to get to know the local Aboriginal community in which you deliver services too, even as Aboriginal people we have to follow the local protocols of the community. You should research the local protocols and follow these.</a:t>
            </a:r>
          </a:p>
          <a:p>
            <a:endParaRPr lang="en-AU" dirty="0"/>
          </a:p>
          <a:p>
            <a:r>
              <a:rPr lang="en-AU" dirty="0"/>
              <a:t>And always be real – be a genuine ally, for those who are not Aboriginal. Thinking about your intent to work alongside and support Aboriginal clients, is your intent genuine or performative. It is key to identify intent.</a:t>
            </a:r>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40</a:t>
            </a:fld>
            <a:endParaRPr lang="en-US" altLang="en-US"/>
          </a:p>
        </p:txBody>
      </p:sp>
    </p:spTree>
    <p:extLst>
      <p:ext uri="{BB962C8B-B14F-4D97-AF65-F5344CB8AC3E}">
        <p14:creationId xmlns:p14="http://schemas.microsoft.com/office/powerpoint/2010/main" val="2882898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AU" b="0" i="0" dirty="0">
                <a:solidFill>
                  <a:srgbClr val="000000"/>
                </a:solidFill>
                <a:effectLst/>
                <a:latin typeface="WordVisi_MSFontService"/>
              </a:rPr>
              <a:t>It is also important to recognise that culture has been a protective factor against over two centuries of colonisation and the imposition of a dominant culture on all aspects of Aboriginal and Torres Strait Islander peoples’ lives and should be part of all discussions about increasing the wellbeing of Aboriginal clients.</a:t>
            </a:r>
          </a:p>
          <a:p>
            <a:endParaRPr lang="en-AU" b="0" i="0" dirty="0">
              <a:solidFill>
                <a:srgbClr val="000000"/>
              </a:solidFill>
              <a:effectLst/>
              <a:latin typeface="WordVisi_MSFontService"/>
            </a:endParaRPr>
          </a:p>
          <a:p>
            <a:r>
              <a:rPr lang="en-AU" b="0" i="0" dirty="0">
                <a:solidFill>
                  <a:srgbClr val="000000"/>
                </a:solidFill>
                <a:effectLst/>
                <a:latin typeface="WordVisi_MSFontService"/>
              </a:rPr>
              <a:t>Cultural safety requires actions that recognise, respect and nurture the unique cultural identity of a person and safety meets their needs, expectations and rights. </a:t>
            </a:r>
          </a:p>
          <a:p>
            <a:endParaRPr lang="en-AU" b="0" i="0" dirty="0">
              <a:solidFill>
                <a:srgbClr val="000000"/>
              </a:solidFill>
              <a:effectLst/>
              <a:latin typeface="WordVisi_MSFontService"/>
            </a:endParaRPr>
          </a:p>
          <a:p>
            <a:r>
              <a:rPr lang="en-AU" b="0" i="0" dirty="0">
                <a:solidFill>
                  <a:srgbClr val="000000"/>
                </a:solidFill>
                <a:effectLst/>
                <a:latin typeface="WordVisi_MSFontService"/>
              </a:rPr>
              <a:t>It means working from the cultural perspective of the other person, not for your own perspective. </a:t>
            </a:r>
          </a:p>
          <a:p>
            <a:endParaRPr lang="en-AU" b="0" i="0" dirty="0">
              <a:solidFill>
                <a:srgbClr val="000000"/>
              </a:solidFill>
              <a:effectLst/>
              <a:latin typeface="WordVisi_MSFontService"/>
            </a:endParaRPr>
          </a:p>
          <a:p>
            <a:r>
              <a:rPr lang="en-AU" b="0" i="0" dirty="0">
                <a:solidFill>
                  <a:srgbClr val="000000"/>
                </a:solidFill>
                <a:effectLst/>
                <a:latin typeface="WordVisi_MSFontService"/>
              </a:rPr>
              <a:t>Creating cultural safety when using the COS means:</a:t>
            </a:r>
          </a:p>
          <a:p>
            <a:r>
              <a:rPr lang="en-AU" b="0" i="0" dirty="0">
                <a:solidFill>
                  <a:srgbClr val="000000"/>
                </a:solidFill>
                <a:effectLst/>
                <a:latin typeface="WordVisi_MSFontService"/>
              </a:rPr>
              <a:t>•	Using clear, value-free, open and respectful communication </a:t>
            </a:r>
          </a:p>
          <a:p>
            <a:r>
              <a:rPr lang="en-AU" b="0" i="0" dirty="0">
                <a:solidFill>
                  <a:srgbClr val="000000"/>
                </a:solidFill>
                <a:effectLst/>
                <a:latin typeface="WordVisi_MSFontService"/>
              </a:rPr>
              <a:t>•	Trust between workers and clients with all contributions valued</a:t>
            </a:r>
          </a:p>
          <a:p>
            <a:r>
              <a:rPr lang="en-AU" b="0" i="0" dirty="0">
                <a:solidFill>
                  <a:srgbClr val="000000"/>
                </a:solidFill>
                <a:effectLst/>
                <a:latin typeface="WordVisi_MSFontService"/>
              </a:rPr>
              <a:t>•	Stereotypical barrier recognised and avoided </a:t>
            </a:r>
          </a:p>
          <a:p>
            <a:r>
              <a:rPr lang="en-AU" b="0" i="0" dirty="0">
                <a:solidFill>
                  <a:srgbClr val="000000"/>
                </a:solidFill>
                <a:effectLst/>
                <a:latin typeface="WordVisi_MSFontService"/>
              </a:rPr>
              <a:t>•	Everyone is engaged in a two-way dialogue where knowledge is shared</a:t>
            </a:r>
          </a:p>
          <a:p>
            <a:endParaRPr lang="en-AU" b="0" i="0" dirty="0">
              <a:solidFill>
                <a:srgbClr val="000000"/>
              </a:solidFill>
              <a:effectLst/>
              <a:latin typeface="WordVisi_MSFontService"/>
            </a:endParaRPr>
          </a:p>
          <a:p>
            <a:r>
              <a:rPr lang="en-AU" b="0" i="0" dirty="0">
                <a:solidFill>
                  <a:srgbClr val="000000"/>
                </a:solidFill>
                <a:effectLst/>
                <a:latin typeface="WordVisi_MSFontService"/>
              </a:rPr>
              <a:t>Cultural Safety is not something that can be claimed by workers or the organisation, it is an experience by the Aboriginal or Torres Strait Islander peoples.</a:t>
            </a:r>
          </a:p>
          <a:p>
            <a:endParaRPr lang="en-AU" b="0" i="0" dirty="0">
              <a:solidFill>
                <a:srgbClr val="000000"/>
              </a:solidFill>
              <a:effectLst/>
              <a:latin typeface="WordVisi_MSFontService"/>
            </a:endParaRPr>
          </a:p>
          <a:p>
            <a:r>
              <a:rPr lang="en-AU" b="0" i="0" dirty="0">
                <a:solidFill>
                  <a:srgbClr val="000000"/>
                </a:solidFill>
                <a:effectLst/>
                <a:latin typeface="WordVisi_MSFontService"/>
              </a:rPr>
              <a:t>It takes time and commitment to create cultural safety in the workplace</a:t>
            </a:r>
          </a:p>
          <a:p>
            <a:r>
              <a:rPr lang="en-AU" b="0" i="0" dirty="0">
                <a:solidFill>
                  <a:srgbClr val="000000"/>
                </a:solidFill>
                <a:effectLst/>
                <a:latin typeface="WordVisi_MSFontService"/>
              </a:rPr>
              <a:t>•	Knowledge and understanding of cultural differences and history </a:t>
            </a:r>
          </a:p>
          <a:p>
            <a:r>
              <a:rPr lang="en-AU" b="0" i="0" dirty="0">
                <a:solidFill>
                  <a:srgbClr val="000000"/>
                </a:solidFill>
                <a:effectLst/>
                <a:latin typeface="WordVisi_MSFontService"/>
              </a:rPr>
              <a:t>•	Learning and practicing sensitive and effective behaviours with clients when using the COS</a:t>
            </a:r>
          </a:p>
          <a:p>
            <a:r>
              <a:rPr lang="en-AU" b="0" i="0" dirty="0">
                <a:solidFill>
                  <a:srgbClr val="000000"/>
                </a:solidFill>
                <a:effectLst/>
                <a:latin typeface="WordVisi_MSFontService"/>
              </a:rPr>
              <a:t>•	Building trust and genuine partnerships inside the workplace as well as with your community </a:t>
            </a:r>
          </a:p>
          <a:p>
            <a:endParaRPr lang="en-AU" b="0" i="0" dirty="0">
              <a:solidFill>
                <a:srgbClr val="000000"/>
              </a:solidFill>
              <a:effectLst/>
              <a:latin typeface="WordVisi_MSFontService"/>
            </a:endParaRPr>
          </a:p>
          <a:p>
            <a:r>
              <a:rPr lang="en-AU" b="0" i="0" dirty="0">
                <a:solidFill>
                  <a:srgbClr val="000000"/>
                </a:solidFill>
                <a:effectLst/>
                <a:latin typeface="WordVisi_MSFontService"/>
              </a:rPr>
              <a:t>If your workplace is culturally safe, then the work environment is spiritually, socially, emotionally, and physically safe for everyone. Remember this is determined by the person, not the organisation and we are accountable to create cultural safety for all who we work with.</a:t>
            </a:r>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41</a:t>
            </a:fld>
            <a:endParaRPr lang="en-US" altLang="en-US"/>
          </a:p>
        </p:txBody>
      </p:sp>
    </p:spTree>
    <p:extLst>
      <p:ext uri="{BB962C8B-B14F-4D97-AF65-F5344CB8AC3E}">
        <p14:creationId xmlns:p14="http://schemas.microsoft.com/office/powerpoint/2010/main" val="1442701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2166551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r>
              <a:rPr lang="en-AU" sz="1300" dirty="0"/>
              <a:t>We’ve looked at some of the implementation barriers relating to fear and resistance, staff and client buy-in, including time to embed the COS. </a:t>
            </a:r>
          </a:p>
          <a:p>
            <a:pPr defTabSz="483306">
              <a:defRPr/>
            </a:pPr>
            <a:endParaRPr lang="en-AU" sz="1300" dirty="0"/>
          </a:p>
          <a:p>
            <a:pPr defTabSz="483306">
              <a:defRPr/>
            </a:pPr>
            <a:r>
              <a:rPr lang="en-AU" sz="1300" dirty="0"/>
              <a:t>Social desirability highlights the critical importance of HOW the COS is administered. </a:t>
            </a:r>
          </a:p>
          <a:p>
            <a:pPr defTabSz="483306">
              <a:defRPr/>
            </a:pPr>
            <a:endParaRPr lang="en-AU" sz="1300" dirty="0"/>
          </a:p>
          <a:p>
            <a:pPr defTabSz="483306">
              <a:defRPr/>
            </a:pPr>
            <a:r>
              <a:rPr lang="en-AU" sz="1300" dirty="0"/>
              <a:t>The presence of the social desirability bias has been found in all types of self-reported measures. Research indicates that social desirability ranges from approximately 5% to 40% and can increase depending on the vulnerability of the people and the circumstances. For example, research has shown that the social desirability bias can increase up to 40% for people with an intellectual disability. </a:t>
            </a:r>
            <a:endParaRPr lang="en-US" sz="1300"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43</a:t>
            </a:fld>
            <a:endParaRPr lang="en-US" altLang="en-US" dirty="0"/>
          </a:p>
        </p:txBody>
      </p:sp>
    </p:spTree>
    <p:extLst>
      <p:ext uri="{BB962C8B-B14F-4D97-AF65-F5344CB8AC3E}">
        <p14:creationId xmlns:p14="http://schemas.microsoft.com/office/powerpoint/2010/main" val="35453075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is the key message you want a client to get when you administer the COS? </a:t>
            </a:r>
          </a:p>
          <a:p>
            <a:r>
              <a:rPr lang="en-AU" dirty="0"/>
              <a:t>Some clients felt they had to fill out outcome measures positively for organisations, so they get funding. It is important that clients get the message that the COS is about improving the quality of services. </a:t>
            </a:r>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44</a:t>
            </a:fld>
            <a:endParaRPr lang="en-US" altLang="en-US" dirty="0"/>
          </a:p>
        </p:txBody>
      </p:sp>
    </p:spTree>
    <p:extLst>
      <p:ext uri="{BB962C8B-B14F-4D97-AF65-F5344CB8AC3E}">
        <p14:creationId xmlns:p14="http://schemas.microsoft.com/office/powerpoint/2010/main" val="3892625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 transparent in describing how the COS data will be stored and shared. If a client expresses privacy concerns, explain the steps that will be taken to protect their personal information, such as using secure storage and limiting access to authorised workers only. Let clients know that data provided to DCJ is de-identified which means that their name will not be transferred with the data. </a:t>
            </a:r>
          </a:p>
          <a:p>
            <a:endParaRPr lang="en-AU" dirty="0"/>
          </a:p>
          <a:p>
            <a:r>
              <a:rPr lang="en-AU" dirty="0"/>
              <a:t>Let them know that their worker will not see the individual results.</a:t>
            </a:r>
          </a:p>
          <a:p>
            <a:endParaRPr lang="en-AU" dirty="0"/>
          </a:p>
          <a:p>
            <a:r>
              <a:rPr lang="en-AU" dirty="0"/>
              <a:t>Share the results you receive from DCJ that shows how the data is being used by your service so they can understand this is about the bigger picture of using all client’s data rather than looking at individual results. </a:t>
            </a:r>
          </a:p>
          <a:p>
            <a:endParaRPr lang="en-AU" dirty="0"/>
          </a:p>
        </p:txBody>
      </p:sp>
      <p:sp>
        <p:nvSpPr>
          <p:cNvPr id="4" name="Slide Number Placeholder 3"/>
          <p:cNvSpPr>
            <a:spLocks noGrp="1"/>
          </p:cNvSpPr>
          <p:nvPr>
            <p:ph type="sldNum" sz="quarter" idx="10"/>
          </p:nvPr>
        </p:nvSpPr>
        <p:spPr/>
        <p:txBody>
          <a:bodyPr/>
          <a:lstStyle/>
          <a:p>
            <a:fld id="{35EB3887-8C5D-4BCE-8DF9-B8932C194D29}" type="slidenum">
              <a:rPr lang="en-US" altLang="en-US" smtClean="0"/>
              <a:pPr/>
              <a:t>45</a:t>
            </a:fld>
            <a:endParaRPr lang="en-US" altLang="en-US" dirty="0"/>
          </a:p>
        </p:txBody>
      </p:sp>
    </p:spTree>
    <p:extLst>
      <p:ext uri="{BB962C8B-B14F-4D97-AF65-F5344CB8AC3E}">
        <p14:creationId xmlns:p14="http://schemas.microsoft.com/office/powerpoint/2010/main" val="14849246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need strategies such as these ones to prevent missing data (you want to be as inclusive as possible) </a:t>
            </a: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46</a:t>
            </a:fld>
            <a:endParaRPr lang="en-US" altLang="en-US" dirty="0"/>
          </a:p>
        </p:txBody>
      </p:sp>
    </p:spTree>
    <p:extLst>
      <p:ext uri="{BB962C8B-B14F-4D97-AF65-F5344CB8AC3E}">
        <p14:creationId xmlns:p14="http://schemas.microsoft.com/office/powerpoint/2010/main" val="3260130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3725798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Creating a positive data culture starts by talking about fear of data. Show how your agency will use data as a tool to enhance their work, not to criticise their performance. </a:t>
            </a:r>
          </a:p>
          <a:p>
            <a:r>
              <a:rPr lang="en-AU" dirty="0"/>
              <a:t>Developing a culture across the sector of monitoring and learning which values data as evidence - means staff need to see data being used within their organization to reflect on and improve services. </a:t>
            </a:r>
          </a:p>
          <a:p>
            <a:endParaRPr lang="en-AU" dirty="0"/>
          </a:p>
          <a:p>
            <a:r>
              <a:rPr lang="en-AU" dirty="0"/>
              <a:t>Encourage a collaborative approach where SHS staff can contribute their insights and expertise to shape the data practices. </a:t>
            </a:r>
          </a:p>
          <a:p>
            <a:endParaRPr lang="en-AU" dirty="0"/>
          </a:p>
          <a:p>
            <a:r>
              <a:rPr lang="en-AU" dirty="0"/>
              <a:t>Start small to build SHS staff confidence in using data. </a:t>
            </a:r>
          </a:p>
          <a:p>
            <a:endParaRPr lang="en-AU" dirty="0"/>
          </a:p>
          <a:p>
            <a:r>
              <a:rPr lang="en-AU" dirty="0"/>
              <a:t>Recognise and celebrate successes and achievements resulting from the use of the data. </a:t>
            </a:r>
          </a:p>
          <a:p>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48</a:t>
            </a:fld>
            <a:endParaRPr lang="en-US" altLang="en-US" dirty="0"/>
          </a:p>
        </p:txBody>
      </p:sp>
    </p:spTree>
    <p:extLst>
      <p:ext uri="{BB962C8B-B14F-4D97-AF65-F5344CB8AC3E}">
        <p14:creationId xmlns:p14="http://schemas.microsoft.com/office/powerpoint/2010/main" val="16478796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Accountability cannot be the main driver for continuous quality improvement. This can create a fear-based response that hinders a focus on quality improvement. </a:t>
            </a:r>
          </a:p>
          <a:p>
            <a:r>
              <a:rPr lang="en-AU" dirty="0"/>
              <a:t>The focus should be on sector improvement that holds both DCJ and the agency accountable for improving client outcomes. </a:t>
            </a:r>
          </a:p>
          <a:p>
            <a:endParaRPr lang="en-AU" dirty="0"/>
          </a:p>
          <a:p>
            <a:endParaRPr lang="en-AU" dirty="0"/>
          </a:p>
        </p:txBody>
      </p:sp>
      <p:sp>
        <p:nvSpPr>
          <p:cNvPr id="4" name="Slide Number Placeholder 3"/>
          <p:cNvSpPr>
            <a:spLocks noGrp="1"/>
          </p:cNvSpPr>
          <p:nvPr>
            <p:ph type="sldNum" sz="quarter" idx="10"/>
          </p:nvPr>
        </p:nvSpPr>
        <p:spPr/>
        <p:txBody>
          <a:bodyPr/>
          <a:lstStyle/>
          <a:p>
            <a:fld id="{35EB3887-8C5D-4BCE-8DF9-B8932C194D29}" type="slidenum">
              <a:rPr lang="en-US" altLang="en-US" smtClean="0"/>
              <a:pPr/>
              <a:t>49</a:t>
            </a:fld>
            <a:endParaRPr lang="en-US" altLang="en-US" dirty="0"/>
          </a:p>
        </p:txBody>
      </p:sp>
    </p:spTree>
    <p:extLst>
      <p:ext uri="{BB962C8B-B14F-4D97-AF65-F5344CB8AC3E}">
        <p14:creationId xmlns:p14="http://schemas.microsoft.com/office/powerpoint/2010/main" val="237583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AU" altLang="en-US" dirty="0"/>
              <a:t>DCJ will move towards commissioning for outcomes through identifying, measuring and driving outcomes from its contracted homelessness service providers. This approach shifts the emphasis from the services a provider offers to the outcomes they achieve for their clients.</a:t>
            </a:r>
          </a:p>
          <a:p>
            <a:pPr defTabSz="483306" eaLnBrk="1" hangingPunct="1">
              <a:defRPr/>
            </a:pPr>
            <a:r>
              <a:rPr lang="en-AU" altLang="en-US" dirty="0"/>
              <a:t>A set of principles came about to address concerns the sector had during our previous consultations. The following principles remain embedded in the commissioning for outcomes approach:</a:t>
            </a:r>
          </a:p>
          <a:p>
            <a:pPr eaLnBrk="1" hangingPunct="1"/>
            <a:r>
              <a:rPr lang="en-AU" altLang="en-US" dirty="0"/>
              <a:t>1. That contract payments will not be directly linked to outcomes. DCJ will continue to advocate this position going forward.</a:t>
            </a:r>
          </a:p>
          <a:p>
            <a:pPr eaLnBrk="1" hangingPunct="1"/>
            <a:r>
              <a:rPr lang="en-AU" altLang="en-US" dirty="0"/>
              <a:t>2. A developmental approach to outcomes management and reporting will be implemented during the term of contracts between 2021-2024, recognising that the framework will need to be reviewed over that period.</a:t>
            </a:r>
          </a:p>
          <a:p>
            <a:pPr eaLnBrk="1" hangingPunct="1"/>
            <a:r>
              <a:rPr lang="en-AU" altLang="en-US" dirty="0"/>
              <a:t>3. A partnership approach recognising that funded services, DCJ and service system partners all have an active role to play in interpreting and responding to outcomes information.</a:t>
            </a:r>
          </a:p>
          <a:p>
            <a:pPr eaLnBrk="1" hangingPunct="1"/>
            <a:r>
              <a:rPr lang="en-AU" altLang="en-US" dirty="0"/>
              <a:t>4. Addressing systemic barriers and committing DCJ to lead and engage with other NSW government agencies to hold them accountable for whole of government responsibilities.</a:t>
            </a:r>
          </a:p>
          <a:p>
            <a:pPr eaLnBrk="1" hangingPunct="1"/>
            <a:endParaRPr lang="en-AU" altLang="en-US" dirty="0"/>
          </a:p>
          <a:p>
            <a:pPr eaLnBrk="1" hangingPunct="1"/>
            <a:endParaRPr lang="en-AU" altLang="en-US" dirty="0"/>
          </a:p>
        </p:txBody>
      </p:sp>
    </p:spTree>
    <p:extLst>
      <p:ext uri="{BB962C8B-B14F-4D97-AF65-F5344CB8AC3E}">
        <p14:creationId xmlns:p14="http://schemas.microsoft.com/office/powerpoint/2010/main" val="1553781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an example from the pilot of an agency where insights from negative data led to a positive outcome for clients. </a:t>
            </a:r>
          </a:p>
          <a:p>
            <a:endParaRPr lang="en-AU" dirty="0"/>
          </a:p>
          <a:p>
            <a:r>
              <a:rPr lang="en-AU" dirty="0"/>
              <a:t>An agency found that safety data was declining at exit. </a:t>
            </a:r>
          </a:p>
          <a:p>
            <a:r>
              <a:rPr lang="en-AU" dirty="0"/>
              <a:t>This created a lot of fear for some staff and some of the staff felt judged. The Managers and the CEO created a safe space that allowed staff to speak freely about their fears and concerns. This opened a discussion that felt non-threatening to staff. These discussions led to a change in case work that included earlier and more frequent discussions about leaving the service which led to an increase in strategies and/or referrals that helped clients feel safer at exit. </a:t>
            </a:r>
          </a:p>
          <a:p>
            <a:endParaRPr lang="en-AU" dirty="0"/>
          </a:p>
          <a:p>
            <a:r>
              <a:rPr lang="en-AU" dirty="0"/>
              <a:t>This led to staff being more curious about the data from the COS and the PWI as they wanted to see if the new strategies, they were implementing would lead to changes in outcomes from the client perspective. </a:t>
            </a:r>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50</a:t>
            </a:fld>
            <a:endParaRPr lang="en-US" altLang="en-US" dirty="0"/>
          </a:p>
        </p:txBody>
      </p:sp>
    </p:spTree>
    <p:extLst>
      <p:ext uri="{BB962C8B-B14F-4D97-AF65-F5344CB8AC3E}">
        <p14:creationId xmlns:p14="http://schemas.microsoft.com/office/powerpoint/2010/main" val="913812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primary purpose for collecting and reporting data through CIMS (and equivalents), the PWI and the COS, is to identify and implement evidence-based responses to improve client outcomes.</a:t>
            </a:r>
          </a:p>
          <a:p>
            <a:r>
              <a:rPr lang="en-AU" dirty="0"/>
              <a:t>Measuring client outcomes, program activity data and provider performance allows the provision of regular feedback to service providers to enable them to make iterative improvements throughout the term of the contract. </a:t>
            </a:r>
          </a:p>
          <a:p>
            <a:r>
              <a:rPr lang="en-AU" dirty="0"/>
              <a:t>Communicating performance feedback gives providers an opportunity to:</a:t>
            </a:r>
          </a:p>
          <a:p>
            <a:r>
              <a:rPr lang="en-AU" dirty="0"/>
              <a:t>Understand their contribution to different measures of success</a:t>
            </a:r>
          </a:p>
          <a:p>
            <a:r>
              <a:rPr lang="en-AU" dirty="0"/>
              <a:t>Align strategies to deliver desired outcomes</a:t>
            </a:r>
          </a:p>
          <a:p>
            <a:r>
              <a:rPr lang="en-AU" dirty="0"/>
              <a:t>Agree on how responses, if required, will be made.</a:t>
            </a:r>
          </a:p>
          <a:p>
            <a:r>
              <a:rPr lang="en-AU" dirty="0"/>
              <a:t>It also helps providers to share scenarios where they are being impacted by external factors.</a:t>
            </a:r>
          </a:p>
          <a:p>
            <a:r>
              <a:rPr lang="en-AU" dirty="0"/>
              <a:t>Understanding these elements of a program is essential for quality improvement as it assists the sector to demonstrate what interventions are most effective, where innovation is required and what support is required to enable change within an organisation and their delivery practices.</a:t>
            </a:r>
          </a:p>
          <a:p>
            <a:r>
              <a:rPr lang="en-AU" dirty="0"/>
              <a:t>This process supports continuous learning, innovation and improved service delivery for clients</a:t>
            </a:r>
          </a:p>
          <a:p>
            <a:endParaRPr lang="en-AU" dirty="0"/>
          </a:p>
        </p:txBody>
      </p:sp>
      <p:sp>
        <p:nvSpPr>
          <p:cNvPr id="4" name="Slide Number Placeholder 3"/>
          <p:cNvSpPr>
            <a:spLocks noGrp="1"/>
          </p:cNvSpPr>
          <p:nvPr>
            <p:ph type="sldNum" sz="quarter" idx="10"/>
          </p:nvPr>
        </p:nvSpPr>
        <p:spPr/>
        <p:txBody>
          <a:bodyPr/>
          <a:lstStyle/>
          <a:p>
            <a:fld id="{35EB3887-8C5D-4BCE-8DF9-B8932C194D29}" type="slidenum">
              <a:rPr lang="en-US" altLang="en-US" smtClean="0"/>
              <a:pPr/>
              <a:t>51</a:t>
            </a:fld>
            <a:endParaRPr lang="en-US" altLang="en-US" dirty="0"/>
          </a:p>
        </p:txBody>
      </p:sp>
    </p:spTree>
    <p:extLst>
      <p:ext uri="{BB962C8B-B14F-4D97-AF65-F5344CB8AC3E}">
        <p14:creationId xmlns:p14="http://schemas.microsoft.com/office/powerpoint/2010/main" val="3259766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AU" dirty="0"/>
              <a:t>A positive working relationship between DCJ and service providers is crucial to a contract’s success and the achievement of client outcomes. </a:t>
            </a:r>
          </a:p>
          <a:p>
            <a:r>
              <a:rPr lang="en-AU" dirty="0"/>
              <a:t>Funded Contract Management Framework (FCMF) is strengths-based and grounded in the shared goals to achieve client outcomes – requiring collaboration, facilitated by regular interaction and communication, and recognition that each service provider is different and requires individual attention.</a:t>
            </a:r>
          </a:p>
          <a:p>
            <a:r>
              <a:rPr lang="en-AU" dirty="0"/>
              <a:t>Performance monitoring is integral to funded contract management and includes regular and annual monitoring processes.</a:t>
            </a:r>
          </a:p>
          <a:p>
            <a:endParaRPr lang="en-AU" dirty="0"/>
          </a:p>
          <a:p>
            <a:r>
              <a:rPr lang="en-AU" dirty="0"/>
              <a:t>An intention for Outcomes Framework data, including COS results is that this information would be used to promote outcomes-focused, evidence-based discussions about individual contracted performance (under the FCMF) and broader program performance - covering:</a:t>
            </a:r>
          </a:p>
          <a:p>
            <a:r>
              <a:rPr lang="en-AU" dirty="0"/>
              <a:t>A strengths-based review of the key achievements in relation in promoting client safety, housing and wellbeing</a:t>
            </a:r>
          </a:p>
          <a:p>
            <a:r>
              <a:rPr lang="en-AU" dirty="0"/>
              <a:t>A collaborative, partnership-based review of key opportunities and agreed responses to improve client outcomes within the HSA constraints / local context</a:t>
            </a:r>
          </a:p>
          <a:p>
            <a:r>
              <a:rPr lang="en-AU" dirty="0"/>
              <a:t>Clear processes for identifying and documenting barriers to the achievement of client outcomes – and protocols for escalation of unresolved barriers to district or state-wide homelessness program forums.</a:t>
            </a:r>
          </a:p>
          <a:p>
            <a:r>
              <a:rPr lang="en-AU" dirty="0"/>
              <a:t>This is not new – this is all taken from current outcomes framework in your program specifications.</a:t>
            </a:r>
          </a:p>
        </p:txBody>
      </p:sp>
      <p:sp>
        <p:nvSpPr>
          <p:cNvPr id="4" name="Slide Number Placeholder 3"/>
          <p:cNvSpPr>
            <a:spLocks noGrp="1"/>
          </p:cNvSpPr>
          <p:nvPr>
            <p:ph type="sldNum" sz="quarter" idx="10"/>
          </p:nvPr>
        </p:nvSpPr>
        <p:spPr/>
        <p:txBody>
          <a:bodyPr/>
          <a:lstStyle/>
          <a:p>
            <a:fld id="{35EB3887-8C5D-4BCE-8DF9-B8932C194D29}" type="slidenum">
              <a:rPr lang="en-US" altLang="en-US" smtClean="0"/>
              <a:pPr/>
              <a:t>52</a:t>
            </a:fld>
            <a:endParaRPr lang="en-US" altLang="en-US" dirty="0"/>
          </a:p>
        </p:txBody>
      </p:sp>
    </p:spTree>
    <p:extLst>
      <p:ext uri="{BB962C8B-B14F-4D97-AF65-F5344CB8AC3E}">
        <p14:creationId xmlns:p14="http://schemas.microsoft.com/office/powerpoint/2010/main" val="3243086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lvl="1"/>
            <a:r>
              <a:rPr lang="en-AU" sz="1200" dirty="0">
                <a:cs typeface="Arial" panose="020B0604020202020204" pitchFamily="34" charset="0"/>
              </a:rPr>
              <a:t>The Outcomes Framework Guide explains how outcomes information will be used: </a:t>
            </a:r>
          </a:p>
          <a:p>
            <a:pPr lvl="1"/>
            <a:r>
              <a:rPr lang="en-AU" sz="1200" dirty="0">
                <a:cs typeface="Arial" panose="020B0604020202020204" pitchFamily="34" charset="0"/>
              </a:rPr>
              <a:t>this involves four reports and three levels of accountability.</a:t>
            </a:r>
          </a:p>
          <a:p>
            <a:pPr lvl="1"/>
            <a:r>
              <a:rPr lang="en-AU" sz="1200" dirty="0">
                <a:cs typeface="Arial" panose="020B0604020202020204" pitchFamily="34" charset="0"/>
              </a:rPr>
              <a:t>These reports will be automatically generated based on the information that is entered into CIMS as part of everyday practice. This is designed to minimise the extra workload required by an outcomes framework.. The four reports are as follows:</a:t>
            </a:r>
          </a:p>
          <a:p>
            <a:pPr lvl="1"/>
            <a:endParaRPr lang="en-AU" sz="1200" dirty="0">
              <a:cs typeface="Arial" panose="020B0604020202020204" pitchFamily="34" charset="0"/>
            </a:endParaRPr>
          </a:p>
          <a:p>
            <a:pPr lvl="1"/>
            <a:r>
              <a:rPr lang="en-AU" sz="1200" dirty="0">
                <a:cs typeface="Arial" panose="020B0604020202020204" pitchFamily="34" charset="0"/>
              </a:rPr>
              <a:t>1. Outcomes Report - Specialist Homelessness Services (Section 2.3/Table 3) </a:t>
            </a:r>
          </a:p>
          <a:p>
            <a:pPr lvl="2"/>
            <a:r>
              <a:rPr lang="en-AU" sz="1200" dirty="0">
                <a:cs typeface="Arial" panose="020B0604020202020204" pitchFamily="34" charset="0"/>
              </a:rPr>
              <a:t>The client outcomes detailed in this report, are mostly applicable for Case Management clients. While the report function for the PWI already exists, the function for the COS is still in final stages of development and will be available shortly. Work will be underway to develop a report template that brings this data together with other CIMS data for case managed clients to create the Outcomes report</a:t>
            </a:r>
          </a:p>
          <a:p>
            <a:pPr lvl="1"/>
            <a:endParaRPr lang="en-AU" sz="1200" dirty="0">
              <a:cs typeface="Arial" panose="020B0604020202020204" pitchFamily="34" charset="0"/>
            </a:endParaRPr>
          </a:p>
          <a:p>
            <a:pPr lvl="1"/>
            <a:r>
              <a:rPr lang="en-AU" sz="1200" dirty="0">
                <a:cs typeface="Arial" panose="020B0604020202020204" pitchFamily="34" charset="0"/>
              </a:rPr>
              <a:t>2. Outcomes Report - Shared Service System (Section 2.4/Table 4) </a:t>
            </a:r>
          </a:p>
          <a:p>
            <a:pPr lvl="2"/>
            <a:r>
              <a:rPr lang="en-AU" sz="1200" dirty="0">
                <a:cs typeface="Arial" panose="020B0604020202020204" pitchFamily="34" charset="0"/>
              </a:rPr>
              <a:t>This report outlines the draft shared service system outcomes, where there is shared responsibility across all service system partners. These outcomes wont yet be reported against.  </a:t>
            </a:r>
          </a:p>
          <a:p>
            <a:pPr lvl="2"/>
            <a:r>
              <a:rPr lang="en-AU" sz="1200" dirty="0">
                <a:cs typeface="Arial" panose="020B0604020202020204" pitchFamily="34" charset="0"/>
              </a:rPr>
              <a:t>This report and the set of outcomes and indicators behind it, will be built on over the coming months and years.</a:t>
            </a:r>
          </a:p>
          <a:p>
            <a:pPr lvl="2"/>
            <a:endParaRPr lang="en-AU" sz="1200" dirty="0">
              <a:cs typeface="Arial" panose="020B0604020202020204" pitchFamily="34" charset="0"/>
            </a:endParaRPr>
          </a:p>
          <a:p>
            <a:pPr lvl="1"/>
            <a:r>
              <a:rPr lang="en-AU" sz="1200" dirty="0">
                <a:cs typeface="Arial" panose="020B0604020202020204" pitchFamily="34" charset="0"/>
              </a:rPr>
              <a:t>3. Outcomes Report - Client Participation (Section 2.5/Table 5) </a:t>
            </a:r>
          </a:p>
          <a:p>
            <a:pPr lvl="2"/>
            <a:r>
              <a:rPr lang="en-AU" sz="1200" dirty="0">
                <a:cs typeface="Arial" panose="020B0604020202020204" pitchFamily="34" charset="0"/>
              </a:rPr>
              <a:t>These are additional outputs and outcomes that specialist homelessness service providers are expected to collect and report on in relation to the participation of Case Management clients. This information is designed to capture rates of participation. This will support service providers to demonstrate their achievements with regards to this participation milestone. We’ll be rolling out this report template and function shortly</a:t>
            </a:r>
          </a:p>
          <a:p>
            <a:pPr lvl="2"/>
            <a:r>
              <a:rPr lang="en-AU" sz="1200" dirty="0">
                <a:cs typeface="Arial" panose="020B0604020202020204" pitchFamily="34" charset="0"/>
              </a:rPr>
              <a:t> </a:t>
            </a:r>
          </a:p>
          <a:p>
            <a:pPr lvl="1"/>
            <a:r>
              <a:rPr lang="en-AU" sz="1200" dirty="0">
                <a:cs typeface="Arial" panose="020B0604020202020204" pitchFamily="34" charset="0"/>
              </a:rPr>
              <a:t>4. Outcomes Report - Access Clients (Section 2.6/Table 6) </a:t>
            </a:r>
          </a:p>
          <a:p>
            <a:pPr lvl="2"/>
            <a:r>
              <a:rPr lang="en-AU" sz="1200" dirty="0">
                <a:cs typeface="Arial" panose="020B0604020202020204" pitchFamily="34" charset="0"/>
              </a:rPr>
              <a:t>Service delivery with Access clients is an important contributor to overall outcomes in addressing homelessness. due to the requirement for clients to be involved in case management before the COS can be applied, a number of other outputs and outcomes have been designed to capture data and performance information that is applicable to Access clients. Work will be underway to develop a report template that brings this data together for access clients to create the Outcomes report</a:t>
            </a:r>
          </a:p>
          <a:p>
            <a:pPr lvl="2"/>
            <a:r>
              <a:rPr lang="en-AU" sz="1200" dirty="0">
                <a:cs typeface="Arial" panose="020B0604020202020204" pitchFamily="34" charset="0"/>
              </a:rPr>
              <a:t>Over time, DCJ is interested in exploring other indicators to better understand the contribution of the brief interventions to client’s safety, housing and wellbeing.</a:t>
            </a:r>
          </a:p>
          <a:p>
            <a:pPr lvl="2"/>
            <a:endParaRPr lang="en-AU" sz="1200" dirty="0">
              <a:cs typeface="Arial" panose="020B0604020202020204" pitchFamily="34" charset="0"/>
            </a:endParaRPr>
          </a:p>
          <a:p>
            <a:pPr lvl="1"/>
            <a:r>
              <a:rPr lang="en-AU" sz="1200" dirty="0">
                <a:cs typeface="Arial" panose="020B0604020202020204" pitchFamily="34" charset="0"/>
              </a:rPr>
              <a:t>These four reports will be used to identify responses to outcomes data at the three levels of accountability.</a:t>
            </a:r>
          </a:p>
          <a:p>
            <a:pPr lvl="2"/>
            <a:r>
              <a:rPr lang="en-AU" sz="1200" dirty="0">
                <a:cs typeface="Arial" panose="020B0604020202020204" pitchFamily="34" charset="0"/>
              </a:rPr>
              <a:t>Level 1: accountability will occur within the individual relationship between provider and contract manager. </a:t>
            </a:r>
          </a:p>
          <a:p>
            <a:pPr lvl="2"/>
            <a:r>
              <a:rPr lang="en-AU" sz="1200" dirty="0">
                <a:cs typeface="Arial" panose="020B0604020202020204" pitchFamily="34" charset="0"/>
              </a:rPr>
              <a:t>Level 2: accountability will occur within the District Governance Groups. </a:t>
            </a:r>
          </a:p>
          <a:p>
            <a:pPr lvl="2"/>
            <a:r>
              <a:rPr lang="en-AU" sz="1200" dirty="0">
                <a:cs typeface="Arial" panose="020B0604020202020204" pitchFamily="34" charset="0"/>
              </a:rPr>
              <a:t>Level 3: accountability will occur within the Program Steering Committee.</a:t>
            </a:r>
          </a:p>
          <a:p>
            <a:pPr lvl="2"/>
            <a:endParaRPr lang="en-AU" sz="1200" dirty="0">
              <a:cs typeface="Arial" panose="020B0604020202020204" pitchFamily="34" charset="0"/>
            </a:endParaRPr>
          </a:p>
          <a:p>
            <a:pPr lvl="2"/>
            <a:r>
              <a:rPr lang="en-AU" sz="1200" dirty="0">
                <a:cs typeface="Arial" panose="020B0604020202020204" pitchFamily="34" charset="0"/>
              </a:rPr>
              <a:t>Level 1 meetings are the equivalent to the contract mgmt. meetings that you have now with your CPO. Outcomes data will be an addition to the content that’s discussed in those meetings now. </a:t>
            </a:r>
          </a:p>
          <a:p>
            <a:pPr lvl="1"/>
            <a:r>
              <a:rPr lang="en-AU" sz="1200" dirty="0">
                <a:cs typeface="Arial" panose="020B0604020202020204" pitchFamily="34" charset="0"/>
              </a:rPr>
              <a:t>There is an expectation that issues can be escalated between these levels.</a:t>
            </a:r>
          </a:p>
          <a:p>
            <a:pPr lvl="1"/>
            <a:r>
              <a:rPr lang="en-AU" sz="1200" dirty="0">
                <a:cs typeface="Arial" panose="020B0604020202020204" pitchFamily="34" charset="0"/>
              </a:rPr>
              <a:t>Accountability is not one-way – there is mutual obligations between providers and Districts, between Districts and Commissioning staff, and between DCJ Commissioning and providers.</a:t>
            </a:r>
            <a:endParaRPr lang="en-AU" sz="1200" baseline="0" dirty="0"/>
          </a:p>
        </p:txBody>
      </p:sp>
      <p:sp>
        <p:nvSpPr>
          <p:cNvPr id="4" name="Slide Number Placeholder 3"/>
          <p:cNvSpPr>
            <a:spLocks noGrp="1"/>
          </p:cNvSpPr>
          <p:nvPr>
            <p:ph type="sldNum" sz="quarter" idx="10"/>
          </p:nvPr>
        </p:nvSpPr>
        <p:spPr/>
        <p:txBody>
          <a:bodyPr/>
          <a:lstStyle/>
          <a:p>
            <a:fld id="{35EB3887-8C5D-4BCE-8DF9-B8932C194D29}" type="slidenum">
              <a:rPr lang="en-US" altLang="en-US" smtClean="0"/>
              <a:pPr/>
              <a:t>53</a:t>
            </a:fld>
            <a:endParaRPr lang="en-US" altLang="en-US" dirty="0"/>
          </a:p>
        </p:txBody>
      </p:sp>
    </p:spTree>
    <p:extLst>
      <p:ext uri="{BB962C8B-B14F-4D97-AF65-F5344CB8AC3E}">
        <p14:creationId xmlns:p14="http://schemas.microsoft.com/office/powerpoint/2010/main" val="1392538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elements of the Outcomes Framework that we have discussed so far, are presented here as a process map outlining the steps in collecting and using outcomes information.</a:t>
            </a:r>
          </a:p>
          <a:p>
            <a:r>
              <a:rPr lang="en-AU" dirty="0"/>
              <a:t>It shows that the primary purpose for collecting outcomes data is to implement responses to improve client outcomes. And this responding to outcomes data is what happens at levels 1, 2 and 3.</a:t>
            </a:r>
          </a:p>
          <a:p>
            <a:r>
              <a:rPr lang="en-AU" dirty="0"/>
              <a:t>It assists the sector to demonstrate what interventions are most effective, where innovation is required and what support is required to support change within an organisation and within the sector and beyond.</a:t>
            </a:r>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54</a:t>
            </a:fld>
            <a:endParaRPr lang="en-US" altLang="en-US" dirty="0"/>
          </a:p>
        </p:txBody>
      </p:sp>
    </p:spTree>
    <p:extLst>
      <p:ext uri="{BB962C8B-B14F-4D97-AF65-F5344CB8AC3E}">
        <p14:creationId xmlns:p14="http://schemas.microsoft.com/office/powerpoint/2010/main" val="23714204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give you an idea of what reporting will look like, this is an example of the Together Home program dashboard, which is using an outcomes framework. The dashboard is a high level view bringing together data from each of the reports.</a:t>
            </a:r>
          </a:p>
          <a:p>
            <a:r>
              <a:rPr lang="en-AU" dirty="0"/>
              <a:t>A dashboard similar to this will be created once data is populated in CIMS, and merged with non-CIMS data. This will be used at the contract mgmt. meetings, and at the levels of governance within SHS.</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55</a:t>
            </a:fld>
            <a:endParaRPr lang="en-US" altLang="en-US" dirty="0"/>
          </a:p>
        </p:txBody>
      </p:sp>
    </p:spTree>
    <p:extLst>
      <p:ext uri="{BB962C8B-B14F-4D97-AF65-F5344CB8AC3E}">
        <p14:creationId xmlns:p14="http://schemas.microsoft.com/office/powerpoint/2010/main" val="31948050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draft outcomes reporting template that will accompany the data reports just discussed. This template is included in the Framework guide. While the look of this may change before we start using it in accountability</a:t>
            </a:r>
            <a:r>
              <a:rPr lang="en-AU" baseline="0" dirty="0"/>
              <a:t> discussions, the feature to notice is that this report seeks qualitative information from providers to balance the quantitative data and to tell a complete story. This template provides the opportunity to address context, cohort specific information, location specific information, highlights, barriers, constraints and issues, and to record planned responses that both providers and DCJ have agreed to pursue, and issues to be escalated.</a:t>
            </a:r>
            <a:endParaRPr lang="en-AU" dirty="0"/>
          </a:p>
        </p:txBody>
      </p:sp>
      <p:sp>
        <p:nvSpPr>
          <p:cNvPr id="4" name="Slide Number Placeholder 3"/>
          <p:cNvSpPr>
            <a:spLocks noGrp="1"/>
          </p:cNvSpPr>
          <p:nvPr>
            <p:ph type="sldNum" sz="quarter" idx="10"/>
          </p:nvPr>
        </p:nvSpPr>
        <p:spPr/>
        <p:txBody>
          <a:bodyPr/>
          <a:lstStyle/>
          <a:p>
            <a:fld id="{35EB3887-8C5D-4BCE-8DF9-B8932C194D29}" type="slidenum">
              <a:rPr lang="en-US" altLang="en-US" smtClean="0"/>
              <a:pPr/>
              <a:t>56</a:t>
            </a:fld>
            <a:endParaRPr lang="en-US" altLang="en-US" dirty="0"/>
          </a:p>
        </p:txBody>
      </p:sp>
    </p:spTree>
    <p:extLst>
      <p:ext uri="{BB962C8B-B14F-4D97-AF65-F5344CB8AC3E}">
        <p14:creationId xmlns:p14="http://schemas.microsoft.com/office/powerpoint/2010/main" val="24010358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District Guidance template, also included in the Framework guide, shows the types of information that District will be seeking at that Level 1 conversation with providers to also add to the interpretation of outcomes data. This includes things such as :</a:t>
            </a:r>
          </a:p>
          <a:p>
            <a:r>
              <a:rPr lang="en-AU" dirty="0"/>
              <a:t>Key achievements in promoting client safety, housing and wellbeing</a:t>
            </a:r>
          </a:p>
          <a:p>
            <a:r>
              <a:rPr lang="en-AU" dirty="0"/>
              <a:t>Key opportunities to improve client outcomes within the HSA constraints / local context</a:t>
            </a:r>
          </a:p>
          <a:p>
            <a:r>
              <a:rPr lang="en-AU" dirty="0"/>
              <a:t>Changes to patterns</a:t>
            </a:r>
          </a:p>
          <a:p>
            <a:r>
              <a:rPr lang="en-AU" dirty="0"/>
              <a:t>Capacity of the service system</a:t>
            </a:r>
          </a:p>
          <a:p>
            <a:r>
              <a:rPr lang="en-AU" dirty="0"/>
              <a:t>Critical success factors</a:t>
            </a:r>
          </a:p>
          <a:p>
            <a:r>
              <a:rPr lang="en-AU" dirty="0"/>
              <a:t>Service gaps and systemic barriers</a:t>
            </a:r>
          </a:p>
          <a:p>
            <a:endParaRPr lang="en-AU" dirty="0"/>
          </a:p>
          <a:p>
            <a:endParaRPr lang="en-AU" dirty="0"/>
          </a:p>
        </p:txBody>
      </p:sp>
      <p:sp>
        <p:nvSpPr>
          <p:cNvPr id="4" name="Slide Number Placeholder 3"/>
          <p:cNvSpPr>
            <a:spLocks noGrp="1"/>
          </p:cNvSpPr>
          <p:nvPr>
            <p:ph type="sldNum" sz="quarter" idx="10"/>
          </p:nvPr>
        </p:nvSpPr>
        <p:spPr/>
        <p:txBody>
          <a:bodyPr/>
          <a:lstStyle/>
          <a:p>
            <a:fld id="{35EB3887-8C5D-4BCE-8DF9-B8932C194D29}" type="slidenum">
              <a:rPr lang="en-US" altLang="en-US" smtClean="0"/>
              <a:pPr/>
              <a:t>57</a:t>
            </a:fld>
            <a:endParaRPr lang="en-US" altLang="en-US" dirty="0"/>
          </a:p>
        </p:txBody>
      </p:sp>
    </p:spTree>
    <p:extLst>
      <p:ext uri="{BB962C8B-B14F-4D97-AF65-F5344CB8AC3E}">
        <p14:creationId xmlns:p14="http://schemas.microsoft.com/office/powerpoint/2010/main" val="6296985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Some key takeaways on creating a positive data culture are that:</a:t>
            </a:r>
          </a:p>
          <a:p>
            <a:endParaRPr lang="en-AU" dirty="0"/>
          </a:p>
          <a:p>
            <a:r>
              <a:rPr lang="en-AU" dirty="0"/>
              <a:t>Providers own the data that they enter into a client information management system – and clients are entitled to view records subject to privacy legislation</a:t>
            </a:r>
          </a:p>
          <a:p>
            <a:r>
              <a:rPr lang="en-AU" dirty="0"/>
              <a:t>DCJ sees de-identified, aggregate data with less detail than providers </a:t>
            </a:r>
          </a:p>
          <a:p>
            <a:r>
              <a:rPr lang="en-AU" dirty="0"/>
              <a:t>AIHW requires data extracts and DCJ receives reports on these – also de-identified and aggregate</a:t>
            </a:r>
          </a:p>
          <a:p>
            <a:r>
              <a:rPr lang="en-AU" dirty="0"/>
              <a:t>DCJ cannot see any information relating to individual clients or workers </a:t>
            </a:r>
          </a:p>
          <a:p>
            <a:r>
              <a:rPr lang="en-AU" dirty="0"/>
              <a:t>Providers can use COS data to inform their own practice and to support annual reporting</a:t>
            </a:r>
          </a:p>
          <a:p>
            <a:r>
              <a:rPr lang="en-AU" dirty="0"/>
              <a:t>DCJ will use COS data to support annual reporting and to build an evidence base and advocacy for sector enhancements and innovation.</a:t>
            </a:r>
          </a:p>
          <a:p>
            <a:r>
              <a:rPr lang="en-US" dirty="0"/>
              <a:t>And finally, DCJs</a:t>
            </a:r>
            <a:r>
              <a:rPr lang="en-US" baseline="0" dirty="0"/>
              <a:t> analysis of client participation in outcomes tools will be realistic. DCJ does not expect to see 100% participation or even close to that, and this is not achieved in other sectors or in general survey use. We will look to providers own views on reasonable rates of client participation based on surveys they may already use, to guide DCJs expectations in this area.</a:t>
            </a: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58</a:t>
            </a:fld>
            <a:endParaRPr lang="en-US" altLang="en-US" dirty="0"/>
          </a:p>
        </p:txBody>
      </p:sp>
    </p:spTree>
    <p:extLst>
      <p:ext uri="{BB962C8B-B14F-4D97-AF65-F5344CB8AC3E}">
        <p14:creationId xmlns:p14="http://schemas.microsoft.com/office/powerpoint/2010/main" val="2054163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59</a:t>
            </a:fld>
            <a:endParaRPr lang="en-US" altLang="en-US" dirty="0"/>
          </a:p>
        </p:txBody>
      </p:sp>
    </p:spTree>
    <p:extLst>
      <p:ext uri="{BB962C8B-B14F-4D97-AF65-F5344CB8AC3E}">
        <p14:creationId xmlns:p14="http://schemas.microsoft.com/office/powerpoint/2010/main" val="2823178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AU" altLang="en-US" dirty="0"/>
              <a:t>Included in the SHS HSAs are milestones outlining participation DCJ is seeking of providers during</a:t>
            </a:r>
            <a:r>
              <a:rPr lang="en-AU" altLang="en-US" baseline="0" dirty="0"/>
              <a:t> the current contract in order </a:t>
            </a:r>
            <a:r>
              <a:rPr lang="en-AU" altLang="en-US" dirty="0"/>
              <a:t>to implement the Outcomes Framework.</a:t>
            </a:r>
          </a:p>
          <a:p>
            <a:pPr eaLnBrk="1" hangingPunct="1"/>
            <a:r>
              <a:rPr lang="en-AU" altLang="en-US" dirty="0"/>
              <a:t>The HSA milestones broadly step out scheduling of deliverables over the contract term, including:</a:t>
            </a:r>
          </a:p>
          <a:p>
            <a:pPr eaLnBrk="1" hangingPunct="1"/>
            <a:r>
              <a:rPr lang="en-AU" altLang="en-US" dirty="0"/>
              <a:t>progressive trialling of the Framework;</a:t>
            </a:r>
          </a:p>
          <a:p>
            <a:pPr eaLnBrk="1" hangingPunct="1"/>
            <a:r>
              <a:rPr lang="en-AU" altLang="en-US" dirty="0"/>
              <a:t>Implementation of the Framework; and</a:t>
            </a:r>
          </a:p>
          <a:p>
            <a:pPr eaLnBrk="1" hangingPunct="1"/>
            <a:r>
              <a:rPr lang="en-AU" altLang="en-US" dirty="0"/>
              <a:t>Working towards full implementation of key program expectations.</a:t>
            </a:r>
          </a:p>
          <a:p>
            <a:pPr eaLnBrk="1" hangingPunct="1"/>
            <a:r>
              <a:rPr lang="en-AU" altLang="en-US" dirty="0"/>
              <a:t>The COS rollout sits within the second</a:t>
            </a:r>
            <a:r>
              <a:rPr lang="en-AU" altLang="en-US" baseline="0" dirty="0"/>
              <a:t> dot point of implementation and is a Year 2 milestone in your contracts</a:t>
            </a:r>
            <a:endParaRPr lang="en-AU" altLang="en-US" dirty="0"/>
          </a:p>
          <a:p>
            <a:pPr eaLnBrk="1" hangingPunct="1"/>
            <a:endParaRPr lang="en-AU" altLang="en-US" dirty="0"/>
          </a:p>
        </p:txBody>
      </p:sp>
    </p:spTree>
    <p:extLst>
      <p:ext uri="{BB962C8B-B14F-4D97-AF65-F5344CB8AC3E}">
        <p14:creationId xmlns:p14="http://schemas.microsoft.com/office/powerpoint/2010/main" val="35225914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60</a:t>
            </a:fld>
            <a:endParaRPr lang="en-US" altLang="en-US" dirty="0"/>
          </a:p>
        </p:txBody>
      </p:sp>
    </p:spTree>
    <p:extLst>
      <p:ext uri="{BB962C8B-B14F-4D97-AF65-F5344CB8AC3E}">
        <p14:creationId xmlns:p14="http://schemas.microsoft.com/office/powerpoint/2010/main" val="5522251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61</a:t>
            </a:fld>
            <a:endParaRPr lang="en-US" altLang="en-US" dirty="0"/>
          </a:p>
        </p:txBody>
      </p:sp>
    </p:spTree>
    <p:extLst>
      <p:ext uri="{BB962C8B-B14F-4D97-AF65-F5344CB8AC3E}">
        <p14:creationId xmlns:p14="http://schemas.microsoft.com/office/powerpoint/2010/main" val="32253249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62</a:t>
            </a:fld>
            <a:endParaRPr lang="en-US" altLang="en-US" dirty="0"/>
          </a:p>
        </p:txBody>
      </p:sp>
    </p:spTree>
    <p:extLst>
      <p:ext uri="{BB962C8B-B14F-4D97-AF65-F5344CB8AC3E}">
        <p14:creationId xmlns:p14="http://schemas.microsoft.com/office/powerpoint/2010/main" val="22172391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63</a:t>
            </a:fld>
            <a:endParaRPr lang="en-US" altLang="en-US" dirty="0"/>
          </a:p>
        </p:txBody>
      </p:sp>
    </p:spTree>
    <p:extLst>
      <p:ext uri="{BB962C8B-B14F-4D97-AF65-F5344CB8AC3E}">
        <p14:creationId xmlns:p14="http://schemas.microsoft.com/office/powerpoint/2010/main" val="272146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64</a:t>
            </a:fld>
            <a:endParaRPr lang="en-US" altLang="en-US" dirty="0"/>
          </a:p>
        </p:txBody>
      </p:sp>
    </p:spTree>
    <p:extLst>
      <p:ext uri="{BB962C8B-B14F-4D97-AF65-F5344CB8AC3E}">
        <p14:creationId xmlns:p14="http://schemas.microsoft.com/office/powerpoint/2010/main" val="9003708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65</a:t>
            </a:fld>
            <a:endParaRPr lang="en-US" altLang="en-US" dirty="0"/>
          </a:p>
        </p:txBody>
      </p:sp>
    </p:spTree>
    <p:extLst>
      <p:ext uri="{BB962C8B-B14F-4D97-AF65-F5344CB8AC3E}">
        <p14:creationId xmlns:p14="http://schemas.microsoft.com/office/powerpoint/2010/main" val="3271002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66</a:t>
            </a:fld>
            <a:endParaRPr lang="en-US" altLang="en-US" dirty="0"/>
          </a:p>
        </p:txBody>
      </p:sp>
    </p:spTree>
    <p:extLst>
      <p:ext uri="{BB962C8B-B14F-4D97-AF65-F5344CB8AC3E}">
        <p14:creationId xmlns:p14="http://schemas.microsoft.com/office/powerpoint/2010/main" val="12071509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endParaRPr lang="en-US"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67</a:t>
            </a:fld>
            <a:endParaRPr lang="en-US" altLang="en-US" dirty="0"/>
          </a:p>
        </p:txBody>
      </p:sp>
    </p:spTree>
    <p:extLst>
      <p:ext uri="{BB962C8B-B14F-4D97-AF65-F5344CB8AC3E}">
        <p14:creationId xmlns:p14="http://schemas.microsoft.com/office/powerpoint/2010/main" val="39057785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3193665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483306">
              <a:defRPr/>
            </a:pPr>
            <a:r>
              <a:rPr lang="en-AU" altLang="en-US" dirty="0" err="1"/>
              <a:t>Curijo</a:t>
            </a:r>
            <a:r>
              <a:rPr lang="en-AU" altLang="en-US" dirty="0"/>
              <a:t> reflections:</a:t>
            </a:r>
          </a:p>
          <a:p>
            <a:pPr defTabSz="483306">
              <a:defRPr/>
            </a:pPr>
            <a:r>
              <a:rPr lang="en-AU" altLang="en-US" dirty="0"/>
              <a:t>When dealing with an Aboriginal client or family, there are three important points that case workers need to remember that will ensure engagement and buy-in to the COS process if applied effectively.  These are:</a:t>
            </a:r>
          </a:p>
          <a:p>
            <a:pPr defTabSz="483306">
              <a:defRPr/>
            </a:pPr>
            <a:r>
              <a:rPr lang="en-AU" altLang="en-US" dirty="0"/>
              <a:t>•	Applying a cultural lens which can support cultural safety</a:t>
            </a:r>
          </a:p>
          <a:p>
            <a:pPr defTabSz="483306">
              <a:defRPr/>
            </a:pPr>
            <a:r>
              <a:rPr lang="en-AU" altLang="en-US" dirty="0"/>
              <a:t>•	Explaining the purpose of the survey and how the data will be used</a:t>
            </a:r>
          </a:p>
          <a:p>
            <a:pPr defTabSz="483306">
              <a:defRPr/>
            </a:pPr>
            <a:r>
              <a:rPr lang="en-AU" altLang="en-US" dirty="0"/>
              <a:t>•	Ongoing personal reflection for practice growth</a:t>
            </a:r>
          </a:p>
          <a:p>
            <a:pPr defTabSz="483306">
              <a:defRPr/>
            </a:pPr>
            <a:endParaRPr lang="en-AU" altLang="en-US" dirty="0"/>
          </a:p>
          <a:p>
            <a:pPr defTabSz="483306">
              <a:defRPr/>
            </a:pPr>
            <a:r>
              <a:rPr lang="en-AU" altLang="en-US" dirty="0"/>
              <a:t>Cultural Lens -</a:t>
            </a:r>
          </a:p>
          <a:p>
            <a:pPr defTabSz="483306">
              <a:defRPr/>
            </a:pPr>
            <a:r>
              <a:rPr lang="en-AU" altLang="en-US" dirty="0"/>
              <a:t>This approach can help to understand why is it a natural tendency to perceive things differently and then form judgements what is okay or not. These views are formed based on experiences, values, knowledge and attitudes often developed shared and social context.</a:t>
            </a:r>
          </a:p>
          <a:p>
            <a:pPr defTabSz="483306">
              <a:defRPr/>
            </a:pPr>
            <a:r>
              <a:rPr lang="en-AU" altLang="en-US" dirty="0"/>
              <a:t>Purpose of Survey -</a:t>
            </a:r>
          </a:p>
          <a:p>
            <a:pPr defTabSz="483306">
              <a:defRPr/>
            </a:pPr>
            <a:r>
              <a:rPr lang="en-AU" altLang="en-US" dirty="0"/>
              <a:t>Aboriginal people have an inherent lack of trust with people they don’t always understand concepts or processes  that they have no familiarity and experience with. It is crucial to allow sufficient time to fully explain the purpose of the survey and how that information/data will be used.</a:t>
            </a:r>
          </a:p>
          <a:p>
            <a:pPr defTabSz="483306">
              <a:defRPr/>
            </a:pPr>
            <a:r>
              <a:rPr lang="en-AU" altLang="en-US" dirty="0"/>
              <a:t>Personal Reflection -</a:t>
            </a:r>
          </a:p>
          <a:p>
            <a:pPr defTabSz="483306">
              <a:defRPr/>
            </a:pPr>
            <a:r>
              <a:rPr lang="en-AU" altLang="en-US" dirty="0"/>
              <a:t>Always reflect on what has happened and how things turned out when dealing with clients. Through self-reflection, it can result in creating a strength based approach when working better and more effective with clients. Benefits may included improving the way one approaches their work, improving one’s knowledge and understanding, and allowing personal growth.</a:t>
            </a:r>
          </a:p>
          <a:p>
            <a:pPr defTabSz="483306">
              <a:defRPr/>
            </a:pPr>
            <a:endParaRPr lang="en-AU" altLang="en-US" baseline="0" dirty="0"/>
          </a:p>
          <a:p>
            <a:pPr defTabSz="483306">
              <a:defRPr/>
            </a:pPr>
            <a:r>
              <a:rPr lang="en-AU" altLang="en-US" baseline="0" dirty="0"/>
              <a:t>Insight reflections:</a:t>
            </a:r>
          </a:p>
          <a:p>
            <a:pPr defTabSz="483306">
              <a:defRPr/>
            </a:pPr>
            <a:r>
              <a:rPr lang="en-AU" altLang="en-US" baseline="0" dirty="0"/>
              <a:t>We’ve spent over 20 years administering measures to children as young as 18 months and to vulnerable clients. These are the things we’ve learnt:</a:t>
            </a:r>
          </a:p>
          <a:p>
            <a:pPr marL="181240" indent="-181240" defTabSz="483306">
              <a:buFont typeface="Arial" panose="020B0604020202020204" pitchFamily="34" charset="0"/>
              <a:buChar char="•"/>
              <a:defRPr/>
            </a:pPr>
            <a:r>
              <a:rPr lang="en-AU" altLang="en-US" baseline="0" dirty="0"/>
              <a:t>Approach the administration with humility. Every client will be different. </a:t>
            </a:r>
          </a:p>
          <a:p>
            <a:pPr marL="181240" indent="-181240" defTabSz="483306">
              <a:buFont typeface="Arial" panose="020B0604020202020204" pitchFamily="34" charset="0"/>
              <a:buChar char="•"/>
              <a:defRPr/>
            </a:pPr>
            <a:r>
              <a:rPr lang="en-AU" altLang="en-US" baseline="0" dirty="0"/>
              <a:t>Memorise the administration process before administering the COS with a client. It doesn’t have to be perfect in the beginning, but you can’t read from a script. You need to be able to stay in touch with the client (reading their body language to adapt the process if necessary).</a:t>
            </a:r>
          </a:p>
          <a:p>
            <a:pPr marL="181240" indent="-181240" defTabSz="483306">
              <a:buFont typeface="Arial" panose="020B0604020202020204" pitchFamily="34" charset="0"/>
              <a:buChar char="•"/>
              <a:defRPr/>
            </a:pPr>
            <a:r>
              <a:rPr lang="en-AU" altLang="en-US" baseline="0" dirty="0"/>
              <a:t>It’s ok to restart the administration process if you see a client showing signs of fear. This may mean getting them a cup of tea and restarting in a way that helps address their fears and concerns. </a:t>
            </a:r>
          </a:p>
          <a:p>
            <a:pPr marL="181240" indent="-181240" defTabSz="483306">
              <a:buFont typeface="Arial" panose="020B0604020202020204" pitchFamily="34" charset="0"/>
              <a:buChar char="•"/>
              <a:defRPr/>
            </a:pPr>
            <a:r>
              <a:rPr lang="en-AU" altLang="en-US" baseline="0" dirty="0"/>
              <a:t>Make sure the client knows they are in charge. They need to decide if they want to participate and if they do, they can still choose to not answer a question if they don’t want to. </a:t>
            </a:r>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69</a:t>
            </a:fld>
            <a:endParaRPr lang="en-US" altLang="en-US" dirty="0"/>
          </a:p>
        </p:txBody>
      </p:sp>
    </p:spTree>
    <p:extLst>
      <p:ext uri="{BB962C8B-B14F-4D97-AF65-F5344CB8AC3E}">
        <p14:creationId xmlns:p14="http://schemas.microsoft.com/office/powerpoint/2010/main" val="4199255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eaLnBrk="1" hangingPunct="1"/>
            <a:r>
              <a:rPr lang="en-AU" altLang="en-US" dirty="0"/>
              <a:t>The SHS Outcomes Framework has been developed with three outcomes domains that reflect the HSOF – Safety, Housing and Wellbeing. The wellbeing domain includes social &amp; community, education and skills, health, economic and empowerment domains from the HSOF.</a:t>
            </a:r>
          </a:p>
          <a:p>
            <a:pPr eaLnBrk="1" hangingPunct="1"/>
            <a:r>
              <a:rPr lang="en-AU" altLang="en-US" dirty="0"/>
              <a:t>These core client outcomes were developed through sector consultation that stretches</a:t>
            </a:r>
            <a:r>
              <a:rPr lang="en-AU" altLang="en-US" baseline="0" dirty="0"/>
              <a:t> back to </a:t>
            </a:r>
            <a:r>
              <a:rPr lang="en-AU" altLang="en-US" dirty="0"/>
              <a:t>2015 and the Industry Partnership Homelessness Outcomes Implementation Group (HOIG) project </a:t>
            </a:r>
          </a:p>
          <a:p>
            <a:pPr eaLnBrk="1" hangingPunct="1"/>
            <a:r>
              <a:rPr lang="en-AU" altLang="en-US" dirty="0"/>
              <a:t>The Outcomes Framework Guide</a:t>
            </a:r>
            <a:r>
              <a:rPr lang="en-AU" altLang="en-US" baseline="0" dirty="0"/>
              <a:t> is available from the DCJ website, and it includes the </a:t>
            </a:r>
            <a:r>
              <a:rPr lang="en-AU" altLang="en-US" dirty="0"/>
              <a:t>Program Logic and the Framework Toolkit. These provide detailed background for each output and outcome, prescribing the indicators and data sources associated with each one, and will help us achieve reporting consistency against these outputs and outcomes.</a:t>
            </a:r>
          </a:p>
          <a:p>
            <a:pPr eaLnBrk="1" hangingPunct="1"/>
            <a:r>
              <a:rPr lang="en-AU" altLang="en-US" dirty="0"/>
              <a:t>Two important messages from the Framework are that Providers are not considered solely accountable for Safety, Housing or Wellbeing. And that Clients don’t have control over all factors that impact safety, housing or wellbeing. The Outcomes Framework Guide also ensures that DCJ considers context, constraints and </a:t>
            </a:r>
            <a:r>
              <a:rPr lang="en-AU" altLang="en-US" dirty="0" err="1"/>
              <a:t>attributability</a:t>
            </a:r>
            <a:r>
              <a:rPr lang="en-AU" altLang="en-US" dirty="0"/>
              <a:t> when reviewing outcomes information</a:t>
            </a:r>
          </a:p>
          <a:p>
            <a:pPr eaLnBrk="1" hangingPunct="1"/>
            <a:r>
              <a:rPr lang="en-AU" altLang="en-US" dirty="0"/>
              <a:t>There are three tools service providers are required to use to collect data under the Outcomes Framework:</a:t>
            </a:r>
          </a:p>
          <a:p>
            <a:pPr eaLnBrk="1" hangingPunct="1"/>
            <a:r>
              <a:rPr lang="en-AU" altLang="en-US" dirty="0"/>
              <a:t>CIMS (or equivalent) – which is provider reported- and which we are already using</a:t>
            </a:r>
          </a:p>
          <a:p>
            <a:pPr eaLnBrk="1" hangingPunct="1"/>
            <a:r>
              <a:rPr lang="en-AU" altLang="en-US" dirty="0"/>
              <a:t>PWI – this is client reported and is now rolled out across the sector with strong uptake already</a:t>
            </a:r>
          </a:p>
          <a:p>
            <a:pPr eaLnBrk="1" hangingPunct="1"/>
            <a:r>
              <a:rPr lang="en-AU" altLang="en-US" dirty="0"/>
              <a:t>COS – this is also client reported – and these tools have been introduced to ensure inclusion of client voice and their subjective experience in reporting to DCJ.</a:t>
            </a:r>
          </a:p>
          <a:p>
            <a:pPr eaLnBrk="1" hangingPunct="1"/>
            <a:r>
              <a:rPr lang="en-AU" altLang="en-US" dirty="0"/>
              <a:t>Note that client participation in the PWI and COS is voluntary, so providers are expected to be trained and equipped to use them, and offer them to clients, but clients can choose to participate with no impact on providers.</a:t>
            </a:r>
          </a:p>
          <a:p>
            <a:pPr eaLnBrk="1" hangingPunct="1"/>
            <a:r>
              <a:rPr lang="en-AU" altLang="en-US" dirty="0"/>
              <a:t>CIMS has undergone enhancements to achieve alignment with the PWI and the COS, and these</a:t>
            </a:r>
            <a:r>
              <a:rPr lang="en-AU" altLang="en-US" baseline="0" dirty="0"/>
              <a:t> have </a:t>
            </a:r>
            <a:r>
              <a:rPr lang="en-AU" altLang="en-US" dirty="0"/>
              <a:t>been replicated in the data systems of providers that are not using CIMS.</a:t>
            </a:r>
          </a:p>
          <a:p>
            <a:pPr eaLnBrk="1" hangingPunct="1"/>
            <a:r>
              <a:rPr lang="en-AU" altLang="en-US" dirty="0"/>
              <a:t>Further CIMS enhancements will be developed to achieve full alignment with the Program Specifications, and information, consultation and training in these enhancements will be rolled out prior to their implementation. </a:t>
            </a:r>
          </a:p>
          <a:p>
            <a:pPr eaLnBrk="1" hangingPunct="1"/>
            <a:endParaRPr lang="en-AU" altLang="en-US" dirty="0"/>
          </a:p>
        </p:txBody>
      </p:sp>
    </p:spTree>
    <p:extLst>
      <p:ext uri="{BB962C8B-B14F-4D97-AF65-F5344CB8AC3E}">
        <p14:creationId xmlns:p14="http://schemas.microsoft.com/office/powerpoint/2010/main" val="23610033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Agencies will need to consider how the COS data will be incorporated into existing structures of reflective practice, supervision, and staff meetings. </a:t>
            </a:r>
          </a:p>
          <a:p>
            <a:r>
              <a:rPr lang="en-AU" dirty="0"/>
              <a:t>Given staff turnover and competing priorities and the tendency for buy-in drift to occur, training will need to be ongoing. </a:t>
            </a:r>
          </a:p>
          <a:p>
            <a:r>
              <a:rPr lang="en-AU" dirty="0"/>
              <a:t>Ongoing training assists workers to embed the tool into practice. Training resources will be available from DCJ website, including a printable training manual, a video of a live session and the slide pack with notes which teams could run through again together. We encourage managers and staff to download or print the resources, discuss them in team meetings, ensure that all staff </a:t>
            </a:r>
            <a:r>
              <a:rPr lang="en-AU" baseline="0" dirty="0"/>
              <a:t>have received the training prior to using the COS and that new staff have these training resources included in their induction.</a:t>
            </a:r>
            <a:endParaRPr lang="en-AU" dirty="0"/>
          </a:p>
        </p:txBody>
      </p:sp>
      <p:sp>
        <p:nvSpPr>
          <p:cNvPr id="4" name="Slide Number Placeholder 3"/>
          <p:cNvSpPr>
            <a:spLocks noGrp="1"/>
          </p:cNvSpPr>
          <p:nvPr>
            <p:ph type="sldNum" sz="quarter" idx="5"/>
          </p:nvPr>
        </p:nvSpPr>
        <p:spPr/>
        <p:txBody>
          <a:bodyPr/>
          <a:lstStyle/>
          <a:p>
            <a:fld id="{35EB3887-8C5D-4BCE-8DF9-B8932C194D29}" type="slidenum">
              <a:rPr lang="en-US" altLang="en-US" smtClean="0"/>
              <a:pPr/>
              <a:t>70</a:t>
            </a:fld>
            <a:endParaRPr lang="en-US" altLang="en-US" dirty="0"/>
          </a:p>
        </p:txBody>
      </p:sp>
    </p:spTree>
    <p:extLst>
      <p:ext uri="{BB962C8B-B14F-4D97-AF65-F5344CB8AC3E}">
        <p14:creationId xmlns:p14="http://schemas.microsoft.com/office/powerpoint/2010/main" val="8417463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There are a number of next steps for</a:t>
            </a:r>
            <a:r>
              <a:rPr lang="en-AU" baseline="0" dirty="0"/>
              <a:t> the COS rollout.</a:t>
            </a:r>
          </a:p>
          <a:p>
            <a:r>
              <a:rPr lang="en-AU" baseline="0" dirty="0"/>
              <a:t>Firstly – there will be an o</a:t>
            </a:r>
            <a:r>
              <a:rPr lang="en-AU" dirty="0"/>
              <a:t>ngoing opportunity for feedback and support, and we are launching a Feedback and Support Request Form to capture this, that will be open from June</a:t>
            </a:r>
            <a:r>
              <a:rPr lang="en-AU" baseline="0" dirty="0"/>
              <a:t> 13 2023 until June13  2024. The Link to this survey will be provided within the COS admin manual and will be emailed to providers in a sector update.</a:t>
            </a:r>
          </a:p>
          <a:p>
            <a:r>
              <a:rPr lang="en-AU" baseline="0" dirty="0"/>
              <a:t>Secondly – DCJ will offer intensive one on one support to p</a:t>
            </a:r>
            <a:r>
              <a:rPr lang="en-AU" dirty="0"/>
              <a:t>roviders who have existing exit surveys,</a:t>
            </a:r>
            <a:r>
              <a:rPr lang="en-AU" baseline="0" dirty="0"/>
              <a:t> </a:t>
            </a:r>
            <a:r>
              <a:rPr lang="en-AU" dirty="0"/>
              <a:t>to customise these so that COS data is still</a:t>
            </a:r>
            <a:r>
              <a:rPr lang="en-AU" baseline="0" dirty="0"/>
              <a:t> </a:t>
            </a:r>
            <a:r>
              <a:rPr lang="en-AU" dirty="0"/>
              <a:t>recorded while questions are not duplicated, and questions of importance to a provider can still be asked</a:t>
            </a:r>
            <a:r>
              <a:rPr lang="en-AU" baseline="0" dirty="0"/>
              <a:t>. This work will commence shortly. There will be further information on this process in a sector update email. And we encourage providers with existing surveys to email DCJ program  mailbox with this information.</a:t>
            </a:r>
            <a:endParaRPr lang="en-AU" dirty="0"/>
          </a:p>
          <a:p>
            <a:r>
              <a:rPr lang="en-AU" dirty="0"/>
              <a:t>Thirdly – we will be producing FAQs that will be available on the website and updated as needed. All the website links will be sent in sector update emails.</a:t>
            </a:r>
          </a:p>
          <a:p>
            <a:r>
              <a:rPr lang="en-AU" dirty="0"/>
              <a:t>Finally – we are aware there</a:t>
            </a:r>
            <a:r>
              <a:rPr lang="en-AU" baseline="0" dirty="0"/>
              <a:t> is potential duplication between the PWI, the COS and the SHS Client Satisfaction Survey administered by CHIA. This issue is being discussed with Homelessness NSW who also agree that there is some duplication. In response, HNSW have started reviewing this issue in collaboration with key stakeholders. HNSW is planning further consultation on this issue, including with SHS, to determine recommendations on the most appropriate course of action</a:t>
            </a:r>
          </a:p>
          <a:p>
            <a:endParaRPr lang="en-AU" dirty="0"/>
          </a:p>
        </p:txBody>
      </p:sp>
      <p:sp>
        <p:nvSpPr>
          <p:cNvPr id="4" name="Slide Number Placeholder 3"/>
          <p:cNvSpPr>
            <a:spLocks noGrp="1"/>
          </p:cNvSpPr>
          <p:nvPr>
            <p:ph type="sldNum" sz="quarter" idx="10"/>
          </p:nvPr>
        </p:nvSpPr>
        <p:spPr/>
        <p:txBody>
          <a:bodyPr/>
          <a:lstStyle/>
          <a:p>
            <a:fld id="{35EB3887-8C5D-4BCE-8DF9-B8932C194D29}" type="slidenum">
              <a:rPr lang="en-US" altLang="en-US" smtClean="0"/>
              <a:pPr/>
              <a:t>71</a:t>
            </a:fld>
            <a:endParaRPr lang="en-US" altLang="en-US" dirty="0"/>
          </a:p>
        </p:txBody>
      </p:sp>
    </p:spTree>
    <p:extLst>
      <p:ext uri="{BB962C8B-B14F-4D97-AF65-F5344CB8AC3E}">
        <p14:creationId xmlns:p14="http://schemas.microsoft.com/office/powerpoint/2010/main" val="42772978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940992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graphic details the timeline for the collaborative journey we have been on, to be at the point of rolling out the COS.</a:t>
            </a:r>
          </a:p>
          <a:p>
            <a:r>
              <a:rPr lang="en-AU" dirty="0"/>
              <a:t>In 2017 there was work with the sector to identify core outcomes and indicators.</a:t>
            </a:r>
          </a:p>
          <a:p>
            <a:r>
              <a:rPr lang="en-AU" dirty="0"/>
              <a:t>In 2018 a draft tool was developed.</a:t>
            </a:r>
          </a:p>
          <a:p>
            <a:r>
              <a:rPr lang="en-AU" dirty="0"/>
              <a:t>In 2019 this was used and evaluated</a:t>
            </a:r>
            <a:r>
              <a:rPr lang="en-AU" baseline="0" dirty="0"/>
              <a:t> in the Outcomes Pilot.</a:t>
            </a:r>
          </a:p>
          <a:p>
            <a:r>
              <a:rPr lang="en-AU" baseline="0" dirty="0"/>
              <a:t>In 2020 the COS received further refinements through extensive sector consultation process  and work with peaks and representatives.</a:t>
            </a:r>
          </a:p>
          <a:p>
            <a:r>
              <a:rPr lang="en-AU" baseline="0" dirty="0"/>
              <a:t>In 2021 the COS was included in contracts and launched as part of the Outcomes Framework</a:t>
            </a:r>
          </a:p>
          <a:p>
            <a:r>
              <a:rPr lang="en-AU" baseline="0" dirty="0"/>
              <a:t>In 2022 there was further work on refining the tool based on learnings from the PWI rollout</a:t>
            </a:r>
          </a:p>
          <a:p>
            <a:r>
              <a:rPr lang="en-AU" baseline="0" dirty="0"/>
              <a:t>In 2023 we have continued work with sector representatives through the Practitioner Advisory Group and with peaks and district staff, and with </a:t>
            </a:r>
            <a:r>
              <a:rPr lang="en-AU" baseline="0" dirty="0" err="1"/>
              <a:t>Curijo</a:t>
            </a:r>
            <a:r>
              <a:rPr lang="en-AU" baseline="0" dirty="0"/>
              <a:t> and Insight, to finalise the tool and processes, develop the manual and training guidance and be here today rolling out the COS.</a:t>
            </a:r>
          </a:p>
          <a:p>
            <a:r>
              <a:rPr lang="en-AU" baseline="0" dirty="0"/>
              <a:t>From now and through to June 2024 there will be an open period of feedback and DCJ will concurrently run preliminary data analysis to understand participation levels and work with the sector to make adjustments as needed and agreed to.</a:t>
            </a:r>
            <a:endParaRPr lang="en-AU" dirty="0"/>
          </a:p>
        </p:txBody>
      </p:sp>
      <p:sp>
        <p:nvSpPr>
          <p:cNvPr id="4" name="Slide Number Placeholder 3"/>
          <p:cNvSpPr>
            <a:spLocks noGrp="1"/>
          </p:cNvSpPr>
          <p:nvPr>
            <p:ph type="sldNum" sz="quarter" idx="10"/>
          </p:nvPr>
        </p:nvSpPr>
        <p:spPr/>
        <p:txBody>
          <a:bodyPr/>
          <a:lstStyle/>
          <a:p>
            <a:fld id="{35EB3887-8C5D-4BCE-8DF9-B8932C194D29}" type="slidenum">
              <a:rPr lang="en-US" altLang="en-US" smtClean="0"/>
              <a:pPr/>
              <a:t>8</a:t>
            </a:fld>
            <a:endParaRPr lang="en-US" altLang="en-US" dirty="0"/>
          </a:p>
        </p:txBody>
      </p:sp>
    </p:spTree>
    <p:extLst>
      <p:ext uri="{BB962C8B-B14F-4D97-AF65-F5344CB8AC3E}">
        <p14:creationId xmlns:p14="http://schemas.microsoft.com/office/powerpoint/2010/main" val="4200003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AU" altLang="en-US" dirty="0"/>
              <a:t>DCJ acknowledges the contributions of a number of people and organisations noted on this slide, that have worked tirelessly</a:t>
            </a:r>
            <a:r>
              <a:rPr lang="en-AU" altLang="en-US" baseline="0" dirty="0"/>
              <a:t> to deliver the tool and guidance that we are presenting today.</a:t>
            </a:r>
            <a:endParaRPr lang="en-AU" altLang="en-US" dirty="0"/>
          </a:p>
          <a:p>
            <a:pPr eaLnBrk="1" hangingPunct="1"/>
            <a:endParaRPr lang="en-AU" altLang="en-US" dirty="0"/>
          </a:p>
        </p:txBody>
      </p:sp>
    </p:spTree>
    <p:extLst>
      <p:ext uri="{BB962C8B-B14F-4D97-AF65-F5344CB8AC3E}">
        <p14:creationId xmlns:p14="http://schemas.microsoft.com/office/powerpoint/2010/main" val="2334492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0217" y="3531960"/>
            <a:ext cx="4769708" cy="3582050"/>
          </a:xfrm>
          <a:prstGeom prst="rect">
            <a:avLst/>
          </a:prstGeom>
        </p:spPr>
      </p:pic>
      <p:sp>
        <p:nvSpPr>
          <p:cNvPr id="3" name="Rectangle 11"/>
          <p:cNvSpPr/>
          <p:nvPr userDrawn="1"/>
        </p:nvSpPr>
        <p:spPr>
          <a:xfrm>
            <a:off x="0" y="0"/>
            <a:ext cx="9144000" cy="1698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dirty="0">
              <a:solidFill>
                <a:srgbClr val="FFFFFF"/>
              </a:solidFill>
            </a:endParaRPr>
          </a:p>
        </p:txBody>
      </p:sp>
      <p:sp>
        <p:nvSpPr>
          <p:cNvPr id="5" name="Rectangle 5"/>
          <p:cNvSpPr/>
          <p:nvPr userDrawn="1"/>
        </p:nvSpPr>
        <p:spPr>
          <a:xfrm>
            <a:off x="140256" y="5794513"/>
            <a:ext cx="3238500" cy="1063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dirty="0">
              <a:solidFill>
                <a:srgbClr val="FFFFFF"/>
              </a:solidFill>
            </a:endParaRPr>
          </a:p>
        </p:txBody>
      </p:sp>
      <p:pic>
        <p:nvPicPr>
          <p:cNvPr id="8" name="Picture 7">
            <a:extLst>
              <a:ext uri="{FF2B5EF4-FFF2-40B4-BE49-F238E27FC236}">
                <a16:creationId xmlns:a16="http://schemas.microsoft.com/office/drawing/2014/main" id="{81243567-E77C-F841-9EC6-8F21F12ED46B}"/>
              </a:ext>
            </a:extLst>
          </p:cNvPr>
          <p:cNvPicPr>
            <a:picLocks noChangeAspect="1"/>
          </p:cNvPicPr>
          <p:nvPr userDrawn="1"/>
        </p:nvPicPr>
        <p:blipFill>
          <a:blip r:embed="rId3"/>
          <a:srcRect/>
          <a:stretch/>
        </p:blipFill>
        <p:spPr>
          <a:xfrm>
            <a:off x="360000" y="360000"/>
            <a:ext cx="757269" cy="823117"/>
          </a:xfrm>
          <a:prstGeom prst="rect">
            <a:avLst/>
          </a:prstGeom>
        </p:spPr>
      </p:pic>
    </p:spTree>
    <p:extLst>
      <p:ext uri="{BB962C8B-B14F-4D97-AF65-F5344CB8AC3E}">
        <p14:creationId xmlns:p14="http://schemas.microsoft.com/office/powerpoint/2010/main" val="869622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8"/>
          <p:cNvSpPr/>
          <p:nvPr userDrawn="1"/>
        </p:nvSpPr>
        <p:spPr>
          <a:xfrm>
            <a:off x="0" y="0"/>
            <a:ext cx="9144000" cy="1698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dirty="0">
              <a:solidFill>
                <a:srgbClr val="FFFFFF"/>
              </a:solidFill>
            </a:endParaRP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23627" b="15154"/>
          <a:stretch/>
        </p:blipFill>
        <p:spPr>
          <a:xfrm>
            <a:off x="3494089" y="2020630"/>
            <a:ext cx="5649912" cy="4713801"/>
          </a:xfrm>
          <a:prstGeom prst="rect">
            <a:avLst/>
          </a:prstGeom>
        </p:spPr>
      </p:pic>
      <p:sp>
        <p:nvSpPr>
          <p:cNvPr id="7" name="Rectangle 5"/>
          <p:cNvSpPr/>
          <p:nvPr userDrawn="1"/>
        </p:nvSpPr>
        <p:spPr>
          <a:xfrm>
            <a:off x="164970" y="5964238"/>
            <a:ext cx="3238500" cy="893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dirty="0">
              <a:solidFill>
                <a:srgbClr val="FFFFFF"/>
              </a:solidFill>
            </a:endParaRPr>
          </a:p>
        </p:txBody>
      </p:sp>
      <p:pic>
        <p:nvPicPr>
          <p:cNvPr id="9" name="Picture 8">
            <a:extLst>
              <a:ext uri="{FF2B5EF4-FFF2-40B4-BE49-F238E27FC236}">
                <a16:creationId xmlns:a16="http://schemas.microsoft.com/office/drawing/2014/main" id="{DA09B007-8244-7C41-B36D-D7C7D56E7C65}"/>
              </a:ext>
            </a:extLst>
          </p:cNvPr>
          <p:cNvPicPr>
            <a:picLocks noChangeAspect="1"/>
          </p:cNvPicPr>
          <p:nvPr userDrawn="1"/>
        </p:nvPicPr>
        <p:blipFill>
          <a:blip r:embed="rId3"/>
          <a:srcRect/>
          <a:stretch/>
        </p:blipFill>
        <p:spPr>
          <a:xfrm>
            <a:off x="360000" y="360000"/>
            <a:ext cx="757269" cy="823117"/>
          </a:xfrm>
          <a:prstGeom prst="rect">
            <a:avLst/>
          </a:prstGeom>
        </p:spPr>
      </p:pic>
    </p:spTree>
    <p:extLst>
      <p:ext uri="{BB962C8B-B14F-4D97-AF65-F5344CB8AC3E}">
        <p14:creationId xmlns:p14="http://schemas.microsoft.com/office/powerpoint/2010/main" val="2055547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600201"/>
            <a:ext cx="8229600" cy="4525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6"/>
          <p:cNvSpPr>
            <a:spLocks noGrp="1"/>
          </p:cNvSpPr>
          <p:nvPr>
            <p:ph type="title"/>
          </p:nvPr>
        </p:nvSpPr>
        <p:spPr>
          <a:xfrm>
            <a:off x="360000" y="361666"/>
            <a:ext cx="6474941" cy="605582"/>
          </a:xfrm>
          <a:prstGeom prst="rect">
            <a:avLst/>
          </a:prstGeom>
        </p:spPr>
        <p:txBody>
          <a:bodyPr rtlCol="0">
            <a:noAutofit/>
          </a:bodyPr>
          <a:lstStyle/>
          <a:p>
            <a:r>
              <a:rPr lang="en-US"/>
              <a:t>Click to edit Master title style</a:t>
            </a:r>
            <a:endParaRPr lang="en-US" dirty="0"/>
          </a:p>
        </p:txBody>
      </p:sp>
      <p:sp>
        <p:nvSpPr>
          <p:cNvPr id="4" name="Slide Number Placeholder 10"/>
          <p:cNvSpPr>
            <a:spLocks noGrp="1"/>
          </p:cNvSpPr>
          <p:nvPr>
            <p:ph type="sldNum" sz="quarter" idx="10"/>
          </p:nvPr>
        </p:nvSpPr>
        <p:spPr/>
        <p:txBody>
          <a:bodyPr/>
          <a:lstStyle>
            <a:lvl1pPr>
              <a:defRPr/>
            </a:lvl1pPr>
          </a:lstStyle>
          <a:p>
            <a:fld id="{1CE96537-7078-420B-A775-05F8FAE87E85}" type="slidenum">
              <a:rPr lang="en-US" altLang="en-US"/>
              <a:pPr/>
              <a:t>‹#›</a:t>
            </a:fld>
            <a:endParaRPr lang="en-US" altLang="en-US" dirty="0"/>
          </a:p>
        </p:txBody>
      </p:sp>
      <p:sp>
        <p:nvSpPr>
          <p:cNvPr id="5" name="Date Placeholder 23"/>
          <p:cNvSpPr>
            <a:spLocks noGrp="1"/>
          </p:cNvSpPr>
          <p:nvPr>
            <p:ph type="dt" sz="half" idx="11"/>
          </p:nvPr>
        </p:nvSpPr>
        <p:spPr/>
        <p:txBody>
          <a:bodyPr/>
          <a:lstStyle>
            <a:lvl1pPr>
              <a:defRPr/>
            </a:lvl1pPr>
          </a:lstStyle>
          <a:p>
            <a:fld id="{51FBA306-BA24-48B5-828D-559E61AE2E79}" type="datetime2">
              <a:rPr lang="en-US" altLang="en-US"/>
              <a:pPr/>
              <a:t>Tuesday, June 27, 2023</a:t>
            </a:fld>
            <a:endParaRPr lang="en-US" alt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8068" y="130076"/>
            <a:ext cx="2000252" cy="1600201"/>
          </a:xfrm>
          <a:prstGeom prst="rect">
            <a:avLst/>
          </a:prstGeom>
        </p:spPr>
      </p:pic>
    </p:spTree>
    <p:extLst>
      <p:ext uri="{BB962C8B-B14F-4D97-AF65-F5344CB8AC3E}">
        <p14:creationId xmlns:p14="http://schemas.microsoft.com/office/powerpoint/2010/main" val="1917226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B">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7098"/>
          <a:stretch/>
        </p:blipFill>
        <p:spPr>
          <a:xfrm>
            <a:off x="6549081" y="0"/>
            <a:ext cx="2594918" cy="1652166"/>
          </a:xfrm>
          <a:prstGeom prst="rect">
            <a:avLst/>
          </a:prstGeom>
        </p:spPr>
      </p:pic>
      <p:sp>
        <p:nvSpPr>
          <p:cNvPr id="3" name="Content Placeholder 2"/>
          <p:cNvSpPr>
            <a:spLocks noGrp="1"/>
          </p:cNvSpPr>
          <p:nvPr>
            <p:ph idx="1"/>
          </p:nvPr>
        </p:nvSpPr>
        <p:spPr>
          <a:xfrm>
            <a:off x="360000" y="1600201"/>
            <a:ext cx="8229600" cy="4525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6"/>
          <p:cNvSpPr>
            <a:spLocks noGrp="1"/>
          </p:cNvSpPr>
          <p:nvPr>
            <p:ph type="title"/>
          </p:nvPr>
        </p:nvSpPr>
        <p:spPr>
          <a:xfrm>
            <a:off x="360000" y="361666"/>
            <a:ext cx="6091881" cy="605582"/>
          </a:xfrm>
          <a:prstGeom prst="rect">
            <a:avLst/>
          </a:prstGeom>
        </p:spPr>
        <p:txBody>
          <a:bodyPr rtlCol="0">
            <a:noAutofit/>
          </a:bodyPr>
          <a:lstStyle/>
          <a:p>
            <a:r>
              <a:rPr lang="en-US"/>
              <a:t>Click to edit Master title style</a:t>
            </a:r>
            <a:endParaRPr lang="en-US" dirty="0"/>
          </a:p>
        </p:txBody>
      </p:sp>
      <p:sp>
        <p:nvSpPr>
          <p:cNvPr id="4" name="Slide Number Placeholder 10"/>
          <p:cNvSpPr>
            <a:spLocks noGrp="1"/>
          </p:cNvSpPr>
          <p:nvPr>
            <p:ph type="sldNum" sz="quarter" idx="10"/>
          </p:nvPr>
        </p:nvSpPr>
        <p:spPr/>
        <p:txBody>
          <a:bodyPr/>
          <a:lstStyle>
            <a:lvl1pPr>
              <a:defRPr/>
            </a:lvl1pPr>
          </a:lstStyle>
          <a:p>
            <a:fld id="{1CE96537-7078-420B-A775-05F8FAE87E85}" type="slidenum">
              <a:rPr lang="en-US" altLang="en-US"/>
              <a:pPr/>
              <a:t>‹#›</a:t>
            </a:fld>
            <a:endParaRPr lang="en-US" altLang="en-US" dirty="0"/>
          </a:p>
        </p:txBody>
      </p:sp>
      <p:sp>
        <p:nvSpPr>
          <p:cNvPr id="5" name="Date Placeholder 23"/>
          <p:cNvSpPr>
            <a:spLocks noGrp="1"/>
          </p:cNvSpPr>
          <p:nvPr>
            <p:ph type="dt" sz="half" idx="11"/>
          </p:nvPr>
        </p:nvSpPr>
        <p:spPr/>
        <p:txBody>
          <a:bodyPr/>
          <a:lstStyle>
            <a:lvl1pPr>
              <a:defRPr/>
            </a:lvl1pPr>
          </a:lstStyle>
          <a:p>
            <a:fld id="{51FBA306-BA24-48B5-828D-559E61AE2E79}" type="datetime2">
              <a:rPr lang="en-US" altLang="en-US"/>
              <a:pPr/>
              <a:t>Tuesday, June 27, 2023</a:t>
            </a:fld>
            <a:endParaRPr lang="en-US" altLang="en-US" dirty="0"/>
          </a:p>
        </p:txBody>
      </p:sp>
    </p:spTree>
    <p:extLst>
      <p:ext uri="{BB962C8B-B14F-4D97-AF65-F5344CB8AC3E}">
        <p14:creationId xmlns:p14="http://schemas.microsoft.com/office/powerpoint/2010/main" val="35231128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lide Number Placeholder 10"/>
          <p:cNvSpPr>
            <a:spLocks noGrp="1"/>
          </p:cNvSpPr>
          <p:nvPr>
            <p:ph type="sldNum" sz="quarter" idx="4"/>
          </p:nvPr>
        </p:nvSpPr>
        <p:spPr>
          <a:xfrm>
            <a:off x="7937500" y="6511925"/>
            <a:ext cx="749300" cy="2095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solidFill>
                  <a:srgbClr val="0D1B43"/>
                </a:solidFill>
              </a:defRPr>
            </a:lvl1pPr>
          </a:lstStyle>
          <a:p>
            <a:fld id="{0C593B24-55A9-4F7F-9188-85A302237596}" type="slidenum">
              <a:rPr lang="en-US" altLang="en-US"/>
              <a:pPr/>
              <a:t>‹#›</a:t>
            </a:fld>
            <a:endParaRPr lang="en-US" altLang="en-US" dirty="0"/>
          </a:p>
        </p:txBody>
      </p:sp>
      <p:sp>
        <p:nvSpPr>
          <p:cNvPr id="1029" name="Title Placeholder 16"/>
          <p:cNvSpPr>
            <a:spLocks noGrp="1"/>
          </p:cNvSpPr>
          <p:nvPr>
            <p:ph type="title"/>
          </p:nvPr>
        </p:nvSpPr>
        <p:spPr bwMode="auto">
          <a:xfrm>
            <a:off x="360000" y="361950"/>
            <a:ext cx="82296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1030" name="Text Placeholder 20"/>
          <p:cNvSpPr>
            <a:spLocks noGrp="1"/>
          </p:cNvSpPr>
          <p:nvPr>
            <p:ph type="body" idx="1"/>
          </p:nvPr>
        </p:nvSpPr>
        <p:spPr bwMode="auto">
          <a:xfrm>
            <a:off x="3600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892800" y="6511925"/>
            <a:ext cx="2133600" cy="2095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D1B43"/>
                </a:solidFill>
              </a:defRPr>
            </a:lvl1pPr>
          </a:lstStyle>
          <a:p>
            <a:fld id="{E7FF8EB5-577C-41CB-92BE-72B120E98652}" type="datetime2">
              <a:rPr lang="en-US" altLang="en-US"/>
              <a:pPr/>
              <a:t>Tuesday, June 27, 2023</a:t>
            </a:fld>
            <a:endParaRPr lang="en-US" altLang="en-US" dirty="0"/>
          </a:p>
        </p:txBody>
      </p:sp>
      <p:pic>
        <p:nvPicPr>
          <p:cNvPr id="7" name="Picture 6"/>
          <p:cNvPicPr>
            <a:picLocks noChangeAspect="1"/>
          </p:cNvPicPr>
          <p:nvPr userDrawn="1"/>
        </p:nvPicPr>
        <p:blipFill>
          <a:blip r:embed="rId6"/>
          <a:srcRect/>
          <a:stretch/>
        </p:blipFill>
        <p:spPr>
          <a:xfrm>
            <a:off x="360000" y="5929200"/>
            <a:ext cx="536713" cy="583383"/>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1" r:id="rId3"/>
    <p:sldLayoutId id="2147483664" r:id="rId4"/>
  </p:sldLayoutIdLst>
  <p:hf hdr="0" ftr="0"/>
  <p:txStyles>
    <p:titleStyle>
      <a:lvl1pPr algn="l" defTabSz="457200" rtl="0" eaLnBrk="1" fontAlgn="base" hangingPunct="1">
        <a:spcBef>
          <a:spcPct val="0"/>
        </a:spcBef>
        <a:spcAft>
          <a:spcPct val="0"/>
        </a:spcAft>
        <a:defRPr sz="3000" kern="1200">
          <a:solidFill>
            <a:srgbClr val="0D1B43"/>
          </a:solidFill>
          <a:latin typeface="+mj-lt"/>
          <a:ea typeface="+mj-ea"/>
          <a:cs typeface="+mj-cs"/>
        </a:defRPr>
      </a:lvl1pPr>
      <a:lvl2pPr algn="l" defTabSz="457200" rtl="0" eaLnBrk="1" fontAlgn="base" hangingPunct="1">
        <a:spcBef>
          <a:spcPct val="0"/>
        </a:spcBef>
        <a:spcAft>
          <a:spcPct val="0"/>
        </a:spcAft>
        <a:defRPr sz="3000">
          <a:solidFill>
            <a:srgbClr val="0D1B43"/>
          </a:solidFill>
          <a:latin typeface="Arial" charset="0"/>
        </a:defRPr>
      </a:lvl2pPr>
      <a:lvl3pPr algn="l" defTabSz="457200" rtl="0" eaLnBrk="1" fontAlgn="base" hangingPunct="1">
        <a:spcBef>
          <a:spcPct val="0"/>
        </a:spcBef>
        <a:spcAft>
          <a:spcPct val="0"/>
        </a:spcAft>
        <a:defRPr sz="3000">
          <a:solidFill>
            <a:srgbClr val="0D1B43"/>
          </a:solidFill>
          <a:latin typeface="Arial" charset="0"/>
        </a:defRPr>
      </a:lvl3pPr>
      <a:lvl4pPr algn="l" defTabSz="457200" rtl="0" eaLnBrk="1" fontAlgn="base" hangingPunct="1">
        <a:spcBef>
          <a:spcPct val="0"/>
        </a:spcBef>
        <a:spcAft>
          <a:spcPct val="0"/>
        </a:spcAft>
        <a:defRPr sz="3000">
          <a:solidFill>
            <a:srgbClr val="0D1B43"/>
          </a:solidFill>
          <a:latin typeface="Arial" charset="0"/>
        </a:defRPr>
      </a:lvl4pPr>
      <a:lvl5pPr algn="l" defTabSz="457200" rtl="0" eaLnBrk="1" fontAlgn="base" hangingPunct="1">
        <a:spcBef>
          <a:spcPct val="0"/>
        </a:spcBef>
        <a:spcAft>
          <a:spcPct val="0"/>
        </a:spcAft>
        <a:defRPr sz="3000">
          <a:solidFill>
            <a:srgbClr val="0D1B43"/>
          </a:solidFill>
          <a:latin typeface="Arial" charset="0"/>
        </a:defRPr>
      </a:lvl5pPr>
      <a:lvl6pPr marL="457200" algn="l" defTabSz="457200" rtl="0" eaLnBrk="1" fontAlgn="base" hangingPunct="1">
        <a:spcBef>
          <a:spcPct val="0"/>
        </a:spcBef>
        <a:spcAft>
          <a:spcPct val="0"/>
        </a:spcAft>
        <a:defRPr sz="3000">
          <a:solidFill>
            <a:srgbClr val="0D1B43"/>
          </a:solidFill>
          <a:latin typeface="Arial" charset="0"/>
        </a:defRPr>
      </a:lvl6pPr>
      <a:lvl7pPr marL="914400" algn="l" defTabSz="457200" rtl="0" eaLnBrk="1" fontAlgn="base" hangingPunct="1">
        <a:spcBef>
          <a:spcPct val="0"/>
        </a:spcBef>
        <a:spcAft>
          <a:spcPct val="0"/>
        </a:spcAft>
        <a:defRPr sz="3000">
          <a:solidFill>
            <a:srgbClr val="0D1B43"/>
          </a:solidFill>
          <a:latin typeface="Arial" charset="0"/>
        </a:defRPr>
      </a:lvl7pPr>
      <a:lvl8pPr marL="1371600" algn="l" defTabSz="457200" rtl="0" eaLnBrk="1" fontAlgn="base" hangingPunct="1">
        <a:spcBef>
          <a:spcPct val="0"/>
        </a:spcBef>
        <a:spcAft>
          <a:spcPct val="0"/>
        </a:spcAft>
        <a:defRPr sz="3000">
          <a:solidFill>
            <a:srgbClr val="0D1B43"/>
          </a:solidFill>
          <a:latin typeface="Arial" charset="0"/>
        </a:defRPr>
      </a:lvl8pPr>
      <a:lvl9pPr marL="1828800" algn="l" defTabSz="457200" rtl="0" eaLnBrk="1" fontAlgn="base" hangingPunct="1">
        <a:spcBef>
          <a:spcPct val="0"/>
        </a:spcBef>
        <a:spcAft>
          <a:spcPct val="0"/>
        </a:spcAft>
        <a:defRPr sz="3000">
          <a:solidFill>
            <a:srgbClr val="0D1B43"/>
          </a:solidFill>
          <a:latin typeface="Arial"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eg"/><Relationship Id="rId7" Type="http://schemas.openxmlformats.org/officeDocument/2006/relationships/diagramColors" Target="../diagrams/colors4.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jpeg"/><Relationship Id="rId7" Type="http://schemas.openxmlformats.org/officeDocument/2006/relationships/diagramColors" Target="../diagrams/colors12.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37.xml"/><Relationship Id="rId7" Type="http://schemas.openxmlformats.org/officeDocument/2006/relationships/diagramColors" Target="../diagrams/colors13.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39.xml"/><Relationship Id="rId7" Type="http://schemas.openxmlformats.org/officeDocument/2006/relationships/diagramColors" Target="../diagrams/colors14.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40.xml"/><Relationship Id="rId7" Type="http://schemas.openxmlformats.org/officeDocument/2006/relationships/diagramColors" Target="../diagrams/colors15.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41.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41.xml"/><Relationship Id="rId7" Type="http://schemas.openxmlformats.org/officeDocument/2006/relationships/diagramColors" Target="../diagrams/colors16.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4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6.jpeg"/><Relationship Id="rId7" Type="http://schemas.openxmlformats.org/officeDocument/2006/relationships/diagramColors" Target="../diagrams/colors17.xm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7.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6.jpeg"/><Relationship Id="rId7" Type="http://schemas.openxmlformats.org/officeDocument/2006/relationships/diagramColors" Target="../diagrams/colors20.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mailto:cims@facs.nsw.gov.au"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hyperlink" Target="mailto:cims@facs.nsw.gov.au" TargetMode="External"/></Relationships>
</file>

<file path=ppt/slides/_rels/slide68.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6.jpeg"/><Relationship Id="rId7" Type="http://schemas.openxmlformats.org/officeDocument/2006/relationships/diagramColors" Target="../diagrams/colors22.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hyperlink" Target="https://www.facs.nsw.gov.au/providers/homelessness-services/resources/tools" TargetMode="External"/><Relationship Id="rId4" Type="http://schemas.openxmlformats.org/officeDocument/2006/relationships/hyperlink" Target="mailto:SHSProgram@dcj.nsw.gov.a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CAD6C9-5DC7-2343-86A1-42B7FBB72551}"/>
              </a:ext>
            </a:extLst>
          </p:cNvPr>
          <p:cNvPicPr>
            <a:picLocks noChangeAspect="1"/>
          </p:cNvPicPr>
          <p:nvPr/>
        </p:nvPicPr>
        <p:blipFill>
          <a:blip r:embed="rId3"/>
          <a:stretch>
            <a:fillRect/>
          </a:stretch>
        </p:blipFill>
        <p:spPr>
          <a:xfrm>
            <a:off x="104776" y="1685925"/>
            <a:ext cx="4133849" cy="3276600"/>
          </a:xfrm>
          <a:prstGeom prst="rect">
            <a:avLst/>
          </a:prstGeom>
        </p:spPr>
      </p:pic>
      <p:sp>
        <p:nvSpPr>
          <p:cNvPr id="7169" name="Date Placeholder 3"/>
          <p:cNvSpPr txBox="1">
            <a:spLocks/>
          </p:cNvSpPr>
          <p:nvPr/>
        </p:nvSpPr>
        <p:spPr bwMode="auto">
          <a:xfrm>
            <a:off x="360000" y="627924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endParaRPr lang="en-US" altLang="en-US" sz="1400" dirty="0">
              <a:solidFill>
                <a:srgbClr val="132356"/>
              </a:solidFill>
            </a:endParaRPr>
          </a:p>
        </p:txBody>
      </p:sp>
      <p:sp>
        <p:nvSpPr>
          <p:cNvPr id="8" name="Title 1"/>
          <p:cNvSpPr txBox="1">
            <a:spLocks/>
          </p:cNvSpPr>
          <p:nvPr/>
        </p:nvSpPr>
        <p:spPr>
          <a:xfrm>
            <a:off x="1538288" y="353462"/>
            <a:ext cx="7605712" cy="750887"/>
          </a:xfrm>
          <a:prstGeom prst="rect">
            <a:avLst/>
          </a:prstGeom>
        </p:spPr>
        <p:txBody>
          <a:bodyPr lIns="0" tIns="0" rIns="0" bIns="0"/>
          <a:lstStyle>
            <a:lvl1pPr algn="l">
              <a:defRPr sz="4000" b="0" baseline="0">
                <a:solidFill>
                  <a:srgbClr val="FFFFFF"/>
                </a:solidFill>
                <a:latin typeface="Arial"/>
                <a:cs typeface="Arial"/>
              </a:defRPr>
            </a:lvl1pPr>
          </a:lstStyle>
          <a:p>
            <a:pPr eaLnBrk="1" fontAlgn="auto" hangingPunct="1">
              <a:spcAft>
                <a:spcPts val="0"/>
              </a:spcAft>
              <a:defRPr/>
            </a:pPr>
            <a:endParaRPr lang="en-US" dirty="0">
              <a:solidFill>
                <a:srgbClr val="002663"/>
              </a:solidFill>
              <a:ea typeface="+mj-ea"/>
            </a:endParaRPr>
          </a:p>
        </p:txBody>
      </p:sp>
      <p:sp>
        <p:nvSpPr>
          <p:cNvPr id="2" name="Rectangle 1"/>
          <p:cNvSpPr/>
          <p:nvPr/>
        </p:nvSpPr>
        <p:spPr>
          <a:xfrm>
            <a:off x="4133850" y="1772335"/>
            <a:ext cx="4943476" cy="3046988"/>
          </a:xfrm>
          <a:prstGeom prst="rect">
            <a:avLst/>
          </a:prstGeom>
        </p:spPr>
        <p:txBody>
          <a:bodyPr wrap="square">
            <a:spAutoFit/>
          </a:bodyPr>
          <a:lstStyle/>
          <a:p>
            <a:pPr algn="ctr" eaLnBrk="1" fontAlgn="auto" hangingPunct="1">
              <a:spcAft>
                <a:spcPts val="0"/>
              </a:spcAft>
              <a:defRPr/>
            </a:pPr>
            <a:r>
              <a:rPr lang="en-US" sz="4800" dirty="0"/>
              <a:t>Client Outcomes Survey (COS) SHS Sector Training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D571A5-604F-754B-944D-DD61790EA831}"/>
              </a:ext>
            </a:extLst>
          </p:cNvPr>
          <p:cNvSpPr>
            <a:spLocks noGrp="1"/>
          </p:cNvSpPr>
          <p:nvPr>
            <p:ph type="sldNum" sz="quarter" idx="10"/>
          </p:nvPr>
        </p:nvSpPr>
        <p:spPr/>
        <p:txBody>
          <a:bodyPr/>
          <a:lstStyle/>
          <a:p>
            <a:fld id="{1CE96537-7078-420B-A775-05F8FAE87E85}" type="slidenum">
              <a:rPr lang="en-US" altLang="en-US" smtClean="0"/>
              <a:pPr/>
              <a:t>10</a:t>
            </a:fld>
            <a:endParaRPr lang="en-US" altLang="en-US" dirty="0"/>
          </a:p>
        </p:txBody>
      </p:sp>
      <p:sp>
        <p:nvSpPr>
          <p:cNvPr id="5" name="Date Placeholder 4">
            <a:extLst>
              <a:ext uri="{FF2B5EF4-FFF2-40B4-BE49-F238E27FC236}">
                <a16:creationId xmlns:a16="http://schemas.microsoft.com/office/drawing/2014/main" id="{EEE52E36-DBA7-E54E-ACAE-CCCB89695458}"/>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sp>
        <p:nvSpPr>
          <p:cNvPr id="7" name="Rectangle 6"/>
          <p:cNvSpPr/>
          <p:nvPr/>
        </p:nvSpPr>
        <p:spPr>
          <a:xfrm>
            <a:off x="0" y="40918"/>
            <a:ext cx="9144000" cy="369332"/>
          </a:xfrm>
          <a:prstGeom prst="rect">
            <a:avLst/>
          </a:prstGeom>
          <a:solidFill>
            <a:schemeClr val="accent6">
              <a:lumMod val="20000"/>
              <a:lumOff val="80000"/>
            </a:schemeClr>
          </a:solidFill>
        </p:spPr>
        <p:txBody>
          <a:bodyPr wrap="square">
            <a:spAutoFit/>
          </a:bodyPr>
          <a:lstStyle/>
          <a:p>
            <a:pPr lvl="0"/>
            <a:r>
              <a:rPr lang="en-US" dirty="0"/>
              <a:t>SHS Outcomes Framework recap; Development of the COS; Why use a COS?</a:t>
            </a:r>
          </a:p>
        </p:txBody>
      </p:sp>
      <p:pic>
        <p:nvPicPr>
          <p:cNvPr id="11" name="Content Placeholder 10">
            <a:extLst>
              <a:ext uri="{FF2B5EF4-FFF2-40B4-BE49-F238E27FC236}">
                <a16:creationId xmlns:a16="http://schemas.microsoft.com/office/drawing/2014/main" id="{59D042C2-F425-344F-97D4-F1F83C01DF8E}"/>
              </a:ext>
            </a:extLst>
          </p:cNvPr>
          <p:cNvPicPr>
            <a:picLocks noGrp="1" noChangeAspect="1"/>
          </p:cNvPicPr>
          <p:nvPr>
            <p:ph idx="1"/>
          </p:nvPr>
        </p:nvPicPr>
        <p:blipFill>
          <a:blip r:embed="rId3"/>
          <a:stretch>
            <a:fillRect/>
          </a:stretch>
        </p:blipFill>
        <p:spPr>
          <a:xfrm>
            <a:off x="453091" y="812800"/>
            <a:ext cx="8044144" cy="5102578"/>
          </a:xfrm>
          <a:prstGeom prst="rect">
            <a:avLst/>
          </a:prstGeom>
        </p:spPr>
      </p:pic>
    </p:spTree>
    <p:extLst>
      <p:ext uri="{BB962C8B-B14F-4D97-AF65-F5344CB8AC3E}">
        <p14:creationId xmlns:p14="http://schemas.microsoft.com/office/powerpoint/2010/main" val="2942337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D571A5-604F-754B-944D-DD61790EA831}"/>
              </a:ext>
            </a:extLst>
          </p:cNvPr>
          <p:cNvSpPr>
            <a:spLocks noGrp="1"/>
          </p:cNvSpPr>
          <p:nvPr>
            <p:ph type="sldNum" sz="quarter" idx="10"/>
          </p:nvPr>
        </p:nvSpPr>
        <p:spPr/>
        <p:txBody>
          <a:bodyPr/>
          <a:lstStyle/>
          <a:p>
            <a:fld id="{1CE96537-7078-420B-A775-05F8FAE87E85}" type="slidenum">
              <a:rPr lang="en-US" altLang="en-US" smtClean="0"/>
              <a:pPr/>
              <a:t>11</a:t>
            </a:fld>
            <a:endParaRPr lang="en-US" altLang="en-US" dirty="0"/>
          </a:p>
        </p:txBody>
      </p:sp>
      <p:sp>
        <p:nvSpPr>
          <p:cNvPr id="5" name="Date Placeholder 4">
            <a:extLst>
              <a:ext uri="{FF2B5EF4-FFF2-40B4-BE49-F238E27FC236}">
                <a16:creationId xmlns:a16="http://schemas.microsoft.com/office/drawing/2014/main" id="{EEE52E36-DBA7-E54E-ACAE-CCCB89695458}"/>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sp>
        <p:nvSpPr>
          <p:cNvPr id="7" name="Rectangle 6"/>
          <p:cNvSpPr/>
          <p:nvPr/>
        </p:nvSpPr>
        <p:spPr>
          <a:xfrm>
            <a:off x="0" y="40918"/>
            <a:ext cx="9144000" cy="369332"/>
          </a:xfrm>
          <a:prstGeom prst="rect">
            <a:avLst/>
          </a:prstGeom>
          <a:solidFill>
            <a:schemeClr val="accent6">
              <a:lumMod val="20000"/>
              <a:lumOff val="80000"/>
            </a:schemeClr>
          </a:solidFill>
        </p:spPr>
        <p:txBody>
          <a:bodyPr wrap="square">
            <a:spAutoFit/>
          </a:bodyPr>
          <a:lstStyle/>
          <a:p>
            <a:pPr lvl="0"/>
            <a:r>
              <a:rPr lang="en-US" dirty="0"/>
              <a:t>SHS Outcomes Framework recap; Development of the COS; Why use a COS?</a:t>
            </a:r>
          </a:p>
        </p:txBody>
      </p:sp>
      <p:pic>
        <p:nvPicPr>
          <p:cNvPr id="9" name="Content Placeholder 8">
            <a:extLst>
              <a:ext uri="{FF2B5EF4-FFF2-40B4-BE49-F238E27FC236}">
                <a16:creationId xmlns:a16="http://schemas.microsoft.com/office/drawing/2014/main" id="{2CB31560-67F4-E04F-B598-EF1FD76B1BC0}"/>
              </a:ext>
            </a:extLst>
          </p:cNvPr>
          <p:cNvPicPr>
            <a:picLocks noGrp="1" noChangeAspect="1"/>
          </p:cNvPicPr>
          <p:nvPr>
            <p:ph idx="1"/>
          </p:nvPr>
        </p:nvPicPr>
        <p:blipFill rotWithShape="1">
          <a:blip r:embed="rId3"/>
          <a:srcRect t="18270" b="10394"/>
          <a:stretch/>
        </p:blipFill>
        <p:spPr>
          <a:xfrm>
            <a:off x="453091" y="1275644"/>
            <a:ext cx="8044144" cy="4560712"/>
          </a:xfrm>
          <a:prstGeom prst="rect">
            <a:avLst/>
          </a:prstGeom>
        </p:spPr>
      </p:pic>
    </p:spTree>
    <p:extLst>
      <p:ext uri="{BB962C8B-B14F-4D97-AF65-F5344CB8AC3E}">
        <p14:creationId xmlns:p14="http://schemas.microsoft.com/office/powerpoint/2010/main" val="1360708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F92E2-590D-AE4A-8E5D-F9DBD740DBFE}"/>
              </a:ext>
            </a:extLst>
          </p:cNvPr>
          <p:cNvSpPr>
            <a:spLocks noGrp="1"/>
          </p:cNvSpPr>
          <p:nvPr>
            <p:ph type="title"/>
          </p:nvPr>
        </p:nvSpPr>
        <p:spPr>
          <a:xfrm>
            <a:off x="360000" y="1322026"/>
            <a:ext cx="6091881" cy="605582"/>
          </a:xfrm>
        </p:spPr>
        <p:txBody>
          <a:bodyPr/>
          <a:lstStyle/>
          <a:p>
            <a:r>
              <a:rPr lang="en-US" sz="2400" dirty="0"/>
              <a:t>The COS puts the client at the centre of what funders and providers do</a:t>
            </a:r>
          </a:p>
        </p:txBody>
      </p:sp>
      <p:sp>
        <p:nvSpPr>
          <p:cNvPr id="4" name="Slide Number Placeholder 3">
            <a:extLst>
              <a:ext uri="{FF2B5EF4-FFF2-40B4-BE49-F238E27FC236}">
                <a16:creationId xmlns:a16="http://schemas.microsoft.com/office/drawing/2014/main" id="{7ED571A5-604F-754B-944D-DD61790EA831}"/>
              </a:ext>
            </a:extLst>
          </p:cNvPr>
          <p:cNvSpPr>
            <a:spLocks noGrp="1"/>
          </p:cNvSpPr>
          <p:nvPr>
            <p:ph type="sldNum" sz="quarter" idx="10"/>
          </p:nvPr>
        </p:nvSpPr>
        <p:spPr/>
        <p:txBody>
          <a:bodyPr/>
          <a:lstStyle/>
          <a:p>
            <a:fld id="{1CE96537-7078-420B-A775-05F8FAE87E85}" type="slidenum">
              <a:rPr lang="en-US" altLang="en-US" smtClean="0"/>
              <a:pPr/>
              <a:t>12</a:t>
            </a:fld>
            <a:endParaRPr lang="en-US" altLang="en-US" dirty="0"/>
          </a:p>
        </p:txBody>
      </p:sp>
      <p:sp>
        <p:nvSpPr>
          <p:cNvPr id="5" name="Date Placeholder 4">
            <a:extLst>
              <a:ext uri="{FF2B5EF4-FFF2-40B4-BE49-F238E27FC236}">
                <a16:creationId xmlns:a16="http://schemas.microsoft.com/office/drawing/2014/main" id="{EEE52E36-DBA7-E54E-ACAE-CCCB89695458}"/>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pic>
        <p:nvPicPr>
          <p:cNvPr id="6" name="Content Placeholder 6" descr="Shape, arrow&#10;&#10;Description automatically generated">
            <a:extLst>
              <a:ext uri="{FF2B5EF4-FFF2-40B4-BE49-F238E27FC236}">
                <a16:creationId xmlns:a16="http://schemas.microsoft.com/office/drawing/2014/main" id="{0558E443-4BB1-6346-9125-B8368444C9E7}"/>
              </a:ext>
            </a:extLst>
          </p:cNvPr>
          <p:cNvPicPr>
            <a:picLocks noGrp="1" noChangeAspect="1"/>
          </p:cNvPicPr>
          <p:nvPr>
            <p:ph idx="1"/>
          </p:nvPr>
        </p:nvPicPr>
        <p:blipFill rotWithShape="1">
          <a:blip r:embed="rId3"/>
          <a:srcRect t="9406" b="5043"/>
          <a:stretch/>
        </p:blipFill>
        <p:spPr>
          <a:xfrm>
            <a:off x="1922463" y="2429004"/>
            <a:ext cx="5105400" cy="2868354"/>
          </a:xfrm>
          <a:prstGeom prst="rect">
            <a:avLst/>
          </a:prstGeom>
        </p:spPr>
      </p:pic>
      <p:sp>
        <p:nvSpPr>
          <p:cNvPr id="7" name="Rectangle 6"/>
          <p:cNvSpPr/>
          <p:nvPr/>
        </p:nvSpPr>
        <p:spPr>
          <a:xfrm>
            <a:off x="0" y="40918"/>
            <a:ext cx="9144000" cy="369332"/>
          </a:xfrm>
          <a:prstGeom prst="rect">
            <a:avLst/>
          </a:prstGeom>
          <a:solidFill>
            <a:schemeClr val="accent6">
              <a:lumMod val="20000"/>
              <a:lumOff val="80000"/>
            </a:schemeClr>
          </a:solidFill>
        </p:spPr>
        <p:txBody>
          <a:bodyPr wrap="square">
            <a:spAutoFit/>
          </a:bodyPr>
          <a:lstStyle/>
          <a:p>
            <a:pPr lvl="0"/>
            <a:r>
              <a:rPr lang="en-US" dirty="0"/>
              <a:t>SHS Outcomes Framework recap; Development of the COS; Why use a COS?</a:t>
            </a:r>
          </a:p>
        </p:txBody>
      </p:sp>
    </p:spTree>
    <p:extLst>
      <p:ext uri="{BB962C8B-B14F-4D97-AF65-F5344CB8AC3E}">
        <p14:creationId xmlns:p14="http://schemas.microsoft.com/office/powerpoint/2010/main" val="3155142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uzzle pieces">
            <a:extLst>
              <a:ext uri="{FF2B5EF4-FFF2-40B4-BE49-F238E27FC236}">
                <a16:creationId xmlns:a16="http://schemas.microsoft.com/office/drawing/2014/main" id="{CE62ADF4-9350-E555-FEEF-740D7335EE83}"/>
              </a:ext>
            </a:extLst>
          </p:cNvPr>
          <p:cNvPicPr>
            <a:picLocks noChangeAspect="1"/>
          </p:cNvPicPr>
          <p:nvPr/>
        </p:nvPicPr>
        <p:blipFill rotWithShape="1">
          <a:blip r:embed="rId3"/>
          <a:srcRect t="4793" b="10620"/>
          <a:stretch/>
        </p:blipFill>
        <p:spPr>
          <a:xfrm>
            <a:off x="-2285" y="1629103"/>
            <a:ext cx="9143999" cy="4127485"/>
          </a:xfrm>
          <a:prstGeom prst="rect">
            <a:avLst/>
          </a:prstGeom>
        </p:spPr>
      </p:pic>
      <p:sp>
        <p:nvSpPr>
          <p:cNvPr id="2" name="Title 1">
            <a:extLst>
              <a:ext uri="{FF2B5EF4-FFF2-40B4-BE49-F238E27FC236}">
                <a16:creationId xmlns:a16="http://schemas.microsoft.com/office/drawing/2014/main" id="{9D31C891-B615-E14D-8348-67CFBA3EDBFF}"/>
              </a:ext>
            </a:extLst>
          </p:cNvPr>
          <p:cNvSpPr>
            <a:spLocks noGrp="1"/>
          </p:cNvSpPr>
          <p:nvPr>
            <p:ph type="title"/>
          </p:nvPr>
        </p:nvSpPr>
        <p:spPr>
          <a:xfrm>
            <a:off x="-136634" y="672662"/>
            <a:ext cx="7543800" cy="956441"/>
          </a:xfrm>
          <a:effectLst>
            <a:outerShdw blurRad="50800" dist="38100" dir="2700000" algn="tl" rotWithShape="0">
              <a:prstClr val="black">
                <a:alpha val="40000"/>
              </a:prstClr>
            </a:outerShdw>
          </a:effectLst>
        </p:spPr>
        <p:txBody>
          <a:bodyPr vert="horz" wrap="square" lIns="68580" tIns="34290" rIns="68580" bIns="34290" numCol="1" rtlCol="0" anchor="b" anchorCtr="0" compatLnSpc="1">
            <a:prstTxWarp prst="textNoShape">
              <a:avLst/>
            </a:prstTxWarp>
            <a:normAutofit/>
          </a:bodyPr>
          <a:lstStyle/>
          <a:p>
            <a:pPr algn="ctr"/>
            <a:r>
              <a:rPr lang="en-US" sz="2400" dirty="0">
                <a:solidFill>
                  <a:schemeClr val="tx1"/>
                </a:solidFill>
              </a:rPr>
              <a:t>The COS is one piece of the puzzle in understanding the impact of SHS service delivery</a:t>
            </a:r>
          </a:p>
        </p:txBody>
      </p:sp>
      <p:sp>
        <p:nvSpPr>
          <p:cNvPr id="4" name="Rectangle 3"/>
          <p:cNvSpPr/>
          <p:nvPr/>
        </p:nvSpPr>
        <p:spPr>
          <a:xfrm>
            <a:off x="0" y="40918"/>
            <a:ext cx="9141714" cy="369332"/>
          </a:xfrm>
          <a:prstGeom prst="rect">
            <a:avLst/>
          </a:prstGeom>
          <a:solidFill>
            <a:schemeClr val="accent6">
              <a:lumMod val="20000"/>
              <a:lumOff val="80000"/>
            </a:schemeClr>
          </a:solidFill>
        </p:spPr>
        <p:txBody>
          <a:bodyPr wrap="square">
            <a:spAutoFit/>
          </a:bodyPr>
          <a:lstStyle/>
          <a:p>
            <a:pPr lvl="0"/>
            <a:r>
              <a:rPr lang="en-US" dirty="0"/>
              <a:t>SHS Outcomes Framework recap; Development of the COS; Why use a COS?</a:t>
            </a:r>
          </a:p>
        </p:txBody>
      </p:sp>
    </p:spTree>
    <p:extLst>
      <p:ext uri="{BB962C8B-B14F-4D97-AF65-F5344CB8AC3E}">
        <p14:creationId xmlns:p14="http://schemas.microsoft.com/office/powerpoint/2010/main" val="1392585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0000" y="1166689"/>
            <a:ext cx="6091881" cy="605582"/>
          </a:xfrm>
        </p:spPr>
        <p:txBody>
          <a:bodyPr/>
          <a:lstStyle/>
          <a:p>
            <a:r>
              <a:rPr lang="en-AU" sz="2400" dirty="0"/>
              <a:t>The focus of the COS is creating a culture of learning and continuous quality improvement </a:t>
            </a:r>
          </a:p>
        </p:txBody>
      </p:sp>
      <p:sp>
        <p:nvSpPr>
          <p:cNvPr id="4" name="Slide Number Placeholder 3"/>
          <p:cNvSpPr>
            <a:spLocks noGrp="1"/>
          </p:cNvSpPr>
          <p:nvPr>
            <p:ph type="sldNum" sz="quarter" idx="10"/>
          </p:nvPr>
        </p:nvSpPr>
        <p:spPr/>
        <p:txBody>
          <a:bodyPr/>
          <a:lstStyle/>
          <a:p>
            <a:fld id="{1CE96537-7078-420B-A775-05F8FAE87E85}" type="slidenum">
              <a:rPr lang="en-US" altLang="en-US" smtClean="0"/>
              <a:pPr/>
              <a:t>14</a:t>
            </a:fld>
            <a:endParaRPr lang="en-US" altLang="en-US" dirty="0"/>
          </a:p>
        </p:txBody>
      </p:sp>
      <p:sp>
        <p:nvSpPr>
          <p:cNvPr id="5" name="Date Placeholder 4"/>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pic>
        <p:nvPicPr>
          <p:cNvPr id="7" name="Picture 6">
            <a:extLst>
              <a:ext uri="{FF2B5EF4-FFF2-40B4-BE49-F238E27FC236}">
                <a16:creationId xmlns:a16="http://schemas.microsoft.com/office/drawing/2014/main" id="{3707146A-559C-D241-B2C2-4AE381258C8C}"/>
              </a:ext>
            </a:extLst>
          </p:cNvPr>
          <p:cNvPicPr>
            <a:picLocks noChangeAspect="1"/>
          </p:cNvPicPr>
          <p:nvPr/>
        </p:nvPicPr>
        <p:blipFill rotWithShape="1">
          <a:blip r:embed="rId3"/>
          <a:srcRect t="6709" r="11468" b="8188"/>
          <a:stretch/>
        </p:blipFill>
        <p:spPr>
          <a:xfrm>
            <a:off x="450311" y="2528711"/>
            <a:ext cx="8095378" cy="3443111"/>
          </a:xfrm>
          <a:prstGeom prst="rect">
            <a:avLst/>
          </a:prstGeom>
        </p:spPr>
      </p:pic>
      <p:sp>
        <p:nvSpPr>
          <p:cNvPr id="6" name="Rectangle 5"/>
          <p:cNvSpPr/>
          <p:nvPr/>
        </p:nvSpPr>
        <p:spPr>
          <a:xfrm>
            <a:off x="0" y="40918"/>
            <a:ext cx="9144000" cy="369332"/>
          </a:xfrm>
          <a:prstGeom prst="rect">
            <a:avLst/>
          </a:prstGeom>
          <a:solidFill>
            <a:schemeClr val="accent6">
              <a:lumMod val="20000"/>
              <a:lumOff val="80000"/>
            </a:schemeClr>
          </a:solidFill>
        </p:spPr>
        <p:txBody>
          <a:bodyPr wrap="square">
            <a:spAutoFit/>
          </a:bodyPr>
          <a:lstStyle/>
          <a:p>
            <a:pPr lvl="0"/>
            <a:r>
              <a:rPr lang="en-US" dirty="0"/>
              <a:t>SHS Outcomes Framework recap; Development of the COS; Why use a COS?</a:t>
            </a:r>
          </a:p>
        </p:txBody>
      </p:sp>
    </p:spTree>
    <p:extLst>
      <p:ext uri="{BB962C8B-B14F-4D97-AF65-F5344CB8AC3E}">
        <p14:creationId xmlns:p14="http://schemas.microsoft.com/office/powerpoint/2010/main" val="1085467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B9B9EA2-AE68-47F9-85BB-0D089FD6DA22}" type="datetime2">
              <a:rPr lang="en-US" altLang="en-US" sz="1200">
                <a:solidFill>
                  <a:srgbClr val="0D1B43"/>
                </a:solidFill>
              </a:rPr>
              <a:pPr>
                <a:spcBef>
                  <a:spcPct val="0"/>
                </a:spcBef>
                <a:buFontTx/>
                <a:buNone/>
              </a:pPr>
              <a:t>Tuesday, June 27, 2023</a:t>
            </a:fld>
            <a:endParaRPr lang="en-US" altLang="en-US" sz="1200" dirty="0">
              <a:solidFill>
                <a:srgbClr val="0D1B43"/>
              </a:solidFill>
            </a:endParaRPr>
          </a:p>
        </p:txBody>
      </p:sp>
      <p:sp>
        <p:nvSpPr>
          <p:cNvPr id="112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8D3CA50-49CD-48B5-BE4F-BBCB4429E2AD}" type="slidenum">
              <a:rPr lang="en-US" altLang="en-US" sz="1200">
                <a:solidFill>
                  <a:srgbClr val="0D1B43"/>
                </a:solidFill>
              </a:rPr>
              <a:pPr>
                <a:spcBef>
                  <a:spcPct val="0"/>
                </a:spcBef>
                <a:buFontTx/>
                <a:buNone/>
              </a:pPr>
              <a:t>15</a:t>
            </a:fld>
            <a:endParaRPr lang="en-US" altLang="en-US" sz="1200" dirty="0">
              <a:solidFill>
                <a:srgbClr val="0D1B43"/>
              </a:solidFill>
            </a:endParaRPr>
          </a:p>
        </p:txBody>
      </p:sp>
      <p:pic>
        <p:nvPicPr>
          <p:cNvPr id="6" name="Content Placeholder 3" descr="A close up of a toy&#10;&#10;Description automatically generated">
            <a:extLst>
              <a:ext uri="{FF2B5EF4-FFF2-40B4-BE49-F238E27FC236}">
                <a16:creationId xmlns:a16="http://schemas.microsoft.com/office/drawing/2014/main" id="{C63DED83-0FCF-C145-B6B7-F785BD418225}"/>
              </a:ext>
            </a:extLst>
          </p:cNvPr>
          <p:cNvPicPr>
            <a:picLocks/>
          </p:cNvPicPr>
          <p:nvPr/>
        </p:nvPicPr>
        <p:blipFill rotWithShape="1">
          <a:blip r:embed="rId3">
            <a:extLst>
              <a:ext uri="{28A0092B-C50C-407E-A947-70E740481C1C}">
                <a14:useLocalDpi xmlns:a14="http://schemas.microsoft.com/office/drawing/2010/main" val="0"/>
              </a:ext>
            </a:extLst>
          </a:blip>
          <a:srcRect t="9018" b="40683"/>
          <a:stretch/>
        </p:blipFill>
        <p:spPr bwMode="auto">
          <a:xfrm>
            <a:off x="688177" y="23823"/>
            <a:ext cx="3883822" cy="1384563"/>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extBox 3">
            <a:extLst>
              <a:ext uri="{FF2B5EF4-FFF2-40B4-BE49-F238E27FC236}">
                <a16:creationId xmlns:a16="http://schemas.microsoft.com/office/drawing/2014/main" id="{2C8A5065-17B1-C3C1-CCB5-B36EF85AA136}"/>
              </a:ext>
            </a:extLst>
          </p:cNvPr>
          <p:cNvGraphicFramePr/>
          <p:nvPr>
            <p:extLst>
              <p:ext uri="{D42A27DB-BD31-4B8C-83A1-F6EECF244321}">
                <p14:modId xmlns:p14="http://schemas.microsoft.com/office/powerpoint/2010/main" val="222659101"/>
              </p:ext>
            </p:extLst>
          </p:nvPr>
        </p:nvGraphicFramePr>
        <p:xfrm>
          <a:off x="279201" y="1498075"/>
          <a:ext cx="8585597" cy="44099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80674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F4A25-B431-5443-98AD-AE1E105C8079}"/>
              </a:ext>
            </a:extLst>
          </p:cNvPr>
          <p:cNvSpPr>
            <a:spLocks noGrp="1"/>
          </p:cNvSpPr>
          <p:nvPr>
            <p:ph idx="1"/>
          </p:nvPr>
        </p:nvSpPr>
        <p:spPr/>
        <p:txBody>
          <a:bodyPr/>
          <a:lstStyle/>
          <a:p>
            <a:pPr marL="0" indent="0">
              <a:buNone/>
            </a:pPr>
            <a:r>
              <a:rPr lang="en-US" sz="2800" i="1" dirty="0">
                <a:solidFill>
                  <a:schemeClr val="tx1"/>
                </a:solidFill>
              </a:rPr>
              <a:t> </a:t>
            </a:r>
            <a:endParaRPr lang="en-US" dirty="0"/>
          </a:p>
        </p:txBody>
      </p:sp>
      <p:sp>
        <p:nvSpPr>
          <p:cNvPr id="4" name="Slide Number Placeholder 3">
            <a:extLst>
              <a:ext uri="{FF2B5EF4-FFF2-40B4-BE49-F238E27FC236}">
                <a16:creationId xmlns:a16="http://schemas.microsoft.com/office/drawing/2014/main" id="{5B6E0BA2-01F6-8B42-AC98-EA97157660DC}"/>
              </a:ext>
            </a:extLst>
          </p:cNvPr>
          <p:cNvSpPr>
            <a:spLocks noGrp="1"/>
          </p:cNvSpPr>
          <p:nvPr>
            <p:ph type="sldNum" sz="quarter" idx="10"/>
          </p:nvPr>
        </p:nvSpPr>
        <p:spPr/>
        <p:txBody>
          <a:bodyPr/>
          <a:lstStyle/>
          <a:p>
            <a:fld id="{1CE96537-7078-420B-A775-05F8FAE87E85}" type="slidenum">
              <a:rPr lang="en-US" altLang="en-US" smtClean="0"/>
              <a:pPr/>
              <a:t>16</a:t>
            </a:fld>
            <a:endParaRPr lang="en-US" altLang="en-US" dirty="0"/>
          </a:p>
        </p:txBody>
      </p:sp>
      <p:sp>
        <p:nvSpPr>
          <p:cNvPr id="5" name="Date Placeholder 4">
            <a:extLst>
              <a:ext uri="{FF2B5EF4-FFF2-40B4-BE49-F238E27FC236}">
                <a16:creationId xmlns:a16="http://schemas.microsoft.com/office/drawing/2014/main" id="{EF4B7087-68C1-6140-ADC6-1F1D08AEBD93}"/>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pic>
        <p:nvPicPr>
          <p:cNvPr id="6" name="Picture 5"/>
          <p:cNvPicPr>
            <a:picLocks noChangeAspect="1"/>
          </p:cNvPicPr>
          <p:nvPr/>
        </p:nvPicPr>
        <p:blipFill rotWithShape="1">
          <a:blip r:embed="rId3"/>
          <a:srcRect l="24409" t="26703" r="24121" b="9259"/>
          <a:stretch/>
        </p:blipFill>
        <p:spPr>
          <a:xfrm>
            <a:off x="204005" y="486486"/>
            <a:ext cx="8687705" cy="6080119"/>
          </a:xfrm>
          <a:prstGeom prst="rect">
            <a:avLst/>
          </a:prstGeom>
        </p:spPr>
      </p:pic>
      <p:sp>
        <p:nvSpPr>
          <p:cNvPr id="8" name="Rectangle 7"/>
          <p:cNvSpPr/>
          <p:nvPr/>
        </p:nvSpPr>
        <p:spPr>
          <a:xfrm>
            <a:off x="0" y="62473"/>
            <a:ext cx="9144000" cy="369332"/>
          </a:xfrm>
          <a:prstGeom prst="rect">
            <a:avLst/>
          </a:prstGeom>
          <a:solidFill>
            <a:schemeClr val="accent6">
              <a:lumMod val="20000"/>
              <a:lumOff val="80000"/>
            </a:schemeClr>
          </a:solidFill>
        </p:spPr>
        <p:txBody>
          <a:bodyPr wrap="square">
            <a:spAutoFit/>
          </a:bodyPr>
          <a:lstStyle/>
          <a:p>
            <a:r>
              <a:rPr lang="en-US" dirty="0"/>
              <a:t>The COS and how to administer it</a:t>
            </a:r>
          </a:p>
        </p:txBody>
      </p:sp>
    </p:spTree>
    <p:extLst>
      <p:ext uri="{BB962C8B-B14F-4D97-AF65-F5344CB8AC3E}">
        <p14:creationId xmlns:p14="http://schemas.microsoft.com/office/powerpoint/2010/main" val="1820116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E0BA2-01F6-8B42-AC98-EA97157660DC}"/>
              </a:ext>
            </a:extLst>
          </p:cNvPr>
          <p:cNvSpPr>
            <a:spLocks noGrp="1"/>
          </p:cNvSpPr>
          <p:nvPr>
            <p:ph type="sldNum" sz="quarter" idx="10"/>
          </p:nvPr>
        </p:nvSpPr>
        <p:spPr/>
        <p:txBody>
          <a:bodyPr/>
          <a:lstStyle/>
          <a:p>
            <a:fld id="{1CE96537-7078-420B-A775-05F8FAE87E85}" type="slidenum">
              <a:rPr lang="en-US" altLang="en-US" smtClean="0"/>
              <a:pPr/>
              <a:t>17</a:t>
            </a:fld>
            <a:endParaRPr lang="en-US" altLang="en-US" dirty="0"/>
          </a:p>
        </p:txBody>
      </p:sp>
      <p:sp>
        <p:nvSpPr>
          <p:cNvPr id="5" name="Date Placeholder 4">
            <a:extLst>
              <a:ext uri="{FF2B5EF4-FFF2-40B4-BE49-F238E27FC236}">
                <a16:creationId xmlns:a16="http://schemas.microsoft.com/office/drawing/2014/main" id="{EF4B7087-68C1-6140-ADC6-1F1D08AEBD93}"/>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607480555"/>
              </p:ext>
            </p:extLst>
          </p:nvPr>
        </p:nvGraphicFramePr>
        <p:xfrm>
          <a:off x="204005" y="1307580"/>
          <a:ext cx="8635195" cy="4647417"/>
        </p:xfrm>
        <a:graphic>
          <a:graphicData uri="http://schemas.openxmlformats.org/drawingml/2006/table">
            <a:tbl>
              <a:tblPr firstRow="1" firstCol="1" bandRow="1"/>
              <a:tblGrid>
                <a:gridCol w="994744">
                  <a:extLst>
                    <a:ext uri="{9D8B030D-6E8A-4147-A177-3AD203B41FA5}">
                      <a16:colId xmlns:a16="http://schemas.microsoft.com/office/drawing/2014/main" val="3012549268"/>
                    </a:ext>
                  </a:extLst>
                </a:gridCol>
                <a:gridCol w="7640451">
                  <a:extLst>
                    <a:ext uri="{9D8B030D-6E8A-4147-A177-3AD203B41FA5}">
                      <a16:colId xmlns:a16="http://schemas.microsoft.com/office/drawing/2014/main" val="1004195666"/>
                    </a:ext>
                  </a:extLst>
                </a:gridCol>
              </a:tblGrid>
              <a:tr h="765041">
                <a:tc>
                  <a:txBody>
                    <a:bodyPr/>
                    <a:lstStyle/>
                    <a:p>
                      <a:pPr>
                        <a:lnSpc>
                          <a:spcPct val="115000"/>
                        </a:lnSpc>
                        <a:spcAft>
                          <a:spcPts val="0"/>
                        </a:spcAft>
                      </a:pPr>
                      <a:r>
                        <a:rPr lang="en-AU" sz="1600" b="1" dirty="0">
                          <a:effectLst/>
                          <a:latin typeface="+mn-lt"/>
                          <a:ea typeface="Rockwell" panose="02060603020205020403" pitchFamily="18" charset="0"/>
                          <a:cs typeface="Times New Roman" panose="02020603050405020304" pitchFamily="18" charset="0"/>
                        </a:rPr>
                        <a:t>WHAT</a:t>
                      </a:r>
                      <a:endParaRPr lang="en-AU" sz="1600" dirty="0">
                        <a:effectLst/>
                        <a:latin typeface="+mn-lt"/>
                        <a:ea typeface="Times New Roman" panose="02020603050405020304" pitchFamily="18" charset="0"/>
                        <a:cs typeface="Times New Roman" panose="02020603050405020304" pitchFamily="18" charset="0"/>
                      </a:endParaRPr>
                    </a:p>
                  </a:txBody>
                  <a:tcPr marL="57179" marR="57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9C92"/>
                    </a:solidFill>
                  </a:tcPr>
                </a:tc>
                <a:tc>
                  <a:txBody>
                    <a:bodyPr/>
                    <a:lstStyle/>
                    <a:p>
                      <a:pPr>
                        <a:lnSpc>
                          <a:spcPct val="115000"/>
                        </a:lnSpc>
                        <a:spcAft>
                          <a:spcPts val="0"/>
                        </a:spcAft>
                      </a:pPr>
                      <a:r>
                        <a:rPr lang="en-AU" sz="1600" dirty="0">
                          <a:effectLst/>
                          <a:latin typeface="+mn-lt"/>
                          <a:ea typeface="Rockwell" panose="02060603020205020403" pitchFamily="18" charset="0"/>
                          <a:cs typeface="Times New Roman" panose="02020603050405020304" pitchFamily="18" charset="0"/>
                        </a:rPr>
                        <a:t>The COS is a voluntary self-report survey that asks clients, who are accessing support, to provide feedback on the progress of their goals in relation to safety, housing and wellbeing. </a:t>
                      </a:r>
                      <a:endParaRPr lang="en-AU" sz="1600" dirty="0">
                        <a:effectLst/>
                        <a:latin typeface="+mn-lt"/>
                        <a:ea typeface="Times New Roman" panose="02020603050405020304" pitchFamily="18" charset="0"/>
                        <a:cs typeface="Times New Roman" panose="02020603050405020304" pitchFamily="18" charset="0"/>
                      </a:endParaRPr>
                    </a:p>
                  </a:txBody>
                  <a:tcPr marL="57179" marR="57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8199086"/>
                  </a:ext>
                </a:extLst>
              </a:tr>
              <a:tr h="606960">
                <a:tc>
                  <a:txBody>
                    <a:bodyPr/>
                    <a:lstStyle/>
                    <a:p>
                      <a:pPr>
                        <a:lnSpc>
                          <a:spcPct val="115000"/>
                        </a:lnSpc>
                        <a:spcAft>
                          <a:spcPts val="0"/>
                        </a:spcAft>
                      </a:pPr>
                      <a:r>
                        <a:rPr lang="en-AU" sz="1600" b="1" dirty="0">
                          <a:effectLst/>
                          <a:latin typeface="+mn-lt"/>
                          <a:ea typeface="Rockwell" panose="02060603020205020403" pitchFamily="18" charset="0"/>
                          <a:cs typeface="Times New Roman" panose="02020603050405020304" pitchFamily="18" charset="0"/>
                        </a:rPr>
                        <a:t>WHO</a:t>
                      </a:r>
                      <a:endParaRPr lang="en-AU" sz="1600" dirty="0">
                        <a:effectLst/>
                        <a:latin typeface="+mn-lt"/>
                        <a:ea typeface="Times New Roman" panose="02020603050405020304" pitchFamily="18" charset="0"/>
                        <a:cs typeface="Times New Roman" panose="02020603050405020304" pitchFamily="18" charset="0"/>
                      </a:endParaRPr>
                    </a:p>
                  </a:txBody>
                  <a:tcPr marL="57179" marR="57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9C92"/>
                    </a:solidFill>
                  </a:tcPr>
                </a:tc>
                <a:tc>
                  <a:txBody>
                    <a:bodyPr/>
                    <a:lstStyle/>
                    <a:p>
                      <a:pPr>
                        <a:lnSpc>
                          <a:spcPct val="115000"/>
                        </a:lnSpc>
                        <a:spcAft>
                          <a:spcPts val="0"/>
                        </a:spcAft>
                      </a:pPr>
                      <a:r>
                        <a:rPr lang="en-AU" sz="1600" dirty="0">
                          <a:effectLst/>
                          <a:latin typeface="+mn-lt"/>
                          <a:ea typeface="Rockwell" panose="02060603020205020403" pitchFamily="18" charset="0"/>
                          <a:cs typeface="Times New Roman" panose="02020603050405020304" pitchFamily="18" charset="0"/>
                        </a:rPr>
                        <a:t>The COS can be completed by any SHS client that is aged 12 years and above, who is actively involved in case management, and who gives informed consent. </a:t>
                      </a:r>
                      <a:endParaRPr lang="en-AU" sz="1600" dirty="0">
                        <a:effectLst/>
                        <a:latin typeface="+mn-lt"/>
                        <a:ea typeface="Times New Roman" panose="02020603050405020304" pitchFamily="18" charset="0"/>
                        <a:cs typeface="Times New Roman" panose="02020603050405020304" pitchFamily="18" charset="0"/>
                      </a:endParaRPr>
                    </a:p>
                  </a:txBody>
                  <a:tcPr marL="57179" marR="57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6202052"/>
                  </a:ext>
                </a:extLst>
              </a:tr>
              <a:tr h="2043252">
                <a:tc>
                  <a:txBody>
                    <a:bodyPr/>
                    <a:lstStyle/>
                    <a:p>
                      <a:pPr>
                        <a:lnSpc>
                          <a:spcPct val="115000"/>
                        </a:lnSpc>
                        <a:spcAft>
                          <a:spcPts val="0"/>
                        </a:spcAft>
                      </a:pPr>
                      <a:r>
                        <a:rPr lang="en-AU" sz="1600" b="1" dirty="0">
                          <a:effectLst/>
                          <a:latin typeface="+mn-lt"/>
                          <a:ea typeface="Rockwell" panose="02060603020205020403" pitchFamily="18" charset="0"/>
                          <a:cs typeface="Times New Roman" panose="02020603050405020304" pitchFamily="18" charset="0"/>
                        </a:rPr>
                        <a:t>WHEN</a:t>
                      </a:r>
                      <a:endParaRPr lang="en-AU" sz="1600" dirty="0">
                        <a:effectLst/>
                        <a:latin typeface="+mn-lt"/>
                        <a:ea typeface="Times New Roman" panose="02020603050405020304" pitchFamily="18" charset="0"/>
                        <a:cs typeface="Times New Roman" panose="02020603050405020304" pitchFamily="18" charset="0"/>
                      </a:endParaRPr>
                    </a:p>
                  </a:txBody>
                  <a:tcPr marL="57179" marR="57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9C92"/>
                    </a:solidFill>
                  </a:tcPr>
                </a:tc>
                <a:tc>
                  <a:txBody>
                    <a:bodyPr/>
                    <a:lstStyle/>
                    <a:p>
                      <a:pPr>
                        <a:lnSpc>
                          <a:spcPct val="115000"/>
                        </a:lnSpc>
                        <a:spcAft>
                          <a:spcPts val="0"/>
                        </a:spcAft>
                      </a:pPr>
                      <a:r>
                        <a:rPr lang="en-AU" sz="1600" dirty="0">
                          <a:effectLst/>
                          <a:latin typeface="+mn-lt"/>
                          <a:ea typeface="Rockwell" panose="02060603020205020403" pitchFamily="18" charset="0"/>
                          <a:cs typeface="Times New Roman" panose="02020603050405020304" pitchFamily="18" charset="0"/>
                        </a:rPr>
                        <a:t>The COS will be administered to clients</a:t>
                      </a:r>
                      <a:r>
                        <a:rPr lang="en-AU" sz="1600" baseline="0" dirty="0">
                          <a:effectLst/>
                          <a:latin typeface="+mn-lt"/>
                          <a:ea typeface="Rockwell" panose="02060603020205020403" pitchFamily="18" charset="0"/>
                          <a:cs typeface="Times New Roman" panose="02020603050405020304" pitchFamily="18" charset="0"/>
                        </a:rPr>
                        <a:t> </a:t>
                      </a:r>
                      <a:r>
                        <a:rPr lang="en-AU" sz="1600" dirty="0">
                          <a:effectLst/>
                          <a:latin typeface="+mn-lt"/>
                          <a:ea typeface="Rockwell" panose="02060603020205020403" pitchFamily="18" charset="0"/>
                          <a:cs typeface="Times New Roman" panose="02020603050405020304" pitchFamily="18" charset="0"/>
                        </a:rPr>
                        <a:t>once towards the end of case management or support period (2-4 weeks prior to exit), for example as part of closing a client’s case plan. Whilst the COS is administered at exit the concept needs to be introduced in the early stages of case management to encourage participation and allow</a:t>
                      </a:r>
                      <a:r>
                        <a:rPr lang="en-AU" sz="1600" baseline="0" dirty="0">
                          <a:effectLst/>
                          <a:latin typeface="+mn-lt"/>
                          <a:ea typeface="Rockwell" panose="02060603020205020403" pitchFamily="18" charset="0"/>
                          <a:cs typeface="Times New Roman" panose="02020603050405020304" pitchFamily="18" charset="0"/>
                        </a:rPr>
                        <a:t> </a:t>
                      </a:r>
                      <a:r>
                        <a:rPr lang="en-AU" sz="1600" dirty="0">
                          <a:effectLst/>
                          <a:latin typeface="+mn-lt"/>
                          <a:ea typeface="Rockwell" panose="02060603020205020403" pitchFamily="18" charset="0"/>
                          <a:cs typeface="Times New Roman" panose="02020603050405020304" pitchFamily="18" charset="0"/>
                        </a:rPr>
                        <a:t>informed consent.</a:t>
                      </a:r>
                      <a:endParaRPr lang="en-AU" sz="1600" dirty="0">
                        <a:effectLst/>
                        <a:latin typeface="+mn-lt"/>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lang="en-AU" sz="1600" dirty="0">
                          <a:effectLst/>
                          <a:latin typeface="+mn-lt"/>
                          <a:ea typeface="Rockwell" panose="02060603020205020403" pitchFamily="18" charset="0"/>
                          <a:cs typeface="Times New Roman" panose="02020603050405020304" pitchFamily="18" charset="0"/>
                        </a:rPr>
                        <a:t>Agencies may also choose to use the COS periodically, for example as part of case plan reviews (recommended timeframes are either 3 months or 6 months).</a:t>
                      </a:r>
                      <a:endParaRPr lang="en-AU" sz="1600" dirty="0">
                        <a:effectLst/>
                        <a:latin typeface="+mn-lt"/>
                        <a:ea typeface="Times New Roman" panose="02020603050405020304" pitchFamily="18" charset="0"/>
                        <a:cs typeface="Times New Roman" panose="02020603050405020304" pitchFamily="18" charset="0"/>
                      </a:endParaRPr>
                    </a:p>
                  </a:txBody>
                  <a:tcPr marL="57179" marR="57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8075533"/>
                  </a:ext>
                </a:extLst>
              </a:tr>
              <a:tr h="1155957">
                <a:tc>
                  <a:txBody>
                    <a:bodyPr/>
                    <a:lstStyle/>
                    <a:p>
                      <a:pPr>
                        <a:lnSpc>
                          <a:spcPct val="115000"/>
                        </a:lnSpc>
                        <a:spcAft>
                          <a:spcPts val="0"/>
                        </a:spcAft>
                      </a:pPr>
                      <a:r>
                        <a:rPr lang="en-AU" sz="1600" b="1" dirty="0">
                          <a:effectLst/>
                          <a:latin typeface="+mn-lt"/>
                          <a:ea typeface="Times New Roman" panose="02020603050405020304" pitchFamily="18" charset="0"/>
                          <a:cs typeface="Times New Roman" panose="02020603050405020304" pitchFamily="18" charset="0"/>
                        </a:rPr>
                        <a:t>HOW</a:t>
                      </a:r>
                    </a:p>
                  </a:txBody>
                  <a:tcPr marL="57179" marR="57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9C92"/>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en-AU" sz="1600" dirty="0">
                          <a:effectLst/>
                          <a:latin typeface="+mn-lt"/>
                          <a:ea typeface="Times New Roman" panose="02020603050405020304" pitchFamily="18" charset="0"/>
                          <a:cs typeface="Times New Roman" panose="02020603050405020304" pitchFamily="18" charset="0"/>
                        </a:rPr>
                        <a:t>The COS is administered in a private space where the client is comfortable. Workers can</a:t>
                      </a:r>
                      <a:r>
                        <a:rPr lang="en-AU" sz="1600" baseline="0" dirty="0">
                          <a:effectLst/>
                          <a:latin typeface="+mn-lt"/>
                          <a:ea typeface="Times New Roman" panose="02020603050405020304" pitchFamily="18" charset="0"/>
                          <a:cs typeface="Times New Roman" panose="02020603050405020304" pitchFamily="18" charset="0"/>
                        </a:rPr>
                        <a:t> explain the COS and leave clients to complete it, or complete it together. You can use pen and paper or an electronic device, with results entered into your client information management system.</a:t>
                      </a:r>
                      <a:endParaRPr lang="en-AU" sz="1600" dirty="0">
                        <a:effectLst/>
                        <a:latin typeface="+mn-lt"/>
                        <a:ea typeface="Times New Roman" panose="02020603050405020304" pitchFamily="18" charset="0"/>
                        <a:cs typeface="Times New Roman" panose="02020603050405020304" pitchFamily="18" charset="0"/>
                      </a:endParaRPr>
                    </a:p>
                  </a:txBody>
                  <a:tcPr marL="57179" marR="57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3396920"/>
                  </a:ext>
                </a:extLst>
              </a:tr>
            </a:tbl>
          </a:graphicData>
        </a:graphic>
      </p:graphicFrame>
      <p:sp>
        <p:nvSpPr>
          <p:cNvPr id="8" name="Rectangle 7"/>
          <p:cNvSpPr/>
          <p:nvPr/>
        </p:nvSpPr>
        <p:spPr>
          <a:xfrm>
            <a:off x="0" y="62473"/>
            <a:ext cx="9144000" cy="369332"/>
          </a:xfrm>
          <a:prstGeom prst="rect">
            <a:avLst/>
          </a:prstGeom>
          <a:solidFill>
            <a:schemeClr val="accent6">
              <a:lumMod val="20000"/>
              <a:lumOff val="80000"/>
            </a:schemeClr>
          </a:solidFill>
        </p:spPr>
        <p:txBody>
          <a:bodyPr wrap="square">
            <a:spAutoFit/>
          </a:bodyPr>
          <a:lstStyle/>
          <a:p>
            <a:pPr lvl="0"/>
            <a:r>
              <a:rPr lang="en-US" dirty="0"/>
              <a:t>The COS and how to administer it</a:t>
            </a:r>
          </a:p>
        </p:txBody>
      </p:sp>
    </p:spTree>
    <p:extLst>
      <p:ext uri="{BB962C8B-B14F-4D97-AF65-F5344CB8AC3E}">
        <p14:creationId xmlns:p14="http://schemas.microsoft.com/office/powerpoint/2010/main" val="2192222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E0BA2-01F6-8B42-AC98-EA97157660DC}"/>
              </a:ext>
            </a:extLst>
          </p:cNvPr>
          <p:cNvSpPr>
            <a:spLocks noGrp="1"/>
          </p:cNvSpPr>
          <p:nvPr>
            <p:ph type="sldNum" sz="quarter" idx="10"/>
          </p:nvPr>
        </p:nvSpPr>
        <p:spPr/>
        <p:txBody>
          <a:bodyPr/>
          <a:lstStyle/>
          <a:p>
            <a:fld id="{1CE96537-7078-420B-A775-05F8FAE87E85}" type="slidenum">
              <a:rPr lang="en-US" altLang="en-US" smtClean="0"/>
              <a:pPr/>
              <a:t>18</a:t>
            </a:fld>
            <a:endParaRPr lang="en-US" altLang="en-US" dirty="0"/>
          </a:p>
        </p:txBody>
      </p:sp>
      <p:sp>
        <p:nvSpPr>
          <p:cNvPr id="5" name="Date Placeholder 4">
            <a:extLst>
              <a:ext uri="{FF2B5EF4-FFF2-40B4-BE49-F238E27FC236}">
                <a16:creationId xmlns:a16="http://schemas.microsoft.com/office/drawing/2014/main" id="{EF4B7087-68C1-6140-ADC6-1F1D08AEBD93}"/>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sp>
        <p:nvSpPr>
          <p:cNvPr id="2" name="Rectangle 1"/>
          <p:cNvSpPr/>
          <p:nvPr/>
        </p:nvSpPr>
        <p:spPr>
          <a:xfrm>
            <a:off x="360000" y="1083608"/>
            <a:ext cx="8326800" cy="4362733"/>
          </a:xfrm>
          <a:prstGeom prst="rect">
            <a:avLst/>
          </a:prstGeom>
        </p:spPr>
        <p:txBody>
          <a:bodyPr wrap="square">
            <a:spAutoFit/>
          </a:bodyPr>
          <a:lstStyle/>
          <a:p>
            <a:pPr defTabSz="457189" eaLnBrk="1" fontAlgn="auto" hangingPunct="1">
              <a:spcBef>
                <a:spcPts val="0"/>
              </a:spcBef>
              <a:spcAft>
                <a:spcPts val="0"/>
              </a:spcAft>
              <a:defRPr/>
            </a:pPr>
            <a:endParaRPr lang="en-AU" sz="750" dirty="0">
              <a:solidFill>
                <a:srgbClr val="22272B"/>
              </a:solidFill>
              <a:latin typeface="Public Sans Light"/>
            </a:endParaRPr>
          </a:p>
          <a:p>
            <a:pPr defTabSz="457189" eaLnBrk="1" fontAlgn="auto" hangingPunct="1">
              <a:spcBef>
                <a:spcPts val="0"/>
              </a:spcBef>
              <a:spcAft>
                <a:spcPts val="0"/>
              </a:spcAft>
              <a:defRPr/>
            </a:pPr>
            <a:r>
              <a:rPr lang="en-AU" b="1" dirty="0">
                <a:solidFill>
                  <a:schemeClr val="accent1"/>
                </a:solidFill>
                <a:latin typeface="+mn-lt"/>
              </a:rPr>
              <a:t>Useful tips!</a:t>
            </a:r>
          </a:p>
          <a:p>
            <a:pPr defTabSz="457189" eaLnBrk="1" fontAlgn="auto" hangingPunct="1">
              <a:spcBef>
                <a:spcPts val="0"/>
              </a:spcBef>
              <a:spcAft>
                <a:spcPts val="0"/>
              </a:spcAft>
              <a:defRPr/>
            </a:pPr>
            <a:endParaRPr lang="en-AU" dirty="0">
              <a:solidFill>
                <a:srgbClr val="22272B"/>
              </a:solidFill>
              <a:latin typeface="+mn-lt"/>
            </a:endParaRPr>
          </a:p>
          <a:p>
            <a:pPr defTabSz="457189" eaLnBrk="1" fontAlgn="auto" hangingPunct="1">
              <a:spcBef>
                <a:spcPts val="0"/>
              </a:spcBef>
              <a:spcAft>
                <a:spcPts val="0"/>
              </a:spcAft>
              <a:defRPr/>
            </a:pPr>
            <a:endParaRPr lang="en-AU" dirty="0">
              <a:solidFill>
                <a:srgbClr val="22272B"/>
              </a:solidFill>
              <a:latin typeface="+mn-lt"/>
            </a:endParaRPr>
          </a:p>
          <a:p>
            <a:pPr marL="285750" indent="-285750" defTabSz="457189" eaLnBrk="1" fontAlgn="auto" hangingPunct="1">
              <a:spcBef>
                <a:spcPts val="0"/>
              </a:spcBef>
              <a:spcAft>
                <a:spcPts val="0"/>
              </a:spcAft>
              <a:buFont typeface="Arial" panose="020B0604020202020204" pitchFamily="34" charset="0"/>
              <a:buChar char="•"/>
              <a:defRPr/>
            </a:pPr>
            <a:r>
              <a:rPr lang="en-AU" dirty="0">
                <a:solidFill>
                  <a:srgbClr val="22272B"/>
                </a:solidFill>
                <a:latin typeface="+mn-lt"/>
              </a:rPr>
              <a:t>Clients are only expected to answer questions that are relevant to their case plan and support needs. Discuss with the client prior to completing the survey whether any questions may be “Not applicable”.</a:t>
            </a:r>
          </a:p>
          <a:p>
            <a:pPr defTabSz="457189" eaLnBrk="1" fontAlgn="auto" hangingPunct="1">
              <a:spcBef>
                <a:spcPts val="0"/>
              </a:spcBef>
              <a:spcAft>
                <a:spcPts val="0"/>
              </a:spcAft>
              <a:defRPr/>
            </a:pPr>
            <a:endParaRPr lang="en-AU" dirty="0">
              <a:solidFill>
                <a:srgbClr val="22272B"/>
              </a:solidFill>
              <a:latin typeface="+mn-lt"/>
            </a:endParaRPr>
          </a:p>
          <a:p>
            <a:pPr marL="257175" indent="-257175" defTabSz="457189" eaLnBrk="1" fontAlgn="auto" hangingPunct="1">
              <a:spcBef>
                <a:spcPts val="0"/>
              </a:spcBef>
              <a:spcAft>
                <a:spcPts val="0"/>
              </a:spcAft>
              <a:buFont typeface="Arial" panose="020B0604020202020204" pitchFamily="34" charset="0"/>
              <a:buChar char="•"/>
              <a:defRPr/>
            </a:pPr>
            <a:r>
              <a:rPr lang="en-AU" dirty="0">
                <a:solidFill>
                  <a:srgbClr val="22272B"/>
                </a:solidFill>
                <a:latin typeface="+mn-lt"/>
              </a:rPr>
              <a:t>Some clients and workers may feel more comfortable if the survey is administered by someone that is not the clients primary case manager – providers should discuss this and determine their preferred way of working which may be subject to worker availability.</a:t>
            </a:r>
          </a:p>
          <a:p>
            <a:pPr marL="257175" indent="-257175" defTabSz="457189" eaLnBrk="1" fontAlgn="auto" hangingPunct="1">
              <a:spcBef>
                <a:spcPts val="0"/>
              </a:spcBef>
              <a:spcAft>
                <a:spcPts val="0"/>
              </a:spcAft>
              <a:buFont typeface="Arial" panose="020B0604020202020204" pitchFamily="34" charset="0"/>
              <a:buChar char="•"/>
              <a:defRPr/>
            </a:pPr>
            <a:endParaRPr lang="en-AU" dirty="0">
              <a:solidFill>
                <a:srgbClr val="22272B"/>
              </a:solidFill>
              <a:latin typeface="+mn-lt"/>
            </a:endParaRPr>
          </a:p>
          <a:p>
            <a:pPr marL="257175" indent="-257175" defTabSz="457189" eaLnBrk="1" fontAlgn="auto" hangingPunct="1">
              <a:spcBef>
                <a:spcPts val="0"/>
              </a:spcBef>
              <a:spcAft>
                <a:spcPts val="0"/>
              </a:spcAft>
              <a:buFont typeface="Arial" panose="020B0604020202020204" pitchFamily="34" charset="0"/>
              <a:buChar char="•"/>
              <a:defRPr/>
            </a:pPr>
            <a:r>
              <a:rPr lang="en-AU" dirty="0">
                <a:solidFill>
                  <a:srgbClr val="22272B"/>
                </a:solidFill>
                <a:latin typeface="+mn-lt"/>
              </a:rPr>
              <a:t>The COS is not the PWI – clients can have questions rephrased to enable a better understanding, can have the wording explained and examples given if this is helpful to the client. </a:t>
            </a:r>
          </a:p>
        </p:txBody>
      </p:sp>
      <p:sp>
        <p:nvSpPr>
          <p:cNvPr id="6" name="Rectangle 5"/>
          <p:cNvSpPr/>
          <p:nvPr/>
        </p:nvSpPr>
        <p:spPr>
          <a:xfrm>
            <a:off x="0" y="62473"/>
            <a:ext cx="9144000" cy="369332"/>
          </a:xfrm>
          <a:prstGeom prst="rect">
            <a:avLst/>
          </a:prstGeom>
          <a:solidFill>
            <a:schemeClr val="accent6">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The COS and how to </a:t>
            </a:r>
            <a:r>
              <a:rPr lang="en-US" kern="0" dirty="0">
                <a:solidFill>
                  <a:sysClr val="windowText" lastClr="000000"/>
                </a:solidFill>
              </a:rPr>
              <a:t>administer</a:t>
            </a:r>
            <a:r>
              <a:rPr lang="en-US" dirty="0"/>
              <a:t> it</a:t>
            </a:r>
          </a:p>
        </p:txBody>
      </p:sp>
    </p:spTree>
    <p:extLst>
      <p:ext uri="{BB962C8B-B14F-4D97-AF65-F5344CB8AC3E}">
        <p14:creationId xmlns:p14="http://schemas.microsoft.com/office/powerpoint/2010/main" val="2556924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F4A25-B431-5443-98AD-AE1E105C8079}"/>
              </a:ext>
            </a:extLst>
          </p:cNvPr>
          <p:cNvSpPr>
            <a:spLocks noGrp="1"/>
          </p:cNvSpPr>
          <p:nvPr>
            <p:ph idx="1"/>
          </p:nvPr>
        </p:nvSpPr>
        <p:spPr>
          <a:xfrm>
            <a:off x="360000" y="900290"/>
            <a:ext cx="8229600" cy="5218288"/>
          </a:xfrm>
        </p:spPr>
        <p:txBody>
          <a:bodyPr/>
          <a:lstStyle/>
          <a:p>
            <a:pPr marL="0" indent="0">
              <a:buNone/>
            </a:pPr>
            <a:r>
              <a:rPr lang="en-US" sz="1800" b="1" dirty="0">
                <a:solidFill>
                  <a:schemeClr val="accent1"/>
                </a:solidFill>
              </a:rPr>
              <a:t>This is critical! -  </a:t>
            </a:r>
          </a:p>
          <a:p>
            <a:pPr marL="0" indent="0">
              <a:buNone/>
            </a:pPr>
            <a:endParaRPr lang="en-US" sz="1800" dirty="0">
              <a:solidFill>
                <a:schemeClr val="tx1"/>
              </a:solidFill>
            </a:endParaRPr>
          </a:p>
          <a:p>
            <a:pPr marL="0" indent="0">
              <a:buNone/>
            </a:pPr>
            <a:r>
              <a:rPr lang="en-US" sz="1800" dirty="0"/>
              <a:t>The COS focuses on the range of supports and services that a client may have received while with an SHS – rather than just the physical or practical end result. </a:t>
            </a:r>
          </a:p>
          <a:p>
            <a:pPr marL="0" indent="0">
              <a:buNone/>
            </a:pPr>
            <a:endParaRPr lang="en-US" sz="1200" dirty="0"/>
          </a:p>
          <a:p>
            <a:pPr marL="0" indent="0">
              <a:buNone/>
            </a:pPr>
            <a:r>
              <a:rPr lang="en-US" sz="1800" dirty="0"/>
              <a:t>The COS asks the client to comment on whether the assistance received, assisted them towards their goals. </a:t>
            </a:r>
          </a:p>
          <a:p>
            <a:pPr marL="0" indent="0">
              <a:buNone/>
            </a:pPr>
            <a:endParaRPr lang="en-US" sz="1200" dirty="0"/>
          </a:p>
          <a:p>
            <a:pPr marL="0" indent="0">
              <a:buNone/>
            </a:pPr>
            <a:r>
              <a:rPr lang="en-US" sz="1800" dirty="0"/>
              <a:t>The COS questions ask directly about the support outcomes that the SHS sector selected as most important to measure.</a:t>
            </a:r>
          </a:p>
          <a:p>
            <a:pPr marL="0" indent="0">
              <a:buNone/>
            </a:pPr>
            <a:endParaRPr lang="en-US" sz="1200" i="1" dirty="0">
              <a:solidFill>
                <a:schemeClr val="tx1"/>
              </a:solidFill>
            </a:endParaRPr>
          </a:p>
          <a:p>
            <a:pPr marL="0" indent="0">
              <a:buNone/>
            </a:pPr>
            <a:r>
              <a:rPr lang="en-US" sz="1800" dirty="0"/>
              <a:t>The COS asks about the quality of service supports in terms of outcomes because of the impact these can have on other tangible outcomes and at a later point in time if resources are not currently available. </a:t>
            </a:r>
            <a:r>
              <a:rPr lang="en-US" sz="1800" dirty="0" err="1"/>
              <a:t>Eg</a:t>
            </a:r>
            <a:r>
              <a:rPr lang="en-US" sz="1800" dirty="0"/>
              <a:t> budgeting skills assist a persons housing readiness even though a house may not be ready.</a:t>
            </a:r>
          </a:p>
          <a:p>
            <a:pPr marL="0" indent="0">
              <a:buNone/>
            </a:pPr>
            <a:endParaRPr lang="en-US" sz="1200" dirty="0"/>
          </a:p>
          <a:p>
            <a:pPr marL="0" indent="0" algn="ctr">
              <a:buNone/>
            </a:pPr>
            <a:r>
              <a:rPr lang="en-US" sz="1600" b="1" i="1" dirty="0"/>
              <a:t>Ready Reckoner and Support Matcher provided to assist in interpreting the COS</a:t>
            </a:r>
          </a:p>
          <a:p>
            <a:pPr marL="0" indent="0">
              <a:buNone/>
            </a:pPr>
            <a:endParaRPr lang="en-US" sz="1200" i="1" dirty="0">
              <a:solidFill>
                <a:schemeClr val="tx1"/>
              </a:solidFill>
            </a:endParaRPr>
          </a:p>
          <a:p>
            <a:pPr marL="0" indent="0">
              <a:buNone/>
            </a:pPr>
            <a:r>
              <a:rPr lang="en-US" sz="2800" i="1" dirty="0">
                <a:solidFill>
                  <a:schemeClr val="tx1"/>
                </a:solidFill>
              </a:rPr>
              <a:t> </a:t>
            </a:r>
            <a:endParaRPr lang="en-US" dirty="0"/>
          </a:p>
        </p:txBody>
      </p:sp>
      <p:sp>
        <p:nvSpPr>
          <p:cNvPr id="4" name="Slide Number Placeholder 3">
            <a:extLst>
              <a:ext uri="{FF2B5EF4-FFF2-40B4-BE49-F238E27FC236}">
                <a16:creationId xmlns:a16="http://schemas.microsoft.com/office/drawing/2014/main" id="{5B6E0BA2-01F6-8B42-AC98-EA97157660DC}"/>
              </a:ext>
            </a:extLst>
          </p:cNvPr>
          <p:cNvSpPr>
            <a:spLocks noGrp="1"/>
          </p:cNvSpPr>
          <p:nvPr>
            <p:ph type="sldNum" sz="quarter" idx="10"/>
          </p:nvPr>
        </p:nvSpPr>
        <p:spPr/>
        <p:txBody>
          <a:bodyPr/>
          <a:lstStyle/>
          <a:p>
            <a:fld id="{1CE96537-7078-420B-A775-05F8FAE87E85}" type="slidenum">
              <a:rPr lang="en-US" altLang="en-US" smtClean="0"/>
              <a:pPr/>
              <a:t>19</a:t>
            </a:fld>
            <a:endParaRPr lang="en-US" altLang="en-US" dirty="0"/>
          </a:p>
        </p:txBody>
      </p:sp>
      <p:sp>
        <p:nvSpPr>
          <p:cNvPr id="5" name="Date Placeholder 4">
            <a:extLst>
              <a:ext uri="{FF2B5EF4-FFF2-40B4-BE49-F238E27FC236}">
                <a16:creationId xmlns:a16="http://schemas.microsoft.com/office/drawing/2014/main" id="{EF4B7087-68C1-6140-ADC6-1F1D08AEBD93}"/>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sp>
        <p:nvSpPr>
          <p:cNvPr id="6" name="Rectangle 5"/>
          <p:cNvSpPr/>
          <p:nvPr/>
        </p:nvSpPr>
        <p:spPr>
          <a:xfrm>
            <a:off x="0" y="62473"/>
            <a:ext cx="9144000" cy="369332"/>
          </a:xfrm>
          <a:prstGeom prst="rect">
            <a:avLst/>
          </a:prstGeom>
          <a:solidFill>
            <a:schemeClr val="accent6">
              <a:lumMod val="20000"/>
              <a:lumOff val="80000"/>
            </a:schemeClr>
          </a:solidFill>
        </p:spPr>
        <p:txBody>
          <a:bodyPr wrap="square">
            <a:spAutoFit/>
          </a:bodyPr>
          <a:lstStyle/>
          <a:p>
            <a:pPr lvl="0"/>
            <a:r>
              <a:rPr lang="en-US" dirty="0"/>
              <a:t>The COS and how to administer it</a:t>
            </a:r>
          </a:p>
        </p:txBody>
      </p:sp>
    </p:spTree>
    <p:extLst>
      <p:ext uri="{BB962C8B-B14F-4D97-AF65-F5344CB8AC3E}">
        <p14:creationId xmlns:p14="http://schemas.microsoft.com/office/powerpoint/2010/main" val="2191707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220EB79-C007-8C4C-A304-1AABBAC599F7}"/>
              </a:ext>
            </a:extLst>
          </p:cNvPr>
          <p:cNvSpPr txBox="1">
            <a:spLocks/>
          </p:cNvSpPr>
          <p:nvPr/>
        </p:nvSpPr>
        <p:spPr bwMode="auto">
          <a:xfrm>
            <a:off x="360000" y="1514820"/>
            <a:ext cx="8059218" cy="144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lnSpc>
                <a:spcPts val="3600"/>
              </a:lnSpc>
              <a:buNone/>
            </a:pPr>
            <a:r>
              <a:rPr lang="en-AU" sz="2400" dirty="0">
                <a:solidFill>
                  <a:srgbClr val="002663"/>
                </a:solidFill>
                <a:latin typeface="Arial" panose="020B0604020202020204" pitchFamily="34" charset="0"/>
              </a:rPr>
              <a:t>We acknowledge Aboriginal people as the First Nations Peoples of NSW and pay our respects to Elders past and present and to Aboriginal colleagues with us today. </a:t>
            </a:r>
          </a:p>
          <a:p>
            <a:pPr eaLnBrk="1" hangingPunct="1">
              <a:lnSpc>
                <a:spcPts val="3600"/>
              </a:lnSpc>
              <a:buNone/>
            </a:pPr>
            <a:endParaRPr lang="en-AU" sz="2400" dirty="0">
              <a:solidFill>
                <a:srgbClr val="002663"/>
              </a:solidFill>
              <a:latin typeface="Arial" panose="020B0604020202020204" pitchFamily="34" charset="0"/>
            </a:endParaRPr>
          </a:p>
          <a:p>
            <a:pPr eaLnBrk="1" hangingPunct="1">
              <a:lnSpc>
                <a:spcPts val="3600"/>
              </a:lnSpc>
              <a:buNone/>
            </a:pPr>
            <a:r>
              <a:rPr lang="en-AU" sz="2400" dirty="0">
                <a:solidFill>
                  <a:srgbClr val="002663"/>
                </a:solidFill>
                <a:latin typeface="Arial" panose="020B0604020202020204" pitchFamily="34" charset="0"/>
              </a:rPr>
              <a:t>We acknowledge the ongoing </a:t>
            </a:r>
            <a:br>
              <a:rPr lang="en-AU" sz="2400" dirty="0">
                <a:solidFill>
                  <a:srgbClr val="002663"/>
                </a:solidFill>
                <a:latin typeface="Arial" panose="020B0604020202020204" pitchFamily="34" charset="0"/>
              </a:rPr>
            </a:br>
            <a:r>
              <a:rPr lang="en-AU" sz="2400" dirty="0">
                <a:solidFill>
                  <a:srgbClr val="002663"/>
                </a:solidFill>
                <a:latin typeface="Arial" panose="020B0604020202020204" pitchFamily="34" charset="0"/>
              </a:rPr>
              <a:t>connection Aboriginal people have </a:t>
            </a:r>
            <a:br>
              <a:rPr lang="en-AU" sz="2400" dirty="0">
                <a:solidFill>
                  <a:srgbClr val="002663"/>
                </a:solidFill>
                <a:latin typeface="Arial" panose="020B0604020202020204" pitchFamily="34" charset="0"/>
              </a:rPr>
            </a:br>
            <a:r>
              <a:rPr lang="en-AU" sz="2400" dirty="0">
                <a:solidFill>
                  <a:srgbClr val="002663"/>
                </a:solidFill>
                <a:latin typeface="Arial" panose="020B0604020202020204" pitchFamily="34" charset="0"/>
              </a:rPr>
              <a:t>to this land and recognise </a:t>
            </a:r>
            <a:br>
              <a:rPr lang="en-AU" sz="2400" dirty="0">
                <a:solidFill>
                  <a:srgbClr val="002663"/>
                </a:solidFill>
                <a:latin typeface="Arial" panose="020B0604020202020204" pitchFamily="34" charset="0"/>
              </a:rPr>
            </a:br>
            <a:r>
              <a:rPr lang="en-AU" sz="2400" dirty="0">
                <a:solidFill>
                  <a:srgbClr val="002663"/>
                </a:solidFill>
                <a:latin typeface="Arial" panose="020B0604020202020204" pitchFamily="34" charset="0"/>
              </a:rPr>
              <a:t>Aboriginal people as the original </a:t>
            </a:r>
            <a:br>
              <a:rPr lang="en-AU" sz="2400" dirty="0">
                <a:solidFill>
                  <a:srgbClr val="002663"/>
                </a:solidFill>
                <a:latin typeface="Arial" panose="020B0604020202020204" pitchFamily="34" charset="0"/>
              </a:rPr>
            </a:br>
            <a:r>
              <a:rPr lang="en-AU" sz="2400" dirty="0">
                <a:solidFill>
                  <a:srgbClr val="002663"/>
                </a:solidFill>
                <a:latin typeface="Arial" panose="020B0604020202020204" pitchFamily="34" charset="0"/>
              </a:rPr>
              <a:t>custodians of this land.</a:t>
            </a:r>
            <a:endParaRPr lang="en-US" altLang="en-US" sz="2400" dirty="0">
              <a:solidFill>
                <a:srgbClr val="002663"/>
              </a:solidFill>
              <a:latin typeface="Arial" panose="020B0604020202020204" pitchFamily="34" charset="0"/>
            </a:endParaRPr>
          </a:p>
          <a:p>
            <a:pPr eaLnBrk="1" hangingPunct="1">
              <a:lnSpc>
                <a:spcPts val="3600"/>
              </a:lnSpc>
              <a:buNone/>
            </a:pPr>
            <a:endParaRPr lang="en-AU" sz="2400" dirty="0">
              <a:solidFill>
                <a:srgbClr val="002663"/>
              </a:solidFill>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F4A25-B431-5443-98AD-AE1E105C8079}"/>
              </a:ext>
            </a:extLst>
          </p:cNvPr>
          <p:cNvSpPr>
            <a:spLocks noGrp="1"/>
          </p:cNvSpPr>
          <p:nvPr>
            <p:ph idx="1"/>
          </p:nvPr>
        </p:nvSpPr>
        <p:spPr/>
        <p:txBody>
          <a:bodyPr/>
          <a:lstStyle/>
          <a:p>
            <a:pPr marL="0" indent="0">
              <a:buNone/>
            </a:pPr>
            <a:r>
              <a:rPr lang="en-US" sz="2800" i="1" dirty="0">
                <a:solidFill>
                  <a:schemeClr val="tx1"/>
                </a:solidFill>
              </a:rPr>
              <a:t> </a:t>
            </a:r>
            <a:endParaRPr lang="en-US" dirty="0"/>
          </a:p>
        </p:txBody>
      </p:sp>
      <p:sp>
        <p:nvSpPr>
          <p:cNvPr id="4" name="Slide Number Placeholder 3">
            <a:extLst>
              <a:ext uri="{FF2B5EF4-FFF2-40B4-BE49-F238E27FC236}">
                <a16:creationId xmlns:a16="http://schemas.microsoft.com/office/drawing/2014/main" id="{5B6E0BA2-01F6-8B42-AC98-EA97157660DC}"/>
              </a:ext>
            </a:extLst>
          </p:cNvPr>
          <p:cNvSpPr>
            <a:spLocks noGrp="1"/>
          </p:cNvSpPr>
          <p:nvPr>
            <p:ph type="sldNum" sz="quarter" idx="10"/>
          </p:nvPr>
        </p:nvSpPr>
        <p:spPr/>
        <p:txBody>
          <a:bodyPr/>
          <a:lstStyle/>
          <a:p>
            <a:fld id="{1CE96537-7078-420B-A775-05F8FAE87E85}" type="slidenum">
              <a:rPr lang="en-US" altLang="en-US" smtClean="0"/>
              <a:pPr/>
              <a:t>20</a:t>
            </a:fld>
            <a:endParaRPr lang="en-US" altLang="en-US" dirty="0"/>
          </a:p>
        </p:txBody>
      </p:sp>
      <p:sp>
        <p:nvSpPr>
          <p:cNvPr id="5" name="Date Placeholder 4">
            <a:extLst>
              <a:ext uri="{FF2B5EF4-FFF2-40B4-BE49-F238E27FC236}">
                <a16:creationId xmlns:a16="http://schemas.microsoft.com/office/drawing/2014/main" id="{EF4B7087-68C1-6140-ADC6-1F1D08AEBD93}"/>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162739478"/>
              </p:ext>
            </p:extLst>
          </p:nvPr>
        </p:nvGraphicFramePr>
        <p:xfrm>
          <a:off x="360000" y="431805"/>
          <a:ext cx="8513067" cy="5856077"/>
        </p:xfrm>
        <a:graphic>
          <a:graphicData uri="http://schemas.openxmlformats.org/drawingml/2006/table">
            <a:tbl>
              <a:tblPr firstRow="1" firstCol="1" bandRow="1"/>
              <a:tblGrid>
                <a:gridCol w="1028533">
                  <a:extLst>
                    <a:ext uri="{9D8B030D-6E8A-4147-A177-3AD203B41FA5}">
                      <a16:colId xmlns:a16="http://schemas.microsoft.com/office/drawing/2014/main" val="523681672"/>
                    </a:ext>
                  </a:extLst>
                </a:gridCol>
                <a:gridCol w="3533424">
                  <a:extLst>
                    <a:ext uri="{9D8B030D-6E8A-4147-A177-3AD203B41FA5}">
                      <a16:colId xmlns:a16="http://schemas.microsoft.com/office/drawing/2014/main" val="222929525"/>
                    </a:ext>
                  </a:extLst>
                </a:gridCol>
                <a:gridCol w="3951110">
                  <a:extLst>
                    <a:ext uri="{9D8B030D-6E8A-4147-A177-3AD203B41FA5}">
                      <a16:colId xmlns:a16="http://schemas.microsoft.com/office/drawing/2014/main" val="3180605921"/>
                    </a:ext>
                  </a:extLst>
                </a:gridCol>
              </a:tblGrid>
              <a:tr h="283922">
                <a:tc gridSpan="3">
                  <a:txBody>
                    <a:bodyPr/>
                    <a:lstStyle/>
                    <a:p>
                      <a:pPr algn="ctr">
                        <a:lnSpc>
                          <a:spcPct val="107000"/>
                        </a:lnSpc>
                        <a:spcAft>
                          <a:spcPts val="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Client Outcomes Survey (COS) Ready Reckoner</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684514199"/>
                  </a:ext>
                </a:extLst>
              </a:tr>
              <a:tr h="283032">
                <a:tc>
                  <a:txBody>
                    <a:bodyPr/>
                    <a:lstStyle/>
                    <a:p>
                      <a:pPr algn="ctr">
                        <a:lnSpc>
                          <a:spcPct val="107000"/>
                        </a:lnSpc>
                        <a:spcAft>
                          <a:spcPts val="0"/>
                        </a:spcAft>
                      </a:pPr>
                      <a:r>
                        <a:rPr lang="en-AU" sz="1100" b="1" dirty="0">
                          <a:effectLst/>
                          <a:latin typeface="Calibri" panose="020F0502020204030204" pitchFamily="34" charset="0"/>
                          <a:ea typeface="Calibri" panose="020F0502020204030204" pitchFamily="34" charset="0"/>
                          <a:cs typeface="Times New Roman" panose="02020603050405020304" pitchFamily="18" charset="0"/>
                        </a:rPr>
                        <a:t>Domain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gn="ctr">
                        <a:lnSpc>
                          <a:spcPct val="107000"/>
                        </a:lnSpc>
                        <a:spcAft>
                          <a:spcPts val="0"/>
                        </a:spcAft>
                      </a:pPr>
                      <a:r>
                        <a:rPr lang="en-AU" sz="1100" b="1" dirty="0">
                          <a:effectLst/>
                          <a:latin typeface="Calibri" panose="020F0502020204030204" pitchFamily="34" charset="0"/>
                          <a:ea typeface="Calibri" panose="020F0502020204030204" pitchFamily="34" charset="0"/>
                          <a:cs typeface="Times New Roman" panose="02020603050405020304" pitchFamily="18" charset="0"/>
                        </a:rPr>
                        <a:t>Outcome Detail</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gn="ctr">
                        <a:lnSpc>
                          <a:spcPct val="107000"/>
                        </a:lnSpc>
                        <a:spcAft>
                          <a:spcPts val="0"/>
                        </a:spcAft>
                      </a:pPr>
                      <a:r>
                        <a:rPr lang="en-AU" sz="1100" b="1" dirty="0">
                          <a:effectLst/>
                          <a:latin typeface="Calibri" panose="020F0502020204030204" pitchFamily="34" charset="0"/>
                          <a:ea typeface="Calibri" panose="020F0502020204030204" pitchFamily="34" charset="0"/>
                          <a:cs typeface="Times New Roman" panose="02020603050405020304" pitchFamily="18" charset="0"/>
                        </a:rPr>
                        <a:t>COS Question</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extLst>
                  <a:ext uri="{0D108BD9-81ED-4DB2-BD59-A6C34878D82A}">
                    <a16:rowId xmlns:a16="http://schemas.microsoft.com/office/drawing/2014/main" val="3187209817"/>
                  </a:ext>
                </a:extLst>
              </a:tr>
              <a:tr h="642266">
                <a:tc>
                  <a:txBody>
                    <a:bodyPr/>
                    <a:lstStyle/>
                    <a:p>
                      <a:pPr algn="ct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Determinants of exiting homelessness</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Specific things that can help clients get that end result</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The way we will ask the client about their view on how well the SHS provided those specific things*</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427560569"/>
                  </a:ext>
                </a:extLst>
              </a:tr>
              <a:tr h="515153">
                <a:tc>
                  <a:txBody>
                    <a:bodyPr/>
                    <a:lstStyle/>
                    <a:p>
                      <a:pP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Safety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Clients have been supported to access information and services to remain safer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Q1. I was given information and services that can help when I feel unsafe.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3874065"/>
                  </a:ext>
                </a:extLst>
              </a:tr>
              <a:tr h="474133">
                <a:tc>
                  <a:txBody>
                    <a:bodyPr/>
                    <a:lstStyle/>
                    <a:p>
                      <a:pP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Housing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Clients have further increased knowledge of housing options (if applicable);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Q2. I was given information about housing/accommodation options that were available to me.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574428"/>
                  </a:ext>
                </a:extLst>
              </a:tr>
              <a:tr h="519289">
                <a:tc>
                  <a:txBody>
                    <a:bodyPr/>
                    <a:lstStyle/>
                    <a:p>
                      <a:pP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Housing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Clients have completed actions to maximise housing opportunities (if applicable);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Q3. I was given support to move towards housing/accommodation that was safer and more stable for me.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579104"/>
                  </a:ext>
                </a:extLst>
              </a:tr>
              <a:tr h="575733">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Housing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Clients have transitioned to safer, more stable living arrangements (return to home, transitional accommodation, tenancy) (if applicable).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Q4. Support was provided to find housing/accommodation that was safer and more stable for me.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3421311"/>
                  </a:ext>
                </a:extLst>
              </a:tr>
              <a:tr h="511634">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Housing</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Clients have further increased skills in maintaining suitable housing (if applicable);</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Q5. Support was provided to ensure that I could stay in my housing/accommodation (if appropriate).</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9241805"/>
                  </a:ext>
                </a:extLst>
              </a:tr>
              <a:tr h="493077">
                <a:tc>
                  <a:txBody>
                    <a:bodyPr/>
                    <a:lstStyle/>
                    <a:p>
                      <a:pP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Wellbeing</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Clients have increased engagement with health / mental health services (if applicable);</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Q6. I was given support and information to connect better with health services (general health and/or mental health).</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2477931"/>
                  </a:ext>
                </a:extLst>
              </a:tr>
              <a:tr h="485423">
                <a:tc>
                  <a:txBody>
                    <a:bodyPr/>
                    <a:lstStyle/>
                    <a:p>
                      <a:pP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Wellbeing</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Clients have improved relationships with family (where appropriate) and support networks (if applicable);</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Q7. I was given support to connect with people who are important to me and/or with other services.</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639260"/>
                  </a:ext>
                </a:extLst>
              </a:tr>
              <a:tr h="487086">
                <a:tc>
                  <a:txBody>
                    <a:bodyPr/>
                    <a:lstStyle/>
                    <a:p>
                      <a:pP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Wellbeing</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a:effectLst/>
                          <a:latin typeface="Calibri" panose="020F0502020204030204" pitchFamily="34" charset="0"/>
                          <a:ea typeface="Calibri" panose="020F0502020204030204" pitchFamily="34" charset="0"/>
                          <a:cs typeface="Times New Roman" panose="02020603050405020304" pitchFamily="18" charset="0"/>
                        </a:rPr>
                        <a:t>Clients have increased connection to education and employment (if applicable).</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1100" dirty="0">
                          <a:effectLst/>
                          <a:latin typeface="Calibri" panose="020F0502020204030204" pitchFamily="34" charset="0"/>
                          <a:ea typeface="Calibri" panose="020F0502020204030204" pitchFamily="34" charset="0"/>
                          <a:cs typeface="Times New Roman" panose="02020603050405020304" pitchFamily="18" charset="0"/>
                        </a:rPr>
                        <a:t>Q8. I was given support to look for a job or become better connected to education and/or training.</a:t>
                      </a:r>
                    </a:p>
                  </a:txBody>
                  <a:tcPr marL="52452" marR="524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708092"/>
                  </a:ext>
                </a:extLst>
              </a:tr>
              <a:tr h="585329">
                <a:tc gridSpan="3">
                  <a:txBody>
                    <a:bodyPr/>
                    <a:lstStyle/>
                    <a:p>
                      <a:pPr algn="ctr">
                        <a:lnSpc>
                          <a:spcPct val="107000"/>
                        </a:lnSpc>
                        <a:spcBef>
                          <a:spcPts val="600"/>
                        </a:spcBef>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 Remember, we will use lots of other data to also work out how well SHS’s supported clients to achieve outcomes. The COS is just one way of particularly asking the clients view of how well SHS’s did in supporting them to achieve these outcomes.</a:t>
                      </a:r>
                    </a:p>
                  </a:txBody>
                  <a:tcPr marL="52452" marR="524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595095500"/>
                  </a:ext>
                </a:extLst>
              </a:tr>
            </a:tbl>
          </a:graphicData>
        </a:graphic>
      </p:graphicFrame>
      <p:sp>
        <p:nvSpPr>
          <p:cNvPr id="7" name="Rectangle 6"/>
          <p:cNvSpPr/>
          <p:nvPr/>
        </p:nvSpPr>
        <p:spPr>
          <a:xfrm>
            <a:off x="0" y="62473"/>
            <a:ext cx="9144000" cy="369332"/>
          </a:xfrm>
          <a:prstGeom prst="rect">
            <a:avLst/>
          </a:prstGeom>
          <a:solidFill>
            <a:schemeClr val="accent6">
              <a:lumMod val="20000"/>
              <a:lumOff val="80000"/>
            </a:schemeClr>
          </a:solidFill>
        </p:spPr>
        <p:txBody>
          <a:bodyPr wrap="square">
            <a:spAutoFit/>
          </a:bodyPr>
          <a:lstStyle/>
          <a:p>
            <a:pPr lvl="0"/>
            <a:r>
              <a:rPr lang="en-US" dirty="0"/>
              <a:t>The COS and how to administer it</a:t>
            </a:r>
          </a:p>
        </p:txBody>
      </p:sp>
    </p:spTree>
    <p:extLst>
      <p:ext uri="{BB962C8B-B14F-4D97-AF65-F5344CB8AC3E}">
        <p14:creationId xmlns:p14="http://schemas.microsoft.com/office/powerpoint/2010/main" val="2312869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F4A25-B431-5443-98AD-AE1E105C8079}"/>
              </a:ext>
            </a:extLst>
          </p:cNvPr>
          <p:cNvSpPr>
            <a:spLocks noGrp="1"/>
          </p:cNvSpPr>
          <p:nvPr>
            <p:ph idx="1"/>
          </p:nvPr>
        </p:nvSpPr>
        <p:spPr/>
        <p:txBody>
          <a:bodyPr/>
          <a:lstStyle/>
          <a:p>
            <a:pPr marL="0" indent="0">
              <a:buNone/>
            </a:pPr>
            <a:r>
              <a:rPr lang="en-US" sz="2800" i="1" dirty="0">
                <a:solidFill>
                  <a:schemeClr val="tx1"/>
                </a:solidFill>
              </a:rPr>
              <a:t> </a:t>
            </a:r>
            <a:endParaRPr lang="en-US" dirty="0"/>
          </a:p>
        </p:txBody>
      </p:sp>
      <p:sp>
        <p:nvSpPr>
          <p:cNvPr id="4" name="Slide Number Placeholder 3">
            <a:extLst>
              <a:ext uri="{FF2B5EF4-FFF2-40B4-BE49-F238E27FC236}">
                <a16:creationId xmlns:a16="http://schemas.microsoft.com/office/drawing/2014/main" id="{5B6E0BA2-01F6-8B42-AC98-EA97157660DC}"/>
              </a:ext>
            </a:extLst>
          </p:cNvPr>
          <p:cNvSpPr>
            <a:spLocks noGrp="1"/>
          </p:cNvSpPr>
          <p:nvPr>
            <p:ph type="sldNum" sz="quarter" idx="10"/>
          </p:nvPr>
        </p:nvSpPr>
        <p:spPr/>
        <p:txBody>
          <a:bodyPr/>
          <a:lstStyle/>
          <a:p>
            <a:fld id="{1CE96537-7078-420B-A775-05F8FAE87E85}" type="slidenum">
              <a:rPr lang="en-US" altLang="en-US" smtClean="0"/>
              <a:pPr/>
              <a:t>21</a:t>
            </a:fld>
            <a:endParaRPr lang="en-US" altLang="en-US" dirty="0"/>
          </a:p>
        </p:txBody>
      </p:sp>
      <p:sp>
        <p:nvSpPr>
          <p:cNvPr id="5" name="Date Placeholder 4">
            <a:extLst>
              <a:ext uri="{FF2B5EF4-FFF2-40B4-BE49-F238E27FC236}">
                <a16:creationId xmlns:a16="http://schemas.microsoft.com/office/drawing/2014/main" id="{EF4B7087-68C1-6140-ADC6-1F1D08AEBD93}"/>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249279903"/>
              </p:ext>
            </p:extLst>
          </p:nvPr>
        </p:nvGraphicFramePr>
        <p:xfrm>
          <a:off x="204005" y="666043"/>
          <a:ext cx="8691638" cy="5000979"/>
        </p:xfrm>
        <a:graphic>
          <a:graphicData uri="http://schemas.openxmlformats.org/drawingml/2006/table">
            <a:tbl>
              <a:tblPr firstRow="1" firstCol="1" bandRow="1"/>
              <a:tblGrid>
                <a:gridCol w="2008617">
                  <a:extLst>
                    <a:ext uri="{9D8B030D-6E8A-4147-A177-3AD203B41FA5}">
                      <a16:colId xmlns:a16="http://schemas.microsoft.com/office/drawing/2014/main" val="2249372346"/>
                    </a:ext>
                  </a:extLst>
                </a:gridCol>
                <a:gridCol w="2393245">
                  <a:extLst>
                    <a:ext uri="{9D8B030D-6E8A-4147-A177-3AD203B41FA5}">
                      <a16:colId xmlns:a16="http://schemas.microsoft.com/office/drawing/2014/main" val="2602148158"/>
                    </a:ext>
                  </a:extLst>
                </a:gridCol>
                <a:gridCol w="4289776">
                  <a:extLst>
                    <a:ext uri="{9D8B030D-6E8A-4147-A177-3AD203B41FA5}">
                      <a16:colId xmlns:a16="http://schemas.microsoft.com/office/drawing/2014/main" val="1813904130"/>
                    </a:ext>
                  </a:extLst>
                </a:gridCol>
              </a:tblGrid>
              <a:tr h="533047">
                <a:tc gridSpan="3">
                  <a:txBody>
                    <a:bodyPr/>
                    <a:lstStyle/>
                    <a:p>
                      <a:pPr algn="ctr">
                        <a:lnSpc>
                          <a:spcPct val="107000"/>
                        </a:lnSpc>
                        <a:spcAft>
                          <a:spcPts val="0"/>
                        </a:spcAft>
                      </a:pPr>
                      <a:r>
                        <a:rPr lang="en-AU" sz="1400" b="1" dirty="0">
                          <a:effectLst/>
                          <a:latin typeface="Calibri" panose="020F0502020204030204" pitchFamily="34" charset="0"/>
                          <a:ea typeface="Calibri" panose="020F0502020204030204" pitchFamily="34" charset="0"/>
                          <a:cs typeface="Times New Roman" panose="02020603050405020304" pitchFamily="18" charset="0"/>
                        </a:rPr>
                        <a:t>COS Support Matcher</a:t>
                      </a:r>
                    </a:p>
                  </a:txBody>
                  <a:tcPr marL="24553" marR="24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pPr algn="ctr">
                        <a:lnSpc>
                          <a:spcPct val="107000"/>
                        </a:lnSpc>
                        <a:spcAft>
                          <a:spcPts val="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4553" marR="24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pPr algn="ctr">
                        <a:lnSpc>
                          <a:spcPct val="107000"/>
                        </a:lnSpc>
                        <a:spcAft>
                          <a:spcPts val="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4553" marR="24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extLst>
                  <a:ext uri="{0D108BD9-81ED-4DB2-BD59-A6C34878D82A}">
                    <a16:rowId xmlns:a16="http://schemas.microsoft.com/office/drawing/2014/main" val="3956176464"/>
                  </a:ext>
                </a:extLst>
              </a:tr>
              <a:tr h="394240">
                <a:tc>
                  <a:txBody>
                    <a:bodyPr/>
                    <a:lstStyle/>
                    <a:p>
                      <a:pPr algn="ctr">
                        <a:lnSpc>
                          <a:spcPct val="107000"/>
                        </a:lnSpc>
                        <a:spcAft>
                          <a:spcPts val="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Outcome Detail</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4553" marR="24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gn="ctr">
                        <a:lnSpc>
                          <a:spcPct val="107000"/>
                        </a:lnSpc>
                        <a:spcAft>
                          <a:spcPts val="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COS Question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4553" marR="24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gn="ctr">
                        <a:lnSpc>
                          <a:spcPct val="107000"/>
                        </a:lnSpc>
                        <a:spcAft>
                          <a:spcPts val="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Support types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4553" marR="24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extLst>
                  <a:ext uri="{0D108BD9-81ED-4DB2-BD59-A6C34878D82A}">
                    <a16:rowId xmlns:a16="http://schemas.microsoft.com/office/drawing/2014/main" val="1430779918"/>
                  </a:ext>
                </a:extLst>
              </a:tr>
              <a:tr h="759857">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Specific things that can help clients get that end result.</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The way we will ask the client about their view on how well the SHS provided those specific things</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The range of supports we may have offered this client to enable this outcome (links to client information management system). Can be used as examples when discussing this question with a client.</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477603397"/>
                  </a:ext>
                </a:extLst>
              </a:tr>
              <a:tr h="759858">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Clients have been supported to access information and services to remain safer</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Q1. </a:t>
                      </a:r>
                      <a:r>
                        <a:rPr lang="en-AU" sz="1200" dirty="0">
                          <a:effectLst/>
                          <a:latin typeface="Calibri" panose="020F0502020204030204" pitchFamily="34" charset="0"/>
                          <a:ea typeface="Calibri" panose="020F0502020204030204" pitchFamily="34" charset="0"/>
                          <a:cs typeface="Times New Roman" panose="02020603050405020304" pitchFamily="18" charset="0"/>
                        </a:rPr>
                        <a:t>I was given information and services that can help when I feel unsafe.</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Assistance for family/domestic violence - victim support services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Assistance for incest/sexual assault</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Child protection services</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8780811"/>
                  </a:ext>
                </a:extLst>
              </a:tr>
              <a:tr h="721221">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Clients have further increased knowledge of housing options (if applicable)</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Q2</a:t>
                      </a:r>
                      <a:r>
                        <a:rPr lang="en-AU" sz="1200" dirty="0">
                          <a:effectLst/>
                          <a:latin typeface="Calibri" panose="020F0502020204030204" pitchFamily="34" charset="0"/>
                          <a:ea typeface="Calibri" panose="020F0502020204030204" pitchFamily="34" charset="0"/>
                          <a:cs typeface="Times New Roman" panose="02020603050405020304" pitchFamily="18" charset="0"/>
                        </a:rPr>
                        <a:t>. I was given information about housing/accommodation options that were available to me.</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Assertive outreach for rough sleepers </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Advice/information</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Advocacy/liaison on behalf of client</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664903"/>
                  </a:ext>
                </a:extLst>
              </a:tr>
              <a:tr h="1832756">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Clients have completed actions to maximise housing opportunities (if applicable)</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Q3. </a:t>
                      </a:r>
                      <a:r>
                        <a:rPr lang="en-AU" sz="1200" dirty="0">
                          <a:effectLst/>
                          <a:latin typeface="Calibri" panose="020F0502020204030204" pitchFamily="34" charset="0"/>
                          <a:ea typeface="Calibri" panose="020F0502020204030204" pitchFamily="34" charset="0"/>
                          <a:cs typeface="Times New Roman" panose="02020603050405020304" pitchFamily="18" charset="0"/>
                        </a:rPr>
                        <a:t>I was given support to move towards housing/accommodation that was safer and more stable for me.</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Material aid/brokerage</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Living skills/personal development</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Retrieval/storage/removal of personal belongings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Advocacy/liaison on behalf of client</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Financial advice and counselling</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Assistance to obtain/maintain government allowance</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Financial information</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Transport</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9133677"/>
                  </a:ext>
                </a:extLst>
              </a:tr>
            </a:tbl>
          </a:graphicData>
        </a:graphic>
      </p:graphicFrame>
      <p:sp>
        <p:nvSpPr>
          <p:cNvPr id="7" name="Rectangle 6"/>
          <p:cNvSpPr/>
          <p:nvPr/>
        </p:nvSpPr>
        <p:spPr>
          <a:xfrm>
            <a:off x="0" y="62473"/>
            <a:ext cx="9144000" cy="369332"/>
          </a:xfrm>
          <a:prstGeom prst="rect">
            <a:avLst/>
          </a:prstGeom>
          <a:solidFill>
            <a:schemeClr val="accent6">
              <a:lumMod val="20000"/>
              <a:lumOff val="80000"/>
            </a:schemeClr>
          </a:solidFill>
        </p:spPr>
        <p:txBody>
          <a:bodyPr wrap="square">
            <a:spAutoFit/>
          </a:bodyPr>
          <a:lstStyle/>
          <a:p>
            <a:r>
              <a:rPr lang="en-US" dirty="0"/>
              <a:t>The COS and how to administer it</a:t>
            </a:r>
          </a:p>
        </p:txBody>
      </p:sp>
    </p:spTree>
    <p:extLst>
      <p:ext uri="{BB962C8B-B14F-4D97-AF65-F5344CB8AC3E}">
        <p14:creationId xmlns:p14="http://schemas.microsoft.com/office/powerpoint/2010/main" val="3750857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F4A25-B431-5443-98AD-AE1E105C8079}"/>
              </a:ext>
            </a:extLst>
          </p:cNvPr>
          <p:cNvSpPr>
            <a:spLocks noGrp="1"/>
          </p:cNvSpPr>
          <p:nvPr>
            <p:ph idx="1"/>
          </p:nvPr>
        </p:nvSpPr>
        <p:spPr/>
        <p:txBody>
          <a:bodyPr/>
          <a:lstStyle/>
          <a:p>
            <a:pPr marL="0" indent="0">
              <a:buNone/>
            </a:pPr>
            <a:r>
              <a:rPr lang="en-US" sz="2800" i="1" dirty="0">
                <a:solidFill>
                  <a:schemeClr val="tx1"/>
                </a:solidFill>
              </a:rPr>
              <a:t> </a:t>
            </a:r>
            <a:endParaRPr lang="en-US" dirty="0"/>
          </a:p>
        </p:txBody>
      </p:sp>
      <p:sp>
        <p:nvSpPr>
          <p:cNvPr id="4" name="Slide Number Placeholder 3">
            <a:extLst>
              <a:ext uri="{FF2B5EF4-FFF2-40B4-BE49-F238E27FC236}">
                <a16:creationId xmlns:a16="http://schemas.microsoft.com/office/drawing/2014/main" id="{5B6E0BA2-01F6-8B42-AC98-EA97157660DC}"/>
              </a:ext>
            </a:extLst>
          </p:cNvPr>
          <p:cNvSpPr>
            <a:spLocks noGrp="1"/>
          </p:cNvSpPr>
          <p:nvPr>
            <p:ph type="sldNum" sz="quarter" idx="10"/>
          </p:nvPr>
        </p:nvSpPr>
        <p:spPr/>
        <p:txBody>
          <a:bodyPr/>
          <a:lstStyle/>
          <a:p>
            <a:fld id="{1CE96537-7078-420B-A775-05F8FAE87E85}" type="slidenum">
              <a:rPr lang="en-US" altLang="en-US" smtClean="0"/>
              <a:pPr/>
              <a:t>22</a:t>
            </a:fld>
            <a:endParaRPr lang="en-US" altLang="en-US" dirty="0"/>
          </a:p>
        </p:txBody>
      </p:sp>
      <p:sp>
        <p:nvSpPr>
          <p:cNvPr id="5" name="Date Placeholder 4">
            <a:extLst>
              <a:ext uri="{FF2B5EF4-FFF2-40B4-BE49-F238E27FC236}">
                <a16:creationId xmlns:a16="http://schemas.microsoft.com/office/drawing/2014/main" id="{EF4B7087-68C1-6140-ADC6-1F1D08AEBD93}"/>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73766373"/>
              </p:ext>
            </p:extLst>
          </p:nvPr>
        </p:nvGraphicFramePr>
        <p:xfrm>
          <a:off x="204005" y="647358"/>
          <a:ext cx="8691638" cy="5576400"/>
        </p:xfrm>
        <a:graphic>
          <a:graphicData uri="http://schemas.openxmlformats.org/drawingml/2006/table">
            <a:tbl>
              <a:tblPr firstRow="1" firstCol="1" bandRow="1"/>
              <a:tblGrid>
                <a:gridCol w="1963462">
                  <a:extLst>
                    <a:ext uri="{9D8B030D-6E8A-4147-A177-3AD203B41FA5}">
                      <a16:colId xmlns:a16="http://schemas.microsoft.com/office/drawing/2014/main" val="2249372346"/>
                    </a:ext>
                  </a:extLst>
                </a:gridCol>
                <a:gridCol w="2393244">
                  <a:extLst>
                    <a:ext uri="{9D8B030D-6E8A-4147-A177-3AD203B41FA5}">
                      <a16:colId xmlns:a16="http://schemas.microsoft.com/office/drawing/2014/main" val="2602148158"/>
                    </a:ext>
                  </a:extLst>
                </a:gridCol>
                <a:gridCol w="4334932">
                  <a:extLst>
                    <a:ext uri="{9D8B030D-6E8A-4147-A177-3AD203B41FA5}">
                      <a16:colId xmlns:a16="http://schemas.microsoft.com/office/drawing/2014/main" val="1813904130"/>
                    </a:ext>
                  </a:extLst>
                </a:gridCol>
              </a:tblGrid>
              <a:tr h="620614">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Specific things that can help clients get that end result.</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The way we will ask the client about their view on how well the SHS provided those specific things*</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The range of supports we may have offered this client to enable this outcome (links to client information management system). Can be used as examples when discussing this question with a client.</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477603397"/>
                  </a:ext>
                </a:extLst>
              </a:tr>
              <a:tr h="1232100">
                <a:tc>
                  <a:txBody>
                    <a:bodyPr/>
                    <a:lstStyle/>
                    <a:p>
                      <a:pPr algn="l">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Clients have transitioned to safer, more stable living arrangements (return to home, transitional accommodation, tenancy) (if applicable)</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Q4. </a:t>
                      </a:r>
                      <a:r>
                        <a:rPr lang="en-AU" sz="1200" dirty="0">
                          <a:effectLst/>
                          <a:latin typeface="Calibri" panose="020F0502020204030204" pitchFamily="34" charset="0"/>
                          <a:ea typeface="Calibri" panose="020F0502020204030204" pitchFamily="34" charset="0"/>
                          <a:cs typeface="Times New Roman" panose="02020603050405020304" pitchFamily="18" charset="0"/>
                        </a:rPr>
                        <a:t>Support was provided to find housing/accommodation that was safer and more stable for me.</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Short term or emergency accommodation</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Medium term/transitional housing</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Long term housing</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Material aid/brokerage</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Advocacy/liaison on behalf of client</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Transport</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062908"/>
                  </a:ext>
                </a:extLst>
              </a:tr>
              <a:tr h="1034357">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Clients have further increased skills in maintaining suitable housing (if applicable)</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Q5. </a:t>
                      </a:r>
                      <a:r>
                        <a:rPr lang="en-AU" sz="1200" dirty="0">
                          <a:effectLst/>
                          <a:latin typeface="Calibri" panose="020F0502020204030204" pitchFamily="34" charset="0"/>
                          <a:ea typeface="Calibri" panose="020F0502020204030204" pitchFamily="34" charset="0"/>
                          <a:cs typeface="Times New Roman" panose="02020603050405020304" pitchFamily="18" charset="0"/>
                        </a:rPr>
                        <a:t>Support was provided to ensure that I could stay in my housing.</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Assistance to sustain tenancy or prevent tenancy failure or eviction</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Assistance to prevent foreclosures or for mortgage arrears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Material aid/brokerage</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Living skills/personal development</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Transport</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2333147"/>
                  </a:ext>
                </a:extLst>
              </a:tr>
              <a:tr h="2689329">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Clients have increased engagement with health / mental health services (if applicable)</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Q6. </a:t>
                      </a:r>
                      <a:r>
                        <a:rPr lang="en-AU" sz="1200" dirty="0">
                          <a:effectLst/>
                          <a:latin typeface="Calibri" panose="020F0502020204030204" pitchFamily="34" charset="0"/>
                          <a:ea typeface="Calibri" panose="020F0502020204030204" pitchFamily="34" charset="0"/>
                          <a:cs typeface="Times New Roman" panose="02020603050405020304" pitchFamily="18" charset="0"/>
                        </a:rPr>
                        <a:t>I was given support and information to connect better with health services (general health and/or mental health).</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Material aid/brokerage	</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Counselling for problem gambling</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Drug/alcohol counselling</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Specialist counselling services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Child specific specialist counselling services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Psychological services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Psychiatric services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Mental health services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Pregnancy assistance</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Family planning support</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Physical disability services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Intellectual disability services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Health/medical services</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4271848"/>
                  </a:ext>
                </a:extLst>
              </a:tr>
            </a:tbl>
          </a:graphicData>
        </a:graphic>
      </p:graphicFrame>
      <p:sp>
        <p:nvSpPr>
          <p:cNvPr id="7" name="Rectangle 6"/>
          <p:cNvSpPr/>
          <p:nvPr/>
        </p:nvSpPr>
        <p:spPr>
          <a:xfrm>
            <a:off x="0" y="62473"/>
            <a:ext cx="9144000" cy="369332"/>
          </a:xfrm>
          <a:prstGeom prst="rect">
            <a:avLst/>
          </a:prstGeom>
          <a:solidFill>
            <a:schemeClr val="accent6">
              <a:lumMod val="20000"/>
              <a:lumOff val="80000"/>
            </a:schemeClr>
          </a:solidFill>
        </p:spPr>
        <p:txBody>
          <a:bodyPr wrap="square">
            <a:spAutoFit/>
          </a:bodyPr>
          <a:lstStyle/>
          <a:p>
            <a:r>
              <a:rPr lang="en-US" dirty="0"/>
              <a:t>The COS and how to administer it</a:t>
            </a:r>
          </a:p>
        </p:txBody>
      </p:sp>
    </p:spTree>
    <p:extLst>
      <p:ext uri="{BB962C8B-B14F-4D97-AF65-F5344CB8AC3E}">
        <p14:creationId xmlns:p14="http://schemas.microsoft.com/office/powerpoint/2010/main" val="2143750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F4A25-B431-5443-98AD-AE1E105C8079}"/>
              </a:ext>
            </a:extLst>
          </p:cNvPr>
          <p:cNvSpPr>
            <a:spLocks noGrp="1"/>
          </p:cNvSpPr>
          <p:nvPr>
            <p:ph idx="1"/>
          </p:nvPr>
        </p:nvSpPr>
        <p:spPr/>
        <p:txBody>
          <a:bodyPr/>
          <a:lstStyle/>
          <a:p>
            <a:pPr marL="0" indent="0">
              <a:buNone/>
            </a:pPr>
            <a:r>
              <a:rPr lang="en-US" sz="2800" i="1" dirty="0">
                <a:solidFill>
                  <a:schemeClr val="tx1"/>
                </a:solidFill>
              </a:rPr>
              <a:t> </a:t>
            </a:r>
            <a:endParaRPr lang="en-US" dirty="0"/>
          </a:p>
        </p:txBody>
      </p:sp>
      <p:sp>
        <p:nvSpPr>
          <p:cNvPr id="4" name="Slide Number Placeholder 3">
            <a:extLst>
              <a:ext uri="{FF2B5EF4-FFF2-40B4-BE49-F238E27FC236}">
                <a16:creationId xmlns:a16="http://schemas.microsoft.com/office/drawing/2014/main" id="{5B6E0BA2-01F6-8B42-AC98-EA97157660DC}"/>
              </a:ext>
            </a:extLst>
          </p:cNvPr>
          <p:cNvSpPr>
            <a:spLocks noGrp="1"/>
          </p:cNvSpPr>
          <p:nvPr>
            <p:ph type="sldNum" sz="quarter" idx="10"/>
          </p:nvPr>
        </p:nvSpPr>
        <p:spPr/>
        <p:txBody>
          <a:bodyPr/>
          <a:lstStyle/>
          <a:p>
            <a:fld id="{1CE96537-7078-420B-A775-05F8FAE87E85}" type="slidenum">
              <a:rPr lang="en-US" altLang="en-US" smtClean="0"/>
              <a:pPr/>
              <a:t>23</a:t>
            </a:fld>
            <a:endParaRPr lang="en-US" altLang="en-US" dirty="0"/>
          </a:p>
        </p:txBody>
      </p:sp>
      <p:sp>
        <p:nvSpPr>
          <p:cNvPr id="5" name="Date Placeholder 4">
            <a:extLst>
              <a:ext uri="{FF2B5EF4-FFF2-40B4-BE49-F238E27FC236}">
                <a16:creationId xmlns:a16="http://schemas.microsoft.com/office/drawing/2014/main" id="{EF4B7087-68C1-6140-ADC6-1F1D08AEBD93}"/>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3970137042"/>
              </p:ext>
            </p:extLst>
          </p:nvPr>
        </p:nvGraphicFramePr>
        <p:xfrm>
          <a:off x="204005" y="585655"/>
          <a:ext cx="8691638" cy="5845302"/>
        </p:xfrm>
        <a:graphic>
          <a:graphicData uri="http://schemas.openxmlformats.org/drawingml/2006/table">
            <a:tbl>
              <a:tblPr firstRow="1" firstCol="1" bandRow="1"/>
              <a:tblGrid>
                <a:gridCol w="1963462">
                  <a:extLst>
                    <a:ext uri="{9D8B030D-6E8A-4147-A177-3AD203B41FA5}">
                      <a16:colId xmlns:a16="http://schemas.microsoft.com/office/drawing/2014/main" val="2249372346"/>
                    </a:ext>
                  </a:extLst>
                </a:gridCol>
                <a:gridCol w="2393244">
                  <a:extLst>
                    <a:ext uri="{9D8B030D-6E8A-4147-A177-3AD203B41FA5}">
                      <a16:colId xmlns:a16="http://schemas.microsoft.com/office/drawing/2014/main" val="2602148158"/>
                    </a:ext>
                  </a:extLst>
                </a:gridCol>
                <a:gridCol w="4334932">
                  <a:extLst>
                    <a:ext uri="{9D8B030D-6E8A-4147-A177-3AD203B41FA5}">
                      <a16:colId xmlns:a16="http://schemas.microsoft.com/office/drawing/2014/main" val="1813904130"/>
                    </a:ext>
                  </a:extLst>
                </a:gridCol>
              </a:tblGrid>
              <a:tr h="413394">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Specific things that can help clients get that end result.</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The way we will ask the client about their view on how well the SHS provided those specific things*</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The range of supports we may have offered this client to enable this outcome (links to client information management system). Can be used as examples when discussing this question with a client.</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477603397"/>
                  </a:ext>
                </a:extLst>
              </a:tr>
              <a:tr h="2300141">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Clients have improved relationships with family (where appropriate) and support networks (if applicable)</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Q7. </a:t>
                      </a:r>
                      <a:r>
                        <a:rPr lang="en-AU" sz="1200" dirty="0">
                          <a:effectLst/>
                          <a:latin typeface="Calibri" panose="020F0502020204030204" pitchFamily="34" charset="0"/>
                          <a:ea typeface="Calibri" panose="020F0502020204030204" pitchFamily="34" charset="0"/>
                          <a:cs typeface="Times New Roman" panose="02020603050405020304" pitchFamily="18" charset="0"/>
                        </a:rPr>
                        <a:t>I was given support to connect with people who are important to me and with other services.</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Assistance to obtain/maintain government allowance</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Financial information</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Family/relationship assistance</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Assistance for trauma </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Assistance with challenging social/behavioural problems </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Legal information </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Court support </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Advice/information</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Advocacy/liaison on behalf of client </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Child care </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Structured play/skills development</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Child contact and residence arrangements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Recreation</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Transport</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Parenting skills education</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Professional legal services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Financial advice and counselling</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Interpreter services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Assistance with immigration services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Culturally specific services</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Assistance to connect culturally</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0645044"/>
                  </a:ext>
                </a:extLst>
              </a:tr>
              <a:tr h="657182">
                <a:tc>
                  <a:txBody>
                    <a:bodyPr/>
                    <a:lstStyle/>
                    <a:p>
                      <a:pPr algn="l">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Clients have increased connection to education and employment (if applicable)</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Q8. </a:t>
                      </a:r>
                      <a:r>
                        <a:rPr lang="en-AU" sz="1200" dirty="0">
                          <a:effectLst/>
                          <a:latin typeface="Calibri" panose="020F0502020204030204" pitchFamily="34" charset="0"/>
                          <a:ea typeface="Calibri" panose="020F0502020204030204" pitchFamily="34" charset="0"/>
                          <a:cs typeface="Times New Roman" panose="02020603050405020304" pitchFamily="18" charset="0"/>
                        </a:rPr>
                        <a:t>I was given support to look for a job or become better connected to education and/or training.</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Employment assistance</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Training assistance</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Educational assistance</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Material aid/brokerage</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Advocacy/liaison on behalf of client </a:t>
                      </a:r>
                    </a:p>
                    <a:p>
                      <a:pPr algn="l">
                        <a:lnSpc>
                          <a:spcPct val="107000"/>
                        </a:lnSpc>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School liaison</a:t>
                      </a:r>
                    </a:p>
                  </a:txBody>
                  <a:tcPr marL="24553" marR="24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884851"/>
                  </a:ext>
                </a:extLst>
              </a:tr>
            </a:tbl>
          </a:graphicData>
        </a:graphic>
      </p:graphicFrame>
      <p:sp>
        <p:nvSpPr>
          <p:cNvPr id="7" name="Rectangle 6"/>
          <p:cNvSpPr/>
          <p:nvPr/>
        </p:nvSpPr>
        <p:spPr>
          <a:xfrm>
            <a:off x="0" y="62473"/>
            <a:ext cx="9144000" cy="369332"/>
          </a:xfrm>
          <a:prstGeom prst="rect">
            <a:avLst/>
          </a:prstGeom>
          <a:solidFill>
            <a:schemeClr val="accent6">
              <a:lumMod val="20000"/>
              <a:lumOff val="80000"/>
            </a:schemeClr>
          </a:solidFill>
        </p:spPr>
        <p:txBody>
          <a:bodyPr wrap="square">
            <a:spAutoFit/>
          </a:bodyPr>
          <a:lstStyle/>
          <a:p>
            <a:r>
              <a:rPr lang="en-US" dirty="0"/>
              <a:t>The COS and how to administer it</a:t>
            </a:r>
          </a:p>
        </p:txBody>
      </p:sp>
    </p:spTree>
    <p:extLst>
      <p:ext uri="{BB962C8B-B14F-4D97-AF65-F5344CB8AC3E}">
        <p14:creationId xmlns:p14="http://schemas.microsoft.com/office/powerpoint/2010/main" val="680459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EB2C38-008E-5045-8972-362974123115}"/>
              </a:ext>
            </a:extLst>
          </p:cNvPr>
          <p:cNvSpPr>
            <a:spLocks noGrp="1"/>
          </p:cNvSpPr>
          <p:nvPr>
            <p:ph type="sldNum" sz="quarter" idx="10"/>
          </p:nvPr>
        </p:nvSpPr>
        <p:spPr/>
        <p:txBody>
          <a:bodyPr/>
          <a:lstStyle/>
          <a:p>
            <a:fld id="{1CE96537-7078-420B-A775-05F8FAE87E85}" type="slidenum">
              <a:rPr lang="en-US" altLang="en-US" smtClean="0"/>
              <a:pPr/>
              <a:t>24</a:t>
            </a:fld>
            <a:endParaRPr lang="en-US" altLang="en-US" dirty="0"/>
          </a:p>
        </p:txBody>
      </p:sp>
      <p:sp>
        <p:nvSpPr>
          <p:cNvPr id="5" name="Date Placeholder 4">
            <a:extLst>
              <a:ext uri="{FF2B5EF4-FFF2-40B4-BE49-F238E27FC236}">
                <a16:creationId xmlns:a16="http://schemas.microsoft.com/office/drawing/2014/main" id="{468AC319-6024-4C42-9A15-B37E97C32F75}"/>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graphicFrame>
        <p:nvGraphicFramePr>
          <p:cNvPr id="6" name="Content Placeholder 2">
            <a:extLst>
              <a:ext uri="{FF2B5EF4-FFF2-40B4-BE49-F238E27FC236}">
                <a16:creationId xmlns:a16="http://schemas.microsoft.com/office/drawing/2014/main" id="{1B45F004-FC78-4340-BE1E-E83954C8C4A1}"/>
              </a:ext>
            </a:extLst>
          </p:cNvPr>
          <p:cNvGraphicFramePr>
            <a:graphicFrameLocks noGrp="1"/>
          </p:cNvGraphicFramePr>
          <p:nvPr>
            <p:ph idx="1"/>
            <p:extLst>
              <p:ext uri="{D42A27DB-BD31-4B8C-83A1-F6EECF244321}">
                <p14:modId xmlns:p14="http://schemas.microsoft.com/office/powerpoint/2010/main" val="2642798946"/>
              </p:ext>
            </p:extLst>
          </p:nvPr>
        </p:nvGraphicFramePr>
        <p:xfrm>
          <a:off x="457200" y="4326682"/>
          <a:ext cx="8229600" cy="2294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0" y="62473"/>
            <a:ext cx="9144000" cy="369332"/>
          </a:xfrm>
          <a:prstGeom prst="rect">
            <a:avLst/>
          </a:prstGeom>
          <a:solidFill>
            <a:schemeClr val="accent6">
              <a:lumMod val="20000"/>
              <a:lumOff val="80000"/>
            </a:schemeClr>
          </a:solidFill>
        </p:spPr>
        <p:txBody>
          <a:bodyPr wrap="square">
            <a:spAutoFit/>
          </a:bodyPr>
          <a:lstStyle/>
          <a:p>
            <a:r>
              <a:rPr lang="en-US" dirty="0"/>
              <a:t>The COS and how to administer it</a:t>
            </a:r>
          </a:p>
        </p:txBody>
      </p:sp>
      <p:sp>
        <p:nvSpPr>
          <p:cNvPr id="7" name="TextBox 6"/>
          <p:cNvSpPr txBox="1"/>
          <p:nvPr/>
        </p:nvSpPr>
        <p:spPr>
          <a:xfrm>
            <a:off x="1538818" y="4646707"/>
            <a:ext cx="7044266" cy="523220"/>
          </a:xfrm>
          <a:prstGeom prst="rect">
            <a:avLst/>
          </a:prstGeom>
          <a:noFill/>
        </p:spPr>
        <p:txBody>
          <a:bodyPr wrap="square" rtlCol="0">
            <a:spAutoFit/>
          </a:bodyPr>
          <a:lstStyle/>
          <a:p>
            <a:r>
              <a:rPr lang="en-AU" sz="2800" dirty="0"/>
              <a:t>The COS Administration Manual</a:t>
            </a:r>
          </a:p>
        </p:txBody>
      </p:sp>
      <p:sp>
        <p:nvSpPr>
          <p:cNvPr id="9" name="Rectangle 8"/>
          <p:cNvSpPr/>
          <p:nvPr/>
        </p:nvSpPr>
        <p:spPr>
          <a:xfrm>
            <a:off x="240595" y="854321"/>
            <a:ext cx="8172626" cy="3472361"/>
          </a:xfrm>
          <a:prstGeom prst="rect">
            <a:avLst/>
          </a:prstGeom>
        </p:spPr>
        <p:txBody>
          <a:bodyPr wrap="square">
            <a:spAutoFit/>
          </a:bodyPr>
          <a:lstStyle/>
          <a:p>
            <a:r>
              <a:rPr lang="en-AU" dirty="0">
                <a:solidFill>
                  <a:srgbClr val="0C1C38"/>
                </a:solidFill>
                <a:latin typeface="+mn-lt"/>
                <a:ea typeface="Times New Roman" panose="02020603050405020304" pitchFamily="18" charset="0"/>
              </a:rPr>
              <a:t>The COS will apply to :</a:t>
            </a:r>
          </a:p>
          <a:p>
            <a:r>
              <a:rPr lang="en-AU" dirty="0">
                <a:solidFill>
                  <a:srgbClr val="0C1C38"/>
                </a:solidFill>
                <a:latin typeface="+mn-lt"/>
                <a:ea typeface="Times New Roman" panose="02020603050405020304" pitchFamily="18" charset="0"/>
              </a:rPr>
              <a:t>•	Specialist Homelessness Services</a:t>
            </a:r>
          </a:p>
          <a:p>
            <a:r>
              <a:rPr lang="en-AU" dirty="0">
                <a:solidFill>
                  <a:srgbClr val="0C1C38"/>
                </a:solidFill>
                <a:latin typeface="+mn-lt"/>
                <a:ea typeface="Times New Roman" panose="02020603050405020304" pitchFamily="18" charset="0"/>
              </a:rPr>
              <a:t>•	Domestic Violence Response Enhancement</a:t>
            </a:r>
          </a:p>
          <a:p>
            <a:r>
              <a:rPr lang="en-AU" dirty="0">
                <a:solidFill>
                  <a:srgbClr val="0C1C38"/>
                </a:solidFill>
                <a:latin typeface="+mn-lt"/>
                <a:ea typeface="Times New Roman" panose="02020603050405020304" pitchFamily="18" charset="0"/>
              </a:rPr>
              <a:t>•	Core and Cluster</a:t>
            </a:r>
          </a:p>
          <a:p>
            <a:r>
              <a:rPr lang="en-AU" dirty="0">
                <a:solidFill>
                  <a:srgbClr val="0C1C38"/>
                </a:solidFill>
                <a:latin typeface="+mn-lt"/>
                <a:ea typeface="Times New Roman" panose="02020603050405020304" pitchFamily="18" charset="0"/>
              </a:rPr>
              <a:t>•	Aboriginal Homelessness Sector Growth</a:t>
            </a:r>
          </a:p>
          <a:p>
            <a:endParaRPr lang="en-AU" sz="1400" dirty="0">
              <a:solidFill>
                <a:srgbClr val="0C1C38"/>
              </a:solidFill>
              <a:latin typeface="+mn-lt"/>
              <a:ea typeface="Times New Roman" panose="02020603050405020304" pitchFamily="18" charset="0"/>
            </a:endParaRPr>
          </a:p>
          <a:p>
            <a:r>
              <a:rPr lang="en-AU" dirty="0">
                <a:solidFill>
                  <a:srgbClr val="0C1C38"/>
                </a:solidFill>
                <a:latin typeface="+mn-lt"/>
                <a:ea typeface="Times New Roman" panose="02020603050405020304" pitchFamily="18" charset="0"/>
              </a:rPr>
              <a:t>The COS rollout does not apply to the Premiers Youth Initiative, Universal Support Screening, Together Home or Sustaining Tenancies in Social Housing programs.</a:t>
            </a:r>
          </a:p>
          <a:p>
            <a:endParaRPr lang="en-AU" sz="1400" dirty="0">
              <a:solidFill>
                <a:srgbClr val="0C1C38"/>
              </a:solidFill>
              <a:latin typeface="+mn-lt"/>
              <a:ea typeface="Times New Roman" panose="02020603050405020304" pitchFamily="18" charset="0"/>
            </a:endParaRPr>
          </a:p>
          <a:p>
            <a:pPr>
              <a:lnSpc>
                <a:spcPct val="115000"/>
              </a:lnSpc>
              <a:spcAft>
                <a:spcPts val="1000"/>
              </a:spcAft>
            </a:pPr>
            <a:r>
              <a:rPr lang="en-AU" dirty="0">
                <a:latin typeface="+mn-lt"/>
                <a:ea typeface="Times New Roman" panose="02020603050405020304" pitchFamily="18" charset="0"/>
                <a:cs typeface="Times New Roman" panose="02020603050405020304" pitchFamily="18" charset="0"/>
              </a:rPr>
              <a:t>The COS can be used by HYAP providers if they opt-in, although there is no program requirement for them to do so until July 2024.</a:t>
            </a:r>
          </a:p>
        </p:txBody>
      </p:sp>
    </p:spTree>
    <p:extLst>
      <p:ext uri="{BB962C8B-B14F-4D97-AF65-F5344CB8AC3E}">
        <p14:creationId xmlns:p14="http://schemas.microsoft.com/office/powerpoint/2010/main" val="1024961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B9B9EA2-AE68-47F9-85BB-0D089FD6DA22}" type="datetime2">
              <a:rPr lang="en-US" altLang="en-US" sz="1200">
                <a:solidFill>
                  <a:srgbClr val="0D1B43"/>
                </a:solidFill>
              </a:rPr>
              <a:pPr>
                <a:spcBef>
                  <a:spcPct val="0"/>
                </a:spcBef>
                <a:buFontTx/>
                <a:buNone/>
              </a:pPr>
              <a:t>Tuesday, June 27, 2023</a:t>
            </a:fld>
            <a:endParaRPr lang="en-US" altLang="en-US" sz="1200" dirty="0">
              <a:solidFill>
                <a:srgbClr val="0D1B43"/>
              </a:solidFill>
            </a:endParaRPr>
          </a:p>
        </p:txBody>
      </p:sp>
      <p:sp>
        <p:nvSpPr>
          <p:cNvPr id="112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8D3CA50-49CD-48B5-BE4F-BBCB4429E2AD}" type="slidenum">
              <a:rPr lang="en-US" altLang="en-US" sz="1200">
                <a:solidFill>
                  <a:srgbClr val="0D1B43"/>
                </a:solidFill>
              </a:rPr>
              <a:pPr>
                <a:spcBef>
                  <a:spcPct val="0"/>
                </a:spcBef>
                <a:buFontTx/>
                <a:buNone/>
              </a:pPr>
              <a:t>25</a:t>
            </a:fld>
            <a:endParaRPr lang="en-US" altLang="en-US" sz="1200" dirty="0">
              <a:solidFill>
                <a:srgbClr val="0D1B43"/>
              </a:solidFill>
            </a:endParaRPr>
          </a:p>
        </p:txBody>
      </p:sp>
      <p:pic>
        <p:nvPicPr>
          <p:cNvPr id="6" name="Content Placeholder 3" descr="A close up of a toy&#10;&#10;Description automatically generated">
            <a:extLst>
              <a:ext uri="{FF2B5EF4-FFF2-40B4-BE49-F238E27FC236}">
                <a16:creationId xmlns:a16="http://schemas.microsoft.com/office/drawing/2014/main" id="{C63DED83-0FCF-C145-B6B7-F785BD418225}"/>
              </a:ext>
            </a:extLst>
          </p:cNvPr>
          <p:cNvPicPr>
            <a:picLocks/>
          </p:cNvPicPr>
          <p:nvPr/>
        </p:nvPicPr>
        <p:blipFill rotWithShape="1">
          <a:blip r:embed="rId3">
            <a:extLst>
              <a:ext uri="{28A0092B-C50C-407E-A947-70E740481C1C}">
                <a14:useLocalDpi xmlns:a14="http://schemas.microsoft.com/office/drawing/2010/main" val="0"/>
              </a:ext>
            </a:extLst>
          </a:blip>
          <a:srcRect t="9018" b="40683"/>
          <a:stretch/>
        </p:blipFill>
        <p:spPr bwMode="auto">
          <a:xfrm>
            <a:off x="688177" y="23823"/>
            <a:ext cx="3883822" cy="1384563"/>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extBox 3">
            <a:extLst>
              <a:ext uri="{FF2B5EF4-FFF2-40B4-BE49-F238E27FC236}">
                <a16:creationId xmlns:a16="http://schemas.microsoft.com/office/drawing/2014/main" id="{2C8A5065-17B1-C3C1-CCB5-B36EF85AA136}"/>
              </a:ext>
            </a:extLst>
          </p:cNvPr>
          <p:cNvGraphicFramePr/>
          <p:nvPr>
            <p:extLst>
              <p:ext uri="{D42A27DB-BD31-4B8C-83A1-F6EECF244321}">
                <p14:modId xmlns:p14="http://schemas.microsoft.com/office/powerpoint/2010/main" val="1521128941"/>
              </p:ext>
            </p:extLst>
          </p:nvPr>
        </p:nvGraphicFramePr>
        <p:xfrm>
          <a:off x="279201" y="1498075"/>
          <a:ext cx="8585597" cy="44099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5015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2FE3-104D-EB4A-9FF9-43A10C757175}"/>
              </a:ext>
            </a:extLst>
          </p:cNvPr>
          <p:cNvSpPr>
            <a:spLocks noGrp="1"/>
          </p:cNvSpPr>
          <p:nvPr>
            <p:ph type="title"/>
          </p:nvPr>
        </p:nvSpPr>
        <p:spPr>
          <a:xfrm>
            <a:off x="667753" y="1337310"/>
            <a:ext cx="2800511" cy="2674620"/>
          </a:xfrm>
        </p:spPr>
        <p:txBody>
          <a:bodyPr vert="horz" wrap="square" lIns="68580" tIns="34290" rIns="68580" bIns="34290" numCol="1" rtlCol="0" anchor="b" anchorCtr="0" compatLnSpc="1">
            <a:prstTxWarp prst="textNoShape">
              <a:avLst/>
            </a:prstTxWarp>
            <a:normAutofit fontScale="90000"/>
          </a:bodyPr>
          <a:lstStyle/>
          <a:p>
            <a:r>
              <a:rPr lang="en-US" sz="2850" dirty="0"/>
              <a:t>Implementing outcomes involves a shift in mindset, skill sets and data culture.</a:t>
            </a:r>
            <a:br>
              <a:rPr lang="en-US" sz="2850" dirty="0"/>
            </a:br>
            <a:r>
              <a:rPr lang="en-US" sz="4000" b="1" dirty="0">
                <a:solidFill>
                  <a:srgbClr val="FFC000"/>
                </a:solidFill>
              </a:rPr>
              <a:t>__________</a:t>
            </a:r>
            <a:r>
              <a:rPr lang="en-US" sz="2850" dirty="0"/>
              <a:t/>
            </a:r>
            <a:br>
              <a:rPr lang="en-US" sz="2850" dirty="0"/>
            </a:br>
            <a:endParaRPr lang="en-US" sz="2850" dirty="0"/>
          </a:p>
        </p:txBody>
      </p:sp>
      <p:pic>
        <p:nvPicPr>
          <p:cNvPr id="8" name="Picture 7" descr="A picture containing text, diagram, screenshot, line&#10;&#10;Description automatically generated">
            <a:extLst>
              <a:ext uri="{FF2B5EF4-FFF2-40B4-BE49-F238E27FC236}">
                <a16:creationId xmlns:a16="http://schemas.microsoft.com/office/drawing/2014/main" id="{5BCB7C0A-6341-254E-8EEB-DB04A427E4E0}"/>
              </a:ext>
            </a:extLst>
          </p:cNvPr>
          <p:cNvPicPr>
            <a:picLocks noChangeAspect="1"/>
          </p:cNvPicPr>
          <p:nvPr/>
        </p:nvPicPr>
        <p:blipFill>
          <a:blip r:embed="rId3"/>
          <a:stretch>
            <a:fillRect/>
          </a:stretch>
        </p:blipFill>
        <p:spPr>
          <a:xfrm>
            <a:off x="4078012" y="2123089"/>
            <a:ext cx="4498429" cy="4213015"/>
          </a:xfrm>
          <a:prstGeom prst="rect">
            <a:avLst/>
          </a:prstGeom>
        </p:spPr>
      </p:pic>
      <p:sp>
        <p:nvSpPr>
          <p:cNvPr id="3" name="Rectangle 2"/>
          <p:cNvSpPr/>
          <p:nvPr/>
        </p:nvSpPr>
        <p:spPr>
          <a:xfrm>
            <a:off x="1" y="126959"/>
            <a:ext cx="9143999" cy="369332"/>
          </a:xfrm>
          <a:prstGeom prst="rect">
            <a:avLst/>
          </a:prstGeom>
          <a:solidFill>
            <a:schemeClr val="accent6">
              <a:lumMod val="20000"/>
              <a:lumOff val="80000"/>
            </a:schemeClr>
          </a:solidFill>
        </p:spPr>
        <p:txBody>
          <a:bodyPr wrap="square">
            <a:spAutoFit/>
          </a:bodyPr>
          <a:lstStyle/>
          <a:p>
            <a:pPr lvl="0"/>
            <a:r>
              <a:rPr lang="en-US" dirty="0"/>
              <a:t>Using the COS well for the benefit of clients; Building buy-in</a:t>
            </a:r>
          </a:p>
        </p:txBody>
      </p:sp>
    </p:spTree>
    <p:extLst>
      <p:ext uri="{BB962C8B-B14F-4D97-AF65-F5344CB8AC3E}">
        <p14:creationId xmlns:p14="http://schemas.microsoft.com/office/powerpoint/2010/main" val="3379727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FB60AE-E432-CD44-ADE9-FFDE8AB81CC4}"/>
              </a:ext>
            </a:extLst>
          </p:cNvPr>
          <p:cNvSpPr>
            <a:spLocks noGrp="1"/>
          </p:cNvSpPr>
          <p:nvPr>
            <p:ph type="title"/>
          </p:nvPr>
        </p:nvSpPr>
        <p:spPr>
          <a:xfrm>
            <a:off x="360000" y="1297410"/>
            <a:ext cx="6091881" cy="605582"/>
          </a:xfrm>
        </p:spPr>
        <p:txBody>
          <a:bodyPr wrap="square" anchor="t">
            <a:normAutofit/>
          </a:bodyPr>
          <a:lstStyle/>
          <a:p>
            <a:r>
              <a:rPr lang="en-US" dirty="0"/>
              <a:t>Managers:</a:t>
            </a:r>
          </a:p>
        </p:txBody>
      </p:sp>
      <p:sp>
        <p:nvSpPr>
          <p:cNvPr id="4" name="Slide Number Placeholder 3">
            <a:extLst>
              <a:ext uri="{FF2B5EF4-FFF2-40B4-BE49-F238E27FC236}">
                <a16:creationId xmlns:a16="http://schemas.microsoft.com/office/drawing/2014/main" id="{D85964EB-5DF8-4344-8609-9B650A6B468D}"/>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27</a:t>
            </a:fld>
            <a:endParaRPr lang="en-US" altLang="en-US" sz="800" dirty="0"/>
          </a:p>
        </p:txBody>
      </p:sp>
      <p:sp>
        <p:nvSpPr>
          <p:cNvPr id="5" name="Date Placeholder 4">
            <a:extLst>
              <a:ext uri="{FF2B5EF4-FFF2-40B4-BE49-F238E27FC236}">
                <a16:creationId xmlns:a16="http://schemas.microsoft.com/office/drawing/2014/main" id="{2A41CC8C-BDA0-424E-9CC0-4FF1B881B72B}"/>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dirty="0"/>
          </a:p>
        </p:txBody>
      </p:sp>
      <p:graphicFrame>
        <p:nvGraphicFramePr>
          <p:cNvPr id="9" name="Content Placeholder 1">
            <a:extLst>
              <a:ext uri="{FF2B5EF4-FFF2-40B4-BE49-F238E27FC236}">
                <a16:creationId xmlns:a16="http://schemas.microsoft.com/office/drawing/2014/main" id="{FFC15964-24F1-048B-BBEC-335854941076}"/>
              </a:ext>
            </a:extLst>
          </p:cNvPr>
          <p:cNvGraphicFramePr/>
          <p:nvPr/>
        </p:nvGraphicFramePr>
        <p:xfrm>
          <a:off x="3600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1" y="126959"/>
            <a:ext cx="9143999" cy="369332"/>
          </a:xfrm>
          <a:prstGeom prst="rect">
            <a:avLst/>
          </a:prstGeom>
          <a:solidFill>
            <a:schemeClr val="accent6">
              <a:lumMod val="20000"/>
              <a:lumOff val="80000"/>
            </a:schemeClr>
          </a:solidFill>
        </p:spPr>
        <p:txBody>
          <a:bodyPr wrap="square">
            <a:spAutoFit/>
          </a:bodyPr>
          <a:lstStyle/>
          <a:p>
            <a:pPr lvl="0"/>
            <a:r>
              <a:rPr lang="en-US" dirty="0"/>
              <a:t>Using the COS well for the benefit of clients; Building buy-in</a:t>
            </a:r>
          </a:p>
        </p:txBody>
      </p:sp>
    </p:spTree>
    <p:extLst>
      <p:ext uri="{BB962C8B-B14F-4D97-AF65-F5344CB8AC3E}">
        <p14:creationId xmlns:p14="http://schemas.microsoft.com/office/powerpoint/2010/main" val="2274435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78A8D4-C8F6-4246-A73E-9DFB2BB997EB}"/>
              </a:ext>
            </a:extLst>
          </p:cNvPr>
          <p:cNvSpPr>
            <a:spLocks noGrp="1"/>
          </p:cNvSpPr>
          <p:nvPr>
            <p:ph idx="1"/>
          </p:nvPr>
        </p:nvSpPr>
        <p:spPr>
          <a:xfrm>
            <a:off x="5307724" y="1600201"/>
            <a:ext cx="3281876" cy="4525963"/>
          </a:xfrm>
        </p:spPr>
        <p:txBody>
          <a:bodyPr/>
          <a:lstStyle/>
          <a:p>
            <a:r>
              <a:rPr lang="en-US" sz="2800" dirty="0"/>
              <a:t>What is the climate for change?</a:t>
            </a:r>
          </a:p>
          <a:p>
            <a:r>
              <a:rPr lang="en-US" sz="2800" dirty="0"/>
              <a:t>What are SHS staff beliefs, fears, knowledge and experience of using measures?</a:t>
            </a:r>
          </a:p>
          <a:p>
            <a:endParaRPr lang="en-US" dirty="0"/>
          </a:p>
        </p:txBody>
      </p:sp>
      <p:sp>
        <p:nvSpPr>
          <p:cNvPr id="3" name="Title 2">
            <a:extLst>
              <a:ext uri="{FF2B5EF4-FFF2-40B4-BE49-F238E27FC236}">
                <a16:creationId xmlns:a16="http://schemas.microsoft.com/office/drawing/2014/main" id="{2E12C3A4-BCB7-EA47-A83D-1BB1009A7D61}"/>
              </a:ext>
            </a:extLst>
          </p:cNvPr>
          <p:cNvSpPr>
            <a:spLocks noGrp="1"/>
          </p:cNvSpPr>
          <p:nvPr>
            <p:ph type="title"/>
          </p:nvPr>
        </p:nvSpPr>
        <p:spPr>
          <a:xfrm>
            <a:off x="360000" y="994619"/>
            <a:ext cx="6091881" cy="605582"/>
          </a:xfrm>
        </p:spPr>
        <p:txBody>
          <a:bodyPr/>
          <a:lstStyle/>
          <a:p>
            <a:r>
              <a:rPr lang="en-US" dirty="0"/>
              <a:t>Organisational readiness </a:t>
            </a:r>
          </a:p>
        </p:txBody>
      </p:sp>
      <p:sp>
        <p:nvSpPr>
          <p:cNvPr id="4" name="Slide Number Placeholder 3">
            <a:extLst>
              <a:ext uri="{FF2B5EF4-FFF2-40B4-BE49-F238E27FC236}">
                <a16:creationId xmlns:a16="http://schemas.microsoft.com/office/drawing/2014/main" id="{B7AD2AF2-355E-DA4D-A325-4D91D043C1B2}"/>
              </a:ext>
            </a:extLst>
          </p:cNvPr>
          <p:cNvSpPr>
            <a:spLocks noGrp="1"/>
          </p:cNvSpPr>
          <p:nvPr>
            <p:ph type="sldNum" sz="quarter" idx="10"/>
          </p:nvPr>
        </p:nvSpPr>
        <p:spPr/>
        <p:txBody>
          <a:bodyPr/>
          <a:lstStyle/>
          <a:p>
            <a:fld id="{1CE96537-7078-420B-A775-05F8FAE87E85}" type="slidenum">
              <a:rPr lang="en-US" altLang="en-US" smtClean="0"/>
              <a:pPr/>
              <a:t>28</a:t>
            </a:fld>
            <a:endParaRPr lang="en-US" altLang="en-US" dirty="0"/>
          </a:p>
        </p:txBody>
      </p:sp>
      <p:sp>
        <p:nvSpPr>
          <p:cNvPr id="5" name="Date Placeholder 4">
            <a:extLst>
              <a:ext uri="{FF2B5EF4-FFF2-40B4-BE49-F238E27FC236}">
                <a16:creationId xmlns:a16="http://schemas.microsoft.com/office/drawing/2014/main" id="{A271317B-943A-FC46-8AA5-9E91E045F95A}"/>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pic>
        <p:nvPicPr>
          <p:cNvPr id="7" name="Content Placeholder 3" descr="Shape, arrow&#10;&#10;Description automatically generated">
            <a:extLst>
              <a:ext uri="{FF2B5EF4-FFF2-40B4-BE49-F238E27FC236}">
                <a16:creationId xmlns:a16="http://schemas.microsoft.com/office/drawing/2014/main" id="{4D6EFE50-E773-4045-9531-B49FA62FC55B}"/>
              </a:ext>
            </a:extLst>
          </p:cNvPr>
          <p:cNvPicPr>
            <a:picLocks noChangeAspect="1"/>
          </p:cNvPicPr>
          <p:nvPr/>
        </p:nvPicPr>
        <p:blipFill>
          <a:blip r:embed="rId3"/>
          <a:stretch>
            <a:fillRect/>
          </a:stretch>
        </p:blipFill>
        <p:spPr bwMode="auto">
          <a:xfrm>
            <a:off x="554400" y="1600201"/>
            <a:ext cx="4947506" cy="420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 y="126959"/>
            <a:ext cx="9143999" cy="369332"/>
          </a:xfrm>
          <a:prstGeom prst="rect">
            <a:avLst/>
          </a:prstGeom>
          <a:solidFill>
            <a:schemeClr val="accent6">
              <a:lumMod val="20000"/>
              <a:lumOff val="80000"/>
            </a:schemeClr>
          </a:solidFill>
        </p:spPr>
        <p:txBody>
          <a:bodyPr wrap="square">
            <a:spAutoFit/>
          </a:bodyPr>
          <a:lstStyle/>
          <a:p>
            <a:pPr lvl="0"/>
            <a:r>
              <a:rPr lang="en-US" dirty="0"/>
              <a:t>Using the COS well for the benefit of clients; Building buy-in</a:t>
            </a:r>
          </a:p>
        </p:txBody>
      </p:sp>
    </p:spTree>
    <p:extLst>
      <p:ext uri="{BB962C8B-B14F-4D97-AF65-F5344CB8AC3E}">
        <p14:creationId xmlns:p14="http://schemas.microsoft.com/office/powerpoint/2010/main" val="1701525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2EF933-9531-9E4C-96F2-40A682DC8E6D}"/>
              </a:ext>
            </a:extLst>
          </p:cNvPr>
          <p:cNvSpPr>
            <a:spLocks noGrp="1"/>
          </p:cNvSpPr>
          <p:nvPr>
            <p:ph type="title"/>
          </p:nvPr>
        </p:nvSpPr>
        <p:spPr>
          <a:xfrm>
            <a:off x="360000" y="571790"/>
            <a:ext cx="6091881" cy="605582"/>
          </a:xfrm>
        </p:spPr>
        <p:txBody>
          <a:bodyPr wrap="square" anchor="t">
            <a:noAutofit/>
          </a:bodyPr>
          <a:lstStyle/>
          <a:p>
            <a:r>
              <a:rPr lang="en-US" sz="2400" dirty="0"/>
              <a:t>How fears, beliefs and past negative experiences can impact the roll out of the COS - Learnings from the Pilot</a:t>
            </a:r>
          </a:p>
        </p:txBody>
      </p:sp>
      <p:sp>
        <p:nvSpPr>
          <p:cNvPr id="4" name="Slide Number Placeholder 3">
            <a:extLst>
              <a:ext uri="{FF2B5EF4-FFF2-40B4-BE49-F238E27FC236}">
                <a16:creationId xmlns:a16="http://schemas.microsoft.com/office/drawing/2014/main" id="{104E9B12-0D6D-2842-8B12-4F2B2A05B402}"/>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29</a:t>
            </a:fld>
            <a:endParaRPr lang="en-US" altLang="en-US" sz="800" dirty="0"/>
          </a:p>
        </p:txBody>
      </p:sp>
      <p:sp>
        <p:nvSpPr>
          <p:cNvPr id="5" name="Date Placeholder 4">
            <a:extLst>
              <a:ext uri="{FF2B5EF4-FFF2-40B4-BE49-F238E27FC236}">
                <a16:creationId xmlns:a16="http://schemas.microsoft.com/office/drawing/2014/main" id="{5910DD50-3B62-654E-9605-6C8FB7C2455B}"/>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dirty="0"/>
          </a:p>
        </p:txBody>
      </p:sp>
      <p:graphicFrame>
        <p:nvGraphicFramePr>
          <p:cNvPr id="7" name="Content Placeholder 1">
            <a:extLst>
              <a:ext uri="{FF2B5EF4-FFF2-40B4-BE49-F238E27FC236}">
                <a16:creationId xmlns:a16="http://schemas.microsoft.com/office/drawing/2014/main" id="{5CA69CDD-3F02-F8BB-0396-13279570E182}"/>
              </a:ext>
            </a:extLst>
          </p:cNvPr>
          <p:cNvGraphicFramePr>
            <a:graphicFrameLocks noGrp="1"/>
          </p:cNvGraphicFramePr>
          <p:nvPr>
            <p:ph idx="1"/>
            <p:extLst>
              <p:ext uri="{D42A27DB-BD31-4B8C-83A1-F6EECF244321}">
                <p14:modId xmlns:p14="http://schemas.microsoft.com/office/powerpoint/2010/main" val="3495072230"/>
              </p:ext>
            </p:extLst>
          </p:nvPr>
        </p:nvGraphicFramePr>
        <p:xfrm>
          <a:off x="585778" y="183726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1" y="126959"/>
            <a:ext cx="9143999" cy="369332"/>
          </a:xfrm>
          <a:prstGeom prst="rect">
            <a:avLst/>
          </a:prstGeom>
          <a:solidFill>
            <a:schemeClr val="accent6">
              <a:lumMod val="20000"/>
              <a:lumOff val="80000"/>
            </a:schemeClr>
          </a:solidFill>
        </p:spPr>
        <p:txBody>
          <a:bodyPr wrap="square">
            <a:spAutoFit/>
          </a:bodyPr>
          <a:lstStyle/>
          <a:p>
            <a:pPr lvl="0"/>
            <a:r>
              <a:rPr lang="en-US" dirty="0"/>
              <a:t>Using the COS well for the benefit of clients; Building buy-in</a:t>
            </a:r>
          </a:p>
        </p:txBody>
      </p:sp>
    </p:spTree>
    <p:extLst>
      <p:ext uri="{BB962C8B-B14F-4D97-AF65-F5344CB8AC3E}">
        <p14:creationId xmlns:p14="http://schemas.microsoft.com/office/powerpoint/2010/main" val="2302035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B9B9EA2-AE68-47F9-85BB-0D089FD6DA22}" type="datetime2">
              <a:rPr lang="en-US" altLang="en-US" sz="1200">
                <a:solidFill>
                  <a:srgbClr val="0D1B43"/>
                </a:solidFill>
              </a:rPr>
              <a:pPr>
                <a:spcBef>
                  <a:spcPct val="0"/>
                </a:spcBef>
                <a:buFontTx/>
                <a:buNone/>
              </a:pPr>
              <a:t>Tuesday, June 27, 2023</a:t>
            </a:fld>
            <a:endParaRPr lang="en-US" altLang="en-US" sz="1200" dirty="0">
              <a:solidFill>
                <a:srgbClr val="0D1B43"/>
              </a:solidFill>
            </a:endParaRPr>
          </a:p>
        </p:txBody>
      </p:sp>
      <p:sp>
        <p:nvSpPr>
          <p:cNvPr id="112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8D3CA50-49CD-48B5-BE4F-BBCB4429E2AD}" type="slidenum">
              <a:rPr lang="en-US" altLang="en-US" sz="1200">
                <a:solidFill>
                  <a:srgbClr val="0D1B43"/>
                </a:solidFill>
              </a:rPr>
              <a:pPr>
                <a:spcBef>
                  <a:spcPct val="0"/>
                </a:spcBef>
                <a:buFontTx/>
                <a:buNone/>
              </a:pPr>
              <a:t>3</a:t>
            </a:fld>
            <a:endParaRPr lang="en-US" altLang="en-US" sz="1200" dirty="0">
              <a:solidFill>
                <a:srgbClr val="0D1B43"/>
              </a:solidFill>
            </a:endParaRPr>
          </a:p>
        </p:txBody>
      </p:sp>
      <p:pic>
        <p:nvPicPr>
          <p:cNvPr id="6" name="Content Placeholder 3" descr="A close up of a toy&#10;&#10;Description automatically generated">
            <a:extLst>
              <a:ext uri="{FF2B5EF4-FFF2-40B4-BE49-F238E27FC236}">
                <a16:creationId xmlns:a16="http://schemas.microsoft.com/office/drawing/2014/main" id="{C63DED83-0FCF-C145-B6B7-F785BD418225}"/>
              </a:ext>
            </a:extLst>
          </p:cNvPr>
          <p:cNvPicPr>
            <a:picLocks/>
          </p:cNvPicPr>
          <p:nvPr/>
        </p:nvPicPr>
        <p:blipFill rotWithShape="1">
          <a:blip r:embed="rId3">
            <a:extLst>
              <a:ext uri="{28A0092B-C50C-407E-A947-70E740481C1C}">
                <a14:useLocalDpi xmlns:a14="http://schemas.microsoft.com/office/drawing/2010/main" val="0"/>
              </a:ext>
            </a:extLst>
          </a:blip>
          <a:srcRect t="9018" b="40683"/>
          <a:stretch/>
        </p:blipFill>
        <p:spPr bwMode="auto">
          <a:xfrm>
            <a:off x="688177" y="23823"/>
            <a:ext cx="3883822" cy="1384563"/>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extBox 3">
            <a:extLst>
              <a:ext uri="{FF2B5EF4-FFF2-40B4-BE49-F238E27FC236}">
                <a16:creationId xmlns:a16="http://schemas.microsoft.com/office/drawing/2014/main" id="{2C8A5065-17B1-C3C1-CCB5-B36EF85AA136}"/>
              </a:ext>
            </a:extLst>
          </p:cNvPr>
          <p:cNvGraphicFramePr/>
          <p:nvPr>
            <p:extLst>
              <p:ext uri="{D42A27DB-BD31-4B8C-83A1-F6EECF244321}">
                <p14:modId xmlns:p14="http://schemas.microsoft.com/office/powerpoint/2010/main" val="296356635"/>
              </p:ext>
            </p:extLst>
          </p:nvPr>
        </p:nvGraphicFramePr>
        <p:xfrm>
          <a:off x="279201" y="1498075"/>
          <a:ext cx="8585597" cy="44099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29099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CA6CDD-D246-FD4F-99FB-750FDDD1FFCE}"/>
              </a:ext>
            </a:extLst>
          </p:cNvPr>
          <p:cNvSpPr>
            <a:spLocks noGrp="1"/>
          </p:cNvSpPr>
          <p:nvPr>
            <p:ph type="title"/>
          </p:nvPr>
        </p:nvSpPr>
        <p:spPr>
          <a:xfrm>
            <a:off x="360000" y="847088"/>
            <a:ext cx="6474941" cy="605582"/>
          </a:xfrm>
        </p:spPr>
        <p:txBody>
          <a:bodyPr wrap="square" anchor="t">
            <a:normAutofit/>
          </a:bodyPr>
          <a:lstStyle/>
          <a:p>
            <a:r>
              <a:rPr lang="en-US" sz="2800" dirty="0"/>
              <a:t>What is buy-in?</a:t>
            </a:r>
          </a:p>
        </p:txBody>
      </p:sp>
      <p:sp>
        <p:nvSpPr>
          <p:cNvPr id="4" name="Slide Number Placeholder 3">
            <a:extLst>
              <a:ext uri="{FF2B5EF4-FFF2-40B4-BE49-F238E27FC236}">
                <a16:creationId xmlns:a16="http://schemas.microsoft.com/office/drawing/2014/main" id="{D494DB92-12DC-E445-8D39-95B0F875BD44}"/>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30</a:t>
            </a:fld>
            <a:endParaRPr lang="en-US" altLang="en-US" sz="800" dirty="0"/>
          </a:p>
        </p:txBody>
      </p:sp>
      <p:sp>
        <p:nvSpPr>
          <p:cNvPr id="5" name="Date Placeholder 4">
            <a:extLst>
              <a:ext uri="{FF2B5EF4-FFF2-40B4-BE49-F238E27FC236}">
                <a16:creationId xmlns:a16="http://schemas.microsoft.com/office/drawing/2014/main" id="{74216DD9-73EB-2847-A932-CF790DCD37B9}"/>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dirty="0"/>
          </a:p>
        </p:txBody>
      </p:sp>
      <p:graphicFrame>
        <p:nvGraphicFramePr>
          <p:cNvPr id="7" name="Content Placeholder 1">
            <a:extLst>
              <a:ext uri="{FF2B5EF4-FFF2-40B4-BE49-F238E27FC236}">
                <a16:creationId xmlns:a16="http://schemas.microsoft.com/office/drawing/2014/main" id="{6EFE504B-1DAB-FCAD-BF4B-98725FAF4C85}"/>
              </a:ext>
            </a:extLst>
          </p:cNvPr>
          <p:cNvGraphicFramePr>
            <a:graphicFrameLocks noGrp="1"/>
          </p:cNvGraphicFramePr>
          <p:nvPr>
            <p:ph idx="1"/>
          </p:nvPr>
        </p:nvGraphicFramePr>
        <p:xfrm>
          <a:off x="360000" y="1600202"/>
          <a:ext cx="8229600" cy="4275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text, cone, font, triangle&#10;&#10;Description automatically generated">
            <a:extLst>
              <a:ext uri="{FF2B5EF4-FFF2-40B4-BE49-F238E27FC236}">
                <a16:creationId xmlns:a16="http://schemas.microsoft.com/office/drawing/2014/main" id="{657EAAF1-7610-AB48-AFD0-A6D53179DF27}"/>
              </a:ext>
            </a:extLst>
          </p:cNvPr>
          <p:cNvPicPr>
            <a:picLocks noChangeAspect="1"/>
          </p:cNvPicPr>
          <p:nvPr/>
        </p:nvPicPr>
        <p:blipFill>
          <a:blip r:embed="rId8"/>
          <a:stretch>
            <a:fillRect/>
          </a:stretch>
        </p:blipFill>
        <p:spPr>
          <a:xfrm>
            <a:off x="610476" y="4617350"/>
            <a:ext cx="1041400" cy="1280895"/>
          </a:xfrm>
          <a:prstGeom prst="rect">
            <a:avLst/>
          </a:prstGeom>
        </p:spPr>
      </p:pic>
      <p:sp>
        <p:nvSpPr>
          <p:cNvPr id="9" name="Rectangle 8"/>
          <p:cNvSpPr/>
          <p:nvPr/>
        </p:nvSpPr>
        <p:spPr>
          <a:xfrm>
            <a:off x="1" y="126959"/>
            <a:ext cx="9143999" cy="369332"/>
          </a:xfrm>
          <a:prstGeom prst="rect">
            <a:avLst/>
          </a:prstGeom>
          <a:solidFill>
            <a:schemeClr val="accent6">
              <a:lumMod val="20000"/>
              <a:lumOff val="80000"/>
            </a:schemeClr>
          </a:solidFill>
        </p:spPr>
        <p:txBody>
          <a:bodyPr wrap="square">
            <a:spAutoFit/>
          </a:bodyPr>
          <a:lstStyle/>
          <a:p>
            <a:pPr lvl="0"/>
            <a:r>
              <a:rPr lang="en-US" dirty="0"/>
              <a:t>Using the COS well for the benefit of clients; Building buy-in</a:t>
            </a:r>
          </a:p>
        </p:txBody>
      </p:sp>
    </p:spTree>
    <p:extLst>
      <p:ext uri="{BB962C8B-B14F-4D97-AF65-F5344CB8AC3E}">
        <p14:creationId xmlns:p14="http://schemas.microsoft.com/office/powerpoint/2010/main" val="3004187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379233-48FD-C240-8048-8836E862B041}"/>
              </a:ext>
            </a:extLst>
          </p:cNvPr>
          <p:cNvSpPr>
            <a:spLocks noGrp="1"/>
          </p:cNvSpPr>
          <p:nvPr>
            <p:ph type="title"/>
          </p:nvPr>
        </p:nvSpPr>
        <p:spPr>
          <a:xfrm>
            <a:off x="360000" y="761066"/>
            <a:ext cx="6474941" cy="605582"/>
          </a:xfrm>
        </p:spPr>
        <p:txBody>
          <a:bodyPr wrap="square" anchor="t">
            <a:noAutofit/>
          </a:bodyPr>
          <a:lstStyle/>
          <a:p>
            <a:r>
              <a:rPr lang="en-US" sz="2400" dirty="0"/>
              <a:t>How do SHS staff benefit from administering the COS? </a:t>
            </a:r>
          </a:p>
        </p:txBody>
      </p:sp>
      <p:sp>
        <p:nvSpPr>
          <p:cNvPr id="4" name="Slide Number Placeholder 3">
            <a:extLst>
              <a:ext uri="{FF2B5EF4-FFF2-40B4-BE49-F238E27FC236}">
                <a16:creationId xmlns:a16="http://schemas.microsoft.com/office/drawing/2014/main" id="{F5D052D2-1042-3F49-A1A1-96288D82A3A1}"/>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31</a:t>
            </a:fld>
            <a:endParaRPr lang="en-US" altLang="en-US" sz="800" dirty="0"/>
          </a:p>
        </p:txBody>
      </p:sp>
      <p:sp>
        <p:nvSpPr>
          <p:cNvPr id="5" name="Date Placeholder 4">
            <a:extLst>
              <a:ext uri="{FF2B5EF4-FFF2-40B4-BE49-F238E27FC236}">
                <a16:creationId xmlns:a16="http://schemas.microsoft.com/office/drawing/2014/main" id="{6CD73B0A-2D15-6F40-87FC-D7E285C037E5}"/>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dirty="0"/>
          </a:p>
        </p:txBody>
      </p:sp>
      <p:graphicFrame>
        <p:nvGraphicFramePr>
          <p:cNvPr id="7" name="Content Placeholder 1">
            <a:extLst>
              <a:ext uri="{FF2B5EF4-FFF2-40B4-BE49-F238E27FC236}">
                <a16:creationId xmlns:a16="http://schemas.microsoft.com/office/drawing/2014/main" id="{8C6253DD-A150-B5C4-8317-F04EAD34AEF8}"/>
              </a:ext>
            </a:extLst>
          </p:cNvPr>
          <p:cNvGraphicFramePr>
            <a:graphicFrameLocks noGrp="1"/>
          </p:cNvGraphicFramePr>
          <p:nvPr>
            <p:ph idx="1"/>
          </p:nvPr>
        </p:nvGraphicFramePr>
        <p:xfrm>
          <a:off x="360000" y="1744717"/>
          <a:ext cx="8229600" cy="4381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1" y="126959"/>
            <a:ext cx="9143999" cy="369332"/>
          </a:xfrm>
          <a:prstGeom prst="rect">
            <a:avLst/>
          </a:prstGeom>
          <a:solidFill>
            <a:schemeClr val="accent6">
              <a:lumMod val="20000"/>
              <a:lumOff val="80000"/>
            </a:schemeClr>
          </a:solidFill>
        </p:spPr>
        <p:txBody>
          <a:bodyPr wrap="square">
            <a:spAutoFit/>
          </a:bodyPr>
          <a:lstStyle/>
          <a:p>
            <a:pPr lvl="0"/>
            <a:r>
              <a:rPr lang="en-US" dirty="0"/>
              <a:t>Using the COS well for the benefit of clients; Building buy-in</a:t>
            </a:r>
          </a:p>
        </p:txBody>
      </p:sp>
    </p:spTree>
    <p:extLst>
      <p:ext uri="{BB962C8B-B14F-4D97-AF65-F5344CB8AC3E}">
        <p14:creationId xmlns:p14="http://schemas.microsoft.com/office/powerpoint/2010/main" val="2405154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00BBC1-B9C4-854C-BA7A-913F2AE66B61}"/>
              </a:ext>
            </a:extLst>
          </p:cNvPr>
          <p:cNvSpPr>
            <a:spLocks noGrp="1"/>
          </p:cNvSpPr>
          <p:nvPr>
            <p:ph type="title"/>
          </p:nvPr>
        </p:nvSpPr>
        <p:spPr>
          <a:xfrm>
            <a:off x="360000" y="801739"/>
            <a:ext cx="6474941" cy="605582"/>
          </a:xfrm>
        </p:spPr>
        <p:txBody>
          <a:bodyPr wrap="square" anchor="t">
            <a:normAutofit fontScale="90000"/>
          </a:bodyPr>
          <a:lstStyle/>
          <a:p>
            <a:pPr>
              <a:lnSpc>
                <a:spcPct val="90000"/>
              </a:lnSpc>
            </a:pPr>
            <a:r>
              <a:rPr lang="en-US" sz="2600" dirty="0"/>
              <a:t>Indirect benefit - What you measure you focus on For example – Safety </a:t>
            </a:r>
          </a:p>
        </p:txBody>
      </p:sp>
      <p:sp>
        <p:nvSpPr>
          <p:cNvPr id="4" name="Slide Number Placeholder 3">
            <a:extLst>
              <a:ext uri="{FF2B5EF4-FFF2-40B4-BE49-F238E27FC236}">
                <a16:creationId xmlns:a16="http://schemas.microsoft.com/office/drawing/2014/main" id="{CC91756D-24F6-BE41-800B-FFB083CBB478}"/>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32</a:t>
            </a:fld>
            <a:endParaRPr lang="en-US" altLang="en-US" sz="800" dirty="0"/>
          </a:p>
        </p:txBody>
      </p:sp>
      <p:sp>
        <p:nvSpPr>
          <p:cNvPr id="5" name="Date Placeholder 4">
            <a:extLst>
              <a:ext uri="{FF2B5EF4-FFF2-40B4-BE49-F238E27FC236}">
                <a16:creationId xmlns:a16="http://schemas.microsoft.com/office/drawing/2014/main" id="{FE272C53-E054-9A48-9E94-75AF17CD3946}"/>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dirty="0"/>
          </a:p>
        </p:txBody>
      </p:sp>
      <p:graphicFrame>
        <p:nvGraphicFramePr>
          <p:cNvPr id="7" name="Content Placeholder 1">
            <a:extLst>
              <a:ext uri="{FF2B5EF4-FFF2-40B4-BE49-F238E27FC236}">
                <a16:creationId xmlns:a16="http://schemas.microsoft.com/office/drawing/2014/main" id="{C4190A87-CC58-9B66-73DB-2DEFCB2D06FD}"/>
              </a:ext>
            </a:extLst>
          </p:cNvPr>
          <p:cNvGraphicFramePr>
            <a:graphicFrameLocks noGrp="1"/>
          </p:cNvGraphicFramePr>
          <p:nvPr>
            <p:ph idx="1"/>
          </p:nvPr>
        </p:nvGraphicFramePr>
        <p:xfrm>
          <a:off x="3600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1" y="126959"/>
            <a:ext cx="9143999" cy="369332"/>
          </a:xfrm>
          <a:prstGeom prst="rect">
            <a:avLst/>
          </a:prstGeom>
          <a:solidFill>
            <a:schemeClr val="accent6">
              <a:lumMod val="20000"/>
              <a:lumOff val="80000"/>
            </a:schemeClr>
          </a:solidFill>
        </p:spPr>
        <p:txBody>
          <a:bodyPr wrap="square">
            <a:spAutoFit/>
          </a:bodyPr>
          <a:lstStyle/>
          <a:p>
            <a:pPr lvl="0"/>
            <a:r>
              <a:rPr lang="en-US" dirty="0"/>
              <a:t>Using the COS well for the benefit of clients; Building buy-in</a:t>
            </a:r>
          </a:p>
        </p:txBody>
      </p:sp>
    </p:spTree>
    <p:extLst>
      <p:ext uri="{BB962C8B-B14F-4D97-AF65-F5344CB8AC3E}">
        <p14:creationId xmlns:p14="http://schemas.microsoft.com/office/powerpoint/2010/main" val="2058873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CD5C8D-E559-9246-9CEB-4C57493C0A22}"/>
              </a:ext>
            </a:extLst>
          </p:cNvPr>
          <p:cNvSpPr>
            <a:spLocks noGrp="1"/>
          </p:cNvSpPr>
          <p:nvPr>
            <p:ph idx="1"/>
          </p:nvPr>
        </p:nvSpPr>
        <p:spPr>
          <a:xfrm>
            <a:off x="360000" y="2085002"/>
            <a:ext cx="8326801" cy="3345793"/>
          </a:xfrm>
        </p:spPr>
        <p:txBody>
          <a:bodyPr/>
          <a:lstStyle/>
          <a:p>
            <a:r>
              <a:rPr lang="en-US" sz="2000" dirty="0"/>
              <a:t>Trust </a:t>
            </a:r>
          </a:p>
          <a:p>
            <a:r>
              <a:rPr lang="en-US" sz="2000" dirty="0"/>
              <a:t>Active listening by fully focusing on the client’s words, tone and non-verbal cues. Provide non-verbal feedback to show that you are present and attentive. </a:t>
            </a:r>
          </a:p>
          <a:p>
            <a:r>
              <a:rPr lang="en-US" sz="2000" dirty="0"/>
              <a:t>Tone of voice </a:t>
            </a:r>
          </a:p>
          <a:p>
            <a:r>
              <a:rPr lang="en-US" sz="2000" dirty="0"/>
              <a:t>Body language (warm, calming presence)</a:t>
            </a:r>
          </a:p>
          <a:p>
            <a:r>
              <a:rPr lang="en-US" sz="2000" dirty="0"/>
              <a:t>Verbal acknowledgement of distress</a:t>
            </a:r>
          </a:p>
          <a:p>
            <a:r>
              <a:rPr lang="en-US" sz="2000" dirty="0"/>
              <a:t>Modelling of </a:t>
            </a:r>
            <a:r>
              <a:rPr lang="en-US" sz="2000" dirty="0" err="1"/>
              <a:t>behaviours</a:t>
            </a:r>
            <a:r>
              <a:rPr lang="en-US" sz="2000" dirty="0"/>
              <a:t> that can lower the stress response</a:t>
            </a:r>
          </a:p>
          <a:p>
            <a:r>
              <a:rPr lang="en-US" sz="2000" dirty="0"/>
              <a:t>An environment that supports emotional and physical safety. </a:t>
            </a:r>
          </a:p>
          <a:p>
            <a:endParaRPr lang="en-US" sz="2800" dirty="0"/>
          </a:p>
          <a:p>
            <a:endParaRPr lang="en-US" dirty="0"/>
          </a:p>
        </p:txBody>
      </p:sp>
      <p:sp>
        <p:nvSpPr>
          <p:cNvPr id="3" name="Title 2">
            <a:extLst>
              <a:ext uri="{FF2B5EF4-FFF2-40B4-BE49-F238E27FC236}">
                <a16:creationId xmlns:a16="http://schemas.microsoft.com/office/drawing/2014/main" id="{73ED6613-0C31-8F4B-A363-92E56B1C5BB8}"/>
              </a:ext>
            </a:extLst>
          </p:cNvPr>
          <p:cNvSpPr>
            <a:spLocks noGrp="1"/>
          </p:cNvSpPr>
          <p:nvPr>
            <p:ph type="title"/>
          </p:nvPr>
        </p:nvSpPr>
        <p:spPr>
          <a:xfrm>
            <a:off x="360000" y="993500"/>
            <a:ext cx="6091881" cy="605582"/>
          </a:xfrm>
        </p:spPr>
        <p:txBody>
          <a:bodyPr/>
          <a:lstStyle/>
          <a:p>
            <a:r>
              <a:rPr lang="en-US" dirty="0"/>
              <a:t>Helping clients </a:t>
            </a:r>
            <a:r>
              <a:rPr lang="en-US"/>
              <a:t>feel safe</a:t>
            </a:r>
            <a:endParaRPr lang="en-US" dirty="0"/>
          </a:p>
        </p:txBody>
      </p:sp>
      <p:sp>
        <p:nvSpPr>
          <p:cNvPr id="4" name="Slide Number Placeholder 3">
            <a:extLst>
              <a:ext uri="{FF2B5EF4-FFF2-40B4-BE49-F238E27FC236}">
                <a16:creationId xmlns:a16="http://schemas.microsoft.com/office/drawing/2014/main" id="{BB2B44F5-3C8F-AD46-8943-A5A19AC009A1}"/>
              </a:ext>
            </a:extLst>
          </p:cNvPr>
          <p:cNvSpPr>
            <a:spLocks noGrp="1"/>
          </p:cNvSpPr>
          <p:nvPr>
            <p:ph type="sldNum" sz="quarter" idx="10"/>
          </p:nvPr>
        </p:nvSpPr>
        <p:spPr/>
        <p:txBody>
          <a:bodyPr/>
          <a:lstStyle/>
          <a:p>
            <a:fld id="{1CE96537-7078-420B-A775-05F8FAE87E85}" type="slidenum">
              <a:rPr lang="en-US" altLang="en-US" smtClean="0"/>
              <a:pPr/>
              <a:t>33</a:t>
            </a:fld>
            <a:endParaRPr lang="en-US" altLang="en-US" dirty="0"/>
          </a:p>
        </p:txBody>
      </p:sp>
      <p:sp>
        <p:nvSpPr>
          <p:cNvPr id="5" name="Date Placeholder 4">
            <a:extLst>
              <a:ext uri="{FF2B5EF4-FFF2-40B4-BE49-F238E27FC236}">
                <a16:creationId xmlns:a16="http://schemas.microsoft.com/office/drawing/2014/main" id="{FE3662AD-1A0A-D047-9192-1970220F2901}"/>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sp>
        <p:nvSpPr>
          <p:cNvPr id="6" name="Rectangle 5"/>
          <p:cNvSpPr/>
          <p:nvPr/>
        </p:nvSpPr>
        <p:spPr>
          <a:xfrm>
            <a:off x="1" y="126959"/>
            <a:ext cx="9143999" cy="369332"/>
          </a:xfrm>
          <a:prstGeom prst="rect">
            <a:avLst/>
          </a:prstGeom>
          <a:solidFill>
            <a:schemeClr val="accent6">
              <a:lumMod val="20000"/>
              <a:lumOff val="80000"/>
            </a:schemeClr>
          </a:solidFill>
        </p:spPr>
        <p:txBody>
          <a:bodyPr wrap="square">
            <a:spAutoFit/>
          </a:bodyPr>
          <a:lstStyle/>
          <a:p>
            <a:pPr lvl="0"/>
            <a:r>
              <a:rPr lang="en-US" dirty="0"/>
              <a:t>Using the COS well for the benefit of clients; Building buy-in</a:t>
            </a:r>
          </a:p>
        </p:txBody>
      </p:sp>
    </p:spTree>
    <p:extLst>
      <p:ext uri="{BB962C8B-B14F-4D97-AF65-F5344CB8AC3E}">
        <p14:creationId xmlns:p14="http://schemas.microsoft.com/office/powerpoint/2010/main" val="2300109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686381-B726-C941-8F99-7965457BFF8B}"/>
              </a:ext>
            </a:extLst>
          </p:cNvPr>
          <p:cNvSpPr>
            <a:spLocks noGrp="1"/>
          </p:cNvSpPr>
          <p:nvPr>
            <p:ph type="title"/>
          </p:nvPr>
        </p:nvSpPr>
        <p:spPr>
          <a:xfrm>
            <a:off x="360000" y="784412"/>
            <a:ext cx="6474941" cy="605582"/>
          </a:xfrm>
        </p:spPr>
        <p:txBody>
          <a:bodyPr wrap="square" anchor="t">
            <a:normAutofit fontScale="90000"/>
          </a:bodyPr>
          <a:lstStyle/>
          <a:p>
            <a:pPr>
              <a:lnSpc>
                <a:spcPct val="90000"/>
              </a:lnSpc>
            </a:pPr>
            <a:r>
              <a:rPr lang="en-US" sz="2600" dirty="0"/>
              <a:t>Consequences of a lack of buy-in from SHS staff</a:t>
            </a:r>
          </a:p>
        </p:txBody>
      </p:sp>
      <p:sp>
        <p:nvSpPr>
          <p:cNvPr id="4" name="Slide Number Placeholder 3">
            <a:extLst>
              <a:ext uri="{FF2B5EF4-FFF2-40B4-BE49-F238E27FC236}">
                <a16:creationId xmlns:a16="http://schemas.microsoft.com/office/drawing/2014/main" id="{6F280A96-3E7B-654B-B2AC-A442234EB5B1}"/>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34</a:t>
            </a:fld>
            <a:endParaRPr lang="en-US" altLang="en-US" sz="800"/>
          </a:p>
        </p:txBody>
      </p:sp>
      <p:sp>
        <p:nvSpPr>
          <p:cNvPr id="5" name="Date Placeholder 4">
            <a:extLst>
              <a:ext uri="{FF2B5EF4-FFF2-40B4-BE49-F238E27FC236}">
                <a16:creationId xmlns:a16="http://schemas.microsoft.com/office/drawing/2014/main" id="{09283824-9CEA-B44C-BEB8-8BB36015EBD8}"/>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graphicFrame>
        <p:nvGraphicFramePr>
          <p:cNvPr id="7" name="Content Placeholder 1">
            <a:extLst>
              <a:ext uri="{FF2B5EF4-FFF2-40B4-BE49-F238E27FC236}">
                <a16:creationId xmlns:a16="http://schemas.microsoft.com/office/drawing/2014/main" id="{CA46C62F-8EFF-CD79-C72D-27E54238EA19}"/>
              </a:ext>
            </a:extLst>
          </p:cNvPr>
          <p:cNvGraphicFramePr>
            <a:graphicFrameLocks noGrp="1"/>
          </p:cNvGraphicFramePr>
          <p:nvPr>
            <p:ph idx="1"/>
          </p:nvPr>
        </p:nvGraphicFramePr>
        <p:xfrm>
          <a:off x="286427" y="1389994"/>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1" y="126959"/>
            <a:ext cx="9143999" cy="369332"/>
          </a:xfrm>
          <a:prstGeom prst="rect">
            <a:avLst/>
          </a:prstGeom>
          <a:solidFill>
            <a:schemeClr val="accent6">
              <a:lumMod val="20000"/>
              <a:lumOff val="80000"/>
            </a:schemeClr>
          </a:solidFill>
        </p:spPr>
        <p:txBody>
          <a:bodyPr wrap="square">
            <a:spAutoFit/>
          </a:bodyPr>
          <a:lstStyle/>
          <a:p>
            <a:pPr lvl="0"/>
            <a:r>
              <a:rPr lang="en-US" dirty="0"/>
              <a:t>Using the COS well for the benefit of clients; Building buy-in</a:t>
            </a:r>
          </a:p>
        </p:txBody>
      </p:sp>
    </p:spTree>
    <p:extLst>
      <p:ext uri="{BB962C8B-B14F-4D97-AF65-F5344CB8AC3E}">
        <p14:creationId xmlns:p14="http://schemas.microsoft.com/office/powerpoint/2010/main" val="2685414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D0DEA7-1C38-9748-86D3-90BEA16953E2}"/>
              </a:ext>
            </a:extLst>
          </p:cNvPr>
          <p:cNvSpPr>
            <a:spLocks noGrp="1"/>
          </p:cNvSpPr>
          <p:nvPr>
            <p:ph type="title"/>
          </p:nvPr>
        </p:nvSpPr>
        <p:spPr>
          <a:xfrm>
            <a:off x="360000" y="994619"/>
            <a:ext cx="6474941" cy="605582"/>
          </a:xfrm>
        </p:spPr>
        <p:txBody>
          <a:bodyPr wrap="square" anchor="t">
            <a:normAutofit/>
          </a:bodyPr>
          <a:lstStyle/>
          <a:p>
            <a:r>
              <a:rPr lang="en-US" dirty="0"/>
              <a:t>Case study</a:t>
            </a:r>
          </a:p>
        </p:txBody>
      </p:sp>
      <p:sp>
        <p:nvSpPr>
          <p:cNvPr id="4" name="Slide Number Placeholder 3">
            <a:extLst>
              <a:ext uri="{FF2B5EF4-FFF2-40B4-BE49-F238E27FC236}">
                <a16:creationId xmlns:a16="http://schemas.microsoft.com/office/drawing/2014/main" id="{F9040CED-EB75-0A4C-9243-6760E85C3C11}"/>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35</a:t>
            </a:fld>
            <a:endParaRPr lang="en-US" altLang="en-US" sz="800" dirty="0"/>
          </a:p>
        </p:txBody>
      </p:sp>
      <p:sp>
        <p:nvSpPr>
          <p:cNvPr id="5" name="Date Placeholder 4">
            <a:extLst>
              <a:ext uri="{FF2B5EF4-FFF2-40B4-BE49-F238E27FC236}">
                <a16:creationId xmlns:a16="http://schemas.microsoft.com/office/drawing/2014/main" id="{DB4FC789-A7F6-4E41-991C-1762292ADA6C}"/>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dirty="0"/>
          </a:p>
        </p:txBody>
      </p:sp>
      <p:graphicFrame>
        <p:nvGraphicFramePr>
          <p:cNvPr id="8" name="Content Placeholder 5">
            <a:extLst>
              <a:ext uri="{FF2B5EF4-FFF2-40B4-BE49-F238E27FC236}">
                <a16:creationId xmlns:a16="http://schemas.microsoft.com/office/drawing/2014/main" id="{E6888A57-A2E4-B105-A25A-72267F505BB0}"/>
              </a:ext>
            </a:extLst>
          </p:cNvPr>
          <p:cNvGraphicFramePr>
            <a:graphicFrameLocks noGrp="1"/>
          </p:cNvGraphicFramePr>
          <p:nvPr>
            <p:ph idx="1"/>
          </p:nvPr>
        </p:nvGraphicFramePr>
        <p:xfrm>
          <a:off x="3600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1" y="126959"/>
            <a:ext cx="9143999" cy="369332"/>
          </a:xfrm>
          <a:prstGeom prst="rect">
            <a:avLst/>
          </a:prstGeom>
          <a:solidFill>
            <a:schemeClr val="accent6">
              <a:lumMod val="20000"/>
              <a:lumOff val="80000"/>
            </a:schemeClr>
          </a:solidFill>
        </p:spPr>
        <p:txBody>
          <a:bodyPr wrap="square">
            <a:spAutoFit/>
          </a:bodyPr>
          <a:lstStyle/>
          <a:p>
            <a:pPr lvl="0"/>
            <a:r>
              <a:rPr lang="en-US" dirty="0"/>
              <a:t>Using the COS well for the benefit of clients; Building buy-in</a:t>
            </a:r>
          </a:p>
        </p:txBody>
      </p:sp>
    </p:spTree>
    <p:extLst>
      <p:ext uri="{BB962C8B-B14F-4D97-AF65-F5344CB8AC3E}">
        <p14:creationId xmlns:p14="http://schemas.microsoft.com/office/powerpoint/2010/main" val="1799929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B9B9EA2-AE68-47F9-85BB-0D089FD6DA22}" type="datetime2">
              <a:rPr lang="en-US" altLang="en-US" sz="1200">
                <a:solidFill>
                  <a:srgbClr val="0D1B43"/>
                </a:solidFill>
              </a:rPr>
              <a:pPr>
                <a:spcBef>
                  <a:spcPct val="0"/>
                </a:spcBef>
                <a:buFontTx/>
                <a:buNone/>
              </a:pPr>
              <a:t>Tuesday, June 27, 2023</a:t>
            </a:fld>
            <a:endParaRPr lang="en-US" altLang="en-US" sz="1200" dirty="0">
              <a:solidFill>
                <a:srgbClr val="0D1B43"/>
              </a:solidFill>
            </a:endParaRPr>
          </a:p>
        </p:txBody>
      </p:sp>
      <p:sp>
        <p:nvSpPr>
          <p:cNvPr id="112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8D3CA50-49CD-48B5-BE4F-BBCB4429E2AD}" type="slidenum">
              <a:rPr lang="en-US" altLang="en-US" sz="1200">
                <a:solidFill>
                  <a:srgbClr val="0D1B43"/>
                </a:solidFill>
              </a:rPr>
              <a:pPr>
                <a:spcBef>
                  <a:spcPct val="0"/>
                </a:spcBef>
                <a:buFontTx/>
                <a:buNone/>
              </a:pPr>
              <a:t>36</a:t>
            </a:fld>
            <a:endParaRPr lang="en-US" altLang="en-US" sz="1200" dirty="0">
              <a:solidFill>
                <a:srgbClr val="0D1B43"/>
              </a:solidFill>
            </a:endParaRPr>
          </a:p>
        </p:txBody>
      </p:sp>
      <p:pic>
        <p:nvPicPr>
          <p:cNvPr id="6" name="Content Placeholder 3" descr="A close up of a toy&#10;&#10;Description automatically generated">
            <a:extLst>
              <a:ext uri="{FF2B5EF4-FFF2-40B4-BE49-F238E27FC236}">
                <a16:creationId xmlns:a16="http://schemas.microsoft.com/office/drawing/2014/main" id="{C63DED83-0FCF-C145-B6B7-F785BD418225}"/>
              </a:ext>
            </a:extLst>
          </p:cNvPr>
          <p:cNvPicPr>
            <a:picLocks/>
          </p:cNvPicPr>
          <p:nvPr/>
        </p:nvPicPr>
        <p:blipFill rotWithShape="1">
          <a:blip r:embed="rId3">
            <a:extLst>
              <a:ext uri="{28A0092B-C50C-407E-A947-70E740481C1C}">
                <a14:useLocalDpi xmlns:a14="http://schemas.microsoft.com/office/drawing/2010/main" val="0"/>
              </a:ext>
            </a:extLst>
          </a:blip>
          <a:srcRect t="9018" b="40683"/>
          <a:stretch/>
        </p:blipFill>
        <p:spPr bwMode="auto">
          <a:xfrm>
            <a:off x="688177" y="23823"/>
            <a:ext cx="3883822" cy="1384563"/>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extBox 3">
            <a:extLst>
              <a:ext uri="{FF2B5EF4-FFF2-40B4-BE49-F238E27FC236}">
                <a16:creationId xmlns:a16="http://schemas.microsoft.com/office/drawing/2014/main" id="{2C8A5065-17B1-C3C1-CCB5-B36EF85AA136}"/>
              </a:ext>
            </a:extLst>
          </p:cNvPr>
          <p:cNvGraphicFramePr/>
          <p:nvPr>
            <p:extLst>
              <p:ext uri="{D42A27DB-BD31-4B8C-83A1-F6EECF244321}">
                <p14:modId xmlns:p14="http://schemas.microsoft.com/office/powerpoint/2010/main" val="210969595"/>
              </p:ext>
            </p:extLst>
          </p:nvPr>
        </p:nvGraphicFramePr>
        <p:xfrm>
          <a:off x="279201" y="1498075"/>
          <a:ext cx="8585597" cy="44099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4849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1BD0-3FD8-A443-9E41-FADB3514ED51}"/>
              </a:ext>
            </a:extLst>
          </p:cNvPr>
          <p:cNvSpPr>
            <a:spLocks noGrp="1"/>
          </p:cNvSpPr>
          <p:nvPr>
            <p:ph type="title"/>
          </p:nvPr>
        </p:nvSpPr>
        <p:spPr>
          <a:xfrm>
            <a:off x="249382" y="747274"/>
            <a:ext cx="7481454" cy="707966"/>
          </a:xfrm>
        </p:spPr>
        <p:txBody>
          <a:bodyPr vert="horz" wrap="square" lIns="171450" tIns="171450" rIns="171450" bIns="0" numCol="1" rtlCol="0" anchor="b" anchorCtr="0" compatLnSpc="1">
            <a:prstTxWarp prst="textNoShape">
              <a:avLst/>
            </a:prstTxWarp>
            <a:noAutofit/>
          </a:bodyPr>
          <a:lstStyle/>
          <a:p>
            <a:pPr>
              <a:lnSpc>
                <a:spcPct val="80000"/>
              </a:lnSpc>
            </a:pPr>
            <a:r>
              <a:rPr lang="en-US" sz="2800" dirty="0">
                <a:solidFill>
                  <a:schemeClr val="tx1"/>
                </a:solidFill>
              </a:rPr>
              <a:t>Building Trust and Safety for Aboriginal clients when administering the COS  </a:t>
            </a:r>
          </a:p>
        </p:txBody>
      </p:sp>
      <p:graphicFrame>
        <p:nvGraphicFramePr>
          <p:cNvPr id="7" name="Diagram 6">
            <a:extLst>
              <a:ext uri="{FF2B5EF4-FFF2-40B4-BE49-F238E27FC236}">
                <a16:creationId xmlns:a16="http://schemas.microsoft.com/office/drawing/2014/main" id="{D2D55408-55C2-08AE-7A82-A8DBDF826E00}"/>
              </a:ext>
            </a:extLst>
          </p:cNvPr>
          <p:cNvGraphicFramePr/>
          <p:nvPr>
            <p:extLst>
              <p:ext uri="{D42A27DB-BD31-4B8C-83A1-F6EECF244321}">
                <p14:modId xmlns:p14="http://schemas.microsoft.com/office/powerpoint/2010/main" val="575226571"/>
              </p:ext>
            </p:extLst>
          </p:nvPr>
        </p:nvGraphicFramePr>
        <p:xfrm>
          <a:off x="508000" y="1309256"/>
          <a:ext cx="8128000" cy="4633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0" y="80879"/>
            <a:ext cx="9144000" cy="369332"/>
          </a:xfrm>
          <a:prstGeom prst="rect">
            <a:avLst/>
          </a:prstGeom>
          <a:solidFill>
            <a:schemeClr val="accent6">
              <a:lumMod val="20000"/>
              <a:lumOff val="80000"/>
            </a:schemeClr>
          </a:solidFill>
        </p:spPr>
        <p:txBody>
          <a:bodyPr wrap="square">
            <a:spAutoFit/>
          </a:bodyPr>
          <a:lstStyle/>
          <a:p>
            <a:pPr lvl="0"/>
            <a:r>
              <a:rPr lang="en-US" dirty="0"/>
              <a:t>Safe and appropriate use of COS surveys with Aboriginal clients</a:t>
            </a:r>
          </a:p>
        </p:txBody>
      </p:sp>
    </p:spTree>
    <p:custDataLst>
      <p:tags r:id="rId1"/>
    </p:custDataLst>
    <p:extLst>
      <p:ext uri="{BB962C8B-B14F-4D97-AF65-F5344CB8AC3E}">
        <p14:creationId xmlns:p14="http://schemas.microsoft.com/office/powerpoint/2010/main" val="388640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4CADD-7EAB-2141-841F-D71F3C4AB95C}"/>
              </a:ext>
            </a:extLst>
          </p:cNvPr>
          <p:cNvSpPr>
            <a:spLocks noGrp="1"/>
          </p:cNvSpPr>
          <p:nvPr>
            <p:ph type="title"/>
          </p:nvPr>
        </p:nvSpPr>
        <p:spPr>
          <a:xfrm>
            <a:off x="360000" y="664457"/>
            <a:ext cx="6091881" cy="605582"/>
          </a:xfrm>
        </p:spPr>
        <p:txBody>
          <a:bodyPr/>
          <a:lstStyle/>
          <a:p>
            <a:r>
              <a:rPr lang="en-US" dirty="0"/>
              <a:t>Culturally responsive bias relevant to the COS Survey</a:t>
            </a:r>
          </a:p>
        </p:txBody>
      </p:sp>
      <p:sp>
        <p:nvSpPr>
          <p:cNvPr id="4" name="Slide Number Placeholder 3">
            <a:extLst>
              <a:ext uri="{FF2B5EF4-FFF2-40B4-BE49-F238E27FC236}">
                <a16:creationId xmlns:a16="http://schemas.microsoft.com/office/drawing/2014/main" id="{00F0F501-DC24-584C-A37C-4843A89F45FF}"/>
              </a:ext>
            </a:extLst>
          </p:cNvPr>
          <p:cNvSpPr>
            <a:spLocks noGrp="1"/>
          </p:cNvSpPr>
          <p:nvPr>
            <p:ph type="sldNum" sz="quarter" idx="10"/>
          </p:nvPr>
        </p:nvSpPr>
        <p:spPr/>
        <p:txBody>
          <a:bodyPr/>
          <a:lstStyle/>
          <a:p>
            <a:fld id="{1CE96537-7078-420B-A775-05F8FAE87E85}" type="slidenum">
              <a:rPr lang="en-US" altLang="en-US" smtClean="0"/>
              <a:pPr/>
              <a:t>38</a:t>
            </a:fld>
            <a:endParaRPr lang="en-US" altLang="en-US"/>
          </a:p>
        </p:txBody>
      </p:sp>
      <p:sp>
        <p:nvSpPr>
          <p:cNvPr id="5" name="Date Placeholder 4">
            <a:extLst>
              <a:ext uri="{FF2B5EF4-FFF2-40B4-BE49-F238E27FC236}">
                <a16:creationId xmlns:a16="http://schemas.microsoft.com/office/drawing/2014/main" id="{8653883E-5D3D-064F-B984-F111AECBEEBB}"/>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a:p>
        </p:txBody>
      </p:sp>
      <p:sp>
        <p:nvSpPr>
          <p:cNvPr id="22" name="TextBox 21">
            <a:extLst>
              <a:ext uri="{FF2B5EF4-FFF2-40B4-BE49-F238E27FC236}">
                <a16:creationId xmlns:a16="http://schemas.microsoft.com/office/drawing/2014/main" id="{4499EC45-8515-AB76-97E6-CEA4201D4290}"/>
              </a:ext>
            </a:extLst>
          </p:cNvPr>
          <p:cNvSpPr txBox="1"/>
          <p:nvPr/>
        </p:nvSpPr>
        <p:spPr>
          <a:xfrm>
            <a:off x="4406900" y="1723053"/>
            <a:ext cx="4214060" cy="4154984"/>
          </a:xfrm>
          <a:prstGeom prst="rect">
            <a:avLst/>
          </a:prstGeom>
          <a:noFill/>
        </p:spPr>
        <p:txBody>
          <a:bodyPr wrap="square">
            <a:spAutoFit/>
          </a:bodyPr>
          <a:lstStyle/>
          <a:p>
            <a:r>
              <a:rPr lang="en-AU" sz="2400" dirty="0"/>
              <a:t>Culture can also teach people to respond to personal questions with various levels of caution. For example, Aboriginal people have experienced and still experience systematic racism in Australia and these experiences makes some Aboriginal people reluctant to answer questions.</a:t>
            </a:r>
          </a:p>
        </p:txBody>
      </p:sp>
      <p:sp>
        <p:nvSpPr>
          <p:cNvPr id="27" name="TextBox 26">
            <a:extLst>
              <a:ext uri="{FF2B5EF4-FFF2-40B4-BE49-F238E27FC236}">
                <a16:creationId xmlns:a16="http://schemas.microsoft.com/office/drawing/2014/main" id="{839E7BD1-3DFC-63A1-C5C2-A4B4A5952521}"/>
              </a:ext>
            </a:extLst>
          </p:cNvPr>
          <p:cNvSpPr txBox="1"/>
          <p:nvPr/>
        </p:nvSpPr>
        <p:spPr>
          <a:xfrm>
            <a:off x="452437" y="4773909"/>
            <a:ext cx="7485063" cy="461665"/>
          </a:xfrm>
          <a:prstGeom prst="rect">
            <a:avLst/>
          </a:prstGeom>
          <a:noFill/>
        </p:spPr>
        <p:txBody>
          <a:bodyPr wrap="square">
            <a:spAutoFit/>
          </a:bodyPr>
          <a:lstStyle/>
          <a:p>
            <a:r>
              <a:rPr lang="en-US" sz="1200" dirty="0"/>
              <a:t>"</a:t>
            </a:r>
            <a:endParaRPr lang="en-AU" sz="1200" dirty="0"/>
          </a:p>
          <a:p>
            <a:endParaRPr lang="en-AU" sz="1200" dirty="0"/>
          </a:p>
        </p:txBody>
      </p:sp>
      <p:pic>
        <p:nvPicPr>
          <p:cNvPr id="29" name="Picture 28">
            <a:extLst>
              <a:ext uri="{FF2B5EF4-FFF2-40B4-BE49-F238E27FC236}">
                <a16:creationId xmlns:a16="http://schemas.microsoft.com/office/drawing/2014/main" id="{1AE205D3-E407-4ADE-1140-812BAC15D87A}"/>
              </a:ext>
            </a:extLst>
          </p:cNvPr>
          <p:cNvPicPr>
            <a:picLocks noChangeAspect="1"/>
          </p:cNvPicPr>
          <p:nvPr/>
        </p:nvPicPr>
        <p:blipFill>
          <a:blip r:embed="rId4"/>
          <a:stretch>
            <a:fillRect/>
          </a:stretch>
        </p:blipFill>
        <p:spPr>
          <a:xfrm>
            <a:off x="523040" y="1993900"/>
            <a:ext cx="3444994" cy="3429000"/>
          </a:xfrm>
          <a:prstGeom prst="rect">
            <a:avLst/>
          </a:prstGeom>
        </p:spPr>
      </p:pic>
      <p:sp>
        <p:nvSpPr>
          <p:cNvPr id="9" name="Rectangle 8"/>
          <p:cNvSpPr/>
          <p:nvPr/>
        </p:nvSpPr>
        <p:spPr>
          <a:xfrm>
            <a:off x="0" y="80879"/>
            <a:ext cx="9144000" cy="369332"/>
          </a:xfrm>
          <a:prstGeom prst="rect">
            <a:avLst/>
          </a:prstGeom>
          <a:solidFill>
            <a:schemeClr val="accent6">
              <a:lumMod val="20000"/>
              <a:lumOff val="80000"/>
            </a:schemeClr>
          </a:solidFill>
        </p:spPr>
        <p:txBody>
          <a:bodyPr wrap="square">
            <a:spAutoFit/>
          </a:bodyPr>
          <a:lstStyle/>
          <a:p>
            <a:pPr lvl="0"/>
            <a:r>
              <a:rPr lang="en-US" dirty="0"/>
              <a:t>Safe and appropriate use of COS surveys with Aboriginal clients</a:t>
            </a:r>
          </a:p>
        </p:txBody>
      </p:sp>
    </p:spTree>
    <p:custDataLst>
      <p:tags r:id="rId1"/>
    </p:custDataLst>
    <p:extLst>
      <p:ext uri="{BB962C8B-B14F-4D97-AF65-F5344CB8AC3E}">
        <p14:creationId xmlns:p14="http://schemas.microsoft.com/office/powerpoint/2010/main" val="3711425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B10C9D-713B-F54A-9C44-D396F56DB64A}"/>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39</a:t>
            </a:fld>
            <a:endParaRPr lang="en-US" altLang="en-US" sz="800"/>
          </a:p>
        </p:txBody>
      </p:sp>
      <p:sp>
        <p:nvSpPr>
          <p:cNvPr id="5" name="Date Placeholder 4">
            <a:extLst>
              <a:ext uri="{FF2B5EF4-FFF2-40B4-BE49-F238E27FC236}">
                <a16:creationId xmlns:a16="http://schemas.microsoft.com/office/drawing/2014/main" id="{AD241395-E68A-A949-BF0E-96933D025F26}"/>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graphicFrame>
        <p:nvGraphicFramePr>
          <p:cNvPr id="7" name="Content Placeholder 1">
            <a:extLst>
              <a:ext uri="{FF2B5EF4-FFF2-40B4-BE49-F238E27FC236}">
                <a16:creationId xmlns:a16="http://schemas.microsoft.com/office/drawing/2014/main" id="{B3E2BE66-9646-994F-FAC4-D38488EF5E13}"/>
              </a:ext>
            </a:extLst>
          </p:cNvPr>
          <p:cNvGraphicFramePr>
            <a:graphicFrameLocks noGrp="1"/>
          </p:cNvGraphicFramePr>
          <p:nvPr>
            <p:ph idx="1"/>
          </p:nvPr>
        </p:nvGraphicFramePr>
        <p:xfrm>
          <a:off x="360000" y="1600201"/>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2">
            <a:extLst>
              <a:ext uri="{FF2B5EF4-FFF2-40B4-BE49-F238E27FC236}">
                <a16:creationId xmlns:a16="http://schemas.microsoft.com/office/drawing/2014/main" id="{9C54AD0C-ACF8-74B1-1BF5-2B59CBB55C0B}"/>
              </a:ext>
            </a:extLst>
          </p:cNvPr>
          <p:cNvSpPr txBox="1">
            <a:spLocks/>
          </p:cNvSpPr>
          <p:nvPr/>
        </p:nvSpPr>
        <p:spPr bwMode="auto">
          <a:xfrm>
            <a:off x="360000" y="525537"/>
            <a:ext cx="7018700" cy="60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algn="l" defTabSz="457200" rtl="0" eaLnBrk="1" fontAlgn="base" hangingPunct="1">
              <a:spcBef>
                <a:spcPct val="0"/>
              </a:spcBef>
              <a:spcAft>
                <a:spcPct val="0"/>
              </a:spcAft>
              <a:defRPr sz="3000" kern="1200">
                <a:solidFill>
                  <a:srgbClr val="0D1B43"/>
                </a:solidFill>
                <a:latin typeface="+mj-lt"/>
                <a:ea typeface="+mj-ea"/>
                <a:cs typeface="+mj-cs"/>
              </a:defRPr>
            </a:lvl1pPr>
            <a:lvl2pPr algn="l" defTabSz="457200" rtl="0" eaLnBrk="1" fontAlgn="base" hangingPunct="1">
              <a:spcBef>
                <a:spcPct val="0"/>
              </a:spcBef>
              <a:spcAft>
                <a:spcPct val="0"/>
              </a:spcAft>
              <a:defRPr sz="3000">
                <a:solidFill>
                  <a:srgbClr val="0D1B43"/>
                </a:solidFill>
                <a:latin typeface="Arial" charset="0"/>
              </a:defRPr>
            </a:lvl2pPr>
            <a:lvl3pPr algn="l" defTabSz="457200" rtl="0" eaLnBrk="1" fontAlgn="base" hangingPunct="1">
              <a:spcBef>
                <a:spcPct val="0"/>
              </a:spcBef>
              <a:spcAft>
                <a:spcPct val="0"/>
              </a:spcAft>
              <a:defRPr sz="3000">
                <a:solidFill>
                  <a:srgbClr val="0D1B43"/>
                </a:solidFill>
                <a:latin typeface="Arial" charset="0"/>
              </a:defRPr>
            </a:lvl3pPr>
            <a:lvl4pPr algn="l" defTabSz="457200" rtl="0" eaLnBrk="1" fontAlgn="base" hangingPunct="1">
              <a:spcBef>
                <a:spcPct val="0"/>
              </a:spcBef>
              <a:spcAft>
                <a:spcPct val="0"/>
              </a:spcAft>
              <a:defRPr sz="3000">
                <a:solidFill>
                  <a:srgbClr val="0D1B43"/>
                </a:solidFill>
                <a:latin typeface="Arial" charset="0"/>
              </a:defRPr>
            </a:lvl4pPr>
            <a:lvl5pPr algn="l" defTabSz="457200" rtl="0" eaLnBrk="1" fontAlgn="base" hangingPunct="1">
              <a:spcBef>
                <a:spcPct val="0"/>
              </a:spcBef>
              <a:spcAft>
                <a:spcPct val="0"/>
              </a:spcAft>
              <a:defRPr sz="3000">
                <a:solidFill>
                  <a:srgbClr val="0D1B43"/>
                </a:solidFill>
                <a:latin typeface="Arial" charset="0"/>
              </a:defRPr>
            </a:lvl5pPr>
            <a:lvl6pPr marL="457200" algn="l" defTabSz="457200" rtl="0" eaLnBrk="1" fontAlgn="base" hangingPunct="1">
              <a:spcBef>
                <a:spcPct val="0"/>
              </a:spcBef>
              <a:spcAft>
                <a:spcPct val="0"/>
              </a:spcAft>
              <a:defRPr sz="3000">
                <a:solidFill>
                  <a:srgbClr val="0D1B43"/>
                </a:solidFill>
                <a:latin typeface="Arial" charset="0"/>
              </a:defRPr>
            </a:lvl6pPr>
            <a:lvl7pPr marL="914400" algn="l" defTabSz="457200" rtl="0" eaLnBrk="1" fontAlgn="base" hangingPunct="1">
              <a:spcBef>
                <a:spcPct val="0"/>
              </a:spcBef>
              <a:spcAft>
                <a:spcPct val="0"/>
              </a:spcAft>
              <a:defRPr sz="3000">
                <a:solidFill>
                  <a:srgbClr val="0D1B43"/>
                </a:solidFill>
                <a:latin typeface="Arial" charset="0"/>
              </a:defRPr>
            </a:lvl7pPr>
            <a:lvl8pPr marL="1371600" algn="l" defTabSz="457200" rtl="0" eaLnBrk="1" fontAlgn="base" hangingPunct="1">
              <a:spcBef>
                <a:spcPct val="0"/>
              </a:spcBef>
              <a:spcAft>
                <a:spcPct val="0"/>
              </a:spcAft>
              <a:defRPr sz="3000">
                <a:solidFill>
                  <a:srgbClr val="0D1B43"/>
                </a:solidFill>
                <a:latin typeface="Arial" charset="0"/>
              </a:defRPr>
            </a:lvl8pPr>
            <a:lvl9pPr marL="1828800" algn="l" defTabSz="457200" rtl="0" eaLnBrk="1" fontAlgn="base" hangingPunct="1">
              <a:spcBef>
                <a:spcPct val="0"/>
              </a:spcBef>
              <a:spcAft>
                <a:spcPct val="0"/>
              </a:spcAft>
              <a:defRPr sz="3000">
                <a:solidFill>
                  <a:srgbClr val="0D1B43"/>
                </a:solidFill>
                <a:latin typeface="Arial" charset="0"/>
              </a:defRPr>
            </a:lvl9pPr>
          </a:lstStyle>
          <a:p>
            <a:r>
              <a:rPr lang="en-US" dirty="0"/>
              <a:t>Buy-in for the COS from an Aboriginal cultural perspective </a:t>
            </a:r>
          </a:p>
        </p:txBody>
      </p:sp>
      <p:pic>
        <p:nvPicPr>
          <p:cNvPr id="8" name="Picture 7">
            <a:extLst>
              <a:ext uri="{FF2B5EF4-FFF2-40B4-BE49-F238E27FC236}">
                <a16:creationId xmlns:a16="http://schemas.microsoft.com/office/drawing/2014/main" id="{11DE53E6-8A0F-EEF5-6FD8-84FA5FCC4249}"/>
              </a:ext>
            </a:extLst>
          </p:cNvPr>
          <p:cNvPicPr>
            <a:picLocks noChangeAspect="1"/>
          </p:cNvPicPr>
          <p:nvPr/>
        </p:nvPicPr>
        <p:blipFill>
          <a:blip r:embed="rId9"/>
          <a:stretch>
            <a:fillRect/>
          </a:stretch>
        </p:blipFill>
        <p:spPr>
          <a:xfrm>
            <a:off x="1117600" y="1369098"/>
            <a:ext cx="6492803" cy="6572058"/>
          </a:xfrm>
          <a:prstGeom prst="rect">
            <a:avLst/>
          </a:prstGeom>
        </p:spPr>
      </p:pic>
      <p:sp>
        <p:nvSpPr>
          <p:cNvPr id="10" name="Rectangle 9"/>
          <p:cNvSpPr/>
          <p:nvPr/>
        </p:nvSpPr>
        <p:spPr>
          <a:xfrm>
            <a:off x="0" y="80879"/>
            <a:ext cx="9144000" cy="369332"/>
          </a:xfrm>
          <a:prstGeom prst="rect">
            <a:avLst/>
          </a:prstGeom>
          <a:solidFill>
            <a:schemeClr val="accent6">
              <a:lumMod val="20000"/>
              <a:lumOff val="80000"/>
            </a:schemeClr>
          </a:solidFill>
        </p:spPr>
        <p:txBody>
          <a:bodyPr wrap="square">
            <a:spAutoFit/>
          </a:bodyPr>
          <a:lstStyle/>
          <a:p>
            <a:pPr lvl="0"/>
            <a:r>
              <a:rPr lang="en-US" dirty="0"/>
              <a:t>Safe and appropriate use of COS surveys with Aboriginal clients</a:t>
            </a:r>
          </a:p>
        </p:txBody>
      </p:sp>
    </p:spTree>
    <p:custDataLst>
      <p:tags r:id="rId1"/>
    </p:custDataLst>
    <p:extLst>
      <p:ext uri="{BB962C8B-B14F-4D97-AF65-F5344CB8AC3E}">
        <p14:creationId xmlns:p14="http://schemas.microsoft.com/office/powerpoint/2010/main" val="35067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B9B9EA2-AE68-47F9-85BB-0D089FD6DA22}" type="datetime2">
              <a:rPr lang="en-US" altLang="en-US" sz="1200">
                <a:solidFill>
                  <a:srgbClr val="0D1B43"/>
                </a:solidFill>
              </a:rPr>
              <a:pPr>
                <a:spcBef>
                  <a:spcPct val="0"/>
                </a:spcBef>
                <a:buFontTx/>
                <a:buNone/>
              </a:pPr>
              <a:t>Tuesday, June 27, 2023</a:t>
            </a:fld>
            <a:endParaRPr lang="en-US" altLang="en-US" sz="1200" dirty="0">
              <a:solidFill>
                <a:srgbClr val="0D1B43"/>
              </a:solidFill>
            </a:endParaRPr>
          </a:p>
        </p:txBody>
      </p:sp>
      <p:sp>
        <p:nvSpPr>
          <p:cNvPr id="112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8D3CA50-49CD-48B5-BE4F-BBCB4429E2AD}" type="slidenum">
              <a:rPr lang="en-US" altLang="en-US" sz="1200">
                <a:solidFill>
                  <a:srgbClr val="0D1B43"/>
                </a:solidFill>
              </a:rPr>
              <a:pPr>
                <a:spcBef>
                  <a:spcPct val="0"/>
                </a:spcBef>
                <a:buFontTx/>
                <a:buNone/>
              </a:pPr>
              <a:t>4</a:t>
            </a:fld>
            <a:endParaRPr lang="en-US" altLang="en-US" sz="1200" dirty="0">
              <a:solidFill>
                <a:srgbClr val="0D1B43"/>
              </a:solidFill>
            </a:endParaRPr>
          </a:p>
        </p:txBody>
      </p:sp>
      <p:sp>
        <p:nvSpPr>
          <p:cNvPr id="2" name="Rectangle 1"/>
          <p:cNvSpPr/>
          <p:nvPr/>
        </p:nvSpPr>
        <p:spPr>
          <a:xfrm>
            <a:off x="295275" y="1106597"/>
            <a:ext cx="8324850" cy="4247317"/>
          </a:xfrm>
          <a:prstGeom prst="rect">
            <a:avLst/>
          </a:prstGeom>
        </p:spPr>
        <p:txBody>
          <a:bodyPr wrap="square">
            <a:spAutoFit/>
          </a:bodyPr>
          <a:lstStyle/>
          <a:p>
            <a:r>
              <a:rPr lang="en-AU" dirty="0">
                <a:solidFill>
                  <a:schemeClr val="accent1"/>
                </a:solidFill>
              </a:rPr>
              <a:t>The SHS Recommissioning Plan outlined the key work to take place </a:t>
            </a:r>
          </a:p>
          <a:p>
            <a:r>
              <a:rPr lang="en-AU" dirty="0">
                <a:solidFill>
                  <a:schemeClr val="accent1"/>
                </a:solidFill>
              </a:rPr>
              <a:t>leading up to and during the current contract term (2021-2024). </a:t>
            </a:r>
          </a:p>
          <a:p>
            <a:endParaRPr lang="en-AU" dirty="0"/>
          </a:p>
          <a:p>
            <a:r>
              <a:rPr lang="en-AU" dirty="0"/>
              <a:t>These areas include:</a:t>
            </a:r>
          </a:p>
          <a:p>
            <a:endParaRPr lang="en-AU" dirty="0"/>
          </a:p>
          <a:p>
            <a:pPr marL="293248" indent="-293248">
              <a:buFont typeface="Wingdings" panose="05000000000000000000" pitchFamily="2" charset="2"/>
              <a:buChar char="v"/>
            </a:pPr>
            <a:r>
              <a:rPr lang="en-AU" dirty="0"/>
              <a:t>Strengthening the focus on client outcomes</a:t>
            </a:r>
          </a:p>
          <a:p>
            <a:endParaRPr lang="en-AU" dirty="0"/>
          </a:p>
          <a:p>
            <a:pPr marL="293248" indent="-293248">
              <a:buFont typeface="Wingdings" panose="05000000000000000000" pitchFamily="2" charset="2"/>
              <a:buChar char="v"/>
            </a:pPr>
            <a:r>
              <a:rPr lang="en-AU" dirty="0"/>
              <a:t>Improving service quality with accreditation</a:t>
            </a:r>
          </a:p>
          <a:p>
            <a:endParaRPr lang="en-AU" dirty="0"/>
          </a:p>
          <a:p>
            <a:pPr marL="293248" indent="-293248">
              <a:buFont typeface="Wingdings" panose="05000000000000000000" pitchFamily="2" charset="2"/>
              <a:buChar char="v"/>
            </a:pPr>
            <a:r>
              <a:rPr lang="en-AU" dirty="0"/>
              <a:t>Improving services by and for Aboriginal people</a:t>
            </a:r>
          </a:p>
          <a:p>
            <a:endParaRPr lang="en-AU" dirty="0"/>
          </a:p>
          <a:p>
            <a:pPr marL="293248" indent="-293248">
              <a:buFont typeface="Wingdings" panose="05000000000000000000" pitchFamily="2" charset="2"/>
              <a:buChar char="v"/>
            </a:pPr>
            <a:r>
              <a:rPr lang="en-AU" dirty="0"/>
              <a:t>Sector development</a:t>
            </a:r>
          </a:p>
          <a:p>
            <a:pPr marL="293248" indent="-293248">
              <a:buFont typeface="Wingdings" panose="05000000000000000000" pitchFamily="2" charset="2"/>
              <a:buChar char="v"/>
            </a:pPr>
            <a:endParaRPr lang="en-AU" dirty="0"/>
          </a:p>
          <a:p>
            <a:pPr marL="293248" indent="-293248">
              <a:buFont typeface="Wingdings" panose="05000000000000000000" pitchFamily="2" charset="2"/>
              <a:buChar char="v"/>
            </a:pPr>
            <a:r>
              <a:rPr lang="en-AU" dirty="0"/>
              <a:t>Implementation of a Program Management Framework</a:t>
            </a:r>
          </a:p>
          <a:p>
            <a:endParaRPr lang="en-AU" dirty="0"/>
          </a:p>
        </p:txBody>
      </p:sp>
      <p:sp>
        <p:nvSpPr>
          <p:cNvPr id="3" name="Rectangle 2"/>
          <p:cNvSpPr/>
          <p:nvPr/>
        </p:nvSpPr>
        <p:spPr>
          <a:xfrm>
            <a:off x="0" y="40918"/>
            <a:ext cx="9144000" cy="369332"/>
          </a:xfrm>
          <a:prstGeom prst="rect">
            <a:avLst/>
          </a:prstGeom>
          <a:solidFill>
            <a:schemeClr val="accent6">
              <a:lumMod val="20000"/>
              <a:lumOff val="80000"/>
            </a:schemeClr>
          </a:solidFill>
        </p:spPr>
        <p:txBody>
          <a:bodyPr wrap="square">
            <a:spAutoFit/>
          </a:bodyPr>
          <a:lstStyle/>
          <a:p>
            <a:pPr lvl="0"/>
            <a:r>
              <a:rPr lang="en-US" dirty="0"/>
              <a:t>SHS Outcomes Framework recap; Development of the COS; Why use a COS?</a:t>
            </a:r>
          </a:p>
        </p:txBody>
      </p:sp>
    </p:spTree>
    <p:extLst>
      <p:ext uri="{BB962C8B-B14F-4D97-AF65-F5344CB8AC3E}">
        <p14:creationId xmlns:p14="http://schemas.microsoft.com/office/powerpoint/2010/main" val="2293890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79A82C2-64EC-F755-0D9D-7D9121BB30DD}"/>
              </a:ext>
            </a:extLst>
          </p:cNvPr>
          <p:cNvGraphicFramePr>
            <a:graphicFrameLocks noGrp="1"/>
          </p:cNvGraphicFramePr>
          <p:nvPr>
            <p:ph idx="1"/>
          </p:nvPr>
        </p:nvGraphicFramePr>
        <p:xfrm>
          <a:off x="360363"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B884CADD-7EAB-2141-841F-D71F3C4AB95C}"/>
              </a:ext>
            </a:extLst>
          </p:cNvPr>
          <p:cNvSpPr>
            <a:spLocks noGrp="1"/>
          </p:cNvSpPr>
          <p:nvPr>
            <p:ph type="title"/>
          </p:nvPr>
        </p:nvSpPr>
        <p:spPr>
          <a:xfrm>
            <a:off x="213244" y="714056"/>
            <a:ext cx="7011644" cy="605582"/>
          </a:xfrm>
        </p:spPr>
        <p:txBody>
          <a:bodyPr/>
          <a:lstStyle/>
          <a:p>
            <a:r>
              <a:rPr lang="en-US" dirty="0"/>
              <a:t>Cultural tips when administering the COS</a:t>
            </a:r>
          </a:p>
        </p:txBody>
      </p:sp>
      <p:sp>
        <p:nvSpPr>
          <p:cNvPr id="4" name="Slide Number Placeholder 3">
            <a:extLst>
              <a:ext uri="{FF2B5EF4-FFF2-40B4-BE49-F238E27FC236}">
                <a16:creationId xmlns:a16="http://schemas.microsoft.com/office/drawing/2014/main" id="{00F0F501-DC24-584C-A37C-4843A89F45FF}"/>
              </a:ext>
            </a:extLst>
          </p:cNvPr>
          <p:cNvSpPr>
            <a:spLocks noGrp="1"/>
          </p:cNvSpPr>
          <p:nvPr>
            <p:ph type="sldNum" sz="quarter" idx="10"/>
          </p:nvPr>
        </p:nvSpPr>
        <p:spPr/>
        <p:txBody>
          <a:bodyPr/>
          <a:lstStyle/>
          <a:p>
            <a:fld id="{1CE96537-7078-420B-A775-05F8FAE87E85}" type="slidenum">
              <a:rPr lang="en-US" altLang="en-US" smtClean="0"/>
              <a:pPr/>
              <a:t>40</a:t>
            </a:fld>
            <a:endParaRPr lang="en-US" altLang="en-US"/>
          </a:p>
        </p:txBody>
      </p:sp>
      <p:sp>
        <p:nvSpPr>
          <p:cNvPr id="5" name="Date Placeholder 4">
            <a:extLst>
              <a:ext uri="{FF2B5EF4-FFF2-40B4-BE49-F238E27FC236}">
                <a16:creationId xmlns:a16="http://schemas.microsoft.com/office/drawing/2014/main" id="{8653883E-5D3D-064F-B984-F111AECBEEBB}"/>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a:p>
        </p:txBody>
      </p:sp>
      <p:sp>
        <p:nvSpPr>
          <p:cNvPr id="8" name="Rectangle 7"/>
          <p:cNvSpPr/>
          <p:nvPr/>
        </p:nvSpPr>
        <p:spPr>
          <a:xfrm>
            <a:off x="0" y="80879"/>
            <a:ext cx="9144000" cy="369332"/>
          </a:xfrm>
          <a:prstGeom prst="rect">
            <a:avLst/>
          </a:prstGeom>
          <a:solidFill>
            <a:schemeClr val="accent6">
              <a:lumMod val="20000"/>
              <a:lumOff val="80000"/>
            </a:schemeClr>
          </a:solidFill>
        </p:spPr>
        <p:txBody>
          <a:bodyPr wrap="square">
            <a:spAutoFit/>
          </a:bodyPr>
          <a:lstStyle/>
          <a:p>
            <a:pPr lvl="0"/>
            <a:r>
              <a:rPr lang="en-US" dirty="0"/>
              <a:t>Safe and appropriate use of COS surveys with Aboriginal clients</a:t>
            </a:r>
          </a:p>
        </p:txBody>
      </p:sp>
    </p:spTree>
    <p:custDataLst>
      <p:tags r:id="rId1"/>
    </p:custDataLst>
    <p:extLst>
      <p:ext uri="{BB962C8B-B14F-4D97-AF65-F5344CB8AC3E}">
        <p14:creationId xmlns:p14="http://schemas.microsoft.com/office/powerpoint/2010/main" val="1746523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B10C9D-713B-F54A-9C44-D396F56DB64A}"/>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41</a:t>
            </a:fld>
            <a:endParaRPr lang="en-US" altLang="en-US" sz="800"/>
          </a:p>
        </p:txBody>
      </p:sp>
      <p:sp>
        <p:nvSpPr>
          <p:cNvPr id="5" name="Date Placeholder 4">
            <a:extLst>
              <a:ext uri="{FF2B5EF4-FFF2-40B4-BE49-F238E27FC236}">
                <a16:creationId xmlns:a16="http://schemas.microsoft.com/office/drawing/2014/main" id="{AD241395-E68A-A949-BF0E-96933D025F26}"/>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sp>
        <p:nvSpPr>
          <p:cNvPr id="2" name="Title 2">
            <a:extLst>
              <a:ext uri="{FF2B5EF4-FFF2-40B4-BE49-F238E27FC236}">
                <a16:creationId xmlns:a16="http://schemas.microsoft.com/office/drawing/2014/main" id="{9C54AD0C-ACF8-74B1-1BF5-2B59CBB55C0B}"/>
              </a:ext>
            </a:extLst>
          </p:cNvPr>
          <p:cNvSpPr txBox="1">
            <a:spLocks/>
          </p:cNvSpPr>
          <p:nvPr/>
        </p:nvSpPr>
        <p:spPr bwMode="auto">
          <a:xfrm>
            <a:off x="-228484" y="665725"/>
            <a:ext cx="7831500" cy="99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algn="l" defTabSz="457200" rtl="0" eaLnBrk="1" fontAlgn="base" hangingPunct="1">
              <a:spcBef>
                <a:spcPct val="0"/>
              </a:spcBef>
              <a:spcAft>
                <a:spcPct val="0"/>
              </a:spcAft>
              <a:defRPr sz="3000" kern="1200">
                <a:solidFill>
                  <a:srgbClr val="0D1B43"/>
                </a:solidFill>
                <a:latin typeface="+mj-lt"/>
                <a:ea typeface="+mj-ea"/>
                <a:cs typeface="+mj-cs"/>
              </a:defRPr>
            </a:lvl1pPr>
            <a:lvl2pPr algn="l" defTabSz="457200" rtl="0" eaLnBrk="1" fontAlgn="base" hangingPunct="1">
              <a:spcBef>
                <a:spcPct val="0"/>
              </a:spcBef>
              <a:spcAft>
                <a:spcPct val="0"/>
              </a:spcAft>
              <a:defRPr sz="3000">
                <a:solidFill>
                  <a:srgbClr val="0D1B43"/>
                </a:solidFill>
                <a:latin typeface="Arial" charset="0"/>
              </a:defRPr>
            </a:lvl2pPr>
            <a:lvl3pPr algn="l" defTabSz="457200" rtl="0" eaLnBrk="1" fontAlgn="base" hangingPunct="1">
              <a:spcBef>
                <a:spcPct val="0"/>
              </a:spcBef>
              <a:spcAft>
                <a:spcPct val="0"/>
              </a:spcAft>
              <a:defRPr sz="3000">
                <a:solidFill>
                  <a:srgbClr val="0D1B43"/>
                </a:solidFill>
                <a:latin typeface="Arial" charset="0"/>
              </a:defRPr>
            </a:lvl3pPr>
            <a:lvl4pPr algn="l" defTabSz="457200" rtl="0" eaLnBrk="1" fontAlgn="base" hangingPunct="1">
              <a:spcBef>
                <a:spcPct val="0"/>
              </a:spcBef>
              <a:spcAft>
                <a:spcPct val="0"/>
              </a:spcAft>
              <a:defRPr sz="3000">
                <a:solidFill>
                  <a:srgbClr val="0D1B43"/>
                </a:solidFill>
                <a:latin typeface="Arial" charset="0"/>
              </a:defRPr>
            </a:lvl4pPr>
            <a:lvl5pPr algn="l" defTabSz="457200" rtl="0" eaLnBrk="1" fontAlgn="base" hangingPunct="1">
              <a:spcBef>
                <a:spcPct val="0"/>
              </a:spcBef>
              <a:spcAft>
                <a:spcPct val="0"/>
              </a:spcAft>
              <a:defRPr sz="3000">
                <a:solidFill>
                  <a:srgbClr val="0D1B43"/>
                </a:solidFill>
                <a:latin typeface="Arial" charset="0"/>
              </a:defRPr>
            </a:lvl5pPr>
            <a:lvl6pPr marL="457200" algn="l" defTabSz="457200" rtl="0" eaLnBrk="1" fontAlgn="base" hangingPunct="1">
              <a:spcBef>
                <a:spcPct val="0"/>
              </a:spcBef>
              <a:spcAft>
                <a:spcPct val="0"/>
              </a:spcAft>
              <a:defRPr sz="3000">
                <a:solidFill>
                  <a:srgbClr val="0D1B43"/>
                </a:solidFill>
                <a:latin typeface="Arial" charset="0"/>
              </a:defRPr>
            </a:lvl6pPr>
            <a:lvl7pPr marL="914400" algn="l" defTabSz="457200" rtl="0" eaLnBrk="1" fontAlgn="base" hangingPunct="1">
              <a:spcBef>
                <a:spcPct val="0"/>
              </a:spcBef>
              <a:spcAft>
                <a:spcPct val="0"/>
              </a:spcAft>
              <a:defRPr sz="3000">
                <a:solidFill>
                  <a:srgbClr val="0D1B43"/>
                </a:solidFill>
                <a:latin typeface="Arial" charset="0"/>
              </a:defRPr>
            </a:lvl7pPr>
            <a:lvl8pPr marL="1371600" algn="l" defTabSz="457200" rtl="0" eaLnBrk="1" fontAlgn="base" hangingPunct="1">
              <a:spcBef>
                <a:spcPct val="0"/>
              </a:spcBef>
              <a:spcAft>
                <a:spcPct val="0"/>
              </a:spcAft>
              <a:defRPr sz="3000">
                <a:solidFill>
                  <a:srgbClr val="0D1B43"/>
                </a:solidFill>
                <a:latin typeface="Arial" charset="0"/>
              </a:defRPr>
            </a:lvl8pPr>
            <a:lvl9pPr marL="1828800" algn="l" defTabSz="457200" rtl="0" eaLnBrk="1" fontAlgn="base" hangingPunct="1">
              <a:spcBef>
                <a:spcPct val="0"/>
              </a:spcBef>
              <a:spcAft>
                <a:spcPct val="0"/>
              </a:spcAft>
              <a:defRPr sz="3000">
                <a:solidFill>
                  <a:srgbClr val="0D1B43"/>
                </a:solidFill>
                <a:latin typeface="Arial" charset="0"/>
              </a:defRPr>
            </a:lvl9pPr>
          </a:lstStyle>
          <a:p>
            <a:pPr algn="ctr"/>
            <a:r>
              <a:rPr lang="en-US" sz="2800" dirty="0"/>
              <a:t>Creating cultural safety when administering </a:t>
            </a:r>
          </a:p>
          <a:p>
            <a:pPr algn="ctr"/>
            <a:r>
              <a:rPr lang="en-US" sz="2800" dirty="0"/>
              <a:t>the COS </a:t>
            </a:r>
          </a:p>
        </p:txBody>
      </p:sp>
      <p:sp>
        <p:nvSpPr>
          <p:cNvPr id="8" name="Flowchart: Connector 7">
            <a:extLst>
              <a:ext uri="{FF2B5EF4-FFF2-40B4-BE49-F238E27FC236}">
                <a16:creationId xmlns:a16="http://schemas.microsoft.com/office/drawing/2014/main" id="{71DB608E-3B78-825A-8D77-077178E7AD7F}"/>
              </a:ext>
            </a:extLst>
          </p:cNvPr>
          <p:cNvSpPr/>
          <p:nvPr/>
        </p:nvSpPr>
        <p:spPr>
          <a:xfrm>
            <a:off x="315209" y="1145911"/>
            <a:ext cx="2133600" cy="2067821"/>
          </a:xfrm>
          <a:prstGeom prst="flowChartConnecto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Cultural Safety </a:t>
            </a:r>
            <a:endParaRPr lang="en-AU" b="1" dirty="0">
              <a:solidFill>
                <a:schemeClr val="tx1"/>
              </a:solidFill>
            </a:endParaRPr>
          </a:p>
        </p:txBody>
      </p:sp>
      <p:sp>
        <p:nvSpPr>
          <p:cNvPr id="9" name="Flowchart: Connector 8">
            <a:extLst>
              <a:ext uri="{FF2B5EF4-FFF2-40B4-BE49-F238E27FC236}">
                <a16:creationId xmlns:a16="http://schemas.microsoft.com/office/drawing/2014/main" id="{6A4B396C-725D-A5B2-D19D-A23A90A3197F}"/>
              </a:ext>
            </a:extLst>
          </p:cNvPr>
          <p:cNvSpPr/>
          <p:nvPr/>
        </p:nvSpPr>
        <p:spPr>
          <a:xfrm>
            <a:off x="2413380" y="2564072"/>
            <a:ext cx="193407" cy="193525"/>
          </a:xfrm>
          <a:prstGeom prst="flowChartConnecto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tx1"/>
              </a:solidFill>
            </a:endParaRPr>
          </a:p>
        </p:txBody>
      </p:sp>
      <p:sp>
        <p:nvSpPr>
          <p:cNvPr id="10" name="Flowchart: Connector 9">
            <a:extLst>
              <a:ext uri="{FF2B5EF4-FFF2-40B4-BE49-F238E27FC236}">
                <a16:creationId xmlns:a16="http://schemas.microsoft.com/office/drawing/2014/main" id="{D8A7D4DC-F1F9-A6B7-FA02-3C4550BBB0ED}"/>
              </a:ext>
            </a:extLst>
          </p:cNvPr>
          <p:cNvSpPr/>
          <p:nvPr/>
        </p:nvSpPr>
        <p:spPr>
          <a:xfrm>
            <a:off x="2552060" y="2923444"/>
            <a:ext cx="193407" cy="193525"/>
          </a:xfrm>
          <a:prstGeom prst="flowChartConnecto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tx1"/>
              </a:solidFill>
            </a:endParaRPr>
          </a:p>
        </p:txBody>
      </p:sp>
      <p:sp>
        <p:nvSpPr>
          <p:cNvPr id="11" name="Flowchart: Connector 10">
            <a:extLst>
              <a:ext uri="{FF2B5EF4-FFF2-40B4-BE49-F238E27FC236}">
                <a16:creationId xmlns:a16="http://schemas.microsoft.com/office/drawing/2014/main" id="{41B042BC-693A-386A-4D93-F3EE5F3DFFD9}"/>
              </a:ext>
            </a:extLst>
          </p:cNvPr>
          <p:cNvSpPr/>
          <p:nvPr/>
        </p:nvSpPr>
        <p:spPr>
          <a:xfrm>
            <a:off x="2881361" y="3116969"/>
            <a:ext cx="193407" cy="193525"/>
          </a:xfrm>
          <a:prstGeom prst="flowChartConnector">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tx1"/>
              </a:solidFill>
            </a:endParaRPr>
          </a:p>
        </p:txBody>
      </p:sp>
      <p:sp>
        <p:nvSpPr>
          <p:cNvPr id="12" name="Flowchart: Connector 11">
            <a:extLst>
              <a:ext uri="{FF2B5EF4-FFF2-40B4-BE49-F238E27FC236}">
                <a16:creationId xmlns:a16="http://schemas.microsoft.com/office/drawing/2014/main" id="{CEE533F5-4453-426C-A9C7-0B53B103C712}"/>
              </a:ext>
            </a:extLst>
          </p:cNvPr>
          <p:cNvSpPr/>
          <p:nvPr/>
        </p:nvSpPr>
        <p:spPr>
          <a:xfrm>
            <a:off x="3157031" y="1758119"/>
            <a:ext cx="3356179" cy="3341761"/>
          </a:xfrm>
          <a:prstGeom prst="flowChartConnector">
            <a:avLst/>
          </a:prstGeom>
          <a:solidFill>
            <a:srgbClr val="8E3432"/>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algn="ctr"/>
            <a:r>
              <a:rPr lang="en-US" b="1">
                <a:solidFill>
                  <a:schemeClr val="bg1"/>
                </a:solidFill>
              </a:rPr>
              <a:t>Cultural Capability</a:t>
            </a:r>
            <a:endParaRPr lang="en-AU" b="1">
              <a:solidFill>
                <a:schemeClr val="bg1"/>
              </a:solidFill>
            </a:endParaRPr>
          </a:p>
        </p:txBody>
      </p:sp>
      <p:graphicFrame>
        <p:nvGraphicFramePr>
          <p:cNvPr id="13" name="Diagram 12">
            <a:extLst>
              <a:ext uri="{FF2B5EF4-FFF2-40B4-BE49-F238E27FC236}">
                <a16:creationId xmlns:a16="http://schemas.microsoft.com/office/drawing/2014/main" id="{6320879D-1123-D4D1-3AD3-3BE6FCA7D98F}"/>
              </a:ext>
            </a:extLst>
          </p:cNvPr>
          <p:cNvGraphicFramePr/>
          <p:nvPr/>
        </p:nvGraphicFramePr>
        <p:xfrm>
          <a:off x="2806742" y="2385583"/>
          <a:ext cx="4015408" cy="2658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Flowchart: Connector 13">
            <a:extLst>
              <a:ext uri="{FF2B5EF4-FFF2-40B4-BE49-F238E27FC236}">
                <a16:creationId xmlns:a16="http://schemas.microsoft.com/office/drawing/2014/main" id="{21A03209-5D74-21C5-F8BF-5F32B25D4B8B}"/>
              </a:ext>
            </a:extLst>
          </p:cNvPr>
          <p:cNvSpPr/>
          <p:nvPr/>
        </p:nvSpPr>
        <p:spPr>
          <a:xfrm>
            <a:off x="6574641" y="3565465"/>
            <a:ext cx="247509" cy="237909"/>
          </a:xfrm>
          <a:prstGeom prst="flowChartConnector">
            <a:avLst/>
          </a:prstGeom>
          <a:solidFill>
            <a:srgbClr val="A8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tx1"/>
              </a:solidFill>
            </a:endParaRPr>
          </a:p>
        </p:txBody>
      </p:sp>
      <p:sp>
        <p:nvSpPr>
          <p:cNvPr id="15" name="Flowchart: Connector 14">
            <a:extLst>
              <a:ext uri="{FF2B5EF4-FFF2-40B4-BE49-F238E27FC236}">
                <a16:creationId xmlns:a16="http://schemas.microsoft.com/office/drawing/2014/main" id="{0AA30F74-ABF9-686A-8015-B33631E7B47B}"/>
              </a:ext>
            </a:extLst>
          </p:cNvPr>
          <p:cNvSpPr/>
          <p:nvPr/>
        </p:nvSpPr>
        <p:spPr>
          <a:xfrm>
            <a:off x="6845356" y="3785664"/>
            <a:ext cx="247509" cy="237909"/>
          </a:xfrm>
          <a:prstGeom prst="flowChartConnector">
            <a:avLst/>
          </a:prstGeom>
          <a:solidFill>
            <a:srgbClr val="A8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tx1"/>
              </a:solidFill>
            </a:endParaRPr>
          </a:p>
        </p:txBody>
      </p:sp>
      <p:sp>
        <p:nvSpPr>
          <p:cNvPr id="16" name="Flowchart: Connector 15">
            <a:extLst>
              <a:ext uri="{FF2B5EF4-FFF2-40B4-BE49-F238E27FC236}">
                <a16:creationId xmlns:a16="http://schemas.microsoft.com/office/drawing/2014/main" id="{72DD5AEC-A2D9-15FA-FA02-5918A9097C97}"/>
              </a:ext>
            </a:extLst>
          </p:cNvPr>
          <p:cNvSpPr/>
          <p:nvPr/>
        </p:nvSpPr>
        <p:spPr>
          <a:xfrm>
            <a:off x="6848621" y="3783393"/>
            <a:ext cx="1986204" cy="1820079"/>
          </a:xfrm>
          <a:prstGeom prst="flowChartConnector">
            <a:avLst/>
          </a:prstGeom>
          <a:solidFill>
            <a:srgbClr val="A8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Cultural Awareness</a:t>
            </a:r>
            <a:endParaRPr lang="en-AU" b="1" dirty="0">
              <a:solidFill>
                <a:schemeClr val="tx1"/>
              </a:solidFill>
            </a:endParaRPr>
          </a:p>
        </p:txBody>
      </p:sp>
      <p:sp>
        <p:nvSpPr>
          <p:cNvPr id="17" name="Flowchart: Connector 16">
            <a:extLst>
              <a:ext uri="{FF2B5EF4-FFF2-40B4-BE49-F238E27FC236}">
                <a16:creationId xmlns:a16="http://schemas.microsoft.com/office/drawing/2014/main" id="{4C089926-2478-F8C3-D132-00666FDD2E03}"/>
              </a:ext>
            </a:extLst>
          </p:cNvPr>
          <p:cNvSpPr/>
          <p:nvPr/>
        </p:nvSpPr>
        <p:spPr>
          <a:xfrm>
            <a:off x="1099613" y="4655333"/>
            <a:ext cx="2133600" cy="2067821"/>
          </a:xfrm>
          <a:prstGeom prst="flowChartConnector">
            <a:avLst/>
          </a:prstGeom>
          <a:solidFill>
            <a:srgbClr val="D4A97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Cultural Sensitivity</a:t>
            </a:r>
            <a:endParaRPr lang="en-AU" b="1" dirty="0">
              <a:solidFill>
                <a:schemeClr val="tx1"/>
              </a:solidFill>
            </a:endParaRPr>
          </a:p>
        </p:txBody>
      </p:sp>
      <p:sp>
        <p:nvSpPr>
          <p:cNvPr id="18" name="Flowchart: Connector 17">
            <a:extLst>
              <a:ext uri="{FF2B5EF4-FFF2-40B4-BE49-F238E27FC236}">
                <a16:creationId xmlns:a16="http://schemas.microsoft.com/office/drawing/2014/main" id="{37FB74C5-14CE-6DEE-3018-9F0D29CBD881}"/>
              </a:ext>
            </a:extLst>
          </p:cNvPr>
          <p:cNvSpPr/>
          <p:nvPr/>
        </p:nvSpPr>
        <p:spPr>
          <a:xfrm>
            <a:off x="3233213" y="5311367"/>
            <a:ext cx="214095" cy="170168"/>
          </a:xfrm>
          <a:prstGeom prst="flowChartConnector">
            <a:avLst/>
          </a:prstGeom>
          <a:solidFill>
            <a:srgbClr val="D4A9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tx1"/>
              </a:solidFill>
            </a:endParaRPr>
          </a:p>
        </p:txBody>
      </p:sp>
      <p:sp>
        <p:nvSpPr>
          <p:cNvPr id="19" name="Flowchart: Connector 18">
            <a:extLst>
              <a:ext uri="{FF2B5EF4-FFF2-40B4-BE49-F238E27FC236}">
                <a16:creationId xmlns:a16="http://schemas.microsoft.com/office/drawing/2014/main" id="{916FB6F2-9D60-389E-B97E-959FF8C57691}"/>
              </a:ext>
            </a:extLst>
          </p:cNvPr>
          <p:cNvSpPr/>
          <p:nvPr/>
        </p:nvSpPr>
        <p:spPr>
          <a:xfrm>
            <a:off x="3559275" y="5161576"/>
            <a:ext cx="255983" cy="254047"/>
          </a:xfrm>
          <a:prstGeom prst="flowChartConnector">
            <a:avLst/>
          </a:prstGeom>
          <a:solidFill>
            <a:srgbClr val="D4A9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tx1"/>
              </a:solidFill>
            </a:endParaRPr>
          </a:p>
        </p:txBody>
      </p:sp>
      <p:sp>
        <p:nvSpPr>
          <p:cNvPr id="20" name="Flowchart: Connector 19">
            <a:extLst>
              <a:ext uri="{FF2B5EF4-FFF2-40B4-BE49-F238E27FC236}">
                <a16:creationId xmlns:a16="http://schemas.microsoft.com/office/drawing/2014/main" id="{D5A15101-0C63-9C33-7BE3-C8F3C4461E5E}"/>
              </a:ext>
            </a:extLst>
          </p:cNvPr>
          <p:cNvSpPr/>
          <p:nvPr/>
        </p:nvSpPr>
        <p:spPr>
          <a:xfrm>
            <a:off x="3934775" y="5026831"/>
            <a:ext cx="255983" cy="254047"/>
          </a:xfrm>
          <a:prstGeom prst="flowChartConnector">
            <a:avLst/>
          </a:prstGeom>
          <a:solidFill>
            <a:srgbClr val="D4A9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a:solidFill>
                <a:schemeClr val="tx1"/>
              </a:solidFill>
            </a:endParaRPr>
          </a:p>
        </p:txBody>
      </p:sp>
      <p:sp>
        <p:nvSpPr>
          <p:cNvPr id="21" name="Rectangle 20"/>
          <p:cNvSpPr/>
          <p:nvPr/>
        </p:nvSpPr>
        <p:spPr>
          <a:xfrm>
            <a:off x="0" y="80879"/>
            <a:ext cx="9144000" cy="369332"/>
          </a:xfrm>
          <a:prstGeom prst="rect">
            <a:avLst/>
          </a:prstGeom>
          <a:solidFill>
            <a:schemeClr val="accent6">
              <a:lumMod val="20000"/>
              <a:lumOff val="80000"/>
            </a:schemeClr>
          </a:solidFill>
        </p:spPr>
        <p:txBody>
          <a:bodyPr wrap="square">
            <a:spAutoFit/>
          </a:bodyPr>
          <a:lstStyle/>
          <a:p>
            <a:pPr lvl="0"/>
            <a:r>
              <a:rPr lang="en-US" dirty="0"/>
              <a:t>Safe and appropriate use of COS surveys with Aboriginal clients</a:t>
            </a:r>
          </a:p>
        </p:txBody>
      </p:sp>
    </p:spTree>
    <p:custDataLst>
      <p:tags r:id="rId1"/>
    </p:custDataLst>
    <p:extLst>
      <p:ext uri="{BB962C8B-B14F-4D97-AF65-F5344CB8AC3E}">
        <p14:creationId xmlns:p14="http://schemas.microsoft.com/office/powerpoint/2010/main" val="3911744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B9B9EA2-AE68-47F9-85BB-0D089FD6DA22}" type="datetime2">
              <a:rPr lang="en-US" altLang="en-US" sz="1200">
                <a:solidFill>
                  <a:srgbClr val="0D1B43"/>
                </a:solidFill>
              </a:rPr>
              <a:pPr>
                <a:spcBef>
                  <a:spcPct val="0"/>
                </a:spcBef>
                <a:buFontTx/>
                <a:buNone/>
              </a:pPr>
              <a:t>Tuesday, June 27, 2023</a:t>
            </a:fld>
            <a:endParaRPr lang="en-US" altLang="en-US" sz="1200" dirty="0">
              <a:solidFill>
                <a:srgbClr val="0D1B43"/>
              </a:solidFill>
            </a:endParaRPr>
          </a:p>
        </p:txBody>
      </p:sp>
      <p:sp>
        <p:nvSpPr>
          <p:cNvPr id="112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8D3CA50-49CD-48B5-BE4F-BBCB4429E2AD}" type="slidenum">
              <a:rPr lang="en-US" altLang="en-US" sz="1200">
                <a:solidFill>
                  <a:srgbClr val="0D1B43"/>
                </a:solidFill>
              </a:rPr>
              <a:pPr>
                <a:spcBef>
                  <a:spcPct val="0"/>
                </a:spcBef>
                <a:buFontTx/>
                <a:buNone/>
              </a:pPr>
              <a:t>42</a:t>
            </a:fld>
            <a:endParaRPr lang="en-US" altLang="en-US" sz="1200" dirty="0">
              <a:solidFill>
                <a:srgbClr val="0D1B43"/>
              </a:solidFill>
            </a:endParaRPr>
          </a:p>
        </p:txBody>
      </p:sp>
      <p:pic>
        <p:nvPicPr>
          <p:cNvPr id="6" name="Content Placeholder 3" descr="A close up of a toy&#10;&#10;Description automatically generated">
            <a:extLst>
              <a:ext uri="{FF2B5EF4-FFF2-40B4-BE49-F238E27FC236}">
                <a16:creationId xmlns:a16="http://schemas.microsoft.com/office/drawing/2014/main" id="{C63DED83-0FCF-C145-B6B7-F785BD418225}"/>
              </a:ext>
            </a:extLst>
          </p:cNvPr>
          <p:cNvPicPr>
            <a:picLocks/>
          </p:cNvPicPr>
          <p:nvPr/>
        </p:nvPicPr>
        <p:blipFill rotWithShape="1">
          <a:blip r:embed="rId3">
            <a:extLst>
              <a:ext uri="{28A0092B-C50C-407E-A947-70E740481C1C}">
                <a14:useLocalDpi xmlns:a14="http://schemas.microsoft.com/office/drawing/2010/main" val="0"/>
              </a:ext>
            </a:extLst>
          </a:blip>
          <a:srcRect t="9018" b="40683"/>
          <a:stretch/>
        </p:blipFill>
        <p:spPr bwMode="auto">
          <a:xfrm>
            <a:off x="688177" y="23823"/>
            <a:ext cx="3883822" cy="1384563"/>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extBox 3">
            <a:extLst>
              <a:ext uri="{FF2B5EF4-FFF2-40B4-BE49-F238E27FC236}">
                <a16:creationId xmlns:a16="http://schemas.microsoft.com/office/drawing/2014/main" id="{2C8A5065-17B1-C3C1-CCB5-B36EF85AA136}"/>
              </a:ext>
            </a:extLst>
          </p:cNvPr>
          <p:cNvGraphicFramePr/>
          <p:nvPr>
            <p:extLst>
              <p:ext uri="{D42A27DB-BD31-4B8C-83A1-F6EECF244321}">
                <p14:modId xmlns:p14="http://schemas.microsoft.com/office/powerpoint/2010/main" val="1898625027"/>
              </p:ext>
            </p:extLst>
          </p:nvPr>
        </p:nvGraphicFramePr>
        <p:xfrm>
          <a:off x="279201" y="1498075"/>
          <a:ext cx="8585597" cy="44099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2350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87249AB5-EC62-EC47-9785-F21914BC8568}"/>
              </a:ext>
            </a:extLst>
          </p:cNvPr>
          <p:cNvSpPr>
            <a:spLocks noGrp="1"/>
          </p:cNvSpPr>
          <p:nvPr>
            <p:ph idx="1"/>
          </p:nvPr>
        </p:nvSpPr>
        <p:spPr>
          <a:xfrm>
            <a:off x="360000" y="1987505"/>
            <a:ext cx="8229600" cy="3592688"/>
          </a:xfrm>
        </p:spPr>
        <p:txBody>
          <a:bodyPr wrap="square" anchor="t">
            <a:normAutofit/>
          </a:bodyPr>
          <a:lstStyle/>
          <a:p>
            <a:pPr marL="0" indent="0">
              <a:lnSpc>
                <a:spcPct val="90000"/>
              </a:lnSpc>
              <a:buNone/>
            </a:pPr>
            <a:r>
              <a:rPr lang="en-US" sz="2400" dirty="0"/>
              <a:t>Social desirability is a human phenomenon. </a:t>
            </a:r>
          </a:p>
          <a:p>
            <a:pPr>
              <a:lnSpc>
                <a:spcPct val="90000"/>
              </a:lnSpc>
            </a:pPr>
            <a:endParaRPr lang="en-US" sz="2400" dirty="0"/>
          </a:p>
          <a:p>
            <a:pPr marL="0" indent="0">
              <a:lnSpc>
                <a:spcPct val="90000"/>
              </a:lnSpc>
              <a:buNone/>
            </a:pPr>
            <a:r>
              <a:rPr lang="en-AU" sz="2400" dirty="0">
                <a:effectLst/>
              </a:rPr>
              <a:t>‘I think you’re always going to have a problem with people sitting in homelessness that want to tell you what you want to hear. This makes clients vulnerable to being exploited. If funding requires favourable responses how do you ensure these tools are delivered ethically?’ </a:t>
            </a:r>
            <a:endParaRPr lang="en-AU" sz="2400" dirty="0"/>
          </a:p>
          <a:p>
            <a:pPr>
              <a:lnSpc>
                <a:spcPct val="90000"/>
              </a:lnSpc>
            </a:pPr>
            <a:endParaRPr lang="en-US" dirty="0"/>
          </a:p>
        </p:txBody>
      </p:sp>
      <p:sp>
        <p:nvSpPr>
          <p:cNvPr id="3" name="Title 2">
            <a:extLst>
              <a:ext uri="{FF2B5EF4-FFF2-40B4-BE49-F238E27FC236}">
                <a16:creationId xmlns:a16="http://schemas.microsoft.com/office/drawing/2014/main" id="{5691699E-84C7-2E48-A1A1-352A68BB0187}"/>
              </a:ext>
            </a:extLst>
          </p:cNvPr>
          <p:cNvSpPr>
            <a:spLocks noGrp="1"/>
          </p:cNvSpPr>
          <p:nvPr>
            <p:ph type="title"/>
          </p:nvPr>
        </p:nvSpPr>
        <p:spPr>
          <a:xfrm>
            <a:off x="360000" y="1051983"/>
            <a:ext cx="6091881" cy="605582"/>
          </a:xfrm>
        </p:spPr>
        <p:txBody>
          <a:bodyPr wrap="square" anchor="t">
            <a:normAutofit/>
          </a:bodyPr>
          <a:lstStyle/>
          <a:p>
            <a:r>
              <a:rPr lang="en-US" dirty="0"/>
              <a:t>Social desirability bias </a:t>
            </a:r>
          </a:p>
        </p:txBody>
      </p:sp>
      <p:sp>
        <p:nvSpPr>
          <p:cNvPr id="4" name="Slide Number Placeholder 3">
            <a:extLst>
              <a:ext uri="{FF2B5EF4-FFF2-40B4-BE49-F238E27FC236}">
                <a16:creationId xmlns:a16="http://schemas.microsoft.com/office/drawing/2014/main" id="{8FA2044A-3C48-6F41-8838-01CEAF28B69A}"/>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43</a:t>
            </a:fld>
            <a:endParaRPr lang="en-US" altLang="en-US" sz="800"/>
          </a:p>
        </p:txBody>
      </p:sp>
      <p:sp>
        <p:nvSpPr>
          <p:cNvPr id="5" name="Date Placeholder 4">
            <a:extLst>
              <a:ext uri="{FF2B5EF4-FFF2-40B4-BE49-F238E27FC236}">
                <a16:creationId xmlns:a16="http://schemas.microsoft.com/office/drawing/2014/main" id="{19F79626-A1DF-1443-B8F0-0FFC9798A20D}"/>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sp>
        <p:nvSpPr>
          <p:cNvPr id="2" name="Rectangle 1"/>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Developing strategies to address potential barriers</a:t>
            </a:r>
          </a:p>
        </p:txBody>
      </p:sp>
    </p:spTree>
    <p:extLst>
      <p:ext uri="{BB962C8B-B14F-4D97-AF65-F5344CB8AC3E}">
        <p14:creationId xmlns:p14="http://schemas.microsoft.com/office/powerpoint/2010/main" val="1891702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51088-1E21-104B-ABB4-190052D35644}"/>
              </a:ext>
            </a:extLst>
          </p:cNvPr>
          <p:cNvSpPr>
            <a:spLocks noGrp="1"/>
          </p:cNvSpPr>
          <p:nvPr>
            <p:ph type="title"/>
          </p:nvPr>
        </p:nvSpPr>
        <p:spPr>
          <a:xfrm>
            <a:off x="1072753" y="1586795"/>
            <a:ext cx="6858000" cy="651819"/>
          </a:xfrm>
        </p:spPr>
        <p:txBody>
          <a:bodyPr>
            <a:normAutofit/>
          </a:bodyPr>
          <a:lstStyle/>
          <a:p>
            <a:pPr algn="ctr"/>
            <a:r>
              <a:rPr lang="en-US" sz="2800" dirty="0"/>
              <a:t>Addressing social desirability</a:t>
            </a:r>
          </a:p>
        </p:txBody>
      </p:sp>
      <p:graphicFrame>
        <p:nvGraphicFramePr>
          <p:cNvPr id="5" name="Content Placeholder 2">
            <a:extLst>
              <a:ext uri="{FF2B5EF4-FFF2-40B4-BE49-F238E27FC236}">
                <a16:creationId xmlns:a16="http://schemas.microsoft.com/office/drawing/2014/main" id="{9E501EDC-22EE-40EB-80BF-3512DEA748D6}"/>
              </a:ext>
            </a:extLst>
          </p:cNvPr>
          <p:cNvGraphicFramePr>
            <a:graphicFrameLocks noGrp="1"/>
          </p:cNvGraphicFramePr>
          <p:nvPr>
            <p:ph idx="1"/>
          </p:nvPr>
        </p:nvGraphicFramePr>
        <p:xfrm>
          <a:off x="1072753" y="2571750"/>
          <a:ext cx="6928247" cy="2857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Developing strategies to address potential barriers</a:t>
            </a:r>
          </a:p>
        </p:txBody>
      </p:sp>
    </p:spTree>
    <p:extLst>
      <p:ext uri="{BB962C8B-B14F-4D97-AF65-F5344CB8AC3E}">
        <p14:creationId xmlns:p14="http://schemas.microsoft.com/office/powerpoint/2010/main" val="241985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728329-342B-E943-9FFB-4048C2B0DB34}"/>
              </a:ext>
            </a:extLst>
          </p:cNvPr>
          <p:cNvSpPr>
            <a:spLocks noGrp="1"/>
          </p:cNvSpPr>
          <p:nvPr>
            <p:ph idx="1"/>
          </p:nvPr>
        </p:nvSpPr>
        <p:spPr>
          <a:xfrm>
            <a:off x="190500" y="2321109"/>
            <a:ext cx="8229600" cy="2413530"/>
          </a:xfrm>
        </p:spPr>
        <p:txBody>
          <a:bodyPr/>
          <a:lstStyle/>
          <a:p>
            <a:r>
              <a:rPr lang="en-US" sz="2400" dirty="0"/>
              <a:t>Be transparent </a:t>
            </a:r>
          </a:p>
          <a:p>
            <a:r>
              <a:rPr lang="en-US" sz="2400" dirty="0"/>
              <a:t>Explain the steps that will be taken to protect their data</a:t>
            </a:r>
          </a:p>
          <a:p>
            <a:r>
              <a:rPr lang="en-US" sz="2400" dirty="0"/>
              <a:t>Let them know de-identified data(their name is not included) is sent to DCJ</a:t>
            </a:r>
          </a:p>
          <a:p>
            <a:r>
              <a:rPr lang="en-US" sz="2400" dirty="0"/>
              <a:t>Share previous results. </a:t>
            </a:r>
          </a:p>
        </p:txBody>
      </p:sp>
      <p:sp>
        <p:nvSpPr>
          <p:cNvPr id="3" name="Title 2">
            <a:extLst>
              <a:ext uri="{FF2B5EF4-FFF2-40B4-BE49-F238E27FC236}">
                <a16:creationId xmlns:a16="http://schemas.microsoft.com/office/drawing/2014/main" id="{2901C6D4-BE05-6C46-B26E-D595ADF4A269}"/>
              </a:ext>
            </a:extLst>
          </p:cNvPr>
          <p:cNvSpPr>
            <a:spLocks noGrp="1"/>
          </p:cNvSpPr>
          <p:nvPr>
            <p:ph type="title"/>
          </p:nvPr>
        </p:nvSpPr>
        <p:spPr>
          <a:xfrm>
            <a:off x="360000" y="992806"/>
            <a:ext cx="6474941" cy="605582"/>
          </a:xfrm>
        </p:spPr>
        <p:txBody>
          <a:bodyPr/>
          <a:lstStyle/>
          <a:p>
            <a:r>
              <a:rPr lang="en-US" sz="2800" dirty="0"/>
              <a:t>The client is concerned about how the data will be used. </a:t>
            </a:r>
          </a:p>
        </p:txBody>
      </p:sp>
      <p:sp>
        <p:nvSpPr>
          <p:cNvPr id="4" name="Slide Number Placeholder 3">
            <a:extLst>
              <a:ext uri="{FF2B5EF4-FFF2-40B4-BE49-F238E27FC236}">
                <a16:creationId xmlns:a16="http://schemas.microsoft.com/office/drawing/2014/main" id="{5152ABC4-21F4-6543-AF27-E41D87071652}"/>
              </a:ext>
            </a:extLst>
          </p:cNvPr>
          <p:cNvSpPr>
            <a:spLocks noGrp="1"/>
          </p:cNvSpPr>
          <p:nvPr>
            <p:ph type="sldNum" sz="quarter" idx="10"/>
          </p:nvPr>
        </p:nvSpPr>
        <p:spPr/>
        <p:txBody>
          <a:bodyPr/>
          <a:lstStyle/>
          <a:p>
            <a:fld id="{1CE96537-7078-420B-A775-05F8FAE87E85}" type="slidenum">
              <a:rPr lang="en-US" altLang="en-US" smtClean="0"/>
              <a:pPr/>
              <a:t>45</a:t>
            </a:fld>
            <a:endParaRPr lang="en-US" altLang="en-US" dirty="0"/>
          </a:p>
        </p:txBody>
      </p:sp>
      <p:sp>
        <p:nvSpPr>
          <p:cNvPr id="5" name="Date Placeholder 4">
            <a:extLst>
              <a:ext uri="{FF2B5EF4-FFF2-40B4-BE49-F238E27FC236}">
                <a16:creationId xmlns:a16="http://schemas.microsoft.com/office/drawing/2014/main" id="{B40A70A0-489C-F147-BA4B-C5B4BEBF6A0A}"/>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pic>
        <p:nvPicPr>
          <p:cNvPr id="6" name="Picture 5" descr="http://www.wallcoinc.com/v/vspfiles/assets/images/service%20man%20delivery.jpg">
            <a:extLst>
              <a:ext uri="{FF2B5EF4-FFF2-40B4-BE49-F238E27FC236}">
                <a16:creationId xmlns:a16="http://schemas.microsoft.com/office/drawing/2014/main" id="{A363DF89-F9BD-8343-9844-33A2359E1C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46" t="6729"/>
          <a:stretch/>
        </p:blipFill>
        <p:spPr bwMode="auto">
          <a:xfrm>
            <a:off x="6400800" y="4734639"/>
            <a:ext cx="2376311" cy="212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Developing strategies to address potential barriers</a:t>
            </a:r>
          </a:p>
        </p:txBody>
      </p:sp>
    </p:spTree>
    <p:extLst>
      <p:ext uri="{BB962C8B-B14F-4D97-AF65-F5344CB8AC3E}">
        <p14:creationId xmlns:p14="http://schemas.microsoft.com/office/powerpoint/2010/main" val="1627460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41D4D5-50AC-2A4A-9E8F-BF9543A59E9A}"/>
              </a:ext>
            </a:extLst>
          </p:cNvPr>
          <p:cNvSpPr>
            <a:spLocks noGrp="1"/>
          </p:cNvSpPr>
          <p:nvPr>
            <p:ph type="title"/>
          </p:nvPr>
        </p:nvSpPr>
        <p:spPr>
          <a:xfrm>
            <a:off x="360000" y="911649"/>
            <a:ext cx="6474941" cy="605582"/>
          </a:xfrm>
        </p:spPr>
        <p:txBody>
          <a:bodyPr wrap="square" anchor="t">
            <a:normAutofit/>
          </a:bodyPr>
          <a:lstStyle/>
          <a:p>
            <a:pPr>
              <a:lnSpc>
                <a:spcPct val="90000"/>
              </a:lnSpc>
            </a:pPr>
            <a:r>
              <a:rPr lang="en-US" sz="2600" dirty="0"/>
              <a:t>Clients leaving before the end of the service</a:t>
            </a:r>
          </a:p>
        </p:txBody>
      </p:sp>
      <p:sp>
        <p:nvSpPr>
          <p:cNvPr id="4" name="Slide Number Placeholder 3">
            <a:extLst>
              <a:ext uri="{FF2B5EF4-FFF2-40B4-BE49-F238E27FC236}">
                <a16:creationId xmlns:a16="http://schemas.microsoft.com/office/drawing/2014/main" id="{378603F0-2EE8-3845-BFF4-2748911C7614}"/>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46</a:t>
            </a:fld>
            <a:endParaRPr lang="en-US" altLang="en-US" sz="800"/>
          </a:p>
        </p:txBody>
      </p:sp>
      <p:sp>
        <p:nvSpPr>
          <p:cNvPr id="5" name="Date Placeholder 4">
            <a:extLst>
              <a:ext uri="{FF2B5EF4-FFF2-40B4-BE49-F238E27FC236}">
                <a16:creationId xmlns:a16="http://schemas.microsoft.com/office/drawing/2014/main" id="{7DC7F586-3265-574A-8C7B-00E18F5727B0}"/>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graphicFrame>
        <p:nvGraphicFramePr>
          <p:cNvPr id="7" name="Content Placeholder 1">
            <a:extLst>
              <a:ext uri="{FF2B5EF4-FFF2-40B4-BE49-F238E27FC236}">
                <a16:creationId xmlns:a16="http://schemas.microsoft.com/office/drawing/2014/main" id="{1C422C58-775D-B213-203A-30F74695CE9F}"/>
              </a:ext>
            </a:extLst>
          </p:cNvPr>
          <p:cNvGraphicFramePr>
            <a:graphicFrameLocks noGrp="1"/>
          </p:cNvGraphicFramePr>
          <p:nvPr>
            <p:ph idx="1"/>
          </p:nvPr>
        </p:nvGraphicFramePr>
        <p:xfrm>
          <a:off x="3600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Developing strategies to address potential barriers</a:t>
            </a:r>
          </a:p>
        </p:txBody>
      </p:sp>
    </p:spTree>
    <p:extLst>
      <p:ext uri="{BB962C8B-B14F-4D97-AF65-F5344CB8AC3E}">
        <p14:creationId xmlns:p14="http://schemas.microsoft.com/office/powerpoint/2010/main" val="1482472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B9B9EA2-AE68-47F9-85BB-0D089FD6DA22}" type="datetime2">
              <a:rPr lang="en-US" altLang="en-US" sz="1200">
                <a:solidFill>
                  <a:srgbClr val="0D1B43"/>
                </a:solidFill>
              </a:rPr>
              <a:pPr>
                <a:spcBef>
                  <a:spcPct val="0"/>
                </a:spcBef>
                <a:buFontTx/>
                <a:buNone/>
              </a:pPr>
              <a:t>Tuesday, June 27, 2023</a:t>
            </a:fld>
            <a:endParaRPr lang="en-US" altLang="en-US" sz="1200" dirty="0">
              <a:solidFill>
                <a:srgbClr val="0D1B43"/>
              </a:solidFill>
            </a:endParaRPr>
          </a:p>
        </p:txBody>
      </p:sp>
      <p:sp>
        <p:nvSpPr>
          <p:cNvPr id="112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8D3CA50-49CD-48B5-BE4F-BBCB4429E2AD}" type="slidenum">
              <a:rPr lang="en-US" altLang="en-US" sz="1200">
                <a:solidFill>
                  <a:srgbClr val="0D1B43"/>
                </a:solidFill>
              </a:rPr>
              <a:pPr>
                <a:spcBef>
                  <a:spcPct val="0"/>
                </a:spcBef>
                <a:buFontTx/>
                <a:buNone/>
              </a:pPr>
              <a:t>47</a:t>
            </a:fld>
            <a:endParaRPr lang="en-US" altLang="en-US" sz="1200" dirty="0">
              <a:solidFill>
                <a:srgbClr val="0D1B43"/>
              </a:solidFill>
            </a:endParaRPr>
          </a:p>
        </p:txBody>
      </p:sp>
      <p:pic>
        <p:nvPicPr>
          <p:cNvPr id="6" name="Content Placeholder 3" descr="A close up of a toy&#10;&#10;Description automatically generated">
            <a:extLst>
              <a:ext uri="{FF2B5EF4-FFF2-40B4-BE49-F238E27FC236}">
                <a16:creationId xmlns:a16="http://schemas.microsoft.com/office/drawing/2014/main" id="{C63DED83-0FCF-C145-B6B7-F785BD418225}"/>
              </a:ext>
            </a:extLst>
          </p:cNvPr>
          <p:cNvPicPr>
            <a:picLocks/>
          </p:cNvPicPr>
          <p:nvPr/>
        </p:nvPicPr>
        <p:blipFill rotWithShape="1">
          <a:blip r:embed="rId3">
            <a:extLst>
              <a:ext uri="{28A0092B-C50C-407E-A947-70E740481C1C}">
                <a14:useLocalDpi xmlns:a14="http://schemas.microsoft.com/office/drawing/2010/main" val="0"/>
              </a:ext>
            </a:extLst>
          </a:blip>
          <a:srcRect t="9018" b="40683"/>
          <a:stretch/>
        </p:blipFill>
        <p:spPr bwMode="auto">
          <a:xfrm>
            <a:off x="688177" y="23823"/>
            <a:ext cx="3883822" cy="1384563"/>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extBox 3">
            <a:extLst>
              <a:ext uri="{FF2B5EF4-FFF2-40B4-BE49-F238E27FC236}">
                <a16:creationId xmlns:a16="http://schemas.microsoft.com/office/drawing/2014/main" id="{2C8A5065-17B1-C3C1-CCB5-B36EF85AA136}"/>
              </a:ext>
            </a:extLst>
          </p:cNvPr>
          <p:cNvGraphicFramePr/>
          <p:nvPr>
            <p:extLst>
              <p:ext uri="{D42A27DB-BD31-4B8C-83A1-F6EECF244321}">
                <p14:modId xmlns:p14="http://schemas.microsoft.com/office/powerpoint/2010/main" val="158807789"/>
              </p:ext>
            </p:extLst>
          </p:nvPr>
        </p:nvGraphicFramePr>
        <p:xfrm>
          <a:off x="279201" y="1498075"/>
          <a:ext cx="8585597" cy="44099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82853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87A5C8-0D88-3343-A0E0-37CD7354D103}"/>
              </a:ext>
            </a:extLst>
          </p:cNvPr>
          <p:cNvSpPr>
            <a:spLocks noGrp="1"/>
          </p:cNvSpPr>
          <p:nvPr>
            <p:ph type="sldNum" sz="quarter" idx="10"/>
          </p:nvPr>
        </p:nvSpPr>
        <p:spPr/>
        <p:txBody>
          <a:bodyPr/>
          <a:lstStyle/>
          <a:p>
            <a:fld id="{1CE96537-7078-420B-A775-05F8FAE87E85}" type="slidenum">
              <a:rPr lang="en-US" altLang="en-US" smtClean="0"/>
              <a:pPr/>
              <a:t>48</a:t>
            </a:fld>
            <a:endParaRPr lang="en-US" altLang="en-US" dirty="0"/>
          </a:p>
        </p:txBody>
      </p:sp>
      <p:sp>
        <p:nvSpPr>
          <p:cNvPr id="5" name="Date Placeholder 4">
            <a:extLst>
              <a:ext uri="{FF2B5EF4-FFF2-40B4-BE49-F238E27FC236}">
                <a16:creationId xmlns:a16="http://schemas.microsoft.com/office/drawing/2014/main" id="{A6C327D2-B04C-0442-99F2-882E2BFCC2A8}"/>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pic>
        <p:nvPicPr>
          <p:cNvPr id="7" name="Picture 2" descr="http://www.commscope.com/uploadedImages/CommScope.com/Blog/Blog_Posts/Data%20Center%20Capacity%20Planning.jpg">
            <a:extLst>
              <a:ext uri="{FF2B5EF4-FFF2-40B4-BE49-F238E27FC236}">
                <a16:creationId xmlns:a16="http://schemas.microsoft.com/office/drawing/2014/main" id="{6915922F-02BC-5D4B-9B9F-1E3165DAF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127" y="1408386"/>
            <a:ext cx="4501493" cy="480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106023"/>
            <a:ext cx="9144000" cy="369332"/>
          </a:xfrm>
          <a:prstGeom prst="rect">
            <a:avLst/>
          </a:prstGeom>
          <a:solidFill>
            <a:schemeClr val="accent6">
              <a:lumMod val="20000"/>
              <a:lumOff val="80000"/>
            </a:schemeClr>
          </a:solidFill>
        </p:spPr>
        <p:txBody>
          <a:bodyPr wrap="square">
            <a:spAutoFit/>
          </a:bodyPr>
          <a:lstStyle/>
          <a:p>
            <a:pPr lvl="0"/>
            <a:r>
              <a:rPr lang="en-US" dirty="0"/>
              <a:t>Creating a positive data culture</a:t>
            </a:r>
          </a:p>
        </p:txBody>
      </p:sp>
    </p:spTree>
    <p:extLst>
      <p:ext uri="{BB962C8B-B14F-4D97-AF65-F5344CB8AC3E}">
        <p14:creationId xmlns:p14="http://schemas.microsoft.com/office/powerpoint/2010/main" val="2608051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53E5AC33-CF5C-21BC-DC8A-79F1921FDBBC}"/>
              </a:ext>
            </a:extLst>
          </p:cNvPr>
          <p:cNvSpPr>
            <a:spLocks noGrp="1"/>
          </p:cNvSpPr>
          <p:nvPr>
            <p:ph type="title"/>
          </p:nvPr>
        </p:nvSpPr>
        <p:spPr>
          <a:xfrm>
            <a:off x="360000" y="845067"/>
            <a:ext cx="6091881" cy="605582"/>
          </a:xfrm>
        </p:spPr>
        <p:txBody>
          <a:bodyPr/>
          <a:lstStyle/>
          <a:p>
            <a:r>
              <a:rPr lang="en-US" sz="2400" dirty="0"/>
              <a:t>Continuous Quality Improvement with a focus on improving outcomes for clients</a:t>
            </a:r>
          </a:p>
        </p:txBody>
      </p:sp>
      <p:sp>
        <p:nvSpPr>
          <p:cNvPr id="4" name="Slide Number Placeholder 3">
            <a:extLst>
              <a:ext uri="{FF2B5EF4-FFF2-40B4-BE49-F238E27FC236}">
                <a16:creationId xmlns:a16="http://schemas.microsoft.com/office/drawing/2014/main" id="{3809F8A4-A26A-0442-B522-D5FD3A3A7373}"/>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49</a:t>
            </a:fld>
            <a:endParaRPr lang="en-US" altLang="en-US" sz="800"/>
          </a:p>
        </p:txBody>
      </p:sp>
      <p:sp>
        <p:nvSpPr>
          <p:cNvPr id="5" name="Date Placeholder 4">
            <a:extLst>
              <a:ext uri="{FF2B5EF4-FFF2-40B4-BE49-F238E27FC236}">
                <a16:creationId xmlns:a16="http://schemas.microsoft.com/office/drawing/2014/main" id="{59C48E3B-5AEC-574D-95C8-6EC4CEE6B216}"/>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graphicFrame>
        <p:nvGraphicFramePr>
          <p:cNvPr id="6" name="Content Placeholder 3">
            <a:extLst>
              <a:ext uri="{FF2B5EF4-FFF2-40B4-BE49-F238E27FC236}">
                <a16:creationId xmlns:a16="http://schemas.microsoft.com/office/drawing/2014/main" id="{A17EB50F-1783-C14C-A6B4-9985A2D51268}"/>
              </a:ext>
            </a:extLst>
          </p:cNvPr>
          <p:cNvGraphicFramePr>
            <a:graphicFrameLocks noGrp="1"/>
          </p:cNvGraphicFramePr>
          <p:nvPr>
            <p:ph idx="1"/>
          </p:nvPr>
        </p:nvGraphicFramePr>
        <p:xfrm>
          <a:off x="3600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0" y="106023"/>
            <a:ext cx="9144000" cy="369332"/>
          </a:xfrm>
          <a:prstGeom prst="rect">
            <a:avLst/>
          </a:prstGeom>
          <a:solidFill>
            <a:schemeClr val="accent6">
              <a:lumMod val="20000"/>
              <a:lumOff val="80000"/>
            </a:schemeClr>
          </a:solidFill>
        </p:spPr>
        <p:txBody>
          <a:bodyPr wrap="square">
            <a:spAutoFit/>
          </a:bodyPr>
          <a:lstStyle/>
          <a:p>
            <a:pPr lvl="0"/>
            <a:r>
              <a:rPr lang="en-US" dirty="0"/>
              <a:t>Creating a positive data culture</a:t>
            </a:r>
          </a:p>
        </p:txBody>
      </p:sp>
    </p:spTree>
    <p:extLst>
      <p:ext uri="{BB962C8B-B14F-4D97-AF65-F5344CB8AC3E}">
        <p14:creationId xmlns:p14="http://schemas.microsoft.com/office/powerpoint/2010/main" val="7226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B9B9EA2-AE68-47F9-85BB-0D089FD6DA22}" type="datetime2">
              <a:rPr lang="en-US" altLang="en-US" sz="1200">
                <a:solidFill>
                  <a:srgbClr val="0D1B43"/>
                </a:solidFill>
              </a:rPr>
              <a:pPr>
                <a:spcBef>
                  <a:spcPct val="0"/>
                </a:spcBef>
                <a:buFontTx/>
                <a:buNone/>
              </a:pPr>
              <a:t>Tuesday, June 27, 2023</a:t>
            </a:fld>
            <a:endParaRPr lang="en-US" altLang="en-US" sz="1200" dirty="0">
              <a:solidFill>
                <a:srgbClr val="0D1B43"/>
              </a:solidFill>
            </a:endParaRPr>
          </a:p>
        </p:txBody>
      </p:sp>
      <p:sp>
        <p:nvSpPr>
          <p:cNvPr id="112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8D3CA50-49CD-48B5-BE4F-BBCB4429E2AD}" type="slidenum">
              <a:rPr lang="en-US" altLang="en-US" sz="1200">
                <a:solidFill>
                  <a:srgbClr val="0D1B43"/>
                </a:solidFill>
              </a:rPr>
              <a:pPr>
                <a:spcBef>
                  <a:spcPct val="0"/>
                </a:spcBef>
                <a:buFontTx/>
                <a:buNone/>
              </a:pPr>
              <a:t>5</a:t>
            </a:fld>
            <a:endParaRPr lang="en-US" altLang="en-US" sz="1200" dirty="0">
              <a:solidFill>
                <a:srgbClr val="0D1B43"/>
              </a:solidFill>
            </a:endParaRPr>
          </a:p>
        </p:txBody>
      </p:sp>
      <p:sp>
        <p:nvSpPr>
          <p:cNvPr id="2" name="Rectangle 1"/>
          <p:cNvSpPr/>
          <p:nvPr/>
        </p:nvSpPr>
        <p:spPr>
          <a:xfrm>
            <a:off x="500239" y="1161643"/>
            <a:ext cx="8096250" cy="4801314"/>
          </a:xfrm>
          <a:prstGeom prst="rect">
            <a:avLst/>
          </a:prstGeom>
        </p:spPr>
        <p:txBody>
          <a:bodyPr wrap="square">
            <a:spAutoFit/>
          </a:bodyPr>
          <a:lstStyle/>
          <a:p>
            <a:r>
              <a:rPr lang="en-AU" b="1" dirty="0">
                <a:solidFill>
                  <a:schemeClr val="accent1"/>
                </a:solidFill>
              </a:rPr>
              <a:t>DCJ will move towards commissioning for outcomes through </a:t>
            </a:r>
          </a:p>
          <a:p>
            <a:pPr marL="244373" indent="-244373">
              <a:buFontTx/>
              <a:buChar char="-"/>
            </a:pPr>
            <a:r>
              <a:rPr lang="en-AU" b="1" dirty="0">
                <a:solidFill>
                  <a:schemeClr val="accent1"/>
                </a:solidFill>
              </a:rPr>
              <a:t>identifying, measuring and driving outcomes.</a:t>
            </a:r>
          </a:p>
          <a:p>
            <a:endParaRPr lang="en-AU" dirty="0"/>
          </a:p>
          <a:p>
            <a:r>
              <a:rPr lang="en-AU" dirty="0"/>
              <a:t>The following key principles are embedded in the outcomes approach:</a:t>
            </a:r>
          </a:p>
          <a:p>
            <a:endParaRPr lang="en-AU" dirty="0"/>
          </a:p>
          <a:p>
            <a:pPr marL="293248" indent="-293248">
              <a:buFont typeface="+mj-lt"/>
              <a:buAutoNum type="arabicPeriod"/>
            </a:pPr>
            <a:r>
              <a:rPr lang="en-AU" dirty="0"/>
              <a:t>That contract payments will not be directly linked </a:t>
            </a:r>
            <a:r>
              <a:rPr lang="en-AU" dirty="0" smtClean="0"/>
              <a:t>to  </a:t>
            </a:r>
            <a:r>
              <a:rPr lang="en-AU" dirty="0"/>
              <a:t>outcomes.</a:t>
            </a:r>
          </a:p>
          <a:p>
            <a:pPr marL="293248" indent="-293248">
              <a:buFont typeface="+mj-lt"/>
              <a:buAutoNum type="arabicPeriod"/>
            </a:pPr>
            <a:endParaRPr lang="en-AU" dirty="0"/>
          </a:p>
          <a:p>
            <a:pPr marL="293248" indent="-293248">
              <a:buFont typeface="+mj-lt"/>
              <a:buAutoNum type="arabicPeriod"/>
            </a:pPr>
            <a:r>
              <a:rPr lang="en-AU" dirty="0"/>
              <a:t>A developmental approach to outcomes management and reporting will be implemented during the term of new contracts between 2021-2024.</a:t>
            </a:r>
          </a:p>
          <a:p>
            <a:pPr marL="293248" indent="-293248">
              <a:buFont typeface="+mj-lt"/>
              <a:buAutoNum type="arabicPeriod"/>
            </a:pPr>
            <a:endParaRPr lang="en-AU" dirty="0"/>
          </a:p>
          <a:p>
            <a:pPr marL="293248" indent="-293248">
              <a:buFont typeface="+mj-lt"/>
              <a:buAutoNum type="arabicPeriod"/>
            </a:pPr>
            <a:r>
              <a:rPr lang="en-AU" dirty="0"/>
              <a:t>A partnership approach recognising that funded services, DCJ and service system partners all have an active role to play in responding to outcomes information.</a:t>
            </a:r>
          </a:p>
          <a:p>
            <a:pPr marL="293248" indent="-293248">
              <a:buFont typeface="+mj-lt"/>
              <a:buAutoNum type="arabicPeriod"/>
            </a:pPr>
            <a:endParaRPr lang="en-AU" dirty="0"/>
          </a:p>
          <a:p>
            <a:pPr marL="293248" indent="-293248">
              <a:buFont typeface="+mj-lt"/>
              <a:buAutoNum type="arabicPeriod"/>
            </a:pPr>
            <a:r>
              <a:rPr lang="en-AU" dirty="0"/>
              <a:t>Addressing systemic barriers and holding other parts of DCJ and other NSW government agencies accountable for whole of government responsibilities under the NSW Homelessness Strategy.</a:t>
            </a:r>
          </a:p>
        </p:txBody>
      </p:sp>
      <p:sp>
        <p:nvSpPr>
          <p:cNvPr id="7" name="Rectangle 6"/>
          <p:cNvSpPr/>
          <p:nvPr/>
        </p:nvSpPr>
        <p:spPr>
          <a:xfrm>
            <a:off x="0" y="40918"/>
            <a:ext cx="9144000" cy="369332"/>
          </a:xfrm>
          <a:prstGeom prst="rect">
            <a:avLst/>
          </a:prstGeom>
          <a:solidFill>
            <a:schemeClr val="accent6">
              <a:lumMod val="20000"/>
              <a:lumOff val="80000"/>
            </a:schemeClr>
          </a:solidFill>
        </p:spPr>
        <p:txBody>
          <a:bodyPr wrap="square">
            <a:spAutoFit/>
          </a:bodyPr>
          <a:lstStyle/>
          <a:p>
            <a:pPr lvl="0"/>
            <a:r>
              <a:rPr lang="en-US" dirty="0"/>
              <a:t>SHS Outcomes Framework recap; Development of the COS; Why use a COS?</a:t>
            </a:r>
          </a:p>
        </p:txBody>
      </p:sp>
    </p:spTree>
    <p:extLst>
      <p:ext uri="{BB962C8B-B14F-4D97-AF65-F5344CB8AC3E}">
        <p14:creationId xmlns:p14="http://schemas.microsoft.com/office/powerpoint/2010/main" val="2236104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EAD0FC-8F6B-1644-A0E0-FB754D03F6CB}"/>
              </a:ext>
            </a:extLst>
          </p:cNvPr>
          <p:cNvSpPr>
            <a:spLocks noGrp="1"/>
          </p:cNvSpPr>
          <p:nvPr>
            <p:ph idx="1"/>
          </p:nvPr>
        </p:nvSpPr>
        <p:spPr>
          <a:xfrm>
            <a:off x="457200" y="1853083"/>
            <a:ext cx="8229600" cy="3701051"/>
          </a:xfrm>
        </p:spPr>
        <p:txBody>
          <a:bodyPr wrap="square" anchor="t">
            <a:normAutofit/>
          </a:bodyPr>
          <a:lstStyle/>
          <a:p>
            <a:pPr marL="0" indent="0">
              <a:lnSpc>
                <a:spcPct val="90000"/>
              </a:lnSpc>
              <a:buNone/>
            </a:pPr>
            <a:r>
              <a:rPr lang="en-AU" sz="2400" i="1" dirty="0">
                <a:effectLst/>
              </a:rPr>
              <a:t>‘I’ve been in the industry a long time. I’m very sceptical about data and data use. The way the numbers are crunched. The pressure is to always show improvement. It’s not based on reality. Just look at our annual reports or the annual reports of any organisation. We only highlight the positive. The negative gets covered up. It’s been like that for years. How do you change that?’ </a:t>
            </a:r>
            <a:r>
              <a:rPr lang="en-AU" sz="2400" dirty="0">
                <a:effectLst/>
              </a:rPr>
              <a:t>Team leader</a:t>
            </a:r>
          </a:p>
          <a:p>
            <a:pPr marL="0" indent="0">
              <a:lnSpc>
                <a:spcPct val="90000"/>
              </a:lnSpc>
              <a:buNone/>
            </a:pPr>
            <a:endParaRPr lang="en-AU" sz="2400" dirty="0"/>
          </a:p>
          <a:p>
            <a:pPr marL="0" indent="0">
              <a:lnSpc>
                <a:spcPct val="90000"/>
              </a:lnSpc>
              <a:buNone/>
            </a:pPr>
            <a:r>
              <a:rPr lang="en-AU" sz="2400" dirty="0"/>
              <a:t>In the early stages of implementation there needs to be a culture that provides permission to ‘fail and learn from it’. </a:t>
            </a:r>
          </a:p>
          <a:p>
            <a:pPr marL="0" indent="0">
              <a:lnSpc>
                <a:spcPct val="90000"/>
              </a:lnSpc>
              <a:buNone/>
            </a:pPr>
            <a:endParaRPr lang="en-US" sz="2500" dirty="0"/>
          </a:p>
        </p:txBody>
      </p:sp>
      <p:sp>
        <p:nvSpPr>
          <p:cNvPr id="3" name="Title 2">
            <a:extLst>
              <a:ext uri="{FF2B5EF4-FFF2-40B4-BE49-F238E27FC236}">
                <a16:creationId xmlns:a16="http://schemas.microsoft.com/office/drawing/2014/main" id="{EA3E39CF-D624-4F4D-9999-456AF81DBE5D}"/>
              </a:ext>
            </a:extLst>
          </p:cNvPr>
          <p:cNvSpPr>
            <a:spLocks noGrp="1"/>
          </p:cNvSpPr>
          <p:nvPr>
            <p:ph type="title"/>
          </p:nvPr>
        </p:nvSpPr>
        <p:spPr>
          <a:xfrm>
            <a:off x="269689" y="1065792"/>
            <a:ext cx="6091881" cy="605582"/>
          </a:xfrm>
        </p:spPr>
        <p:txBody>
          <a:bodyPr wrap="square" anchor="t">
            <a:normAutofit/>
          </a:bodyPr>
          <a:lstStyle/>
          <a:p>
            <a:r>
              <a:rPr lang="en-US" sz="2800" dirty="0"/>
              <a:t>Getting comfortable with negative data</a:t>
            </a:r>
          </a:p>
        </p:txBody>
      </p:sp>
      <p:sp>
        <p:nvSpPr>
          <p:cNvPr id="4" name="Slide Number Placeholder 3">
            <a:extLst>
              <a:ext uri="{FF2B5EF4-FFF2-40B4-BE49-F238E27FC236}">
                <a16:creationId xmlns:a16="http://schemas.microsoft.com/office/drawing/2014/main" id="{D0768874-D50A-D544-835A-AEE3BC57518E}"/>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50</a:t>
            </a:fld>
            <a:endParaRPr lang="en-US" altLang="en-US" sz="800"/>
          </a:p>
        </p:txBody>
      </p:sp>
      <p:sp>
        <p:nvSpPr>
          <p:cNvPr id="5" name="Date Placeholder 4">
            <a:extLst>
              <a:ext uri="{FF2B5EF4-FFF2-40B4-BE49-F238E27FC236}">
                <a16:creationId xmlns:a16="http://schemas.microsoft.com/office/drawing/2014/main" id="{362B2504-5593-7A4F-BF0E-2928A72B9FAE}"/>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sp>
        <p:nvSpPr>
          <p:cNvPr id="8" name="Rectangle 7"/>
          <p:cNvSpPr/>
          <p:nvPr/>
        </p:nvSpPr>
        <p:spPr>
          <a:xfrm>
            <a:off x="0" y="106023"/>
            <a:ext cx="9144000" cy="369332"/>
          </a:xfrm>
          <a:prstGeom prst="rect">
            <a:avLst/>
          </a:prstGeom>
          <a:solidFill>
            <a:schemeClr val="accent6">
              <a:lumMod val="20000"/>
              <a:lumOff val="80000"/>
            </a:schemeClr>
          </a:solidFill>
        </p:spPr>
        <p:txBody>
          <a:bodyPr wrap="square">
            <a:spAutoFit/>
          </a:bodyPr>
          <a:lstStyle/>
          <a:p>
            <a:pPr lvl="0"/>
            <a:r>
              <a:rPr lang="en-US" dirty="0"/>
              <a:t>Creating a positive data culture</a:t>
            </a:r>
          </a:p>
        </p:txBody>
      </p:sp>
    </p:spTree>
    <p:extLst>
      <p:ext uri="{BB962C8B-B14F-4D97-AF65-F5344CB8AC3E}">
        <p14:creationId xmlns:p14="http://schemas.microsoft.com/office/powerpoint/2010/main" val="4223487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568861-9692-2E45-ADC5-04C4D0BAAA33}"/>
              </a:ext>
            </a:extLst>
          </p:cNvPr>
          <p:cNvSpPr>
            <a:spLocks noGrp="1"/>
          </p:cNvSpPr>
          <p:nvPr>
            <p:ph idx="1"/>
          </p:nvPr>
        </p:nvSpPr>
        <p:spPr>
          <a:xfrm>
            <a:off x="360000" y="967248"/>
            <a:ext cx="8229600" cy="5422263"/>
          </a:xfrm>
        </p:spPr>
        <p:txBody>
          <a:bodyPr/>
          <a:lstStyle/>
          <a:p>
            <a:pPr marL="0" indent="0">
              <a:buNone/>
            </a:pPr>
            <a:r>
              <a:rPr lang="en-AU" sz="1600" dirty="0">
                <a:solidFill>
                  <a:schemeClr val="accent1"/>
                </a:solidFill>
              </a:rPr>
              <a:t>The primary purpose for collecting and reporting data is to identify and </a:t>
            </a:r>
          </a:p>
          <a:p>
            <a:pPr marL="0" indent="0">
              <a:buNone/>
            </a:pPr>
            <a:r>
              <a:rPr lang="en-AU" sz="1600" dirty="0">
                <a:solidFill>
                  <a:schemeClr val="accent1"/>
                </a:solidFill>
              </a:rPr>
              <a:t>implement evidence-based responses to improve client outcomes.</a:t>
            </a:r>
          </a:p>
          <a:p>
            <a:pPr marL="0" indent="0">
              <a:buNone/>
            </a:pPr>
            <a:endParaRPr lang="en-AU" sz="800" dirty="0">
              <a:solidFill>
                <a:schemeClr val="accent1"/>
              </a:solidFill>
            </a:endParaRPr>
          </a:p>
          <a:p>
            <a:r>
              <a:rPr lang="en-AU" sz="1400" dirty="0"/>
              <a:t>Measuring client outcomes, program activity data and provider performance allows the provision of regular feedback to service providers to enable them to make iterative improvements. </a:t>
            </a:r>
          </a:p>
          <a:p>
            <a:pPr marL="0" indent="0">
              <a:buNone/>
            </a:pPr>
            <a:endParaRPr lang="en-AU" sz="1400" dirty="0"/>
          </a:p>
          <a:p>
            <a:endParaRPr lang="en-AU" sz="1800" dirty="0"/>
          </a:p>
          <a:p>
            <a:r>
              <a:rPr lang="en-AU" sz="1400" dirty="0"/>
              <a:t>Communicating performance feedback gives providers an opportunity to:</a:t>
            </a:r>
          </a:p>
          <a:p>
            <a:pPr lvl="1"/>
            <a:r>
              <a:rPr lang="en-AU" sz="1400" dirty="0"/>
              <a:t>Understand their contribution to different measures of success</a:t>
            </a:r>
          </a:p>
          <a:p>
            <a:pPr lvl="1"/>
            <a:r>
              <a:rPr lang="en-AU" sz="1400" dirty="0"/>
              <a:t>Align strategies to deliver desired outcomes</a:t>
            </a:r>
          </a:p>
          <a:p>
            <a:pPr lvl="1"/>
            <a:r>
              <a:rPr lang="en-AU" sz="1400" dirty="0"/>
              <a:t>Agree on how responses, if required, will be made.</a:t>
            </a:r>
          </a:p>
          <a:p>
            <a:pPr lvl="1"/>
            <a:r>
              <a:rPr lang="en-AU" sz="1400" dirty="0"/>
              <a:t>share scenarios where they are being impacted by external factors. </a:t>
            </a:r>
          </a:p>
          <a:p>
            <a:pPr marL="457200" lvl="1" indent="0">
              <a:buNone/>
            </a:pPr>
            <a:endParaRPr lang="en-AU" sz="1000" dirty="0"/>
          </a:p>
          <a:p>
            <a:endParaRPr lang="en-AU" sz="1400" dirty="0"/>
          </a:p>
          <a:p>
            <a:endParaRPr lang="en-AU" sz="1000" dirty="0"/>
          </a:p>
          <a:p>
            <a:r>
              <a:rPr lang="en-AU" sz="1400" dirty="0"/>
              <a:t>Performance monitoring enables providers and stakeholders to monitor activities and to demonstrate what interventions are most effective, where innovation is required and what support is required to enable change.</a:t>
            </a:r>
          </a:p>
          <a:p>
            <a:pPr marL="0" indent="0">
              <a:buNone/>
            </a:pPr>
            <a:endParaRPr lang="en-AU" dirty="0"/>
          </a:p>
          <a:p>
            <a:pPr marL="0" indent="0" algn="ctr">
              <a:buNone/>
            </a:pPr>
            <a:r>
              <a:rPr lang="en-AU" sz="1400" b="1" dirty="0"/>
              <a:t>Continuous learning, innovation and improved service delivery for clients</a:t>
            </a:r>
          </a:p>
          <a:p>
            <a:endParaRPr lang="en-US" sz="1400" dirty="0"/>
          </a:p>
        </p:txBody>
      </p:sp>
      <p:sp>
        <p:nvSpPr>
          <p:cNvPr id="4" name="Slide Number Placeholder 3">
            <a:extLst>
              <a:ext uri="{FF2B5EF4-FFF2-40B4-BE49-F238E27FC236}">
                <a16:creationId xmlns:a16="http://schemas.microsoft.com/office/drawing/2014/main" id="{E6BE5180-8C64-C245-96D3-2713E565EB59}"/>
              </a:ext>
            </a:extLst>
          </p:cNvPr>
          <p:cNvSpPr>
            <a:spLocks noGrp="1"/>
          </p:cNvSpPr>
          <p:nvPr>
            <p:ph type="sldNum" sz="quarter" idx="10"/>
          </p:nvPr>
        </p:nvSpPr>
        <p:spPr/>
        <p:txBody>
          <a:bodyPr/>
          <a:lstStyle/>
          <a:p>
            <a:fld id="{1CE96537-7078-420B-A775-05F8FAE87E85}" type="slidenum">
              <a:rPr lang="en-US" altLang="en-US" smtClean="0"/>
              <a:pPr/>
              <a:t>51</a:t>
            </a:fld>
            <a:endParaRPr lang="en-US" altLang="en-US" dirty="0"/>
          </a:p>
        </p:txBody>
      </p:sp>
      <p:sp>
        <p:nvSpPr>
          <p:cNvPr id="5" name="Date Placeholder 4">
            <a:extLst>
              <a:ext uri="{FF2B5EF4-FFF2-40B4-BE49-F238E27FC236}">
                <a16:creationId xmlns:a16="http://schemas.microsoft.com/office/drawing/2014/main" id="{10F5421C-52BF-C741-95FC-1CD4D6E8357A}"/>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sp>
        <p:nvSpPr>
          <p:cNvPr id="6" name="Down Arrow 5"/>
          <p:cNvSpPr/>
          <p:nvPr/>
        </p:nvSpPr>
        <p:spPr>
          <a:xfrm>
            <a:off x="4086578" y="2167466"/>
            <a:ext cx="564444" cy="4402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Down Arrow 8"/>
          <p:cNvSpPr/>
          <p:nvPr/>
        </p:nvSpPr>
        <p:spPr>
          <a:xfrm>
            <a:off x="4086578" y="4069644"/>
            <a:ext cx="564444" cy="4402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0" name="Down Arrow 9"/>
          <p:cNvSpPr/>
          <p:nvPr/>
        </p:nvSpPr>
        <p:spPr>
          <a:xfrm>
            <a:off x="4086578" y="5331177"/>
            <a:ext cx="564444" cy="4402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Rectangle 11"/>
          <p:cNvSpPr/>
          <p:nvPr/>
        </p:nvSpPr>
        <p:spPr>
          <a:xfrm>
            <a:off x="0" y="106023"/>
            <a:ext cx="9144000" cy="369332"/>
          </a:xfrm>
          <a:prstGeom prst="rect">
            <a:avLst/>
          </a:prstGeom>
          <a:solidFill>
            <a:schemeClr val="accent6">
              <a:lumMod val="20000"/>
              <a:lumOff val="80000"/>
            </a:schemeClr>
          </a:solidFill>
        </p:spPr>
        <p:txBody>
          <a:bodyPr wrap="square">
            <a:spAutoFit/>
          </a:bodyPr>
          <a:lstStyle/>
          <a:p>
            <a:pPr lvl="0"/>
            <a:r>
              <a:rPr lang="en-US" dirty="0"/>
              <a:t>Reporting</a:t>
            </a:r>
          </a:p>
        </p:txBody>
      </p:sp>
    </p:spTree>
    <p:extLst>
      <p:ext uri="{BB962C8B-B14F-4D97-AF65-F5344CB8AC3E}">
        <p14:creationId xmlns:p14="http://schemas.microsoft.com/office/powerpoint/2010/main" val="1144940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568861-9692-2E45-ADC5-04C4D0BAAA33}"/>
              </a:ext>
            </a:extLst>
          </p:cNvPr>
          <p:cNvSpPr>
            <a:spLocks noGrp="1"/>
          </p:cNvSpPr>
          <p:nvPr>
            <p:ph idx="1"/>
          </p:nvPr>
        </p:nvSpPr>
        <p:spPr>
          <a:xfrm>
            <a:off x="360000" y="1397001"/>
            <a:ext cx="8229600" cy="4525963"/>
          </a:xfrm>
        </p:spPr>
        <p:txBody>
          <a:bodyPr/>
          <a:lstStyle/>
          <a:p>
            <a:pPr marL="0" indent="0">
              <a:buNone/>
            </a:pPr>
            <a:r>
              <a:rPr lang="en-AU" sz="1600" dirty="0">
                <a:solidFill>
                  <a:schemeClr val="accent1"/>
                </a:solidFill>
              </a:rPr>
              <a:t>A positive working relationship between DCJ and service providers is crucial to a contract’s success and the achievement of client outcomes. </a:t>
            </a:r>
          </a:p>
          <a:p>
            <a:pPr marL="0" indent="0">
              <a:buNone/>
            </a:pPr>
            <a:endParaRPr lang="en-AU" sz="1400" dirty="0">
              <a:solidFill>
                <a:schemeClr val="accent1"/>
              </a:solidFill>
            </a:endParaRPr>
          </a:p>
          <a:p>
            <a:r>
              <a:rPr lang="en-AU" sz="1400" dirty="0"/>
              <a:t>The Funded Contract Management Framework (FCMF) requires collaboration, regular interaction and communication, and recognition that each provider is different.</a:t>
            </a:r>
          </a:p>
          <a:p>
            <a:r>
              <a:rPr lang="en-AU" sz="1400" dirty="0"/>
              <a:t>Performance monitoring includes regular and annual monitoring processes. </a:t>
            </a:r>
          </a:p>
          <a:p>
            <a:r>
              <a:rPr lang="en-AU" sz="1400" dirty="0"/>
              <a:t>An intention for Outcomes Framework data, including COS results, is promoting outcomes-focused, evidence-based discussions covering:</a:t>
            </a:r>
          </a:p>
          <a:p>
            <a:pPr marL="0" indent="0">
              <a:buNone/>
            </a:pPr>
            <a:endParaRPr lang="en-AU" sz="1400" dirty="0"/>
          </a:p>
          <a:p>
            <a:pPr lvl="1"/>
            <a:r>
              <a:rPr lang="en-AU" sz="1400" b="1" dirty="0"/>
              <a:t>A strengths-based review of the key achievements in relation in promoting client safety, housing and wellbeing</a:t>
            </a:r>
          </a:p>
          <a:p>
            <a:pPr marL="457200" lvl="1" indent="0">
              <a:buNone/>
            </a:pPr>
            <a:endParaRPr lang="en-AU" sz="1400" b="1" dirty="0"/>
          </a:p>
          <a:p>
            <a:pPr lvl="1"/>
            <a:r>
              <a:rPr lang="en-AU" sz="1400" b="1" dirty="0"/>
              <a:t>A collaborative, partnership-based review of key opportunities and agreed responses to improve client outcomes within the HSA constraints / local context</a:t>
            </a:r>
          </a:p>
          <a:p>
            <a:pPr marL="457200" lvl="1" indent="0">
              <a:buNone/>
            </a:pPr>
            <a:endParaRPr lang="en-AU" sz="1400" b="1" dirty="0"/>
          </a:p>
          <a:p>
            <a:pPr lvl="1"/>
            <a:r>
              <a:rPr lang="en-AU" sz="1400" b="1" dirty="0"/>
              <a:t>Clear processes for identifying and documenting barriers to the achievement of client outcomes – and protocols for escalation of unresolved barriers to district or state-wide homelessness program forums.</a:t>
            </a:r>
            <a:endParaRPr lang="en-US" sz="1400" b="1" dirty="0"/>
          </a:p>
        </p:txBody>
      </p:sp>
      <p:sp>
        <p:nvSpPr>
          <p:cNvPr id="4" name="Slide Number Placeholder 3">
            <a:extLst>
              <a:ext uri="{FF2B5EF4-FFF2-40B4-BE49-F238E27FC236}">
                <a16:creationId xmlns:a16="http://schemas.microsoft.com/office/drawing/2014/main" id="{E6BE5180-8C64-C245-96D3-2713E565EB59}"/>
              </a:ext>
            </a:extLst>
          </p:cNvPr>
          <p:cNvSpPr>
            <a:spLocks noGrp="1"/>
          </p:cNvSpPr>
          <p:nvPr>
            <p:ph type="sldNum" sz="quarter" idx="10"/>
          </p:nvPr>
        </p:nvSpPr>
        <p:spPr/>
        <p:txBody>
          <a:bodyPr/>
          <a:lstStyle/>
          <a:p>
            <a:fld id="{1CE96537-7078-420B-A775-05F8FAE87E85}" type="slidenum">
              <a:rPr lang="en-US" altLang="en-US" smtClean="0"/>
              <a:pPr/>
              <a:t>52</a:t>
            </a:fld>
            <a:endParaRPr lang="en-US" altLang="en-US" dirty="0"/>
          </a:p>
        </p:txBody>
      </p:sp>
      <p:sp>
        <p:nvSpPr>
          <p:cNvPr id="5" name="Date Placeholder 4">
            <a:extLst>
              <a:ext uri="{FF2B5EF4-FFF2-40B4-BE49-F238E27FC236}">
                <a16:creationId xmlns:a16="http://schemas.microsoft.com/office/drawing/2014/main" id="{10F5421C-52BF-C741-95FC-1CD4D6E8357A}"/>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sp>
        <p:nvSpPr>
          <p:cNvPr id="8" name="Rectangle 7"/>
          <p:cNvSpPr/>
          <p:nvPr/>
        </p:nvSpPr>
        <p:spPr>
          <a:xfrm>
            <a:off x="0" y="106023"/>
            <a:ext cx="9144000" cy="369332"/>
          </a:xfrm>
          <a:prstGeom prst="rect">
            <a:avLst/>
          </a:prstGeom>
          <a:solidFill>
            <a:schemeClr val="accent6">
              <a:lumMod val="20000"/>
              <a:lumOff val="80000"/>
            </a:schemeClr>
          </a:solidFill>
        </p:spPr>
        <p:txBody>
          <a:bodyPr wrap="square">
            <a:spAutoFit/>
          </a:bodyPr>
          <a:lstStyle/>
          <a:p>
            <a:pPr lvl="0"/>
            <a:r>
              <a:rPr lang="en-US" dirty="0"/>
              <a:t>Reporting</a:t>
            </a:r>
          </a:p>
        </p:txBody>
      </p:sp>
    </p:spTree>
    <p:extLst>
      <p:ext uri="{BB962C8B-B14F-4D97-AF65-F5344CB8AC3E}">
        <p14:creationId xmlns:p14="http://schemas.microsoft.com/office/powerpoint/2010/main" val="1793527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568861-9692-2E45-ADC5-04C4D0BAAA33}"/>
              </a:ext>
            </a:extLst>
          </p:cNvPr>
          <p:cNvSpPr>
            <a:spLocks noGrp="1"/>
          </p:cNvSpPr>
          <p:nvPr>
            <p:ph idx="1"/>
          </p:nvPr>
        </p:nvSpPr>
        <p:spPr/>
        <p:txBody>
          <a:bodyPr/>
          <a:lstStyle/>
          <a:p>
            <a:endParaRPr lang="en-AU" sz="1400" dirty="0"/>
          </a:p>
          <a:p>
            <a:endParaRPr lang="en-US" sz="1400" dirty="0"/>
          </a:p>
        </p:txBody>
      </p:sp>
      <p:sp>
        <p:nvSpPr>
          <p:cNvPr id="4" name="Slide Number Placeholder 3">
            <a:extLst>
              <a:ext uri="{FF2B5EF4-FFF2-40B4-BE49-F238E27FC236}">
                <a16:creationId xmlns:a16="http://schemas.microsoft.com/office/drawing/2014/main" id="{E6BE5180-8C64-C245-96D3-2713E565EB59}"/>
              </a:ext>
            </a:extLst>
          </p:cNvPr>
          <p:cNvSpPr>
            <a:spLocks noGrp="1"/>
          </p:cNvSpPr>
          <p:nvPr>
            <p:ph type="sldNum" sz="quarter" idx="10"/>
          </p:nvPr>
        </p:nvSpPr>
        <p:spPr/>
        <p:txBody>
          <a:bodyPr/>
          <a:lstStyle/>
          <a:p>
            <a:fld id="{1CE96537-7078-420B-A775-05F8FAE87E85}" type="slidenum">
              <a:rPr lang="en-US" altLang="en-US" smtClean="0"/>
              <a:pPr/>
              <a:t>53</a:t>
            </a:fld>
            <a:endParaRPr lang="en-US" altLang="en-US" dirty="0"/>
          </a:p>
        </p:txBody>
      </p:sp>
      <p:sp>
        <p:nvSpPr>
          <p:cNvPr id="5" name="Date Placeholder 4">
            <a:extLst>
              <a:ext uri="{FF2B5EF4-FFF2-40B4-BE49-F238E27FC236}">
                <a16:creationId xmlns:a16="http://schemas.microsoft.com/office/drawing/2014/main" id="{10F5421C-52BF-C741-95FC-1CD4D6E8357A}"/>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sp>
        <p:nvSpPr>
          <p:cNvPr id="7" name="TextBox 6"/>
          <p:cNvSpPr txBox="1"/>
          <p:nvPr/>
        </p:nvSpPr>
        <p:spPr>
          <a:xfrm>
            <a:off x="360000" y="1647511"/>
            <a:ext cx="8381933" cy="2403114"/>
          </a:xfrm>
          <a:prstGeom prst="rect">
            <a:avLst/>
          </a:prstGeom>
          <a:solidFill>
            <a:schemeClr val="accent3">
              <a:lumMod val="20000"/>
              <a:lumOff val="80000"/>
            </a:schemeClr>
          </a:solidFill>
          <a:ln>
            <a:solidFill>
              <a:schemeClr val="accent1"/>
            </a:solidFill>
          </a:ln>
        </p:spPr>
        <p:txBody>
          <a:bodyPr wrap="square" lIns="0" tIns="0" rIns="0" bIns="0" rtlCol="0" anchor="ctr" anchorCtr="0">
            <a:noAutofit/>
          </a:bodyPr>
          <a:lstStyle/>
          <a:p>
            <a:pPr>
              <a:lnSpc>
                <a:spcPct val="120000"/>
              </a:lnSpc>
            </a:pPr>
            <a:endParaRPr lang="en-AU" sz="1026" dirty="0">
              <a:solidFill>
                <a:schemeClr val="tx1">
                  <a:lumMod val="75000"/>
                  <a:lumOff val="25000"/>
                </a:schemeClr>
              </a:solidFill>
            </a:endParaRPr>
          </a:p>
        </p:txBody>
      </p:sp>
      <p:sp>
        <p:nvSpPr>
          <p:cNvPr id="8" name="TextBox 7"/>
          <p:cNvSpPr txBox="1"/>
          <p:nvPr/>
        </p:nvSpPr>
        <p:spPr>
          <a:xfrm>
            <a:off x="360000" y="4050625"/>
            <a:ext cx="8381933" cy="2461299"/>
          </a:xfrm>
          <a:prstGeom prst="rect">
            <a:avLst/>
          </a:prstGeom>
          <a:solidFill>
            <a:schemeClr val="accent4">
              <a:lumMod val="20000"/>
              <a:lumOff val="80000"/>
            </a:schemeClr>
          </a:solidFill>
          <a:ln>
            <a:solidFill>
              <a:schemeClr val="accent4"/>
            </a:solidFill>
          </a:ln>
        </p:spPr>
        <p:txBody>
          <a:bodyPr wrap="square" lIns="0" tIns="0" rIns="0" bIns="0" rtlCol="0" anchor="ctr" anchorCtr="0">
            <a:noAutofit/>
          </a:bodyPr>
          <a:lstStyle/>
          <a:p>
            <a:pPr>
              <a:lnSpc>
                <a:spcPct val="120000"/>
              </a:lnSpc>
            </a:pPr>
            <a:endParaRPr lang="en-AU" sz="1026" dirty="0">
              <a:solidFill>
                <a:schemeClr val="tx1">
                  <a:lumMod val="75000"/>
                  <a:lumOff val="25000"/>
                </a:schemeClr>
              </a:solidFill>
            </a:endParaRPr>
          </a:p>
        </p:txBody>
      </p:sp>
      <p:sp>
        <p:nvSpPr>
          <p:cNvPr id="9" name="Rectangle 8"/>
          <p:cNvSpPr/>
          <p:nvPr/>
        </p:nvSpPr>
        <p:spPr>
          <a:xfrm>
            <a:off x="389471" y="1091334"/>
            <a:ext cx="8322990" cy="5509200"/>
          </a:xfrm>
          <a:prstGeom prst="rect">
            <a:avLst/>
          </a:prstGeom>
        </p:spPr>
        <p:txBody>
          <a:bodyPr wrap="square">
            <a:spAutoFit/>
          </a:bodyPr>
          <a:lstStyle/>
          <a:p>
            <a:r>
              <a:rPr lang="en-AU" dirty="0">
                <a:solidFill>
                  <a:schemeClr val="accent1"/>
                </a:solidFill>
              </a:rPr>
              <a:t>The Outcomes Framework Guide explains how outcomes information </a:t>
            </a:r>
          </a:p>
          <a:p>
            <a:r>
              <a:rPr lang="en-AU" dirty="0">
                <a:solidFill>
                  <a:schemeClr val="accent1"/>
                </a:solidFill>
              </a:rPr>
              <a:t>will be used: this involves </a:t>
            </a:r>
            <a:r>
              <a:rPr lang="en-AU" u="sng" dirty="0">
                <a:solidFill>
                  <a:schemeClr val="accent1"/>
                </a:solidFill>
              </a:rPr>
              <a:t>four</a:t>
            </a:r>
            <a:r>
              <a:rPr lang="en-AU" dirty="0">
                <a:solidFill>
                  <a:schemeClr val="accent1"/>
                </a:solidFill>
              </a:rPr>
              <a:t> reports and </a:t>
            </a:r>
            <a:r>
              <a:rPr lang="en-AU" u="sng" dirty="0">
                <a:solidFill>
                  <a:schemeClr val="accent1"/>
                </a:solidFill>
              </a:rPr>
              <a:t>three</a:t>
            </a:r>
            <a:r>
              <a:rPr lang="en-AU" dirty="0">
                <a:solidFill>
                  <a:schemeClr val="accent1"/>
                </a:solidFill>
              </a:rPr>
              <a:t> levels of accountability.</a:t>
            </a:r>
          </a:p>
          <a:p>
            <a:r>
              <a:rPr lang="en-AU" u="sng" dirty="0"/>
              <a:t>Reports</a:t>
            </a:r>
            <a:r>
              <a:rPr lang="en-AU" dirty="0"/>
              <a:t>:</a:t>
            </a:r>
          </a:p>
          <a:p>
            <a:endParaRPr lang="en-AU" sz="1000" dirty="0"/>
          </a:p>
          <a:p>
            <a:pPr marL="390997" indent="-390997">
              <a:buFont typeface="+mj-lt"/>
              <a:buAutoNum type="arabicPeriod"/>
            </a:pPr>
            <a:r>
              <a:rPr lang="en-AU" sz="1600" dirty="0"/>
              <a:t>Outcomes Report - </a:t>
            </a:r>
            <a:r>
              <a:rPr lang="en-AU" sz="1600" b="1" dirty="0"/>
              <a:t>Specialist Homelessness Services ‘case management’</a:t>
            </a:r>
          </a:p>
          <a:p>
            <a:pPr marL="390997" indent="-390997">
              <a:buFont typeface="+mj-lt"/>
              <a:buAutoNum type="arabicPeriod"/>
            </a:pPr>
            <a:endParaRPr lang="en-AU" sz="1600" dirty="0"/>
          </a:p>
          <a:p>
            <a:pPr marL="390997" indent="-390997">
              <a:buFont typeface="+mj-lt"/>
              <a:buAutoNum type="arabicPeriod"/>
            </a:pPr>
            <a:r>
              <a:rPr lang="en-AU" sz="1600" dirty="0"/>
              <a:t>Outcomes Report - </a:t>
            </a:r>
            <a:r>
              <a:rPr lang="en-AU" sz="1600" b="1" dirty="0"/>
              <a:t>Shared Service System (in development)</a:t>
            </a:r>
          </a:p>
          <a:p>
            <a:pPr marL="390997" indent="-390997">
              <a:buFont typeface="+mj-lt"/>
              <a:buAutoNum type="arabicPeriod"/>
            </a:pPr>
            <a:endParaRPr lang="en-AU" sz="1600" dirty="0"/>
          </a:p>
          <a:p>
            <a:pPr marL="390997" indent="-390997">
              <a:buFont typeface="+mj-lt"/>
              <a:buAutoNum type="arabicPeriod"/>
            </a:pPr>
            <a:r>
              <a:rPr lang="fr-FR" sz="1600" dirty="0" err="1"/>
              <a:t>Outcomes</a:t>
            </a:r>
            <a:r>
              <a:rPr lang="fr-FR" sz="1600" dirty="0"/>
              <a:t> Report - </a:t>
            </a:r>
            <a:r>
              <a:rPr lang="fr-FR" sz="1600" b="1" dirty="0"/>
              <a:t>Client Participation </a:t>
            </a:r>
          </a:p>
          <a:p>
            <a:pPr marL="390997" indent="-390997">
              <a:buFont typeface="+mj-lt"/>
              <a:buAutoNum type="arabicPeriod"/>
            </a:pPr>
            <a:endParaRPr lang="fr-FR" sz="1600" dirty="0"/>
          </a:p>
          <a:p>
            <a:pPr marL="390997" indent="-390997">
              <a:buFont typeface="+mj-lt"/>
              <a:buAutoNum type="arabicPeriod"/>
            </a:pPr>
            <a:r>
              <a:rPr lang="en-AU" sz="1600" dirty="0"/>
              <a:t>Outcomes Report - </a:t>
            </a:r>
            <a:r>
              <a:rPr lang="en-AU" sz="1600" b="1" dirty="0"/>
              <a:t>Access Clients (in development)</a:t>
            </a:r>
            <a:endParaRPr lang="en-AU" sz="1600" dirty="0"/>
          </a:p>
          <a:p>
            <a:endParaRPr lang="en-AU" sz="1600" u="sng" dirty="0"/>
          </a:p>
          <a:p>
            <a:r>
              <a:rPr lang="en-AU" sz="1600" u="sng" dirty="0"/>
              <a:t>Accountability</a:t>
            </a:r>
            <a:r>
              <a:rPr lang="en-AU" sz="1600" dirty="0"/>
              <a:t>:</a:t>
            </a:r>
          </a:p>
          <a:p>
            <a:endParaRPr lang="en-AU" sz="1600" dirty="0"/>
          </a:p>
          <a:p>
            <a:r>
              <a:rPr lang="en-AU" sz="1600" b="1" dirty="0"/>
              <a:t>Level 1</a:t>
            </a:r>
            <a:r>
              <a:rPr lang="en-AU" sz="1600" dirty="0"/>
              <a:t>: accountability will occur within the individual relationship between provider and</a:t>
            </a:r>
          </a:p>
          <a:p>
            <a:r>
              <a:rPr lang="en-AU" sz="1600" dirty="0"/>
              <a:t>              contract manager. </a:t>
            </a:r>
          </a:p>
          <a:p>
            <a:pPr marL="244373" indent="-244373">
              <a:buFont typeface="Arial" panose="020B0604020202020204" pitchFamily="34" charset="0"/>
              <a:buChar char="•"/>
            </a:pPr>
            <a:endParaRPr lang="en-AU" sz="1600" dirty="0"/>
          </a:p>
          <a:p>
            <a:r>
              <a:rPr lang="en-AU" sz="1600" b="1" dirty="0"/>
              <a:t>Level 2</a:t>
            </a:r>
            <a:r>
              <a:rPr lang="en-AU" sz="1600" dirty="0"/>
              <a:t>: accountability will occur within the District Governance Groups. </a:t>
            </a:r>
          </a:p>
          <a:p>
            <a:pPr marL="244373" indent="-244373">
              <a:buFont typeface="Arial" panose="020B0604020202020204" pitchFamily="34" charset="0"/>
              <a:buChar char="•"/>
            </a:pPr>
            <a:endParaRPr lang="en-AU" sz="1600" dirty="0"/>
          </a:p>
          <a:p>
            <a:r>
              <a:rPr lang="en-AU" sz="1600" b="1" dirty="0"/>
              <a:t>Level 3</a:t>
            </a:r>
            <a:r>
              <a:rPr lang="en-AU" sz="1600" dirty="0"/>
              <a:t>: accountability will occur within the Program Steering Committee. </a:t>
            </a:r>
          </a:p>
          <a:p>
            <a:endParaRPr lang="en-AU" sz="1600" dirty="0"/>
          </a:p>
          <a:p>
            <a:r>
              <a:rPr lang="en-AU" sz="1600" dirty="0"/>
              <a:t>These levels correspond to governance structures in the SHS Program Specifications. </a:t>
            </a:r>
          </a:p>
        </p:txBody>
      </p:sp>
      <p:sp>
        <p:nvSpPr>
          <p:cNvPr id="11" name="Rectangle 10"/>
          <p:cNvSpPr/>
          <p:nvPr/>
        </p:nvSpPr>
        <p:spPr>
          <a:xfrm>
            <a:off x="0" y="106023"/>
            <a:ext cx="9144000" cy="369332"/>
          </a:xfrm>
          <a:prstGeom prst="rect">
            <a:avLst/>
          </a:prstGeom>
          <a:solidFill>
            <a:schemeClr val="accent6">
              <a:lumMod val="20000"/>
              <a:lumOff val="80000"/>
            </a:schemeClr>
          </a:solidFill>
        </p:spPr>
        <p:txBody>
          <a:bodyPr wrap="square">
            <a:spAutoFit/>
          </a:bodyPr>
          <a:lstStyle/>
          <a:p>
            <a:pPr lvl="0"/>
            <a:r>
              <a:rPr lang="en-US" dirty="0"/>
              <a:t>Reporting</a:t>
            </a:r>
          </a:p>
        </p:txBody>
      </p:sp>
    </p:spTree>
    <p:extLst>
      <p:ext uri="{BB962C8B-B14F-4D97-AF65-F5344CB8AC3E}">
        <p14:creationId xmlns:p14="http://schemas.microsoft.com/office/powerpoint/2010/main" val="2812476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768874-D50A-D544-835A-AEE3BC57518E}"/>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54</a:t>
            </a:fld>
            <a:endParaRPr lang="en-US" altLang="en-US" sz="800"/>
          </a:p>
        </p:txBody>
      </p:sp>
      <p:sp>
        <p:nvSpPr>
          <p:cNvPr id="5" name="Date Placeholder 4">
            <a:extLst>
              <a:ext uri="{FF2B5EF4-FFF2-40B4-BE49-F238E27FC236}">
                <a16:creationId xmlns:a16="http://schemas.microsoft.com/office/drawing/2014/main" id="{362B2504-5593-7A4F-BF0E-2928A72B9FAE}"/>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pic>
        <p:nvPicPr>
          <p:cNvPr id="6" name="Content Placeholder 5"/>
          <p:cNvPicPr>
            <a:picLocks noGrp="1" noChangeAspect="1"/>
          </p:cNvPicPr>
          <p:nvPr>
            <p:ph idx="1"/>
          </p:nvPr>
        </p:nvPicPr>
        <p:blipFill>
          <a:blip r:embed="rId3"/>
          <a:stretch>
            <a:fillRect/>
          </a:stretch>
        </p:blipFill>
        <p:spPr>
          <a:xfrm>
            <a:off x="1673225" y="352088"/>
            <a:ext cx="4895850" cy="6505912"/>
          </a:xfrm>
          <a:prstGeom prst="rect">
            <a:avLst/>
          </a:prstGeom>
        </p:spPr>
      </p:pic>
      <p:sp>
        <p:nvSpPr>
          <p:cNvPr id="8" name="Rectangle 7"/>
          <p:cNvSpPr/>
          <p:nvPr/>
        </p:nvSpPr>
        <p:spPr>
          <a:xfrm>
            <a:off x="0" y="106023"/>
            <a:ext cx="9144000" cy="369332"/>
          </a:xfrm>
          <a:prstGeom prst="rect">
            <a:avLst/>
          </a:prstGeom>
          <a:solidFill>
            <a:schemeClr val="accent6">
              <a:lumMod val="20000"/>
              <a:lumOff val="80000"/>
            </a:schemeClr>
          </a:solidFill>
        </p:spPr>
        <p:txBody>
          <a:bodyPr wrap="square">
            <a:spAutoFit/>
          </a:bodyPr>
          <a:lstStyle/>
          <a:p>
            <a:pPr lvl="0"/>
            <a:r>
              <a:rPr lang="en-US" dirty="0"/>
              <a:t>Reporting</a:t>
            </a:r>
          </a:p>
        </p:txBody>
      </p:sp>
    </p:spTree>
    <p:extLst>
      <p:ext uri="{BB962C8B-B14F-4D97-AF65-F5344CB8AC3E}">
        <p14:creationId xmlns:p14="http://schemas.microsoft.com/office/powerpoint/2010/main" val="10115421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E39CF-D624-4F4D-9999-456AF81DBE5D}"/>
              </a:ext>
            </a:extLst>
          </p:cNvPr>
          <p:cNvSpPr>
            <a:spLocks noGrp="1"/>
          </p:cNvSpPr>
          <p:nvPr>
            <p:ph type="title"/>
          </p:nvPr>
        </p:nvSpPr>
        <p:spPr>
          <a:xfrm>
            <a:off x="360000" y="664457"/>
            <a:ext cx="6091881" cy="605582"/>
          </a:xfrm>
        </p:spPr>
        <p:txBody>
          <a:bodyPr wrap="square" anchor="t">
            <a:normAutofit fontScale="90000"/>
          </a:bodyPr>
          <a:lstStyle/>
          <a:p>
            <a:r>
              <a:rPr lang="en-US" sz="2800" dirty="0"/>
              <a:t>Outcomes data dashboard - Example only </a:t>
            </a:r>
          </a:p>
        </p:txBody>
      </p:sp>
      <p:sp>
        <p:nvSpPr>
          <p:cNvPr id="4" name="Slide Number Placeholder 3">
            <a:extLst>
              <a:ext uri="{FF2B5EF4-FFF2-40B4-BE49-F238E27FC236}">
                <a16:creationId xmlns:a16="http://schemas.microsoft.com/office/drawing/2014/main" id="{D0768874-D50A-D544-835A-AEE3BC57518E}"/>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55</a:t>
            </a:fld>
            <a:endParaRPr lang="en-US" altLang="en-US" sz="800"/>
          </a:p>
        </p:txBody>
      </p:sp>
      <p:sp>
        <p:nvSpPr>
          <p:cNvPr id="5" name="Date Placeholder 4">
            <a:extLst>
              <a:ext uri="{FF2B5EF4-FFF2-40B4-BE49-F238E27FC236}">
                <a16:creationId xmlns:a16="http://schemas.microsoft.com/office/drawing/2014/main" id="{362B2504-5593-7A4F-BF0E-2928A72B9FAE}"/>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pic>
        <p:nvPicPr>
          <p:cNvPr id="6" name="Content Placeholder 5"/>
          <p:cNvPicPr>
            <a:picLocks noGrp="1"/>
          </p:cNvPicPr>
          <p:nvPr>
            <p:ph idx="1"/>
          </p:nvPr>
        </p:nvPicPr>
        <p:blipFill rotWithShape="1">
          <a:blip r:embed="rId3"/>
          <a:srcRect l="9213" t="15082" r="33138" b="43332"/>
          <a:stretch/>
        </p:blipFill>
        <p:spPr bwMode="auto">
          <a:xfrm>
            <a:off x="104776" y="1352550"/>
            <a:ext cx="8924924" cy="468630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0" y="106023"/>
            <a:ext cx="9144000" cy="369332"/>
          </a:xfrm>
          <a:prstGeom prst="rect">
            <a:avLst/>
          </a:prstGeom>
          <a:solidFill>
            <a:schemeClr val="accent6">
              <a:lumMod val="20000"/>
              <a:lumOff val="80000"/>
            </a:schemeClr>
          </a:solidFill>
        </p:spPr>
        <p:txBody>
          <a:bodyPr wrap="square">
            <a:spAutoFit/>
          </a:bodyPr>
          <a:lstStyle/>
          <a:p>
            <a:pPr lvl="0"/>
            <a:r>
              <a:rPr lang="en-US" dirty="0"/>
              <a:t>Reporting</a:t>
            </a:r>
          </a:p>
        </p:txBody>
      </p:sp>
    </p:spTree>
    <p:extLst>
      <p:ext uri="{BB962C8B-B14F-4D97-AF65-F5344CB8AC3E}">
        <p14:creationId xmlns:p14="http://schemas.microsoft.com/office/powerpoint/2010/main" val="3258537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568861-9692-2E45-ADC5-04C4D0BAAA33}"/>
              </a:ext>
            </a:extLst>
          </p:cNvPr>
          <p:cNvSpPr>
            <a:spLocks noGrp="1"/>
          </p:cNvSpPr>
          <p:nvPr>
            <p:ph idx="1"/>
          </p:nvPr>
        </p:nvSpPr>
        <p:spPr/>
        <p:txBody>
          <a:bodyPr/>
          <a:lstStyle/>
          <a:p>
            <a:endParaRPr lang="en-AU" sz="1400" dirty="0"/>
          </a:p>
          <a:p>
            <a:endParaRPr lang="en-US" sz="1400" dirty="0"/>
          </a:p>
        </p:txBody>
      </p:sp>
      <p:sp>
        <p:nvSpPr>
          <p:cNvPr id="3" name="Title 2">
            <a:extLst>
              <a:ext uri="{FF2B5EF4-FFF2-40B4-BE49-F238E27FC236}">
                <a16:creationId xmlns:a16="http://schemas.microsoft.com/office/drawing/2014/main" id="{D49741FA-EA5F-AE4B-84E7-4BAB79977DE9}"/>
              </a:ext>
            </a:extLst>
          </p:cNvPr>
          <p:cNvSpPr>
            <a:spLocks noGrp="1"/>
          </p:cNvSpPr>
          <p:nvPr>
            <p:ph type="title"/>
          </p:nvPr>
        </p:nvSpPr>
        <p:spPr>
          <a:xfrm>
            <a:off x="360000" y="558325"/>
            <a:ext cx="6474941" cy="605582"/>
          </a:xfrm>
        </p:spPr>
        <p:txBody>
          <a:bodyPr/>
          <a:lstStyle/>
          <a:p>
            <a:r>
              <a:rPr lang="en-US" sz="2800" dirty="0"/>
              <a:t>Outcomes Reporting Template - draft</a:t>
            </a:r>
            <a:endParaRPr lang="en-US" sz="2800" dirty="0">
              <a:highlight>
                <a:srgbClr val="FFFF00"/>
              </a:highlight>
            </a:endParaRPr>
          </a:p>
        </p:txBody>
      </p:sp>
      <p:sp>
        <p:nvSpPr>
          <p:cNvPr id="4" name="Slide Number Placeholder 3">
            <a:extLst>
              <a:ext uri="{FF2B5EF4-FFF2-40B4-BE49-F238E27FC236}">
                <a16:creationId xmlns:a16="http://schemas.microsoft.com/office/drawing/2014/main" id="{E6BE5180-8C64-C245-96D3-2713E565EB59}"/>
              </a:ext>
            </a:extLst>
          </p:cNvPr>
          <p:cNvSpPr>
            <a:spLocks noGrp="1"/>
          </p:cNvSpPr>
          <p:nvPr>
            <p:ph type="sldNum" sz="quarter" idx="10"/>
          </p:nvPr>
        </p:nvSpPr>
        <p:spPr/>
        <p:txBody>
          <a:bodyPr/>
          <a:lstStyle/>
          <a:p>
            <a:fld id="{1CE96537-7078-420B-A775-05F8FAE87E85}" type="slidenum">
              <a:rPr lang="en-US" altLang="en-US" smtClean="0"/>
              <a:pPr/>
              <a:t>56</a:t>
            </a:fld>
            <a:endParaRPr lang="en-US" altLang="en-US" dirty="0"/>
          </a:p>
        </p:txBody>
      </p:sp>
      <p:sp>
        <p:nvSpPr>
          <p:cNvPr id="5" name="Date Placeholder 4">
            <a:extLst>
              <a:ext uri="{FF2B5EF4-FFF2-40B4-BE49-F238E27FC236}">
                <a16:creationId xmlns:a16="http://schemas.microsoft.com/office/drawing/2014/main" id="{10F5421C-52BF-C741-95FC-1CD4D6E8357A}"/>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pic>
        <p:nvPicPr>
          <p:cNvPr id="6" name="Picture 5"/>
          <p:cNvPicPr>
            <a:picLocks noChangeAspect="1"/>
          </p:cNvPicPr>
          <p:nvPr/>
        </p:nvPicPr>
        <p:blipFill rotWithShape="1">
          <a:blip r:embed="rId3"/>
          <a:srcRect l="22793" t="13249" r="35219" b="7252"/>
          <a:stretch/>
        </p:blipFill>
        <p:spPr>
          <a:xfrm>
            <a:off x="2003360" y="987451"/>
            <a:ext cx="5273740" cy="5524474"/>
          </a:xfrm>
          <a:prstGeom prst="rect">
            <a:avLst/>
          </a:prstGeom>
        </p:spPr>
      </p:pic>
      <p:sp>
        <p:nvSpPr>
          <p:cNvPr id="8" name="Rectangle 7"/>
          <p:cNvSpPr/>
          <p:nvPr/>
        </p:nvSpPr>
        <p:spPr>
          <a:xfrm>
            <a:off x="0" y="106023"/>
            <a:ext cx="9144000" cy="369332"/>
          </a:xfrm>
          <a:prstGeom prst="rect">
            <a:avLst/>
          </a:prstGeom>
          <a:solidFill>
            <a:schemeClr val="accent6">
              <a:lumMod val="20000"/>
              <a:lumOff val="80000"/>
            </a:schemeClr>
          </a:solidFill>
        </p:spPr>
        <p:txBody>
          <a:bodyPr wrap="square">
            <a:spAutoFit/>
          </a:bodyPr>
          <a:lstStyle/>
          <a:p>
            <a:pPr lvl="0"/>
            <a:r>
              <a:rPr lang="en-US" dirty="0"/>
              <a:t>Reporting</a:t>
            </a:r>
          </a:p>
        </p:txBody>
      </p:sp>
    </p:spTree>
    <p:extLst>
      <p:ext uri="{BB962C8B-B14F-4D97-AF65-F5344CB8AC3E}">
        <p14:creationId xmlns:p14="http://schemas.microsoft.com/office/powerpoint/2010/main" val="650187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568861-9692-2E45-ADC5-04C4D0BAAA33}"/>
              </a:ext>
            </a:extLst>
          </p:cNvPr>
          <p:cNvSpPr>
            <a:spLocks noGrp="1"/>
          </p:cNvSpPr>
          <p:nvPr>
            <p:ph idx="1"/>
          </p:nvPr>
        </p:nvSpPr>
        <p:spPr/>
        <p:txBody>
          <a:bodyPr/>
          <a:lstStyle/>
          <a:p>
            <a:endParaRPr lang="en-AU" sz="1400" dirty="0"/>
          </a:p>
          <a:p>
            <a:endParaRPr lang="en-US" sz="1400" dirty="0"/>
          </a:p>
        </p:txBody>
      </p:sp>
      <p:sp>
        <p:nvSpPr>
          <p:cNvPr id="3" name="Title 2">
            <a:extLst>
              <a:ext uri="{FF2B5EF4-FFF2-40B4-BE49-F238E27FC236}">
                <a16:creationId xmlns:a16="http://schemas.microsoft.com/office/drawing/2014/main" id="{D49741FA-EA5F-AE4B-84E7-4BAB79977DE9}"/>
              </a:ext>
            </a:extLst>
          </p:cNvPr>
          <p:cNvSpPr>
            <a:spLocks noGrp="1"/>
          </p:cNvSpPr>
          <p:nvPr>
            <p:ph type="title"/>
          </p:nvPr>
        </p:nvSpPr>
        <p:spPr>
          <a:xfrm>
            <a:off x="360000" y="608858"/>
            <a:ext cx="7485778" cy="605582"/>
          </a:xfrm>
        </p:spPr>
        <p:txBody>
          <a:bodyPr/>
          <a:lstStyle/>
          <a:p>
            <a:r>
              <a:rPr lang="en-US" sz="2800" dirty="0"/>
              <a:t>DCJ District Guidance Template - draft</a:t>
            </a:r>
            <a:endParaRPr lang="en-US" sz="2800" dirty="0">
              <a:highlight>
                <a:srgbClr val="FFFF00"/>
              </a:highlight>
            </a:endParaRPr>
          </a:p>
        </p:txBody>
      </p:sp>
      <p:sp>
        <p:nvSpPr>
          <p:cNvPr id="4" name="Slide Number Placeholder 3">
            <a:extLst>
              <a:ext uri="{FF2B5EF4-FFF2-40B4-BE49-F238E27FC236}">
                <a16:creationId xmlns:a16="http://schemas.microsoft.com/office/drawing/2014/main" id="{E6BE5180-8C64-C245-96D3-2713E565EB59}"/>
              </a:ext>
            </a:extLst>
          </p:cNvPr>
          <p:cNvSpPr>
            <a:spLocks noGrp="1"/>
          </p:cNvSpPr>
          <p:nvPr>
            <p:ph type="sldNum" sz="quarter" idx="10"/>
          </p:nvPr>
        </p:nvSpPr>
        <p:spPr/>
        <p:txBody>
          <a:bodyPr/>
          <a:lstStyle/>
          <a:p>
            <a:fld id="{1CE96537-7078-420B-A775-05F8FAE87E85}" type="slidenum">
              <a:rPr lang="en-US" altLang="en-US" smtClean="0"/>
              <a:pPr/>
              <a:t>57</a:t>
            </a:fld>
            <a:endParaRPr lang="en-US" altLang="en-US" dirty="0"/>
          </a:p>
        </p:txBody>
      </p:sp>
      <p:sp>
        <p:nvSpPr>
          <p:cNvPr id="5" name="Date Placeholder 4">
            <a:extLst>
              <a:ext uri="{FF2B5EF4-FFF2-40B4-BE49-F238E27FC236}">
                <a16:creationId xmlns:a16="http://schemas.microsoft.com/office/drawing/2014/main" id="{10F5421C-52BF-C741-95FC-1CD4D6E8357A}"/>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pic>
        <p:nvPicPr>
          <p:cNvPr id="6" name="Picture 5"/>
          <p:cNvPicPr>
            <a:picLocks noChangeAspect="1"/>
          </p:cNvPicPr>
          <p:nvPr/>
        </p:nvPicPr>
        <p:blipFill rotWithShape="1">
          <a:blip r:embed="rId3"/>
          <a:srcRect l="23602" t="20394" r="33441" b="12223"/>
          <a:stretch/>
        </p:blipFill>
        <p:spPr>
          <a:xfrm>
            <a:off x="1047749" y="1084169"/>
            <a:ext cx="6543675" cy="5773831"/>
          </a:xfrm>
          <a:prstGeom prst="rect">
            <a:avLst/>
          </a:prstGeom>
        </p:spPr>
      </p:pic>
      <p:sp>
        <p:nvSpPr>
          <p:cNvPr id="8" name="Rectangle 7"/>
          <p:cNvSpPr/>
          <p:nvPr/>
        </p:nvSpPr>
        <p:spPr>
          <a:xfrm>
            <a:off x="0" y="106023"/>
            <a:ext cx="9144000" cy="369332"/>
          </a:xfrm>
          <a:prstGeom prst="rect">
            <a:avLst/>
          </a:prstGeom>
          <a:solidFill>
            <a:schemeClr val="accent6">
              <a:lumMod val="20000"/>
              <a:lumOff val="80000"/>
            </a:schemeClr>
          </a:solidFill>
        </p:spPr>
        <p:txBody>
          <a:bodyPr wrap="square">
            <a:spAutoFit/>
          </a:bodyPr>
          <a:lstStyle/>
          <a:p>
            <a:pPr lvl="0"/>
            <a:r>
              <a:rPr lang="en-US" dirty="0"/>
              <a:t>Reporting</a:t>
            </a:r>
          </a:p>
        </p:txBody>
      </p:sp>
    </p:spTree>
    <p:extLst>
      <p:ext uri="{BB962C8B-B14F-4D97-AF65-F5344CB8AC3E}">
        <p14:creationId xmlns:p14="http://schemas.microsoft.com/office/powerpoint/2010/main" val="1116503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87A5C8-0D88-3343-A0E0-37CD7354D103}"/>
              </a:ext>
            </a:extLst>
          </p:cNvPr>
          <p:cNvSpPr>
            <a:spLocks noGrp="1"/>
          </p:cNvSpPr>
          <p:nvPr>
            <p:ph type="sldNum" sz="quarter" idx="10"/>
          </p:nvPr>
        </p:nvSpPr>
        <p:spPr/>
        <p:txBody>
          <a:bodyPr/>
          <a:lstStyle/>
          <a:p>
            <a:fld id="{1CE96537-7078-420B-A775-05F8FAE87E85}" type="slidenum">
              <a:rPr lang="en-US" altLang="en-US" smtClean="0"/>
              <a:pPr/>
              <a:t>58</a:t>
            </a:fld>
            <a:endParaRPr lang="en-US" altLang="en-US" dirty="0"/>
          </a:p>
        </p:txBody>
      </p:sp>
      <p:sp>
        <p:nvSpPr>
          <p:cNvPr id="5" name="Date Placeholder 4">
            <a:extLst>
              <a:ext uri="{FF2B5EF4-FFF2-40B4-BE49-F238E27FC236}">
                <a16:creationId xmlns:a16="http://schemas.microsoft.com/office/drawing/2014/main" id="{A6C327D2-B04C-0442-99F2-882E2BFCC2A8}"/>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pic>
        <p:nvPicPr>
          <p:cNvPr id="7" name="Picture 2" descr="http://www.commscope.com/uploadedImages/CommScope.com/Blog/Blog_Posts/Data%20Center%20Capacity%20Planning.jpg">
            <a:extLst>
              <a:ext uri="{FF2B5EF4-FFF2-40B4-BE49-F238E27FC236}">
                <a16:creationId xmlns:a16="http://schemas.microsoft.com/office/drawing/2014/main" id="{6915922F-02BC-5D4B-9B9F-1E3165DAFB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183"/>
          <a:stretch/>
        </p:blipFill>
        <p:spPr bwMode="auto">
          <a:xfrm>
            <a:off x="7597077" y="4504267"/>
            <a:ext cx="1546923" cy="181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9999" y="1488538"/>
            <a:ext cx="7474490" cy="3724096"/>
          </a:xfrm>
          <a:prstGeom prst="rect">
            <a:avLst/>
          </a:prstGeom>
        </p:spPr>
        <p:txBody>
          <a:bodyPr wrap="square">
            <a:spAutoFit/>
          </a:bodyPr>
          <a:lstStyle/>
          <a:p>
            <a:r>
              <a:rPr lang="en-AU" sz="1600" b="1" dirty="0">
                <a:solidFill>
                  <a:schemeClr val="accent1"/>
                </a:solidFill>
              </a:rPr>
              <a:t>Key takeaways:</a:t>
            </a:r>
          </a:p>
          <a:p>
            <a:endParaRPr lang="en-AU" sz="1400" dirty="0"/>
          </a:p>
          <a:p>
            <a:pPr marL="285750" indent="-285750">
              <a:spcAft>
                <a:spcPts val="600"/>
              </a:spcAft>
              <a:buFont typeface="Wingdings" panose="05000000000000000000" pitchFamily="2" charset="2"/>
              <a:buChar char="Ø"/>
            </a:pPr>
            <a:r>
              <a:rPr lang="en-AU" sz="1600" dirty="0"/>
              <a:t>Providers own data that they enter into a client information management system – and clients are entitled to view records subject to privacy legislation</a:t>
            </a:r>
          </a:p>
          <a:p>
            <a:pPr marL="285750" indent="-285750">
              <a:spcAft>
                <a:spcPts val="600"/>
              </a:spcAft>
              <a:buFont typeface="Wingdings" panose="05000000000000000000" pitchFamily="2" charset="2"/>
              <a:buChar char="Ø"/>
            </a:pPr>
            <a:r>
              <a:rPr lang="en-AU" sz="1600" dirty="0"/>
              <a:t>DCJ sees de-identified, aggregate data with less detail than providers </a:t>
            </a:r>
          </a:p>
          <a:p>
            <a:pPr marL="285750" indent="-285750">
              <a:spcAft>
                <a:spcPts val="600"/>
              </a:spcAft>
              <a:buFont typeface="Wingdings" panose="05000000000000000000" pitchFamily="2" charset="2"/>
              <a:buChar char="Ø"/>
            </a:pPr>
            <a:r>
              <a:rPr lang="en-AU" sz="1600" dirty="0"/>
              <a:t>AIHW requires data extracts and DCJ receives reports on these – also de-identified and aggregate</a:t>
            </a:r>
          </a:p>
          <a:p>
            <a:pPr marL="285750" indent="-285750">
              <a:spcAft>
                <a:spcPts val="600"/>
              </a:spcAft>
              <a:buFont typeface="Wingdings" panose="05000000000000000000" pitchFamily="2" charset="2"/>
              <a:buChar char="Ø"/>
            </a:pPr>
            <a:r>
              <a:rPr lang="en-AU" sz="1600" dirty="0"/>
              <a:t>DCJ cannot see any information relating to individual clients or workers </a:t>
            </a:r>
          </a:p>
          <a:p>
            <a:pPr marL="285750" indent="-285750">
              <a:spcAft>
                <a:spcPts val="600"/>
              </a:spcAft>
              <a:buFont typeface="Wingdings" panose="05000000000000000000" pitchFamily="2" charset="2"/>
              <a:buChar char="Ø"/>
            </a:pPr>
            <a:r>
              <a:rPr lang="en-AU" sz="1600" dirty="0"/>
              <a:t>Providers can use COS data to inform their own practice and to support annual reporting</a:t>
            </a:r>
          </a:p>
          <a:p>
            <a:pPr marL="285750" indent="-285750">
              <a:spcAft>
                <a:spcPts val="600"/>
              </a:spcAft>
              <a:buFont typeface="Wingdings" panose="05000000000000000000" pitchFamily="2" charset="2"/>
              <a:buChar char="Ø"/>
            </a:pPr>
            <a:r>
              <a:rPr lang="en-AU" sz="1600" dirty="0"/>
              <a:t>DCJ will use COS data to support reporting and to build an evidence base and advocacy for sector enhancements and innovation.</a:t>
            </a:r>
          </a:p>
          <a:p>
            <a:pPr marL="285750" indent="-285750">
              <a:spcAft>
                <a:spcPts val="600"/>
              </a:spcAft>
              <a:buFont typeface="Wingdings" panose="05000000000000000000" pitchFamily="2" charset="2"/>
              <a:buChar char="Ø"/>
            </a:pPr>
            <a:r>
              <a:rPr lang="en-AU" sz="1600" dirty="0"/>
              <a:t>Expectations of client participation will be realistic and reasonable.</a:t>
            </a:r>
          </a:p>
        </p:txBody>
      </p:sp>
      <p:sp>
        <p:nvSpPr>
          <p:cNvPr id="9" name="Rectangle 8"/>
          <p:cNvSpPr/>
          <p:nvPr/>
        </p:nvSpPr>
        <p:spPr>
          <a:xfrm>
            <a:off x="0" y="106023"/>
            <a:ext cx="9144000" cy="369332"/>
          </a:xfrm>
          <a:prstGeom prst="rect">
            <a:avLst/>
          </a:prstGeom>
          <a:solidFill>
            <a:schemeClr val="accent6">
              <a:lumMod val="20000"/>
              <a:lumOff val="80000"/>
            </a:schemeClr>
          </a:solidFill>
        </p:spPr>
        <p:txBody>
          <a:bodyPr wrap="square">
            <a:spAutoFit/>
          </a:bodyPr>
          <a:lstStyle/>
          <a:p>
            <a:pPr lvl="0"/>
            <a:r>
              <a:rPr lang="en-US" dirty="0"/>
              <a:t>Reporting</a:t>
            </a:r>
          </a:p>
        </p:txBody>
      </p:sp>
    </p:spTree>
    <p:extLst>
      <p:ext uri="{BB962C8B-B14F-4D97-AF65-F5344CB8AC3E}">
        <p14:creationId xmlns:p14="http://schemas.microsoft.com/office/powerpoint/2010/main" val="624523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2044A-3C48-6F41-8838-01CEAF28B69A}"/>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59</a:t>
            </a:fld>
            <a:endParaRPr lang="en-US" altLang="en-US" sz="800"/>
          </a:p>
        </p:txBody>
      </p:sp>
      <p:sp>
        <p:nvSpPr>
          <p:cNvPr id="5" name="Date Placeholder 4">
            <a:extLst>
              <a:ext uri="{FF2B5EF4-FFF2-40B4-BE49-F238E27FC236}">
                <a16:creationId xmlns:a16="http://schemas.microsoft.com/office/drawing/2014/main" id="{19F79626-A1DF-1443-B8F0-0FFC9798A20D}"/>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sp>
        <p:nvSpPr>
          <p:cNvPr id="2" name="Rectangle 1"/>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CIMS Demonstration</a:t>
            </a:r>
          </a:p>
        </p:txBody>
      </p:sp>
      <p:sp>
        <p:nvSpPr>
          <p:cNvPr id="7" name="Title 5">
            <a:extLst>
              <a:ext uri="{FF2B5EF4-FFF2-40B4-BE49-F238E27FC236}">
                <a16:creationId xmlns:a16="http://schemas.microsoft.com/office/drawing/2014/main" id="{E666C0CE-5149-4272-B098-4336C71D7260}"/>
              </a:ext>
            </a:extLst>
          </p:cNvPr>
          <p:cNvSpPr>
            <a:spLocks noGrp="1"/>
          </p:cNvSpPr>
          <p:nvPr>
            <p:ph idx="1"/>
          </p:nvPr>
        </p:nvSpPr>
        <p:spPr>
          <a:xfrm>
            <a:off x="360363" y="1987550"/>
            <a:ext cx="8229600" cy="766939"/>
          </a:xfrm>
        </p:spPr>
        <p:txBody>
          <a:bodyPr/>
          <a:lstStyle/>
          <a:p>
            <a:pPr marL="0" indent="0">
              <a:buNone/>
            </a:pPr>
            <a:r>
              <a:rPr lang="en-AU" sz="2800" dirty="0"/>
              <a:t>SHS – Client Outcomes Survey (COS)</a:t>
            </a:r>
          </a:p>
        </p:txBody>
      </p:sp>
      <p:sp>
        <p:nvSpPr>
          <p:cNvPr id="8" name="Text Placeholder 7">
            <a:extLst>
              <a:ext uri="{FF2B5EF4-FFF2-40B4-BE49-F238E27FC236}">
                <a16:creationId xmlns:a16="http://schemas.microsoft.com/office/drawing/2014/main" id="{881CCA3B-A8A6-4A95-B503-94DF0571123B}"/>
              </a:ext>
            </a:extLst>
          </p:cNvPr>
          <p:cNvSpPr txBox="1">
            <a:spLocks/>
          </p:cNvSpPr>
          <p:nvPr/>
        </p:nvSpPr>
        <p:spPr>
          <a:xfrm>
            <a:off x="360363" y="3098339"/>
            <a:ext cx="8670748" cy="79083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Client Information Management System (CIMS)</a:t>
            </a:r>
          </a:p>
        </p:txBody>
      </p:sp>
      <p:sp>
        <p:nvSpPr>
          <p:cNvPr id="6" name="Rectangle 5"/>
          <p:cNvSpPr/>
          <p:nvPr/>
        </p:nvSpPr>
        <p:spPr>
          <a:xfrm>
            <a:off x="824089" y="4217544"/>
            <a:ext cx="7382933" cy="1338828"/>
          </a:xfrm>
          <a:prstGeom prst="rect">
            <a:avLst/>
          </a:prstGeom>
        </p:spPr>
        <p:txBody>
          <a:bodyPr wrap="square">
            <a:spAutoFit/>
          </a:bodyPr>
          <a:lstStyle/>
          <a:p>
            <a:pPr lvl="3" indent="0">
              <a:buNone/>
            </a:pPr>
            <a:r>
              <a:rPr lang="en-AU" sz="2700" dirty="0"/>
              <a:t>Need Assistance?</a:t>
            </a:r>
          </a:p>
          <a:p>
            <a:pPr lvl="3" indent="0">
              <a:buNone/>
            </a:pPr>
            <a:endParaRPr lang="en-AU" sz="2700" dirty="0"/>
          </a:p>
          <a:p>
            <a:pPr lvl="3" indent="0">
              <a:buNone/>
            </a:pPr>
            <a:r>
              <a:rPr lang="en-AU" sz="2700" dirty="0"/>
              <a:t>Email: </a:t>
            </a:r>
            <a:r>
              <a:rPr lang="en-AU" sz="2700" dirty="0">
                <a:hlinkClick r:id="rId3"/>
              </a:rPr>
              <a:t>CIMS@facs.nsw.gov.au</a:t>
            </a:r>
            <a:endParaRPr lang="en-AU" sz="2700" dirty="0"/>
          </a:p>
        </p:txBody>
      </p:sp>
    </p:spTree>
    <p:extLst>
      <p:ext uri="{BB962C8B-B14F-4D97-AF65-F5344CB8AC3E}">
        <p14:creationId xmlns:p14="http://schemas.microsoft.com/office/powerpoint/2010/main" val="58357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B9B9EA2-AE68-47F9-85BB-0D089FD6DA22}" type="datetime2">
              <a:rPr lang="en-US" altLang="en-US" sz="1200">
                <a:solidFill>
                  <a:srgbClr val="0D1B43"/>
                </a:solidFill>
              </a:rPr>
              <a:pPr>
                <a:spcBef>
                  <a:spcPct val="0"/>
                </a:spcBef>
                <a:buFontTx/>
                <a:buNone/>
              </a:pPr>
              <a:t>Tuesday, June 27, 2023</a:t>
            </a:fld>
            <a:endParaRPr lang="en-US" altLang="en-US" sz="1200" dirty="0">
              <a:solidFill>
                <a:srgbClr val="0D1B43"/>
              </a:solidFill>
            </a:endParaRPr>
          </a:p>
        </p:txBody>
      </p:sp>
      <p:sp>
        <p:nvSpPr>
          <p:cNvPr id="112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8D3CA50-49CD-48B5-BE4F-BBCB4429E2AD}" type="slidenum">
              <a:rPr lang="en-US" altLang="en-US" sz="1200">
                <a:solidFill>
                  <a:srgbClr val="0D1B43"/>
                </a:solidFill>
              </a:rPr>
              <a:pPr>
                <a:spcBef>
                  <a:spcPct val="0"/>
                </a:spcBef>
                <a:buFontTx/>
                <a:buNone/>
              </a:pPr>
              <a:t>6</a:t>
            </a:fld>
            <a:endParaRPr lang="en-US" altLang="en-US" sz="1200" dirty="0">
              <a:solidFill>
                <a:srgbClr val="0D1B43"/>
              </a:solidFill>
            </a:endParaRPr>
          </a:p>
        </p:txBody>
      </p:sp>
      <p:sp>
        <p:nvSpPr>
          <p:cNvPr id="3" name="Rectangle 2"/>
          <p:cNvSpPr/>
          <p:nvPr/>
        </p:nvSpPr>
        <p:spPr>
          <a:xfrm>
            <a:off x="152400" y="1968312"/>
            <a:ext cx="8534400" cy="2685351"/>
          </a:xfrm>
          <a:prstGeom prst="rect">
            <a:avLst/>
          </a:prstGeom>
        </p:spPr>
        <p:txBody>
          <a:bodyPr wrap="square">
            <a:spAutoFit/>
          </a:bodyPr>
          <a:lstStyle/>
          <a:p>
            <a:pPr marL="293248" lvl="0" indent="-293248">
              <a:spcAft>
                <a:spcPts val="2052"/>
              </a:spcAft>
              <a:buFont typeface="Arial" panose="020B0604020202020204" pitchFamily="34" charset="0"/>
              <a:buChar char="•"/>
            </a:pPr>
            <a:r>
              <a:rPr lang="en-AU" dirty="0">
                <a:solidFill>
                  <a:prstClr val="black"/>
                </a:solidFill>
              </a:rPr>
              <a:t>SHS HSAs include milestones outlining provider requirements for participating in the Outcomes Framework</a:t>
            </a:r>
          </a:p>
          <a:p>
            <a:pPr marL="293248" lvl="0" indent="-293248">
              <a:spcAft>
                <a:spcPts val="1026"/>
              </a:spcAft>
              <a:buFont typeface="Arial" panose="020B0604020202020204" pitchFamily="34" charset="0"/>
              <a:buChar char="•"/>
            </a:pPr>
            <a:r>
              <a:rPr lang="en-US" dirty="0">
                <a:solidFill>
                  <a:prstClr val="black"/>
                </a:solidFill>
              </a:rPr>
              <a:t>Stepped out over the 3 year period from July 2021 to June 2024, nominated deliverables support:</a:t>
            </a:r>
          </a:p>
          <a:p>
            <a:pPr marL="718927" lvl="1" indent="-293248">
              <a:spcAft>
                <a:spcPts val="1026"/>
              </a:spcAft>
              <a:buFont typeface="Arial" panose="020B0604020202020204" pitchFamily="34" charset="0"/>
              <a:buChar char="•"/>
            </a:pPr>
            <a:r>
              <a:rPr lang="en-US" dirty="0">
                <a:solidFill>
                  <a:prstClr val="black"/>
                </a:solidFill>
              </a:rPr>
              <a:t>Progressive </a:t>
            </a:r>
            <a:r>
              <a:rPr lang="en-US" dirty="0" err="1">
                <a:solidFill>
                  <a:prstClr val="black"/>
                </a:solidFill>
              </a:rPr>
              <a:t>trialling</a:t>
            </a:r>
            <a:r>
              <a:rPr lang="en-US" dirty="0">
                <a:solidFill>
                  <a:prstClr val="black"/>
                </a:solidFill>
              </a:rPr>
              <a:t> of the Outcomes Framework</a:t>
            </a:r>
          </a:p>
          <a:p>
            <a:pPr marL="718927" lvl="1" indent="-293248">
              <a:spcAft>
                <a:spcPts val="1026"/>
              </a:spcAft>
              <a:buFont typeface="Arial" panose="020B0604020202020204" pitchFamily="34" charset="0"/>
              <a:buChar char="•"/>
            </a:pPr>
            <a:r>
              <a:rPr lang="en-US" dirty="0">
                <a:solidFill>
                  <a:prstClr val="black"/>
                </a:solidFill>
              </a:rPr>
              <a:t>Implementation of the Outcomes Framework</a:t>
            </a:r>
          </a:p>
          <a:p>
            <a:pPr marL="718927" lvl="1" indent="-293248">
              <a:buFont typeface="Arial" panose="020B0604020202020204" pitchFamily="34" charset="0"/>
              <a:buChar char="•"/>
            </a:pPr>
            <a:r>
              <a:rPr lang="en-US" dirty="0">
                <a:solidFill>
                  <a:prstClr val="black"/>
                </a:solidFill>
              </a:rPr>
              <a:t>Working towards full implementation of key program expectations</a:t>
            </a:r>
          </a:p>
        </p:txBody>
      </p:sp>
      <p:sp>
        <p:nvSpPr>
          <p:cNvPr id="6" name="Rectangle 5"/>
          <p:cNvSpPr/>
          <p:nvPr/>
        </p:nvSpPr>
        <p:spPr>
          <a:xfrm>
            <a:off x="0" y="40918"/>
            <a:ext cx="9144000" cy="369332"/>
          </a:xfrm>
          <a:prstGeom prst="rect">
            <a:avLst/>
          </a:prstGeom>
          <a:solidFill>
            <a:schemeClr val="accent6">
              <a:lumMod val="20000"/>
              <a:lumOff val="80000"/>
            </a:schemeClr>
          </a:solidFill>
        </p:spPr>
        <p:txBody>
          <a:bodyPr wrap="square">
            <a:spAutoFit/>
          </a:bodyPr>
          <a:lstStyle/>
          <a:p>
            <a:pPr lvl="0"/>
            <a:r>
              <a:rPr lang="en-US" dirty="0"/>
              <a:t>SHS Outcomes Framework recap; Development of the COS; Why use a COS?</a:t>
            </a:r>
          </a:p>
        </p:txBody>
      </p:sp>
    </p:spTree>
    <p:extLst>
      <p:ext uri="{BB962C8B-B14F-4D97-AF65-F5344CB8AC3E}">
        <p14:creationId xmlns:p14="http://schemas.microsoft.com/office/powerpoint/2010/main" val="3904025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2044A-3C48-6F41-8838-01CEAF28B69A}"/>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60</a:t>
            </a:fld>
            <a:endParaRPr lang="en-US" altLang="en-US" sz="800"/>
          </a:p>
        </p:txBody>
      </p:sp>
      <p:sp>
        <p:nvSpPr>
          <p:cNvPr id="5" name="Date Placeholder 4">
            <a:extLst>
              <a:ext uri="{FF2B5EF4-FFF2-40B4-BE49-F238E27FC236}">
                <a16:creationId xmlns:a16="http://schemas.microsoft.com/office/drawing/2014/main" id="{19F79626-A1DF-1443-B8F0-0FFC9798A20D}"/>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sp>
        <p:nvSpPr>
          <p:cNvPr id="2" name="Rectangle 1"/>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CIMS Demonstration</a:t>
            </a:r>
          </a:p>
        </p:txBody>
      </p:sp>
      <p:sp>
        <p:nvSpPr>
          <p:cNvPr id="9" name="Content Placeholder 3">
            <a:extLst>
              <a:ext uri="{FF2B5EF4-FFF2-40B4-BE49-F238E27FC236}">
                <a16:creationId xmlns:a16="http://schemas.microsoft.com/office/drawing/2014/main" id="{9EB7CA5C-D58E-6C32-C35B-40B525405BF0}"/>
              </a:ext>
            </a:extLst>
          </p:cNvPr>
          <p:cNvSpPr txBox="1">
            <a:spLocks/>
          </p:cNvSpPr>
          <p:nvPr/>
        </p:nvSpPr>
        <p:spPr bwMode="auto">
          <a:xfrm>
            <a:off x="1151889" y="2191925"/>
            <a:ext cx="8613000"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a:buFont typeface="Arial" panose="020B0604020202020204" pitchFamily="34" charset="0"/>
              <a:buChar char="•"/>
            </a:pPr>
            <a:r>
              <a:rPr lang="en-AU" sz="2700" b="1" dirty="0"/>
              <a:t>Generating the COS form</a:t>
            </a:r>
          </a:p>
          <a:p>
            <a:pPr marL="527175" lvl="4" indent="-257175"/>
            <a:r>
              <a:rPr lang="en-AU" sz="2400" dirty="0"/>
              <a:t>Printable version</a:t>
            </a:r>
          </a:p>
          <a:p>
            <a:pPr marL="527175" lvl="4" indent="-257175"/>
            <a:r>
              <a:rPr lang="en-AU" sz="2400" dirty="0"/>
              <a:t>Fillable version (for emailing to clients)</a:t>
            </a:r>
          </a:p>
          <a:p>
            <a:pPr marL="257175" indent="-257175">
              <a:buFont typeface="Arial" panose="020B0604020202020204" pitchFamily="34" charset="0"/>
              <a:buChar char="•"/>
            </a:pPr>
            <a:r>
              <a:rPr lang="en-AU" sz="2700" b="1" dirty="0"/>
              <a:t>The COS tab</a:t>
            </a:r>
          </a:p>
          <a:p>
            <a:pPr marL="527175" lvl="4" indent="-257175"/>
            <a:r>
              <a:rPr lang="en-AU" sz="2400" dirty="0"/>
              <a:t>recording non-participation</a:t>
            </a:r>
          </a:p>
          <a:p>
            <a:pPr marL="527175" lvl="4" indent="-257175"/>
            <a:r>
              <a:rPr lang="en-AU" sz="2400" dirty="0"/>
              <a:t>recording COS responses</a:t>
            </a:r>
          </a:p>
          <a:p>
            <a:pPr marL="257175" lvl="3" indent="-257175"/>
            <a:r>
              <a:rPr lang="en-AU" sz="2700" b="1" dirty="0"/>
              <a:t>COS list and report</a:t>
            </a:r>
          </a:p>
          <a:p>
            <a:pPr marL="257175" lvl="3" indent="-257175"/>
            <a:endParaRPr lang="en-AU" dirty="0"/>
          </a:p>
          <a:p>
            <a:pPr marL="257175" indent="-257175">
              <a:buFont typeface="Arial" panose="020B0604020202020204" pitchFamily="34" charset="0"/>
              <a:buChar char="•"/>
            </a:pPr>
            <a:endParaRPr lang="en-AU" dirty="0"/>
          </a:p>
        </p:txBody>
      </p:sp>
      <p:sp>
        <p:nvSpPr>
          <p:cNvPr id="6" name="Rectangle 5"/>
          <p:cNvSpPr/>
          <p:nvPr/>
        </p:nvSpPr>
        <p:spPr>
          <a:xfrm>
            <a:off x="1151888" y="1176092"/>
            <a:ext cx="3216911" cy="523220"/>
          </a:xfrm>
          <a:prstGeom prst="rect">
            <a:avLst/>
          </a:prstGeom>
        </p:spPr>
        <p:txBody>
          <a:bodyPr wrap="square">
            <a:spAutoFit/>
          </a:bodyPr>
          <a:lstStyle/>
          <a:p>
            <a:r>
              <a:rPr lang="en-AU" sz="2800" b="1" dirty="0"/>
              <a:t>Topics</a:t>
            </a:r>
            <a:endParaRPr lang="en-AU" sz="2800" dirty="0"/>
          </a:p>
        </p:txBody>
      </p:sp>
    </p:spTree>
    <p:extLst>
      <p:ext uri="{BB962C8B-B14F-4D97-AF65-F5344CB8AC3E}">
        <p14:creationId xmlns:p14="http://schemas.microsoft.com/office/powerpoint/2010/main" val="3470182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2044A-3C48-6F41-8838-01CEAF28B69A}"/>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61</a:t>
            </a:fld>
            <a:endParaRPr lang="en-US" altLang="en-US" sz="800"/>
          </a:p>
        </p:txBody>
      </p:sp>
      <p:sp>
        <p:nvSpPr>
          <p:cNvPr id="5" name="Date Placeholder 4">
            <a:extLst>
              <a:ext uri="{FF2B5EF4-FFF2-40B4-BE49-F238E27FC236}">
                <a16:creationId xmlns:a16="http://schemas.microsoft.com/office/drawing/2014/main" id="{19F79626-A1DF-1443-B8F0-0FFC9798A20D}"/>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sp>
        <p:nvSpPr>
          <p:cNvPr id="2" name="Rectangle 1"/>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CIMS Demonstration</a:t>
            </a:r>
          </a:p>
        </p:txBody>
      </p:sp>
      <p:sp>
        <p:nvSpPr>
          <p:cNvPr id="7" name="Title 1">
            <a:extLst>
              <a:ext uri="{FF2B5EF4-FFF2-40B4-BE49-F238E27FC236}">
                <a16:creationId xmlns:a16="http://schemas.microsoft.com/office/drawing/2014/main" id="{718CF432-B8E9-7C72-66E2-21DEB3DC8C2A}"/>
              </a:ext>
            </a:extLst>
          </p:cNvPr>
          <p:cNvSpPr>
            <a:spLocks noGrp="1"/>
          </p:cNvSpPr>
          <p:nvPr>
            <p:ph type="title"/>
          </p:nvPr>
        </p:nvSpPr>
        <p:spPr>
          <a:xfrm>
            <a:off x="168089" y="779639"/>
            <a:ext cx="8229600" cy="604838"/>
          </a:xfrm>
        </p:spPr>
        <p:txBody>
          <a:bodyPr/>
          <a:lstStyle/>
          <a:p>
            <a:r>
              <a:rPr lang="en-AU" sz="2700" dirty="0"/>
              <a:t>Generating the Printable COS form in CIMS</a:t>
            </a:r>
            <a:br>
              <a:rPr lang="en-AU" sz="2700" dirty="0"/>
            </a:br>
            <a:endParaRPr lang="en-AU" b="1" dirty="0"/>
          </a:p>
        </p:txBody>
      </p:sp>
      <p:sp>
        <p:nvSpPr>
          <p:cNvPr id="8" name="Content Placeholder 3">
            <a:extLst>
              <a:ext uri="{FF2B5EF4-FFF2-40B4-BE49-F238E27FC236}">
                <a16:creationId xmlns:a16="http://schemas.microsoft.com/office/drawing/2014/main" id="{9EB7CA5C-D58E-6C32-C35B-40B525405BF0}"/>
              </a:ext>
            </a:extLst>
          </p:cNvPr>
          <p:cNvSpPr>
            <a:spLocks noGrp="1"/>
          </p:cNvSpPr>
          <p:nvPr>
            <p:ph idx="1"/>
          </p:nvPr>
        </p:nvSpPr>
        <p:spPr>
          <a:xfrm>
            <a:off x="406191" y="1589960"/>
            <a:ext cx="4409357" cy="4256038"/>
          </a:xfrm>
        </p:spPr>
        <p:txBody>
          <a:bodyPr/>
          <a:lstStyle/>
          <a:p>
            <a:pPr marL="257175" indent="-257175">
              <a:spcBef>
                <a:spcPts val="0"/>
              </a:spcBef>
              <a:buFont typeface="Arial" panose="020B0604020202020204" pitchFamily="34" charset="0"/>
              <a:buChar char="•"/>
            </a:pPr>
            <a:r>
              <a:rPr lang="en-AU" sz="1800" dirty="0"/>
              <a:t>To create a new COS, pre-filled with the client’s name and current date:</a:t>
            </a:r>
          </a:p>
          <a:p>
            <a:pPr marL="540000" lvl="4" indent="-257175">
              <a:spcBef>
                <a:spcPts val="200"/>
              </a:spcBef>
              <a:buFont typeface="Courier New" panose="02070309020205020404" pitchFamily="49" charset="0"/>
              <a:buChar char="o"/>
            </a:pPr>
            <a:r>
              <a:rPr lang="en-AU" sz="1800" dirty="0"/>
              <a:t>Go to the Person/Documents tab.</a:t>
            </a:r>
          </a:p>
          <a:p>
            <a:pPr marL="540000" lvl="4" indent="-257175">
              <a:spcBef>
                <a:spcPts val="0"/>
              </a:spcBef>
              <a:buFont typeface="Courier New" panose="02070309020205020404" pitchFamily="49" charset="0"/>
              <a:buChar char="o"/>
            </a:pPr>
            <a:r>
              <a:rPr lang="en-AU" sz="1800" dirty="0"/>
              <a:t>Click the “Create New Document” button.</a:t>
            </a:r>
          </a:p>
          <a:p>
            <a:pPr marL="540000" lvl="4" indent="-257175">
              <a:spcBef>
                <a:spcPts val="0"/>
              </a:spcBef>
              <a:buFont typeface="Courier New" panose="02070309020205020404" pitchFamily="49" charset="0"/>
              <a:buChar char="o"/>
            </a:pPr>
            <a:r>
              <a:rPr lang="en-AU" sz="1800" dirty="0"/>
              <a:t>Select “Document Type” = Merge.</a:t>
            </a:r>
          </a:p>
          <a:p>
            <a:pPr marL="540000" lvl="4" indent="-257175">
              <a:spcBef>
                <a:spcPts val="0"/>
              </a:spcBef>
              <a:buFont typeface="Courier New" panose="02070309020205020404" pitchFamily="49" charset="0"/>
              <a:buChar char="o"/>
            </a:pPr>
            <a:r>
              <a:rPr lang="en-AU" sz="1800" dirty="0"/>
              <a:t>Select “Document” = Client Outcome Survey Printable form</a:t>
            </a:r>
          </a:p>
          <a:p>
            <a:pPr marL="540000" lvl="4" indent="-257175">
              <a:spcBef>
                <a:spcPts val="0"/>
              </a:spcBef>
              <a:buFont typeface="Courier New" panose="02070309020205020404" pitchFamily="49" charset="0"/>
              <a:buChar char="o"/>
            </a:pPr>
            <a:r>
              <a:rPr lang="en-AU" sz="1800" dirty="0"/>
              <a:t>Click the Save button.</a:t>
            </a:r>
          </a:p>
          <a:p>
            <a:pPr marL="540000" lvl="4" indent="-257175">
              <a:spcBef>
                <a:spcPts val="0"/>
              </a:spcBef>
              <a:buFont typeface="Courier New" panose="02070309020205020404" pitchFamily="49" charset="0"/>
              <a:buChar char="o"/>
            </a:pPr>
            <a:r>
              <a:rPr lang="en-AU" sz="1800" dirty="0"/>
              <a:t>Click the “View Document” button which appears after Save to download and print the form.</a:t>
            </a:r>
          </a:p>
          <a:p>
            <a:pPr marL="285750" lvl="3" indent="-285750">
              <a:spcBef>
                <a:spcPts val="300"/>
              </a:spcBef>
              <a:buFont typeface="Arial" panose="020B0604020202020204" pitchFamily="34" charset="0"/>
              <a:buChar char="•"/>
            </a:pPr>
            <a:r>
              <a:rPr lang="en-AU" sz="1800" dirty="0"/>
              <a:t>Existing documents can be reused after updating the date.</a:t>
            </a:r>
          </a:p>
          <a:p>
            <a:pPr marL="285750" lvl="3" indent="-285750">
              <a:spcBef>
                <a:spcPts val="300"/>
              </a:spcBef>
              <a:buFont typeface="Arial" panose="020B0604020202020204" pitchFamily="34" charset="0"/>
              <a:buChar char="•"/>
            </a:pPr>
            <a:r>
              <a:rPr lang="en-AU" sz="1800" dirty="0"/>
              <a:t>Old documents can be deleted.</a:t>
            </a:r>
          </a:p>
        </p:txBody>
      </p:sp>
      <p:pic>
        <p:nvPicPr>
          <p:cNvPr id="10" name="Picture 9">
            <a:extLst>
              <a:ext uri="{FF2B5EF4-FFF2-40B4-BE49-F238E27FC236}">
                <a16:creationId xmlns:a16="http://schemas.microsoft.com/office/drawing/2014/main" id="{94E8352D-31BB-E3D8-8B0F-389B5C442F6A}"/>
              </a:ext>
            </a:extLst>
          </p:cNvPr>
          <p:cNvPicPr>
            <a:picLocks noChangeAspect="1"/>
          </p:cNvPicPr>
          <p:nvPr/>
        </p:nvPicPr>
        <p:blipFill rotWithShape="1">
          <a:blip r:embed="rId3">
            <a:extLst>
              <a:ext uri="{28A0092B-C50C-407E-A947-70E740481C1C}">
                <a14:useLocalDpi xmlns:a14="http://schemas.microsoft.com/office/drawing/2010/main" val="0"/>
              </a:ext>
            </a:extLst>
          </a:blip>
          <a:srcRect l="1971" r="6351"/>
          <a:stretch/>
        </p:blipFill>
        <p:spPr>
          <a:xfrm>
            <a:off x="4690515" y="1711726"/>
            <a:ext cx="4047293" cy="3819393"/>
          </a:xfrm>
          <a:prstGeom prst="rect">
            <a:avLst/>
          </a:prstGeom>
        </p:spPr>
      </p:pic>
      <p:sp>
        <p:nvSpPr>
          <p:cNvPr id="3" name="Rectangle 2">
            <a:extLst>
              <a:ext uri="{FF2B5EF4-FFF2-40B4-BE49-F238E27FC236}">
                <a16:creationId xmlns:a16="http://schemas.microsoft.com/office/drawing/2014/main" id="{3D922B38-CDA5-3A0F-A586-3B397B3F4939}"/>
              </a:ext>
            </a:extLst>
          </p:cNvPr>
          <p:cNvSpPr/>
          <p:nvPr/>
        </p:nvSpPr>
        <p:spPr>
          <a:xfrm>
            <a:off x="4815549" y="3012254"/>
            <a:ext cx="3922259" cy="768638"/>
          </a:xfrm>
          <a:prstGeom prst="rect">
            <a:avLst/>
          </a:prstGeom>
          <a:solidFill>
            <a:schemeClr val="tx2">
              <a:lumMod val="20000"/>
              <a:lumOff val="80000"/>
              <a:alpha val="2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Tree>
    <p:extLst>
      <p:ext uri="{BB962C8B-B14F-4D97-AF65-F5344CB8AC3E}">
        <p14:creationId xmlns:p14="http://schemas.microsoft.com/office/powerpoint/2010/main" val="12884646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2044A-3C48-6F41-8838-01CEAF28B69A}"/>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62</a:t>
            </a:fld>
            <a:endParaRPr lang="en-US" altLang="en-US" sz="800"/>
          </a:p>
        </p:txBody>
      </p:sp>
      <p:sp>
        <p:nvSpPr>
          <p:cNvPr id="5" name="Date Placeholder 4">
            <a:extLst>
              <a:ext uri="{FF2B5EF4-FFF2-40B4-BE49-F238E27FC236}">
                <a16:creationId xmlns:a16="http://schemas.microsoft.com/office/drawing/2014/main" id="{19F79626-A1DF-1443-B8F0-0FFC9798A20D}"/>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sp>
        <p:nvSpPr>
          <p:cNvPr id="2" name="Rectangle 1"/>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CIMS Demonstration</a:t>
            </a:r>
          </a:p>
        </p:txBody>
      </p:sp>
      <p:sp>
        <p:nvSpPr>
          <p:cNvPr id="9" name="Title 1">
            <a:extLst>
              <a:ext uri="{FF2B5EF4-FFF2-40B4-BE49-F238E27FC236}">
                <a16:creationId xmlns:a16="http://schemas.microsoft.com/office/drawing/2014/main" id="{718CF432-B8E9-7C72-66E2-21DEB3DC8C2A}"/>
              </a:ext>
            </a:extLst>
          </p:cNvPr>
          <p:cNvSpPr>
            <a:spLocks noGrp="1"/>
          </p:cNvSpPr>
          <p:nvPr>
            <p:ph type="title"/>
          </p:nvPr>
        </p:nvSpPr>
        <p:spPr>
          <a:xfrm>
            <a:off x="213244" y="802216"/>
            <a:ext cx="8229600" cy="604838"/>
          </a:xfrm>
        </p:spPr>
        <p:txBody>
          <a:bodyPr/>
          <a:lstStyle/>
          <a:p>
            <a:r>
              <a:rPr lang="en-AU" sz="2700" dirty="0"/>
              <a:t>Generating the Printable COS form in CIMS</a:t>
            </a:r>
            <a:endParaRPr lang="en-AU" b="1" dirty="0"/>
          </a:p>
        </p:txBody>
      </p:sp>
      <p:sp>
        <p:nvSpPr>
          <p:cNvPr id="10" name="TextBox 9">
            <a:extLst>
              <a:ext uri="{FF2B5EF4-FFF2-40B4-BE49-F238E27FC236}">
                <a16:creationId xmlns:a16="http://schemas.microsoft.com/office/drawing/2014/main" id="{3B8FB930-1372-3956-3F1E-8263CAFFF99B}"/>
              </a:ext>
            </a:extLst>
          </p:cNvPr>
          <p:cNvSpPr txBox="1"/>
          <p:nvPr/>
        </p:nvSpPr>
        <p:spPr>
          <a:xfrm>
            <a:off x="350338" y="1271701"/>
            <a:ext cx="3676334" cy="4716143"/>
          </a:xfrm>
          <a:prstGeom prst="rect">
            <a:avLst/>
          </a:prstGeom>
          <a:noFill/>
        </p:spPr>
        <p:txBody>
          <a:bodyPr wrap="square" lIns="0" tIns="0" rIns="0" bIns="0" rtlCol="0">
            <a:noAutofit/>
          </a:bodyPr>
          <a:lstStyle/>
          <a:p>
            <a:pPr marL="255600" indent="-255600" algn="l">
              <a:spcBef>
                <a:spcPts val="300"/>
              </a:spcBef>
              <a:buFont typeface="Arial" panose="020B0604020202020204" pitchFamily="34" charset="0"/>
              <a:buChar char="•"/>
            </a:pPr>
            <a:r>
              <a:rPr lang="en-AU" sz="1800" dirty="0"/>
              <a:t>A blank COS form can be accessed by selecting the “</a:t>
            </a:r>
            <a:r>
              <a:rPr lang="en-AU" sz="1800" b="1" i="1" dirty="0"/>
              <a:t>SHS: Client Outcome Survey Printable PDF</a:t>
            </a:r>
            <a:r>
              <a:rPr lang="en-AU" sz="1800" dirty="0"/>
              <a:t>” item on the Admin/Documents page.</a:t>
            </a:r>
          </a:p>
          <a:p>
            <a:pPr marL="255600" indent="-255600" algn="l">
              <a:spcBef>
                <a:spcPts val="300"/>
              </a:spcBef>
              <a:buFont typeface="Arial" panose="020B0604020202020204" pitchFamily="34" charset="0"/>
              <a:buChar char="•"/>
            </a:pPr>
            <a:r>
              <a:rPr lang="en-AU" sz="1800" dirty="0"/>
              <a:t>The client name and COS date will need to be entered once the document is downloaded and before printing.</a:t>
            </a:r>
          </a:p>
          <a:p>
            <a:pPr marL="255600" indent="-255600">
              <a:spcBef>
                <a:spcPts val="300"/>
              </a:spcBef>
              <a:buFont typeface="Arial" panose="020B0604020202020204" pitchFamily="34" charset="0"/>
              <a:buChar char="•"/>
            </a:pPr>
            <a:r>
              <a:rPr lang="en-AU" dirty="0"/>
              <a:t>The form should be provided to case managed clients to complete:</a:t>
            </a:r>
          </a:p>
          <a:p>
            <a:pPr marL="600075" lvl="1" indent="-257175">
              <a:spcBef>
                <a:spcPts val="200"/>
              </a:spcBef>
              <a:buFont typeface="Courier New" panose="02070309020205020404" pitchFamily="49" charset="0"/>
              <a:buChar char="o"/>
            </a:pPr>
            <a:r>
              <a:rPr lang="en-AU" dirty="0"/>
              <a:t>Periodically during case plan reviews, or </a:t>
            </a:r>
          </a:p>
          <a:p>
            <a:pPr marL="600075" lvl="1" indent="-257175">
              <a:spcBef>
                <a:spcPts val="0"/>
              </a:spcBef>
              <a:buFont typeface="Courier New" panose="02070309020205020404" pitchFamily="49" charset="0"/>
              <a:buChar char="o"/>
            </a:pPr>
            <a:r>
              <a:rPr lang="en-AU" dirty="0"/>
              <a:t>At the end of support during exit planning, between 2 and 4 weeks prior to actual exit.</a:t>
            </a:r>
          </a:p>
          <a:p>
            <a:pPr marL="214313" indent="-214313">
              <a:buFont typeface="Arial" panose="020B0604020202020204" pitchFamily="34" charset="0"/>
              <a:buChar char="•"/>
            </a:pPr>
            <a:endParaRPr lang="en-AU" sz="1350" dirty="0"/>
          </a:p>
        </p:txBody>
      </p:sp>
      <p:pic>
        <p:nvPicPr>
          <p:cNvPr id="11" name="Content Placeholder 5">
            <a:extLst>
              <a:ext uri="{FF2B5EF4-FFF2-40B4-BE49-F238E27FC236}">
                <a16:creationId xmlns:a16="http://schemas.microsoft.com/office/drawing/2014/main" id="{8972C395-A063-B2D2-E90A-88B82901BB54}"/>
              </a:ext>
            </a:extLst>
          </p:cNvPr>
          <p:cNvPicPr>
            <a:picLocks noGrp="1" noChangeAspect="1"/>
          </p:cNvPicPr>
          <p:nvPr>
            <p:ph idx="1"/>
          </p:nvPr>
        </p:nvPicPr>
        <p:blipFill rotWithShape="1">
          <a:blip r:embed="rId3"/>
          <a:srcRect t="1050" r="2920"/>
          <a:stretch/>
        </p:blipFill>
        <p:spPr>
          <a:xfrm>
            <a:off x="4026672" y="1661763"/>
            <a:ext cx="4766990" cy="3872320"/>
          </a:xfrm>
        </p:spPr>
      </p:pic>
      <p:sp>
        <p:nvSpPr>
          <p:cNvPr id="12" name="Rectangle 11">
            <a:extLst>
              <a:ext uri="{FF2B5EF4-FFF2-40B4-BE49-F238E27FC236}">
                <a16:creationId xmlns:a16="http://schemas.microsoft.com/office/drawing/2014/main" id="{D6941557-4FDA-2038-E940-B28049D95001}"/>
              </a:ext>
            </a:extLst>
          </p:cNvPr>
          <p:cNvSpPr/>
          <p:nvPr/>
        </p:nvSpPr>
        <p:spPr>
          <a:xfrm>
            <a:off x="4120444" y="2196907"/>
            <a:ext cx="1255436" cy="294009"/>
          </a:xfrm>
          <a:prstGeom prst="rect">
            <a:avLst/>
          </a:prstGeom>
          <a:solidFill>
            <a:schemeClr val="accent2">
              <a:lumMod val="20000"/>
              <a:lumOff val="80000"/>
              <a:alpha val="2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14" name="Rectangle 13">
            <a:extLst>
              <a:ext uri="{FF2B5EF4-FFF2-40B4-BE49-F238E27FC236}">
                <a16:creationId xmlns:a16="http://schemas.microsoft.com/office/drawing/2014/main" id="{5494269A-A119-A332-C6C0-3183BA620A25}"/>
              </a:ext>
            </a:extLst>
          </p:cNvPr>
          <p:cNvSpPr/>
          <p:nvPr/>
        </p:nvSpPr>
        <p:spPr>
          <a:xfrm>
            <a:off x="7613150" y="2196906"/>
            <a:ext cx="1131511" cy="294009"/>
          </a:xfrm>
          <a:prstGeom prst="rect">
            <a:avLst/>
          </a:prstGeom>
          <a:solidFill>
            <a:schemeClr val="accent2">
              <a:lumMod val="20000"/>
              <a:lumOff val="80000"/>
              <a:alpha val="2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Tree>
    <p:extLst>
      <p:ext uri="{BB962C8B-B14F-4D97-AF65-F5344CB8AC3E}">
        <p14:creationId xmlns:p14="http://schemas.microsoft.com/office/powerpoint/2010/main" val="31266063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2044A-3C48-6F41-8838-01CEAF28B69A}"/>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63</a:t>
            </a:fld>
            <a:endParaRPr lang="en-US" altLang="en-US" sz="800"/>
          </a:p>
        </p:txBody>
      </p:sp>
      <p:sp>
        <p:nvSpPr>
          <p:cNvPr id="5" name="Date Placeholder 4">
            <a:extLst>
              <a:ext uri="{FF2B5EF4-FFF2-40B4-BE49-F238E27FC236}">
                <a16:creationId xmlns:a16="http://schemas.microsoft.com/office/drawing/2014/main" id="{19F79626-A1DF-1443-B8F0-0FFC9798A20D}"/>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sp>
        <p:nvSpPr>
          <p:cNvPr id="2" name="Rectangle 1"/>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CIMS Demonstration</a:t>
            </a:r>
          </a:p>
        </p:txBody>
      </p:sp>
      <p:sp>
        <p:nvSpPr>
          <p:cNvPr id="7" name="Title 1">
            <a:extLst>
              <a:ext uri="{FF2B5EF4-FFF2-40B4-BE49-F238E27FC236}">
                <a16:creationId xmlns:a16="http://schemas.microsoft.com/office/drawing/2014/main" id="{718CF432-B8E9-7C72-66E2-21DEB3DC8C2A}"/>
              </a:ext>
            </a:extLst>
          </p:cNvPr>
          <p:cNvSpPr>
            <a:spLocks noGrp="1"/>
          </p:cNvSpPr>
          <p:nvPr>
            <p:ph type="title"/>
          </p:nvPr>
        </p:nvSpPr>
        <p:spPr>
          <a:xfrm>
            <a:off x="179689" y="878895"/>
            <a:ext cx="7560000" cy="756000"/>
          </a:xfrm>
        </p:spPr>
        <p:txBody>
          <a:bodyPr anchor="t">
            <a:normAutofit/>
          </a:bodyPr>
          <a:lstStyle/>
          <a:p>
            <a:r>
              <a:rPr lang="en-AU" sz="2800" dirty="0"/>
              <a:t>Generating the Fillable COS form in CIMS</a:t>
            </a:r>
            <a:endParaRPr lang="en-AU" sz="2800" b="1" dirty="0"/>
          </a:p>
        </p:txBody>
      </p:sp>
      <p:sp>
        <p:nvSpPr>
          <p:cNvPr id="8" name="Content Placeholder 3">
            <a:extLst>
              <a:ext uri="{FF2B5EF4-FFF2-40B4-BE49-F238E27FC236}">
                <a16:creationId xmlns:a16="http://schemas.microsoft.com/office/drawing/2014/main" id="{9EB7CA5C-D58E-6C32-C35B-40B525405BF0}"/>
              </a:ext>
            </a:extLst>
          </p:cNvPr>
          <p:cNvSpPr txBox="1">
            <a:spLocks/>
          </p:cNvSpPr>
          <p:nvPr/>
        </p:nvSpPr>
        <p:spPr>
          <a:xfrm>
            <a:off x="270000" y="1873757"/>
            <a:ext cx="4019777" cy="3622475"/>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a:buFont typeface="Arial" panose="020B0604020202020204" pitchFamily="34" charset="0"/>
              <a:buChar char="•"/>
            </a:pPr>
            <a:r>
              <a:rPr lang="en-AU" sz="1800" dirty="0"/>
              <a:t>The fillable COS form can be accessed by selecting the “</a:t>
            </a:r>
            <a:r>
              <a:rPr lang="en-AU" sz="1800" b="1" i="1" dirty="0"/>
              <a:t>SHS: Client Outcome Survey Fillable PDF</a:t>
            </a:r>
            <a:r>
              <a:rPr lang="en-AU" sz="1800" dirty="0"/>
              <a:t>” item on Admin/Documents tab</a:t>
            </a:r>
          </a:p>
          <a:p>
            <a:pPr marL="257175" indent="-257175">
              <a:spcBef>
                <a:spcPts val="600"/>
              </a:spcBef>
              <a:buFont typeface="Arial" panose="020B0604020202020204" pitchFamily="34" charset="0"/>
              <a:buChar char="•"/>
            </a:pPr>
            <a:r>
              <a:rPr lang="en-AU" sz="1800" dirty="0"/>
              <a:t>Click on the document name to download the form</a:t>
            </a:r>
          </a:p>
          <a:p>
            <a:pPr marL="257175" indent="-257175">
              <a:spcBef>
                <a:spcPts val="600"/>
              </a:spcBef>
              <a:buFont typeface="Arial" panose="020B0604020202020204" pitchFamily="34" charset="0"/>
              <a:buChar char="•"/>
            </a:pPr>
            <a:r>
              <a:rPr lang="en-AU" sz="1800" dirty="0"/>
              <a:t>The name of the client and the date can be entered on the form and emailed to the client</a:t>
            </a:r>
          </a:p>
          <a:p>
            <a:pPr marL="257175" indent="-257175">
              <a:spcBef>
                <a:spcPts val="600"/>
              </a:spcBef>
              <a:buFont typeface="Arial" panose="020B0604020202020204" pitchFamily="34" charset="0"/>
              <a:buChar char="•"/>
            </a:pPr>
            <a:r>
              <a:rPr lang="en-AU" sz="1800" dirty="0"/>
              <a:t>The client can complete the form electronically and return it via email</a:t>
            </a:r>
          </a:p>
        </p:txBody>
      </p:sp>
      <p:pic>
        <p:nvPicPr>
          <p:cNvPr id="10" name="Picture 9">
            <a:extLst>
              <a:ext uri="{FF2B5EF4-FFF2-40B4-BE49-F238E27FC236}">
                <a16:creationId xmlns:a16="http://schemas.microsoft.com/office/drawing/2014/main" id="{93B1A3D5-BCC4-6540-632E-693C6760A1BB}"/>
              </a:ext>
            </a:extLst>
          </p:cNvPr>
          <p:cNvPicPr>
            <a:picLocks noChangeAspect="1"/>
          </p:cNvPicPr>
          <p:nvPr/>
        </p:nvPicPr>
        <p:blipFill>
          <a:blip r:embed="rId3"/>
          <a:srcRect/>
          <a:stretch/>
        </p:blipFill>
        <p:spPr>
          <a:xfrm>
            <a:off x="4458876" y="1885046"/>
            <a:ext cx="4101617" cy="1416254"/>
          </a:xfrm>
          <a:prstGeom prst="rect">
            <a:avLst/>
          </a:prstGeom>
        </p:spPr>
      </p:pic>
      <p:pic>
        <p:nvPicPr>
          <p:cNvPr id="11" name="Picture 10">
            <a:extLst>
              <a:ext uri="{FF2B5EF4-FFF2-40B4-BE49-F238E27FC236}">
                <a16:creationId xmlns:a16="http://schemas.microsoft.com/office/drawing/2014/main" id="{D87F2A05-255B-13AD-59B5-06C0B885D3A7}"/>
              </a:ext>
            </a:extLst>
          </p:cNvPr>
          <p:cNvPicPr>
            <a:picLocks noChangeAspect="1"/>
          </p:cNvPicPr>
          <p:nvPr/>
        </p:nvPicPr>
        <p:blipFill>
          <a:blip r:embed="rId4"/>
          <a:stretch>
            <a:fillRect/>
          </a:stretch>
        </p:blipFill>
        <p:spPr>
          <a:xfrm>
            <a:off x="4289777" y="3606767"/>
            <a:ext cx="4654744" cy="2274743"/>
          </a:xfrm>
          <a:prstGeom prst="rect">
            <a:avLst/>
          </a:prstGeom>
        </p:spPr>
      </p:pic>
      <p:sp>
        <p:nvSpPr>
          <p:cNvPr id="12" name="Rectangle 11">
            <a:extLst>
              <a:ext uri="{FF2B5EF4-FFF2-40B4-BE49-F238E27FC236}">
                <a16:creationId xmlns:a16="http://schemas.microsoft.com/office/drawing/2014/main" id="{4CE5B946-FD33-3700-2380-38CBAD1C6250}"/>
              </a:ext>
            </a:extLst>
          </p:cNvPr>
          <p:cNvSpPr/>
          <p:nvPr/>
        </p:nvSpPr>
        <p:spPr>
          <a:xfrm>
            <a:off x="6116303" y="1915901"/>
            <a:ext cx="886436" cy="247650"/>
          </a:xfrm>
          <a:prstGeom prst="rect">
            <a:avLst/>
          </a:prstGeom>
          <a:solidFill>
            <a:schemeClr val="accent2">
              <a:lumMod val="20000"/>
              <a:lumOff val="80000"/>
              <a:alpha val="2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13" name="Rectangle 12">
            <a:extLst>
              <a:ext uri="{FF2B5EF4-FFF2-40B4-BE49-F238E27FC236}">
                <a16:creationId xmlns:a16="http://schemas.microsoft.com/office/drawing/2014/main" id="{2627684B-E2C8-466D-6EBB-BF5D27463589}"/>
              </a:ext>
            </a:extLst>
          </p:cNvPr>
          <p:cNvSpPr/>
          <p:nvPr/>
        </p:nvSpPr>
        <p:spPr>
          <a:xfrm>
            <a:off x="4527703" y="3036977"/>
            <a:ext cx="2651992" cy="247650"/>
          </a:xfrm>
          <a:prstGeom prst="rect">
            <a:avLst/>
          </a:prstGeom>
          <a:solidFill>
            <a:schemeClr val="accent2">
              <a:lumMod val="20000"/>
              <a:lumOff val="80000"/>
              <a:alpha val="2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Tree>
    <p:extLst>
      <p:ext uri="{BB962C8B-B14F-4D97-AF65-F5344CB8AC3E}">
        <p14:creationId xmlns:p14="http://schemas.microsoft.com/office/powerpoint/2010/main" val="314479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2044A-3C48-6F41-8838-01CEAF28B69A}"/>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64</a:t>
            </a:fld>
            <a:endParaRPr lang="en-US" altLang="en-US" sz="800"/>
          </a:p>
        </p:txBody>
      </p:sp>
      <p:sp>
        <p:nvSpPr>
          <p:cNvPr id="5" name="Date Placeholder 4">
            <a:extLst>
              <a:ext uri="{FF2B5EF4-FFF2-40B4-BE49-F238E27FC236}">
                <a16:creationId xmlns:a16="http://schemas.microsoft.com/office/drawing/2014/main" id="{19F79626-A1DF-1443-B8F0-0FFC9798A20D}"/>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sp>
        <p:nvSpPr>
          <p:cNvPr id="2" name="Rectangle 1"/>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CIMS Demonstration</a:t>
            </a:r>
          </a:p>
        </p:txBody>
      </p:sp>
      <p:sp>
        <p:nvSpPr>
          <p:cNvPr id="7" name="Title 1">
            <a:extLst>
              <a:ext uri="{FF2B5EF4-FFF2-40B4-BE49-F238E27FC236}">
                <a16:creationId xmlns:a16="http://schemas.microsoft.com/office/drawing/2014/main" id="{718CF432-B8E9-7C72-66E2-21DEB3DC8C2A}"/>
              </a:ext>
            </a:extLst>
          </p:cNvPr>
          <p:cNvSpPr>
            <a:spLocks noGrp="1"/>
          </p:cNvSpPr>
          <p:nvPr>
            <p:ph type="title"/>
          </p:nvPr>
        </p:nvSpPr>
        <p:spPr>
          <a:xfrm>
            <a:off x="82550" y="802217"/>
            <a:ext cx="8229600" cy="604838"/>
          </a:xfrm>
        </p:spPr>
        <p:txBody>
          <a:bodyPr/>
          <a:lstStyle/>
          <a:p>
            <a:r>
              <a:rPr lang="en-AU" sz="2800" dirty="0"/>
              <a:t>COS tab – Adding a Non-participation record</a:t>
            </a:r>
          </a:p>
        </p:txBody>
      </p:sp>
      <p:sp>
        <p:nvSpPr>
          <p:cNvPr id="8" name="Content Placeholder 7">
            <a:extLst>
              <a:ext uri="{FF2B5EF4-FFF2-40B4-BE49-F238E27FC236}">
                <a16:creationId xmlns:a16="http://schemas.microsoft.com/office/drawing/2014/main" id="{A0F801B5-4C2D-AAE3-381C-6707AB3921A4}"/>
              </a:ext>
            </a:extLst>
          </p:cNvPr>
          <p:cNvSpPr>
            <a:spLocks noGrp="1"/>
          </p:cNvSpPr>
          <p:nvPr>
            <p:ph idx="1"/>
          </p:nvPr>
        </p:nvSpPr>
        <p:spPr>
          <a:xfrm>
            <a:off x="175016" y="1717639"/>
            <a:ext cx="4141610" cy="4015341"/>
          </a:xfrm>
        </p:spPr>
        <p:txBody>
          <a:bodyPr/>
          <a:lstStyle/>
          <a:p>
            <a:pPr marL="257175" indent="-257175">
              <a:spcBef>
                <a:spcPts val="0"/>
              </a:spcBef>
              <a:buFont typeface="Arial" panose="020B0604020202020204" pitchFamily="34" charset="0"/>
              <a:buChar char="•"/>
            </a:pPr>
            <a:r>
              <a:rPr lang="en-AU" sz="1800" dirty="0"/>
              <a:t>Go to the Person record and confirm that a support period exists for the person</a:t>
            </a:r>
          </a:p>
          <a:p>
            <a:pPr marL="257175" indent="-257175">
              <a:spcBef>
                <a:spcPts val="300"/>
              </a:spcBef>
              <a:buFont typeface="Arial" panose="020B0604020202020204" pitchFamily="34" charset="0"/>
              <a:buChar char="•"/>
            </a:pPr>
            <a:r>
              <a:rPr lang="en-AU" sz="1800" dirty="0"/>
              <a:t>Go to the COS tab and select ‘Create New’ button to display the COS form</a:t>
            </a:r>
          </a:p>
          <a:p>
            <a:pPr marL="257175" indent="-257175">
              <a:spcBef>
                <a:spcPts val="300"/>
              </a:spcBef>
              <a:buFont typeface="Arial" panose="020B0604020202020204" pitchFamily="34" charset="0"/>
              <a:buChar char="•"/>
            </a:pPr>
            <a:r>
              <a:rPr lang="en-AU" sz="1800" dirty="0"/>
              <a:t>For non-participating clients:</a:t>
            </a:r>
          </a:p>
          <a:p>
            <a:pPr marL="600075" lvl="1" indent="-257175" defTabSz="685800">
              <a:spcBef>
                <a:spcPts val="200"/>
              </a:spcBef>
              <a:buFont typeface="Courier New" panose="02070309020205020404" pitchFamily="49" charset="0"/>
              <a:buChar char="o"/>
            </a:pPr>
            <a:r>
              <a:rPr lang="en-AU" sz="1800" dirty="0"/>
              <a:t>Select ‘No’ in the Participating? field</a:t>
            </a:r>
          </a:p>
          <a:p>
            <a:pPr marL="600075" lvl="1" indent="-257175" defTabSz="685800">
              <a:spcBef>
                <a:spcPts val="0"/>
              </a:spcBef>
              <a:buFont typeface="Courier New" panose="02070309020205020404" pitchFamily="49" charset="0"/>
              <a:buChar char="o"/>
            </a:pPr>
            <a:r>
              <a:rPr lang="en-AU" sz="1800" dirty="0"/>
              <a:t>Select a reason from the Reasons for not participating field</a:t>
            </a:r>
          </a:p>
          <a:p>
            <a:pPr marL="285750" lvl="3" indent="-285750">
              <a:spcBef>
                <a:spcPts val="300"/>
              </a:spcBef>
              <a:buFont typeface="Arial" panose="020B0604020202020204" pitchFamily="34" charset="0"/>
              <a:buChar char="•"/>
            </a:pPr>
            <a:r>
              <a:rPr lang="en-AU" sz="1800" dirty="0"/>
              <a:t>Save the record</a:t>
            </a:r>
          </a:p>
        </p:txBody>
      </p:sp>
      <p:pic>
        <p:nvPicPr>
          <p:cNvPr id="10" name="Picture 9">
            <a:extLst>
              <a:ext uri="{FF2B5EF4-FFF2-40B4-BE49-F238E27FC236}">
                <a16:creationId xmlns:a16="http://schemas.microsoft.com/office/drawing/2014/main" id="{C978647F-FF54-48F6-DD5E-662C81EC016A}"/>
              </a:ext>
            </a:extLst>
          </p:cNvPr>
          <p:cNvPicPr>
            <a:picLocks noChangeAspect="1"/>
          </p:cNvPicPr>
          <p:nvPr/>
        </p:nvPicPr>
        <p:blipFill rotWithShape="1">
          <a:blip r:embed="rId3"/>
          <a:srcRect r="9643"/>
          <a:stretch/>
        </p:blipFill>
        <p:spPr>
          <a:xfrm>
            <a:off x="4342441" y="2122311"/>
            <a:ext cx="4549839" cy="2562578"/>
          </a:xfrm>
          <a:prstGeom prst="rect">
            <a:avLst/>
          </a:prstGeom>
        </p:spPr>
      </p:pic>
      <p:sp>
        <p:nvSpPr>
          <p:cNvPr id="11" name="Rectangle 10">
            <a:extLst>
              <a:ext uri="{FF2B5EF4-FFF2-40B4-BE49-F238E27FC236}">
                <a16:creationId xmlns:a16="http://schemas.microsoft.com/office/drawing/2014/main" id="{0BCC55DE-22AD-C819-5790-DD99896580B8}"/>
              </a:ext>
            </a:extLst>
          </p:cNvPr>
          <p:cNvSpPr/>
          <p:nvPr/>
        </p:nvSpPr>
        <p:spPr>
          <a:xfrm>
            <a:off x="4315534" y="2502828"/>
            <a:ext cx="722366" cy="247650"/>
          </a:xfrm>
          <a:prstGeom prst="rect">
            <a:avLst/>
          </a:prstGeom>
          <a:solidFill>
            <a:schemeClr val="accent2">
              <a:lumMod val="20000"/>
              <a:lumOff val="80000"/>
              <a:alpha val="2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12" name="Rectangle 11">
            <a:extLst>
              <a:ext uri="{FF2B5EF4-FFF2-40B4-BE49-F238E27FC236}">
                <a16:creationId xmlns:a16="http://schemas.microsoft.com/office/drawing/2014/main" id="{1058DC1A-9061-4372-E2EF-0E7A0FCDD1CE}"/>
              </a:ext>
            </a:extLst>
          </p:cNvPr>
          <p:cNvSpPr/>
          <p:nvPr/>
        </p:nvSpPr>
        <p:spPr>
          <a:xfrm>
            <a:off x="5409783" y="3305174"/>
            <a:ext cx="869244" cy="561976"/>
          </a:xfrm>
          <a:prstGeom prst="rect">
            <a:avLst/>
          </a:prstGeom>
          <a:solidFill>
            <a:schemeClr val="accent2">
              <a:lumMod val="20000"/>
              <a:lumOff val="80000"/>
              <a:alpha val="2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14" name="Rectangle 13">
            <a:extLst>
              <a:ext uri="{FF2B5EF4-FFF2-40B4-BE49-F238E27FC236}">
                <a16:creationId xmlns:a16="http://schemas.microsoft.com/office/drawing/2014/main" id="{56E98627-A2CA-3A16-1A01-98559DCFDDFB}"/>
              </a:ext>
            </a:extLst>
          </p:cNvPr>
          <p:cNvSpPr/>
          <p:nvPr/>
        </p:nvSpPr>
        <p:spPr>
          <a:xfrm>
            <a:off x="7649216" y="2196748"/>
            <a:ext cx="457200" cy="247650"/>
          </a:xfrm>
          <a:prstGeom prst="rect">
            <a:avLst/>
          </a:prstGeom>
          <a:solidFill>
            <a:schemeClr val="accent2">
              <a:lumMod val="20000"/>
              <a:lumOff val="80000"/>
              <a:alpha val="2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Tree>
    <p:extLst>
      <p:ext uri="{BB962C8B-B14F-4D97-AF65-F5344CB8AC3E}">
        <p14:creationId xmlns:p14="http://schemas.microsoft.com/office/powerpoint/2010/main" val="2253337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2044A-3C48-6F41-8838-01CEAF28B69A}"/>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65</a:t>
            </a:fld>
            <a:endParaRPr lang="en-US" altLang="en-US" sz="800"/>
          </a:p>
        </p:txBody>
      </p:sp>
      <p:sp>
        <p:nvSpPr>
          <p:cNvPr id="5" name="Date Placeholder 4">
            <a:extLst>
              <a:ext uri="{FF2B5EF4-FFF2-40B4-BE49-F238E27FC236}">
                <a16:creationId xmlns:a16="http://schemas.microsoft.com/office/drawing/2014/main" id="{19F79626-A1DF-1443-B8F0-0FFC9798A20D}"/>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sp>
        <p:nvSpPr>
          <p:cNvPr id="2" name="Rectangle 1"/>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CIMS Demonstration</a:t>
            </a:r>
          </a:p>
        </p:txBody>
      </p:sp>
      <p:sp>
        <p:nvSpPr>
          <p:cNvPr id="7" name="Title 1">
            <a:extLst>
              <a:ext uri="{FF2B5EF4-FFF2-40B4-BE49-F238E27FC236}">
                <a16:creationId xmlns:a16="http://schemas.microsoft.com/office/drawing/2014/main" id="{718CF432-B8E9-7C72-66E2-21DEB3DC8C2A}"/>
              </a:ext>
            </a:extLst>
          </p:cNvPr>
          <p:cNvSpPr>
            <a:spLocks noGrp="1"/>
          </p:cNvSpPr>
          <p:nvPr>
            <p:ph type="title"/>
          </p:nvPr>
        </p:nvSpPr>
        <p:spPr>
          <a:xfrm>
            <a:off x="247111" y="813506"/>
            <a:ext cx="8229600" cy="604838"/>
          </a:xfrm>
        </p:spPr>
        <p:txBody>
          <a:bodyPr/>
          <a:lstStyle/>
          <a:p>
            <a:r>
              <a:rPr lang="en-AU" sz="2800" b="1" dirty="0"/>
              <a:t>COS tab – Adding a COS record</a:t>
            </a:r>
          </a:p>
        </p:txBody>
      </p:sp>
      <p:sp>
        <p:nvSpPr>
          <p:cNvPr id="8" name="Content Placeholder 7">
            <a:extLst>
              <a:ext uri="{FF2B5EF4-FFF2-40B4-BE49-F238E27FC236}">
                <a16:creationId xmlns:a16="http://schemas.microsoft.com/office/drawing/2014/main" id="{A0F801B5-4C2D-AAE3-381C-6707AB3921A4}"/>
              </a:ext>
            </a:extLst>
          </p:cNvPr>
          <p:cNvSpPr>
            <a:spLocks noGrp="1"/>
          </p:cNvSpPr>
          <p:nvPr>
            <p:ph idx="1"/>
          </p:nvPr>
        </p:nvSpPr>
        <p:spPr>
          <a:xfrm>
            <a:off x="209101" y="1459249"/>
            <a:ext cx="4186589" cy="4417570"/>
          </a:xfrm>
        </p:spPr>
        <p:txBody>
          <a:bodyPr/>
          <a:lstStyle/>
          <a:p>
            <a:pPr marL="257175" indent="-257175">
              <a:buFont typeface="Arial" panose="020B0604020202020204" pitchFamily="34" charset="0"/>
              <a:buChar char="•"/>
            </a:pPr>
            <a:r>
              <a:rPr lang="en-AU" sz="1800" dirty="0"/>
              <a:t>Go to the Person record and confirm that a support period exists for the person</a:t>
            </a:r>
          </a:p>
          <a:p>
            <a:pPr marL="257175" indent="-257175">
              <a:spcBef>
                <a:spcPts val="300"/>
              </a:spcBef>
              <a:buFont typeface="Arial" panose="020B0604020202020204" pitchFamily="34" charset="0"/>
              <a:buChar char="•"/>
            </a:pPr>
            <a:r>
              <a:rPr lang="en-AU" sz="1800" dirty="0"/>
              <a:t>Go to the COS tab and select ‘Create New’ button to display the COS form</a:t>
            </a:r>
          </a:p>
          <a:p>
            <a:pPr marL="257175" indent="-257175">
              <a:spcBef>
                <a:spcPts val="300"/>
              </a:spcBef>
              <a:buFont typeface="Arial" panose="020B0604020202020204" pitchFamily="34" charset="0"/>
              <a:buChar char="•"/>
            </a:pPr>
            <a:r>
              <a:rPr lang="en-AU" sz="1800" dirty="0"/>
              <a:t>Update the Date field to the date the COS form was provided to the client</a:t>
            </a:r>
          </a:p>
          <a:p>
            <a:pPr marL="257175" indent="-257175">
              <a:spcBef>
                <a:spcPts val="300"/>
              </a:spcBef>
              <a:buFont typeface="Arial" panose="020B0604020202020204" pitchFamily="34" charset="0"/>
              <a:buChar char="•"/>
            </a:pPr>
            <a:r>
              <a:rPr lang="en-AU" sz="1800" dirty="0"/>
              <a:t>Select ‘Yes’ in the Participating? field to display the COS questions</a:t>
            </a:r>
          </a:p>
          <a:p>
            <a:pPr marL="257175" indent="-257175">
              <a:spcBef>
                <a:spcPts val="300"/>
              </a:spcBef>
              <a:buFont typeface="Arial" panose="020B0604020202020204" pitchFamily="34" charset="0"/>
              <a:buChar char="•"/>
            </a:pPr>
            <a:r>
              <a:rPr lang="en-AU" sz="1800" dirty="0"/>
              <a:t>Select the responses as provided by the client and save the record</a:t>
            </a:r>
          </a:p>
          <a:p>
            <a:pPr marL="257175" indent="-257175">
              <a:spcBef>
                <a:spcPts val="300"/>
              </a:spcBef>
              <a:buFont typeface="Arial" panose="020B0604020202020204" pitchFamily="34" charset="0"/>
              <a:buChar char="•"/>
            </a:pPr>
            <a:r>
              <a:rPr lang="en-AU" sz="1800" dirty="0"/>
              <a:t>A score will be displayed if all of the questions have a score or Not Applicable is selected</a:t>
            </a:r>
          </a:p>
        </p:txBody>
      </p:sp>
      <p:pic>
        <p:nvPicPr>
          <p:cNvPr id="10" name="Picture 9">
            <a:extLst>
              <a:ext uri="{FF2B5EF4-FFF2-40B4-BE49-F238E27FC236}">
                <a16:creationId xmlns:a16="http://schemas.microsoft.com/office/drawing/2014/main" id="{9B414AAA-7246-5582-DBE5-47356A9517BA}"/>
              </a:ext>
            </a:extLst>
          </p:cNvPr>
          <p:cNvPicPr>
            <a:picLocks noChangeAspect="1"/>
          </p:cNvPicPr>
          <p:nvPr/>
        </p:nvPicPr>
        <p:blipFill rotWithShape="1">
          <a:blip r:embed="rId3"/>
          <a:srcRect r="2574"/>
          <a:stretch/>
        </p:blipFill>
        <p:spPr>
          <a:xfrm>
            <a:off x="4344320" y="1489075"/>
            <a:ext cx="4531507" cy="4303138"/>
          </a:xfrm>
          <a:prstGeom prst="rect">
            <a:avLst/>
          </a:prstGeom>
          <a:solidFill>
            <a:schemeClr val="accent2">
              <a:lumMod val="20000"/>
              <a:lumOff val="80000"/>
              <a:alpha val="25000"/>
            </a:schemeClr>
          </a:solidFill>
        </p:spPr>
      </p:pic>
      <p:sp>
        <p:nvSpPr>
          <p:cNvPr id="11" name="Rectangle 10">
            <a:extLst>
              <a:ext uri="{FF2B5EF4-FFF2-40B4-BE49-F238E27FC236}">
                <a16:creationId xmlns:a16="http://schemas.microsoft.com/office/drawing/2014/main" id="{0BCC55DE-22AD-C819-5790-DD99896580B8}"/>
              </a:ext>
            </a:extLst>
          </p:cNvPr>
          <p:cNvSpPr/>
          <p:nvPr/>
        </p:nvSpPr>
        <p:spPr>
          <a:xfrm>
            <a:off x="4305312" y="1736656"/>
            <a:ext cx="596996" cy="204669"/>
          </a:xfrm>
          <a:prstGeom prst="rect">
            <a:avLst/>
          </a:prstGeom>
          <a:solidFill>
            <a:schemeClr val="accent2">
              <a:lumMod val="20000"/>
              <a:lumOff val="80000"/>
              <a:alpha val="2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12" name="Rectangle 11">
            <a:extLst>
              <a:ext uri="{FF2B5EF4-FFF2-40B4-BE49-F238E27FC236}">
                <a16:creationId xmlns:a16="http://schemas.microsoft.com/office/drawing/2014/main" id="{56BD3B6D-0925-370E-B7BB-842057ECC872}"/>
              </a:ext>
            </a:extLst>
          </p:cNvPr>
          <p:cNvSpPr/>
          <p:nvPr/>
        </p:nvSpPr>
        <p:spPr>
          <a:xfrm>
            <a:off x="5216646" y="2311761"/>
            <a:ext cx="968461" cy="199043"/>
          </a:xfrm>
          <a:prstGeom prst="rect">
            <a:avLst/>
          </a:prstGeom>
          <a:solidFill>
            <a:schemeClr val="accent2">
              <a:lumMod val="20000"/>
              <a:lumOff val="80000"/>
              <a:alpha val="2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13" name="Rectangle 12">
            <a:extLst>
              <a:ext uri="{FF2B5EF4-FFF2-40B4-BE49-F238E27FC236}">
                <a16:creationId xmlns:a16="http://schemas.microsoft.com/office/drawing/2014/main" id="{56E98627-A2CA-3A16-1A01-98559DCFDDFB}"/>
              </a:ext>
            </a:extLst>
          </p:cNvPr>
          <p:cNvSpPr/>
          <p:nvPr/>
        </p:nvSpPr>
        <p:spPr>
          <a:xfrm>
            <a:off x="6829174" y="1522345"/>
            <a:ext cx="377851" cy="204669"/>
          </a:xfrm>
          <a:prstGeom prst="rect">
            <a:avLst/>
          </a:prstGeom>
          <a:solidFill>
            <a:schemeClr val="accent2">
              <a:lumMod val="20000"/>
              <a:lumOff val="80000"/>
              <a:alpha val="2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14" name="Rectangle 13">
            <a:extLst>
              <a:ext uri="{FF2B5EF4-FFF2-40B4-BE49-F238E27FC236}">
                <a16:creationId xmlns:a16="http://schemas.microsoft.com/office/drawing/2014/main" id="{1058DC1A-9061-4372-E2EF-0E7A0FCDD1CE}"/>
              </a:ext>
            </a:extLst>
          </p:cNvPr>
          <p:cNvSpPr/>
          <p:nvPr/>
        </p:nvSpPr>
        <p:spPr>
          <a:xfrm>
            <a:off x="5443399" y="5357499"/>
            <a:ext cx="866485" cy="228336"/>
          </a:xfrm>
          <a:prstGeom prst="rect">
            <a:avLst/>
          </a:prstGeom>
          <a:solidFill>
            <a:schemeClr val="accent2">
              <a:lumMod val="20000"/>
              <a:lumOff val="80000"/>
              <a:alpha val="2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Tree>
    <p:extLst>
      <p:ext uri="{BB962C8B-B14F-4D97-AF65-F5344CB8AC3E}">
        <p14:creationId xmlns:p14="http://schemas.microsoft.com/office/powerpoint/2010/main" val="39740526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2044A-3C48-6F41-8838-01CEAF28B69A}"/>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66</a:t>
            </a:fld>
            <a:endParaRPr lang="en-US" altLang="en-US" sz="800"/>
          </a:p>
        </p:txBody>
      </p:sp>
      <p:sp>
        <p:nvSpPr>
          <p:cNvPr id="5" name="Date Placeholder 4">
            <a:extLst>
              <a:ext uri="{FF2B5EF4-FFF2-40B4-BE49-F238E27FC236}">
                <a16:creationId xmlns:a16="http://schemas.microsoft.com/office/drawing/2014/main" id="{19F79626-A1DF-1443-B8F0-0FFC9798A20D}"/>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sp>
        <p:nvSpPr>
          <p:cNvPr id="2" name="Rectangle 1"/>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CIMS Demonstration</a:t>
            </a:r>
          </a:p>
        </p:txBody>
      </p:sp>
      <p:sp>
        <p:nvSpPr>
          <p:cNvPr id="7" name="Title 1">
            <a:extLst>
              <a:ext uri="{FF2B5EF4-FFF2-40B4-BE49-F238E27FC236}">
                <a16:creationId xmlns:a16="http://schemas.microsoft.com/office/drawing/2014/main" id="{718CF432-B8E9-7C72-66E2-21DEB3DC8C2A}"/>
              </a:ext>
            </a:extLst>
          </p:cNvPr>
          <p:cNvSpPr>
            <a:spLocks noGrp="1"/>
          </p:cNvSpPr>
          <p:nvPr>
            <p:ph type="title"/>
          </p:nvPr>
        </p:nvSpPr>
        <p:spPr>
          <a:xfrm>
            <a:off x="269689" y="779639"/>
            <a:ext cx="8229600" cy="604838"/>
          </a:xfrm>
        </p:spPr>
        <p:txBody>
          <a:bodyPr/>
          <a:lstStyle/>
          <a:p>
            <a:r>
              <a:rPr lang="en-AU" sz="2800" b="1" dirty="0"/>
              <a:t>COS list</a:t>
            </a:r>
          </a:p>
        </p:txBody>
      </p:sp>
      <p:sp>
        <p:nvSpPr>
          <p:cNvPr id="8" name="TextBox 7">
            <a:extLst>
              <a:ext uri="{FF2B5EF4-FFF2-40B4-BE49-F238E27FC236}">
                <a16:creationId xmlns:a16="http://schemas.microsoft.com/office/drawing/2014/main" id="{C616D38F-7337-6C6C-AC7D-660878264800}"/>
              </a:ext>
            </a:extLst>
          </p:cNvPr>
          <p:cNvSpPr txBox="1"/>
          <p:nvPr/>
        </p:nvSpPr>
        <p:spPr>
          <a:xfrm>
            <a:off x="123288" y="1559334"/>
            <a:ext cx="4981730" cy="3043487"/>
          </a:xfrm>
          <a:prstGeom prst="rect">
            <a:avLst/>
          </a:prstGeom>
          <a:noFill/>
        </p:spPr>
        <p:txBody>
          <a:bodyPr wrap="square" lIns="0" tIns="0" rIns="0" bIns="0" rtlCol="0">
            <a:noAutofit/>
          </a:bodyPr>
          <a:lstStyle/>
          <a:p>
            <a:pPr marL="135000"/>
            <a:r>
              <a:rPr lang="en-AU" dirty="0"/>
              <a:t>The COS list is accessible from the Reports/Lists tab in CIMS.</a:t>
            </a:r>
          </a:p>
          <a:p>
            <a:pPr marL="349313" indent="-214313">
              <a:spcBef>
                <a:spcPts val="450"/>
              </a:spcBef>
              <a:buFont typeface="Arial" panose="020B0604020202020204" pitchFamily="34" charset="0"/>
              <a:buChar char="•"/>
            </a:pPr>
            <a:r>
              <a:rPr lang="en-AU" dirty="0"/>
              <a:t>Select “List type” = COS List (v1.0)</a:t>
            </a:r>
          </a:p>
          <a:p>
            <a:pPr marL="349313" indent="-214313">
              <a:spcBef>
                <a:spcPts val="450"/>
              </a:spcBef>
              <a:buFont typeface="Arial" panose="020B0604020202020204" pitchFamily="34" charset="0"/>
              <a:buChar char="•"/>
            </a:pPr>
            <a:r>
              <a:rPr lang="en-AU" dirty="0"/>
              <a:t>Pick the required workgroup in the </a:t>
            </a:r>
            <a:br>
              <a:rPr lang="en-AU" dirty="0"/>
            </a:br>
            <a:r>
              <a:rPr lang="en-AU" dirty="0"/>
              <a:t>“Selected by” list</a:t>
            </a:r>
          </a:p>
          <a:p>
            <a:pPr marL="349313" indent="-214313">
              <a:spcBef>
                <a:spcPts val="450"/>
              </a:spcBef>
              <a:buFont typeface="Arial" panose="020B0604020202020204" pitchFamily="34" charset="0"/>
              <a:buChar char="•"/>
            </a:pPr>
            <a:r>
              <a:rPr lang="en-AU" dirty="0"/>
              <a:t>Select the required “Period of Interest” or manually set </a:t>
            </a:r>
            <a:br>
              <a:rPr lang="en-AU" dirty="0"/>
            </a:br>
            <a:r>
              <a:rPr lang="en-AU" dirty="0"/>
              <a:t>the start and end dates</a:t>
            </a:r>
            <a:r>
              <a:rPr lang="en-AU" sz="1400" dirty="0"/>
              <a:t>.</a:t>
            </a:r>
          </a:p>
          <a:p>
            <a:pPr marL="135000">
              <a:spcBef>
                <a:spcPts val="450"/>
              </a:spcBef>
            </a:pPr>
            <a:r>
              <a:rPr lang="en-AU" dirty="0"/>
              <a:t>An example of the output format is shown below.</a:t>
            </a:r>
          </a:p>
          <a:p>
            <a:pPr marL="349313" indent="-214313">
              <a:spcBef>
                <a:spcPts val="450"/>
              </a:spcBef>
              <a:buFont typeface="Arial" panose="020B0604020202020204" pitchFamily="34" charset="0"/>
              <a:buChar char="•"/>
            </a:pPr>
            <a:endParaRPr lang="en-AU" sz="1350" dirty="0"/>
          </a:p>
        </p:txBody>
      </p:sp>
      <p:pic>
        <p:nvPicPr>
          <p:cNvPr id="10" name="Picture 9">
            <a:extLst>
              <a:ext uri="{FF2B5EF4-FFF2-40B4-BE49-F238E27FC236}">
                <a16:creationId xmlns:a16="http://schemas.microsoft.com/office/drawing/2014/main" id="{E14CBEF5-3AC1-9F2B-3992-A5B894579B58}"/>
              </a:ext>
            </a:extLst>
          </p:cNvPr>
          <p:cNvPicPr>
            <a:picLocks noChangeAspect="1"/>
          </p:cNvPicPr>
          <p:nvPr/>
        </p:nvPicPr>
        <p:blipFill>
          <a:blip r:embed="rId3"/>
          <a:stretch>
            <a:fillRect/>
          </a:stretch>
        </p:blipFill>
        <p:spPr>
          <a:xfrm>
            <a:off x="81085" y="4673600"/>
            <a:ext cx="8972604" cy="1169683"/>
          </a:xfrm>
          <a:prstGeom prst="rect">
            <a:avLst/>
          </a:prstGeom>
          <a:ln w="12700">
            <a:solidFill>
              <a:schemeClr val="accent2">
                <a:lumMod val="50000"/>
              </a:schemeClr>
            </a:solidFill>
          </a:ln>
        </p:spPr>
      </p:pic>
      <p:pic>
        <p:nvPicPr>
          <p:cNvPr id="11" name="Picture 10" descr="A screenshot of a computer&#10;&#10;Description automatically generated with medium confidence">
            <a:extLst>
              <a:ext uri="{FF2B5EF4-FFF2-40B4-BE49-F238E27FC236}">
                <a16:creationId xmlns:a16="http://schemas.microsoft.com/office/drawing/2014/main" id="{34DA5F41-36F4-B546-835C-0D3848DD100F}"/>
              </a:ext>
            </a:extLst>
          </p:cNvPr>
          <p:cNvPicPr>
            <a:picLocks noChangeAspect="1"/>
          </p:cNvPicPr>
          <p:nvPr/>
        </p:nvPicPr>
        <p:blipFill rotWithShape="1">
          <a:blip r:embed="rId4">
            <a:extLst>
              <a:ext uri="{28A0092B-C50C-407E-A947-70E740481C1C}">
                <a14:useLocalDpi xmlns:a14="http://schemas.microsoft.com/office/drawing/2010/main" val="0"/>
              </a:ext>
            </a:extLst>
          </a:blip>
          <a:srcRect l="9659" r="14006"/>
          <a:stretch/>
        </p:blipFill>
        <p:spPr>
          <a:xfrm>
            <a:off x="5190734" y="1761756"/>
            <a:ext cx="3780738" cy="2580463"/>
          </a:xfrm>
          <a:prstGeom prst="rect">
            <a:avLst/>
          </a:prstGeom>
          <a:ln w="15875">
            <a:solidFill>
              <a:schemeClr val="accent2">
                <a:lumMod val="50000"/>
              </a:schemeClr>
            </a:solidFill>
          </a:ln>
        </p:spPr>
      </p:pic>
    </p:spTree>
    <p:extLst>
      <p:ext uri="{BB962C8B-B14F-4D97-AF65-F5344CB8AC3E}">
        <p14:creationId xmlns:p14="http://schemas.microsoft.com/office/powerpoint/2010/main" val="24314167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2044A-3C48-6F41-8838-01CEAF28B69A}"/>
              </a:ext>
            </a:extLst>
          </p:cNvPr>
          <p:cNvSpPr>
            <a:spLocks noGrp="1"/>
          </p:cNvSpPr>
          <p:nvPr>
            <p:ph type="sldNum" sz="quarter" idx="10"/>
          </p:nvPr>
        </p:nvSpPr>
        <p:spPr>
          <a:xfrm>
            <a:off x="7937500" y="6511925"/>
            <a:ext cx="749300" cy="209550"/>
          </a:xfrm>
        </p:spPr>
        <p:txBody>
          <a:bodyPr wrap="square" anchor="ctr">
            <a:normAutofit/>
          </a:bodyPr>
          <a:lstStyle/>
          <a:p>
            <a:pPr>
              <a:lnSpc>
                <a:spcPct val="90000"/>
              </a:lnSpc>
              <a:spcAft>
                <a:spcPts val="600"/>
              </a:spcAft>
            </a:pPr>
            <a:fld id="{1CE96537-7078-420B-A775-05F8FAE87E85}" type="slidenum">
              <a:rPr lang="en-US" altLang="en-US" sz="800" smtClean="0"/>
              <a:pPr>
                <a:lnSpc>
                  <a:spcPct val="90000"/>
                </a:lnSpc>
                <a:spcAft>
                  <a:spcPts val="600"/>
                </a:spcAft>
              </a:pPr>
              <a:t>67</a:t>
            </a:fld>
            <a:endParaRPr lang="en-US" altLang="en-US" sz="800"/>
          </a:p>
        </p:txBody>
      </p:sp>
      <p:sp>
        <p:nvSpPr>
          <p:cNvPr id="5" name="Date Placeholder 4">
            <a:extLst>
              <a:ext uri="{FF2B5EF4-FFF2-40B4-BE49-F238E27FC236}">
                <a16:creationId xmlns:a16="http://schemas.microsoft.com/office/drawing/2014/main" id="{19F79626-A1DF-1443-B8F0-0FFC9798A20D}"/>
              </a:ext>
            </a:extLst>
          </p:cNvPr>
          <p:cNvSpPr>
            <a:spLocks noGrp="1"/>
          </p:cNvSpPr>
          <p:nvPr>
            <p:ph type="dt" sz="half" idx="11"/>
          </p:nvPr>
        </p:nvSpPr>
        <p:spPr>
          <a:xfrm>
            <a:off x="5892800" y="6511925"/>
            <a:ext cx="2133600" cy="209550"/>
          </a:xfrm>
        </p:spPr>
        <p:txBody>
          <a:bodyPr wrap="square" anchor="ctr">
            <a:normAutofit/>
          </a:bodyPr>
          <a:lstStyle/>
          <a:p>
            <a:pPr>
              <a:lnSpc>
                <a:spcPct val="90000"/>
              </a:lnSpc>
              <a:spcAft>
                <a:spcPts val="600"/>
              </a:spcAft>
            </a:pPr>
            <a:fld id="{51FBA306-BA24-48B5-828D-559E61AE2E79}" type="datetime2">
              <a:rPr lang="en-US" altLang="en-US" sz="800" smtClean="0"/>
              <a:pPr>
                <a:lnSpc>
                  <a:spcPct val="90000"/>
                </a:lnSpc>
                <a:spcAft>
                  <a:spcPts val="600"/>
                </a:spcAft>
              </a:pPr>
              <a:t>Tuesday, June 27, 2023</a:t>
            </a:fld>
            <a:endParaRPr lang="en-US" altLang="en-US" sz="800"/>
          </a:p>
        </p:txBody>
      </p:sp>
      <p:sp>
        <p:nvSpPr>
          <p:cNvPr id="2" name="Rectangle 1"/>
          <p:cNvSpPr/>
          <p:nvPr/>
        </p:nvSpPr>
        <p:spPr>
          <a:xfrm>
            <a:off x="0" y="106257"/>
            <a:ext cx="9144000" cy="369332"/>
          </a:xfrm>
          <a:prstGeom prst="rect">
            <a:avLst/>
          </a:prstGeom>
          <a:solidFill>
            <a:schemeClr val="accent6">
              <a:lumMod val="20000"/>
              <a:lumOff val="80000"/>
            </a:schemeClr>
          </a:solidFill>
        </p:spPr>
        <p:txBody>
          <a:bodyPr wrap="square">
            <a:spAutoFit/>
          </a:bodyPr>
          <a:lstStyle/>
          <a:p>
            <a:pPr lvl="0"/>
            <a:r>
              <a:rPr lang="en-US" dirty="0"/>
              <a:t>CIMS Demonstration</a:t>
            </a:r>
          </a:p>
        </p:txBody>
      </p:sp>
      <p:sp>
        <p:nvSpPr>
          <p:cNvPr id="7" name="Title 1">
            <a:extLst>
              <a:ext uri="{FF2B5EF4-FFF2-40B4-BE49-F238E27FC236}">
                <a16:creationId xmlns:a16="http://schemas.microsoft.com/office/drawing/2014/main" id="{718CF432-B8E9-7C72-66E2-21DEB3DC8C2A}"/>
              </a:ext>
            </a:extLst>
          </p:cNvPr>
          <p:cNvSpPr>
            <a:spLocks noGrp="1"/>
          </p:cNvSpPr>
          <p:nvPr>
            <p:ph type="title"/>
          </p:nvPr>
        </p:nvSpPr>
        <p:spPr>
          <a:xfrm>
            <a:off x="224534" y="779639"/>
            <a:ext cx="8229600" cy="604838"/>
          </a:xfrm>
        </p:spPr>
        <p:txBody>
          <a:bodyPr/>
          <a:lstStyle/>
          <a:p>
            <a:r>
              <a:rPr lang="en-AU" sz="2800" b="1" dirty="0"/>
              <a:t>COS report</a:t>
            </a:r>
          </a:p>
        </p:txBody>
      </p:sp>
      <p:sp>
        <p:nvSpPr>
          <p:cNvPr id="8" name="TextBox 7">
            <a:extLst>
              <a:ext uri="{FF2B5EF4-FFF2-40B4-BE49-F238E27FC236}">
                <a16:creationId xmlns:a16="http://schemas.microsoft.com/office/drawing/2014/main" id="{DFC7E03C-2B74-2D70-2A08-5D53C5CD0A75}"/>
              </a:ext>
            </a:extLst>
          </p:cNvPr>
          <p:cNvSpPr txBox="1"/>
          <p:nvPr/>
        </p:nvSpPr>
        <p:spPr>
          <a:xfrm>
            <a:off x="79021" y="1670732"/>
            <a:ext cx="8956447" cy="1569701"/>
          </a:xfrm>
          <a:prstGeom prst="rect">
            <a:avLst/>
          </a:prstGeom>
          <a:noFill/>
        </p:spPr>
        <p:txBody>
          <a:bodyPr wrap="none" lIns="0" tIns="0" rIns="0" bIns="0" rtlCol="0">
            <a:noAutofit/>
          </a:bodyPr>
          <a:lstStyle/>
          <a:p>
            <a:pPr marL="135000"/>
            <a:r>
              <a:rPr lang="en-AU" dirty="0"/>
              <a:t>The COS participation report is accessible from the Reports-&gt;Reports tab in CIMS.</a:t>
            </a:r>
          </a:p>
          <a:p>
            <a:pPr marL="349313" indent="-214313">
              <a:spcBef>
                <a:spcPts val="300"/>
              </a:spcBef>
              <a:buFont typeface="Arial" panose="020B0604020202020204" pitchFamily="34" charset="0"/>
              <a:buChar char="•"/>
            </a:pPr>
            <a:r>
              <a:rPr lang="en-AU" dirty="0"/>
              <a:t>Select “Report type” = COS Rollout Participation (V1.0)</a:t>
            </a:r>
          </a:p>
          <a:p>
            <a:pPr marL="349313" indent="-214313">
              <a:spcBef>
                <a:spcPts val="300"/>
              </a:spcBef>
              <a:buFont typeface="Arial" panose="020B0604020202020204" pitchFamily="34" charset="0"/>
              <a:buChar char="•"/>
            </a:pPr>
            <a:r>
              <a:rPr lang="en-AU" dirty="0"/>
              <a:t>Pick the required workgroup (or contract if available) in the “Selected by” list</a:t>
            </a:r>
          </a:p>
          <a:p>
            <a:pPr marL="349313" indent="-214313">
              <a:spcBef>
                <a:spcPts val="300"/>
              </a:spcBef>
              <a:buFont typeface="Arial" panose="020B0604020202020204" pitchFamily="34" charset="0"/>
              <a:buChar char="•"/>
            </a:pPr>
            <a:r>
              <a:rPr lang="en-AU" dirty="0"/>
              <a:t>Select the required “Period of Interest” or manually set the start and end dates.</a:t>
            </a:r>
          </a:p>
          <a:p>
            <a:pPr marL="135000">
              <a:spcBef>
                <a:spcPts val="300"/>
              </a:spcBef>
            </a:pPr>
            <a:r>
              <a:rPr lang="en-AU" dirty="0"/>
              <a:t>An example of the output format is shown below.</a:t>
            </a:r>
          </a:p>
          <a:p>
            <a:pPr marL="349313" indent="-214313">
              <a:spcBef>
                <a:spcPts val="450"/>
              </a:spcBef>
              <a:buFont typeface="Arial" panose="020B0604020202020204" pitchFamily="34" charset="0"/>
              <a:buChar char="•"/>
            </a:pPr>
            <a:endParaRPr lang="en-AU" sz="1350" dirty="0"/>
          </a:p>
        </p:txBody>
      </p:sp>
      <p:pic>
        <p:nvPicPr>
          <p:cNvPr id="10" name="Picture 9" descr="A picture containing text, screenshot, number, font&#10;&#10;Description automatically generated">
            <a:extLst>
              <a:ext uri="{FF2B5EF4-FFF2-40B4-BE49-F238E27FC236}">
                <a16:creationId xmlns:a16="http://schemas.microsoft.com/office/drawing/2014/main" id="{C776ABCF-B497-1CA0-5B35-5451D6FB6940}"/>
              </a:ext>
            </a:extLst>
          </p:cNvPr>
          <p:cNvPicPr>
            <a:picLocks noChangeAspect="1"/>
          </p:cNvPicPr>
          <p:nvPr/>
        </p:nvPicPr>
        <p:blipFill rotWithShape="1">
          <a:blip r:embed="rId3">
            <a:extLst>
              <a:ext uri="{28A0092B-C50C-407E-A947-70E740481C1C}">
                <a14:useLocalDpi xmlns:a14="http://schemas.microsoft.com/office/drawing/2010/main" val="0"/>
              </a:ext>
            </a:extLst>
          </a:blip>
          <a:srcRect r="4005"/>
          <a:stretch/>
        </p:blipFill>
        <p:spPr>
          <a:xfrm>
            <a:off x="1294859" y="3271255"/>
            <a:ext cx="4212809" cy="3240000"/>
          </a:xfrm>
          <a:prstGeom prst="rect">
            <a:avLst/>
          </a:prstGeom>
        </p:spPr>
      </p:pic>
      <p:sp>
        <p:nvSpPr>
          <p:cNvPr id="11" name="Rectangle 10"/>
          <p:cNvSpPr/>
          <p:nvPr/>
        </p:nvSpPr>
        <p:spPr>
          <a:xfrm>
            <a:off x="5229543" y="4242256"/>
            <a:ext cx="3409523" cy="923330"/>
          </a:xfrm>
          <a:prstGeom prst="rect">
            <a:avLst/>
          </a:prstGeom>
        </p:spPr>
        <p:txBody>
          <a:bodyPr wrap="square">
            <a:spAutoFit/>
          </a:bodyPr>
          <a:lstStyle/>
          <a:p>
            <a:pPr marL="0" lvl="3" indent="0" algn="ctr">
              <a:buNone/>
            </a:pPr>
            <a:r>
              <a:rPr lang="en-AU" dirty="0"/>
              <a:t>Need Assistance?</a:t>
            </a:r>
          </a:p>
          <a:p>
            <a:pPr lvl="3" indent="0">
              <a:buNone/>
            </a:pPr>
            <a:endParaRPr lang="en-AU" dirty="0"/>
          </a:p>
          <a:p>
            <a:pPr marL="0" lvl="3" indent="0" algn="ctr">
              <a:buNone/>
            </a:pPr>
            <a:r>
              <a:rPr lang="en-AU" dirty="0"/>
              <a:t>Email: </a:t>
            </a:r>
            <a:r>
              <a:rPr lang="en-AU" dirty="0">
                <a:hlinkClick r:id="rId4"/>
              </a:rPr>
              <a:t>CIMS@facs.nsw.gov.au</a:t>
            </a:r>
            <a:endParaRPr lang="en-AU" dirty="0"/>
          </a:p>
        </p:txBody>
      </p:sp>
    </p:spTree>
    <p:extLst>
      <p:ext uri="{BB962C8B-B14F-4D97-AF65-F5344CB8AC3E}">
        <p14:creationId xmlns:p14="http://schemas.microsoft.com/office/powerpoint/2010/main" val="9183125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B9B9EA2-AE68-47F9-85BB-0D089FD6DA22}" type="datetime2">
              <a:rPr lang="en-US" altLang="en-US" sz="1200">
                <a:solidFill>
                  <a:srgbClr val="0D1B43"/>
                </a:solidFill>
              </a:rPr>
              <a:pPr>
                <a:spcBef>
                  <a:spcPct val="0"/>
                </a:spcBef>
                <a:buFontTx/>
                <a:buNone/>
              </a:pPr>
              <a:t>Tuesday, June 27, 2023</a:t>
            </a:fld>
            <a:endParaRPr lang="en-US" altLang="en-US" sz="1200" dirty="0">
              <a:solidFill>
                <a:srgbClr val="0D1B43"/>
              </a:solidFill>
            </a:endParaRPr>
          </a:p>
        </p:txBody>
      </p:sp>
      <p:sp>
        <p:nvSpPr>
          <p:cNvPr id="112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8D3CA50-49CD-48B5-BE4F-BBCB4429E2AD}" type="slidenum">
              <a:rPr lang="en-US" altLang="en-US" sz="1200">
                <a:solidFill>
                  <a:srgbClr val="0D1B43"/>
                </a:solidFill>
              </a:rPr>
              <a:pPr>
                <a:spcBef>
                  <a:spcPct val="0"/>
                </a:spcBef>
                <a:buFontTx/>
                <a:buNone/>
              </a:pPr>
              <a:t>68</a:t>
            </a:fld>
            <a:endParaRPr lang="en-US" altLang="en-US" sz="1200" dirty="0">
              <a:solidFill>
                <a:srgbClr val="0D1B43"/>
              </a:solidFill>
            </a:endParaRPr>
          </a:p>
        </p:txBody>
      </p:sp>
      <p:pic>
        <p:nvPicPr>
          <p:cNvPr id="6" name="Content Placeholder 3" descr="A close up of a toy&#10;&#10;Description automatically generated">
            <a:extLst>
              <a:ext uri="{FF2B5EF4-FFF2-40B4-BE49-F238E27FC236}">
                <a16:creationId xmlns:a16="http://schemas.microsoft.com/office/drawing/2014/main" id="{C63DED83-0FCF-C145-B6B7-F785BD418225}"/>
              </a:ext>
            </a:extLst>
          </p:cNvPr>
          <p:cNvPicPr>
            <a:picLocks/>
          </p:cNvPicPr>
          <p:nvPr/>
        </p:nvPicPr>
        <p:blipFill rotWithShape="1">
          <a:blip r:embed="rId3">
            <a:extLst>
              <a:ext uri="{28A0092B-C50C-407E-A947-70E740481C1C}">
                <a14:useLocalDpi xmlns:a14="http://schemas.microsoft.com/office/drawing/2010/main" val="0"/>
              </a:ext>
            </a:extLst>
          </a:blip>
          <a:srcRect t="9018" b="40683"/>
          <a:stretch/>
        </p:blipFill>
        <p:spPr bwMode="auto">
          <a:xfrm>
            <a:off x="688177" y="23823"/>
            <a:ext cx="3883822" cy="1384563"/>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extBox 3">
            <a:extLst>
              <a:ext uri="{FF2B5EF4-FFF2-40B4-BE49-F238E27FC236}">
                <a16:creationId xmlns:a16="http://schemas.microsoft.com/office/drawing/2014/main" id="{2C8A5065-17B1-C3C1-CCB5-B36EF85AA136}"/>
              </a:ext>
            </a:extLst>
          </p:cNvPr>
          <p:cNvGraphicFramePr/>
          <p:nvPr>
            <p:extLst>
              <p:ext uri="{D42A27DB-BD31-4B8C-83A1-F6EECF244321}">
                <p14:modId xmlns:p14="http://schemas.microsoft.com/office/powerpoint/2010/main" val="1812121142"/>
              </p:ext>
            </p:extLst>
          </p:nvPr>
        </p:nvGraphicFramePr>
        <p:xfrm>
          <a:off x="279201" y="1498075"/>
          <a:ext cx="8585597" cy="44099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6233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87A5C8-0D88-3343-A0E0-37CD7354D103}"/>
              </a:ext>
            </a:extLst>
          </p:cNvPr>
          <p:cNvSpPr>
            <a:spLocks noGrp="1"/>
          </p:cNvSpPr>
          <p:nvPr>
            <p:ph type="sldNum" sz="quarter" idx="10"/>
          </p:nvPr>
        </p:nvSpPr>
        <p:spPr/>
        <p:txBody>
          <a:bodyPr/>
          <a:lstStyle/>
          <a:p>
            <a:fld id="{1CE96537-7078-420B-A775-05F8FAE87E85}" type="slidenum">
              <a:rPr lang="en-US" altLang="en-US" smtClean="0"/>
              <a:pPr/>
              <a:t>69</a:t>
            </a:fld>
            <a:endParaRPr lang="en-US" altLang="en-US" dirty="0"/>
          </a:p>
        </p:txBody>
      </p:sp>
      <p:sp>
        <p:nvSpPr>
          <p:cNvPr id="5" name="Date Placeholder 4">
            <a:extLst>
              <a:ext uri="{FF2B5EF4-FFF2-40B4-BE49-F238E27FC236}">
                <a16:creationId xmlns:a16="http://schemas.microsoft.com/office/drawing/2014/main" id="{A6C327D2-B04C-0442-99F2-882E2BFCC2A8}"/>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sp>
        <p:nvSpPr>
          <p:cNvPr id="2" name="Rectangle 1"/>
          <p:cNvSpPr/>
          <p:nvPr/>
        </p:nvSpPr>
        <p:spPr>
          <a:xfrm>
            <a:off x="463010" y="1114942"/>
            <a:ext cx="7474490" cy="5016758"/>
          </a:xfrm>
          <a:prstGeom prst="rect">
            <a:avLst/>
          </a:prstGeom>
        </p:spPr>
        <p:txBody>
          <a:bodyPr wrap="square">
            <a:spAutoFit/>
          </a:bodyPr>
          <a:lstStyle/>
          <a:p>
            <a:r>
              <a:rPr lang="en-AU" b="1" dirty="0">
                <a:solidFill>
                  <a:schemeClr val="accent1"/>
                </a:solidFill>
              </a:rPr>
              <a:t>Reflections on administering the COS from </a:t>
            </a:r>
            <a:r>
              <a:rPr lang="en-AU" b="1" dirty="0" err="1">
                <a:solidFill>
                  <a:schemeClr val="accent1"/>
                </a:solidFill>
              </a:rPr>
              <a:t>Curijo</a:t>
            </a:r>
            <a:r>
              <a:rPr lang="en-AU" b="1" dirty="0">
                <a:solidFill>
                  <a:schemeClr val="accent1"/>
                </a:solidFill>
              </a:rPr>
              <a:t> –</a:t>
            </a:r>
          </a:p>
          <a:p>
            <a:endParaRPr lang="en-AU" b="1" dirty="0">
              <a:solidFill>
                <a:schemeClr val="accent1"/>
              </a:solidFill>
            </a:endParaRPr>
          </a:p>
          <a:p>
            <a:pPr marL="285750" indent="-285750">
              <a:buFont typeface="Wingdings" panose="05000000000000000000" pitchFamily="2" charset="2"/>
              <a:buChar char="v"/>
            </a:pPr>
            <a:r>
              <a:rPr lang="en-AU" b="1" dirty="0"/>
              <a:t>The importance of applying a cultural lens in their dealings with Aboriginal clients</a:t>
            </a:r>
          </a:p>
          <a:p>
            <a:pPr marL="285750" indent="-285750">
              <a:buFont typeface="Wingdings" panose="05000000000000000000" pitchFamily="2" charset="2"/>
              <a:buChar char="v"/>
            </a:pPr>
            <a:r>
              <a:rPr lang="en-AU" b="1" dirty="0"/>
              <a:t>The importance of explaining the purpose of the survey and how the data being used</a:t>
            </a:r>
          </a:p>
          <a:p>
            <a:pPr marL="285750" indent="-285750">
              <a:buFont typeface="Wingdings" panose="05000000000000000000" pitchFamily="2" charset="2"/>
              <a:buChar char="v"/>
            </a:pPr>
            <a:r>
              <a:rPr lang="en-AU" b="1" dirty="0"/>
              <a:t>The importance of ongoing reflection for practice growth</a:t>
            </a:r>
          </a:p>
          <a:p>
            <a:endParaRPr lang="en-AU" sz="800" b="1" dirty="0">
              <a:solidFill>
                <a:schemeClr val="accent1"/>
              </a:solidFill>
            </a:endParaRPr>
          </a:p>
          <a:p>
            <a:endParaRPr lang="en-AU" b="1" dirty="0">
              <a:solidFill>
                <a:schemeClr val="accent1"/>
              </a:solidFill>
            </a:endParaRPr>
          </a:p>
          <a:p>
            <a:r>
              <a:rPr lang="en-AU" b="1" dirty="0">
                <a:solidFill>
                  <a:schemeClr val="accent1"/>
                </a:solidFill>
              </a:rPr>
              <a:t>Reflections on administering the COS from Insight –</a:t>
            </a:r>
          </a:p>
          <a:p>
            <a:endParaRPr lang="en-AU" b="1" dirty="0">
              <a:solidFill>
                <a:schemeClr val="accent1"/>
              </a:solidFill>
            </a:endParaRPr>
          </a:p>
          <a:p>
            <a:pPr marL="285750" indent="-285750">
              <a:buFont typeface="Wingdings" panose="05000000000000000000" pitchFamily="2" charset="2"/>
              <a:buChar char="v"/>
            </a:pPr>
            <a:r>
              <a:rPr lang="en-AU" b="1" dirty="0"/>
              <a:t>Humility </a:t>
            </a:r>
          </a:p>
          <a:p>
            <a:pPr marL="285750" indent="-285750">
              <a:buFont typeface="Wingdings" panose="05000000000000000000" pitchFamily="2" charset="2"/>
              <a:buChar char="v"/>
            </a:pPr>
            <a:r>
              <a:rPr lang="en-AU" b="1" dirty="0"/>
              <a:t>Practice the administration of the COS prior to using it with a client</a:t>
            </a:r>
          </a:p>
          <a:p>
            <a:pPr marL="285750" indent="-285750">
              <a:buFont typeface="Wingdings" panose="05000000000000000000" pitchFamily="2" charset="2"/>
              <a:buChar char="v"/>
            </a:pPr>
            <a:r>
              <a:rPr lang="en-AU" b="1" dirty="0"/>
              <a:t>It’s ok to re-start the process</a:t>
            </a:r>
          </a:p>
          <a:p>
            <a:pPr marL="285750" indent="-285750">
              <a:buFont typeface="Wingdings" panose="05000000000000000000" pitchFamily="2" charset="2"/>
              <a:buChar char="v"/>
            </a:pPr>
            <a:r>
              <a:rPr lang="en-AU" b="1" dirty="0"/>
              <a:t>Make sure the client knows they are in charge</a:t>
            </a:r>
          </a:p>
          <a:p>
            <a:endParaRPr lang="en-AU" sz="1600" b="1" dirty="0">
              <a:solidFill>
                <a:schemeClr val="accent1"/>
              </a:solidFill>
            </a:endParaRPr>
          </a:p>
          <a:p>
            <a:endParaRPr lang="en-AU" sz="1600" b="1" dirty="0">
              <a:solidFill>
                <a:schemeClr val="accent1"/>
              </a:solidFill>
            </a:endParaRPr>
          </a:p>
        </p:txBody>
      </p:sp>
      <p:sp>
        <p:nvSpPr>
          <p:cNvPr id="8" name="Rectangle 7"/>
          <p:cNvSpPr/>
          <p:nvPr/>
        </p:nvSpPr>
        <p:spPr>
          <a:xfrm>
            <a:off x="0" y="51096"/>
            <a:ext cx="9144000" cy="369332"/>
          </a:xfrm>
          <a:prstGeom prst="rect">
            <a:avLst/>
          </a:prstGeom>
          <a:solidFill>
            <a:schemeClr val="accent6">
              <a:lumMod val="20000"/>
              <a:lumOff val="80000"/>
            </a:schemeClr>
          </a:solidFill>
        </p:spPr>
        <p:txBody>
          <a:bodyPr wrap="square">
            <a:spAutoFit/>
          </a:bodyPr>
          <a:lstStyle/>
          <a:p>
            <a:pPr lvl="0"/>
            <a:r>
              <a:rPr lang="en-US" dirty="0"/>
              <a:t>Embedding the COS into practice; Next steps</a:t>
            </a:r>
          </a:p>
        </p:txBody>
      </p:sp>
    </p:spTree>
    <p:extLst>
      <p:ext uri="{BB962C8B-B14F-4D97-AF65-F5344CB8AC3E}">
        <p14:creationId xmlns:p14="http://schemas.microsoft.com/office/powerpoint/2010/main" val="723255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B9B9EA2-AE68-47F9-85BB-0D089FD6DA22}" type="datetime2">
              <a:rPr lang="en-US" altLang="en-US" sz="1200">
                <a:solidFill>
                  <a:srgbClr val="0D1B43"/>
                </a:solidFill>
              </a:rPr>
              <a:pPr>
                <a:spcBef>
                  <a:spcPct val="0"/>
                </a:spcBef>
                <a:buFontTx/>
                <a:buNone/>
              </a:pPr>
              <a:t>Tuesday, June 27, 2023</a:t>
            </a:fld>
            <a:endParaRPr lang="en-US" altLang="en-US" sz="1200" dirty="0">
              <a:solidFill>
                <a:srgbClr val="0D1B43"/>
              </a:solidFill>
            </a:endParaRPr>
          </a:p>
        </p:txBody>
      </p:sp>
      <p:sp>
        <p:nvSpPr>
          <p:cNvPr id="112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8D3CA50-49CD-48B5-BE4F-BBCB4429E2AD}" type="slidenum">
              <a:rPr lang="en-US" altLang="en-US" sz="1200">
                <a:solidFill>
                  <a:srgbClr val="0D1B43"/>
                </a:solidFill>
              </a:rPr>
              <a:pPr>
                <a:spcBef>
                  <a:spcPct val="0"/>
                </a:spcBef>
                <a:buFontTx/>
                <a:buNone/>
              </a:pPr>
              <a:t>7</a:t>
            </a:fld>
            <a:endParaRPr lang="en-US" altLang="en-US" sz="1200" dirty="0">
              <a:solidFill>
                <a:srgbClr val="0D1B43"/>
              </a:solidFill>
            </a:endParaRPr>
          </a:p>
        </p:txBody>
      </p:sp>
      <p:sp>
        <p:nvSpPr>
          <p:cNvPr id="3" name="Rectangle 2"/>
          <p:cNvSpPr/>
          <p:nvPr/>
        </p:nvSpPr>
        <p:spPr>
          <a:xfrm>
            <a:off x="498377" y="756119"/>
            <a:ext cx="7566217" cy="369332"/>
          </a:xfrm>
          <a:prstGeom prst="rect">
            <a:avLst/>
          </a:prstGeom>
        </p:spPr>
        <p:txBody>
          <a:bodyPr wrap="square">
            <a:spAutoFit/>
          </a:bodyPr>
          <a:lstStyle/>
          <a:p>
            <a:pPr>
              <a:spcAft>
                <a:spcPts val="0"/>
              </a:spcAft>
            </a:pPr>
            <a:r>
              <a:rPr lang="en-AU"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SHS Outcomes Framework.</a:t>
            </a:r>
            <a:endParaRPr lang="en-AU" sz="1100"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15242557"/>
              </p:ext>
            </p:extLst>
          </p:nvPr>
        </p:nvGraphicFramePr>
        <p:xfrm>
          <a:off x="548628" y="1125452"/>
          <a:ext cx="7639792" cy="2918369"/>
        </p:xfrm>
        <a:graphic>
          <a:graphicData uri="http://schemas.openxmlformats.org/drawingml/2006/table">
            <a:tbl>
              <a:tblPr firstRow="1" firstCol="1" bandRow="1">
                <a:tableStyleId>{5C22544A-7EE6-4342-B048-85BDC9FD1C3A}</a:tableStyleId>
              </a:tblPr>
              <a:tblGrid>
                <a:gridCol w="1840769">
                  <a:extLst>
                    <a:ext uri="{9D8B030D-6E8A-4147-A177-3AD203B41FA5}">
                      <a16:colId xmlns:a16="http://schemas.microsoft.com/office/drawing/2014/main" val="3840870509"/>
                    </a:ext>
                  </a:extLst>
                </a:gridCol>
                <a:gridCol w="5799023">
                  <a:extLst>
                    <a:ext uri="{9D8B030D-6E8A-4147-A177-3AD203B41FA5}">
                      <a16:colId xmlns:a16="http://schemas.microsoft.com/office/drawing/2014/main" val="2860480293"/>
                    </a:ext>
                  </a:extLst>
                </a:gridCol>
              </a:tblGrid>
              <a:tr h="377872">
                <a:tc>
                  <a:txBody>
                    <a:bodyPr/>
                    <a:lstStyle/>
                    <a:p>
                      <a:pPr algn="just">
                        <a:spcAft>
                          <a:spcPts val="0"/>
                        </a:spcAft>
                      </a:pPr>
                      <a:r>
                        <a:rPr lang="en-AU" sz="1200" dirty="0">
                          <a:effectLst/>
                        </a:rPr>
                        <a:t>Domains</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652" marR="58652" marT="0" marB="0" anchor="ctr"/>
                </a:tc>
                <a:tc>
                  <a:txBody>
                    <a:bodyPr/>
                    <a:lstStyle/>
                    <a:p>
                      <a:pPr algn="just">
                        <a:spcAft>
                          <a:spcPts val="0"/>
                        </a:spcAft>
                      </a:pPr>
                      <a:r>
                        <a:rPr lang="en-AU" sz="1200" dirty="0">
                          <a:effectLst/>
                        </a:rPr>
                        <a:t>Core outcomes</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652" marR="58652" marT="0" marB="0" anchor="ctr"/>
                </a:tc>
                <a:extLst>
                  <a:ext uri="{0D108BD9-81ED-4DB2-BD59-A6C34878D82A}">
                    <a16:rowId xmlns:a16="http://schemas.microsoft.com/office/drawing/2014/main" val="2844471105"/>
                  </a:ext>
                </a:extLst>
              </a:tr>
              <a:tr h="377872">
                <a:tc rowSpan="2">
                  <a:txBody>
                    <a:bodyPr/>
                    <a:lstStyle/>
                    <a:p>
                      <a:pPr algn="just">
                        <a:spcAft>
                          <a:spcPts val="0"/>
                        </a:spcAft>
                      </a:pPr>
                      <a:r>
                        <a:rPr lang="en-AU" sz="1400" dirty="0">
                          <a:effectLst/>
                        </a:rPr>
                        <a:t>Safety</a:t>
                      </a:r>
                      <a:endParaRPr lang="en-AU"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652" marR="58652" marT="0" marB="0" anchor="ctr"/>
                </a:tc>
                <a:tc>
                  <a:txBody>
                    <a:bodyPr/>
                    <a:lstStyle/>
                    <a:p>
                      <a:pPr algn="just">
                        <a:spcAft>
                          <a:spcPts val="0"/>
                        </a:spcAft>
                      </a:pPr>
                      <a:r>
                        <a:rPr lang="en-AU" sz="1400">
                          <a:effectLst/>
                        </a:rPr>
                        <a:t>Clients feel safer</a:t>
                      </a:r>
                      <a:endParaRPr lang="en-AU"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8652" marR="58652" marT="0" marB="0" anchor="ctr"/>
                </a:tc>
                <a:extLst>
                  <a:ext uri="{0D108BD9-81ED-4DB2-BD59-A6C34878D82A}">
                    <a16:rowId xmlns:a16="http://schemas.microsoft.com/office/drawing/2014/main" val="91989309"/>
                  </a:ext>
                </a:extLst>
              </a:tr>
              <a:tr h="436337">
                <a:tc vMerge="1">
                  <a:txBody>
                    <a:bodyPr/>
                    <a:lstStyle/>
                    <a:p>
                      <a:endParaRPr lang="en-AU"/>
                    </a:p>
                  </a:txBody>
                  <a:tcPr/>
                </a:tc>
                <a:tc>
                  <a:txBody>
                    <a:bodyPr/>
                    <a:lstStyle/>
                    <a:p>
                      <a:pPr algn="just">
                        <a:spcAft>
                          <a:spcPts val="0"/>
                        </a:spcAft>
                      </a:pPr>
                      <a:r>
                        <a:rPr lang="en-AU" sz="1400" dirty="0">
                          <a:effectLst/>
                        </a:rPr>
                        <a:t>Clients make progress addressing their safety needs</a:t>
                      </a:r>
                      <a:endParaRPr lang="en-AU"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652" marR="58652" marT="0" marB="0" anchor="ctr"/>
                </a:tc>
                <a:extLst>
                  <a:ext uri="{0D108BD9-81ED-4DB2-BD59-A6C34878D82A}">
                    <a16:rowId xmlns:a16="http://schemas.microsoft.com/office/drawing/2014/main" val="643158818"/>
                  </a:ext>
                </a:extLst>
              </a:tr>
              <a:tr h="406926">
                <a:tc rowSpan="2">
                  <a:txBody>
                    <a:bodyPr/>
                    <a:lstStyle/>
                    <a:p>
                      <a:pPr algn="just">
                        <a:spcAft>
                          <a:spcPts val="0"/>
                        </a:spcAft>
                      </a:pPr>
                      <a:r>
                        <a:rPr lang="en-AU" sz="1400">
                          <a:effectLst/>
                        </a:rPr>
                        <a:t>Housing</a:t>
                      </a:r>
                      <a:endParaRPr lang="en-AU"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8652" marR="58652" marT="0" marB="0" anchor="ctr"/>
                </a:tc>
                <a:tc>
                  <a:txBody>
                    <a:bodyPr/>
                    <a:lstStyle/>
                    <a:p>
                      <a:pPr algn="just">
                        <a:spcAft>
                          <a:spcPts val="0"/>
                        </a:spcAft>
                      </a:pPr>
                      <a:r>
                        <a:rPr lang="en-AU" sz="1400">
                          <a:effectLst/>
                        </a:rPr>
                        <a:t>Clients make progress addressing their housing needs</a:t>
                      </a:r>
                      <a:endParaRPr lang="en-AU"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8652" marR="58652" marT="0" marB="0" anchor="ctr"/>
                </a:tc>
                <a:extLst>
                  <a:ext uri="{0D108BD9-81ED-4DB2-BD59-A6C34878D82A}">
                    <a16:rowId xmlns:a16="http://schemas.microsoft.com/office/drawing/2014/main" val="3870575026"/>
                  </a:ext>
                </a:extLst>
              </a:tr>
              <a:tr h="370674">
                <a:tc vMerge="1">
                  <a:txBody>
                    <a:bodyPr/>
                    <a:lstStyle/>
                    <a:p>
                      <a:endParaRPr lang="en-AU"/>
                    </a:p>
                  </a:txBody>
                  <a:tcPr/>
                </a:tc>
                <a:tc>
                  <a:txBody>
                    <a:bodyPr/>
                    <a:lstStyle/>
                    <a:p>
                      <a:pPr algn="just">
                        <a:spcAft>
                          <a:spcPts val="0"/>
                        </a:spcAft>
                      </a:pPr>
                      <a:r>
                        <a:rPr lang="en-AU" sz="1400">
                          <a:effectLst/>
                        </a:rPr>
                        <a:t>Clients sustain their tenancy</a:t>
                      </a:r>
                      <a:endParaRPr lang="en-AU"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8652" marR="58652" marT="0" marB="0" anchor="ctr"/>
                </a:tc>
                <a:extLst>
                  <a:ext uri="{0D108BD9-81ED-4DB2-BD59-A6C34878D82A}">
                    <a16:rowId xmlns:a16="http://schemas.microsoft.com/office/drawing/2014/main" val="2304593750"/>
                  </a:ext>
                </a:extLst>
              </a:tr>
              <a:tr h="430462">
                <a:tc rowSpan="2">
                  <a:txBody>
                    <a:bodyPr/>
                    <a:lstStyle/>
                    <a:p>
                      <a:pPr algn="just">
                        <a:spcAft>
                          <a:spcPts val="0"/>
                        </a:spcAft>
                      </a:pPr>
                      <a:r>
                        <a:rPr lang="en-AU" sz="1400">
                          <a:effectLst/>
                        </a:rPr>
                        <a:t>Wellbeing</a:t>
                      </a:r>
                      <a:endParaRPr lang="en-AU"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8652" marR="58652" marT="0" marB="0" anchor="ctr"/>
                </a:tc>
                <a:tc>
                  <a:txBody>
                    <a:bodyPr/>
                    <a:lstStyle/>
                    <a:p>
                      <a:pPr algn="just">
                        <a:spcAft>
                          <a:spcPts val="0"/>
                        </a:spcAft>
                      </a:pPr>
                      <a:r>
                        <a:rPr lang="en-AU" sz="1400" dirty="0">
                          <a:effectLst/>
                        </a:rPr>
                        <a:t>Clients have improved personal wellbeing</a:t>
                      </a:r>
                      <a:endParaRPr lang="en-AU"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652" marR="58652" marT="0" marB="0" anchor="ctr"/>
                </a:tc>
                <a:extLst>
                  <a:ext uri="{0D108BD9-81ED-4DB2-BD59-A6C34878D82A}">
                    <a16:rowId xmlns:a16="http://schemas.microsoft.com/office/drawing/2014/main" val="856587943"/>
                  </a:ext>
                </a:extLst>
              </a:tr>
              <a:tr h="518226">
                <a:tc vMerge="1">
                  <a:txBody>
                    <a:bodyPr/>
                    <a:lstStyle/>
                    <a:p>
                      <a:endParaRPr lang="en-AU"/>
                    </a:p>
                  </a:txBody>
                  <a:tcPr/>
                </a:tc>
                <a:tc>
                  <a:txBody>
                    <a:bodyPr/>
                    <a:lstStyle/>
                    <a:p>
                      <a:pPr algn="just">
                        <a:spcAft>
                          <a:spcPts val="0"/>
                        </a:spcAft>
                      </a:pPr>
                      <a:r>
                        <a:rPr lang="en-AU" sz="1400" dirty="0">
                          <a:effectLst/>
                        </a:rPr>
                        <a:t>Clients have improved capacity to tackle future challenges</a:t>
                      </a:r>
                      <a:endParaRPr lang="en-AU"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652" marR="58652" marT="0" marB="0" anchor="ctr"/>
                </a:tc>
                <a:extLst>
                  <a:ext uri="{0D108BD9-81ED-4DB2-BD59-A6C34878D82A}">
                    <a16:rowId xmlns:a16="http://schemas.microsoft.com/office/drawing/2014/main" val="2594010303"/>
                  </a:ext>
                </a:extLst>
              </a:tr>
            </a:tbl>
          </a:graphicData>
        </a:graphic>
      </p:graphicFrame>
      <p:sp>
        <p:nvSpPr>
          <p:cNvPr id="4" name="Rectangle 3"/>
          <p:cNvSpPr/>
          <p:nvPr/>
        </p:nvSpPr>
        <p:spPr>
          <a:xfrm>
            <a:off x="498377" y="4036151"/>
            <a:ext cx="7940771" cy="2754600"/>
          </a:xfrm>
          <a:prstGeom prst="rect">
            <a:avLst/>
          </a:prstGeom>
        </p:spPr>
        <p:txBody>
          <a:bodyPr wrap="square">
            <a:spAutoFit/>
          </a:bodyPr>
          <a:lstStyle/>
          <a:p>
            <a:pPr>
              <a:lnSpc>
                <a:spcPct val="120000"/>
              </a:lnSpc>
            </a:pPr>
            <a:r>
              <a:rPr lang="en-AU" sz="1400" dirty="0">
                <a:solidFill>
                  <a:schemeClr val="tx1">
                    <a:lumMod val="75000"/>
                    <a:lumOff val="25000"/>
                  </a:schemeClr>
                </a:solidFill>
              </a:rPr>
              <a:t>Companion documents: the Program Logic; the Outcomes Framework Toolkit.</a:t>
            </a:r>
          </a:p>
          <a:p>
            <a:pPr marL="285750" indent="-285750">
              <a:lnSpc>
                <a:spcPct val="120000"/>
              </a:lnSpc>
              <a:buFont typeface="Arial" panose="020B0604020202020204" pitchFamily="34" charset="0"/>
              <a:buChar char="•"/>
            </a:pPr>
            <a:r>
              <a:rPr lang="en-AU" sz="1400" dirty="0">
                <a:solidFill>
                  <a:schemeClr val="tx1">
                    <a:lumMod val="75000"/>
                    <a:lumOff val="25000"/>
                  </a:schemeClr>
                </a:solidFill>
              </a:rPr>
              <a:t>Providers are not solely accountable for Safety, Housing or Wellbeing. Clients don’t have control over all factors that impact safety, housing or wellbeing.</a:t>
            </a:r>
          </a:p>
          <a:p>
            <a:pPr marL="285750" indent="-285750">
              <a:lnSpc>
                <a:spcPct val="120000"/>
              </a:lnSpc>
              <a:buFont typeface="Arial" panose="020B0604020202020204" pitchFamily="34" charset="0"/>
              <a:buChar char="•"/>
            </a:pPr>
            <a:r>
              <a:rPr lang="en-AU" sz="1400" dirty="0">
                <a:solidFill>
                  <a:schemeClr val="tx1">
                    <a:lumMod val="75000"/>
                    <a:lumOff val="25000"/>
                  </a:schemeClr>
                </a:solidFill>
              </a:rPr>
              <a:t>The Outcomes Framework Guide considers context, constraints and </a:t>
            </a:r>
            <a:r>
              <a:rPr lang="en-AU" sz="1400" dirty="0" err="1">
                <a:solidFill>
                  <a:schemeClr val="tx1">
                    <a:lumMod val="75000"/>
                    <a:lumOff val="25000"/>
                  </a:schemeClr>
                </a:solidFill>
              </a:rPr>
              <a:t>attributability</a:t>
            </a:r>
            <a:r>
              <a:rPr lang="en-AU" sz="1400" dirty="0">
                <a:solidFill>
                  <a:schemeClr val="tx1">
                    <a:lumMod val="75000"/>
                    <a:lumOff val="25000"/>
                  </a:schemeClr>
                </a:solidFill>
              </a:rPr>
              <a:t>.</a:t>
            </a:r>
          </a:p>
          <a:p>
            <a:pPr>
              <a:lnSpc>
                <a:spcPct val="120000"/>
              </a:lnSpc>
            </a:pPr>
            <a:r>
              <a:rPr lang="en-AU" sz="1400" dirty="0">
                <a:solidFill>
                  <a:schemeClr val="tx1">
                    <a:lumMod val="75000"/>
                    <a:lumOff val="25000"/>
                  </a:schemeClr>
                </a:solidFill>
              </a:rPr>
              <a:t>Three tools will be used to collect data under the Outcomes Framework:</a:t>
            </a:r>
          </a:p>
          <a:p>
            <a:pPr marL="742950" lvl="1" indent="-285750">
              <a:lnSpc>
                <a:spcPct val="120000"/>
              </a:lnSpc>
              <a:buFont typeface="Arial" panose="020B0604020202020204" pitchFamily="34" charset="0"/>
              <a:buChar char="•"/>
            </a:pPr>
            <a:r>
              <a:rPr lang="en-AU" sz="1400" dirty="0">
                <a:solidFill>
                  <a:schemeClr val="tx1">
                    <a:lumMod val="75000"/>
                    <a:lumOff val="25000"/>
                  </a:schemeClr>
                </a:solidFill>
              </a:rPr>
              <a:t>Client information management systems – provider reported</a:t>
            </a:r>
          </a:p>
          <a:p>
            <a:pPr marL="742950" lvl="1" indent="-285750">
              <a:lnSpc>
                <a:spcPct val="120000"/>
              </a:lnSpc>
              <a:buFont typeface="Arial" panose="020B0604020202020204" pitchFamily="34" charset="0"/>
              <a:buChar char="•"/>
            </a:pPr>
            <a:r>
              <a:rPr lang="en-AU" sz="1400" dirty="0">
                <a:solidFill>
                  <a:schemeClr val="tx1">
                    <a:lumMod val="75000"/>
                    <a:lumOff val="25000"/>
                  </a:schemeClr>
                </a:solidFill>
              </a:rPr>
              <a:t>PWI – client reported</a:t>
            </a:r>
          </a:p>
          <a:p>
            <a:pPr marL="742950" lvl="1" indent="-285750">
              <a:lnSpc>
                <a:spcPct val="120000"/>
              </a:lnSpc>
              <a:spcAft>
                <a:spcPts val="600"/>
              </a:spcAft>
              <a:buFont typeface="Arial" panose="020B0604020202020204" pitchFamily="34" charset="0"/>
              <a:buChar char="•"/>
            </a:pPr>
            <a:r>
              <a:rPr lang="en-AU" sz="1400" dirty="0">
                <a:solidFill>
                  <a:schemeClr val="tx1">
                    <a:lumMod val="75000"/>
                    <a:lumOff val="25000"/>
                  </a:schemeClr>
                </a:solidFill>
              </a:rPr>
              <a:t>COS – client reported</a:t>
            </a:r>
            <a:endParaRPr lang="en-AU" sz="800" dirty="0">
              <a:solidFill>
                <a:schemeClr val="tx1">
                  <a:lumMod val="75000"/>
                  <a:lumOff val="25000"/>
                </a:schemeClr>
              </a:solidFill>
            </a:endParaRPr>
          </a:p>
          <a:p>
            <a:pPr algn="ctr">
              <a:lnSpc>
                <a:spcPct val="120000"/>
              </a:lnSpc>
            </a:pPr>
            <a:r>
              <a:rPr lang="en-AU" sz="1400" b="1" dirty="0">
                <a:solidFill>
                  <a:schemeClr val="tx1">
                    <a:lumMod val="75000"/>
                    <a:lumOff val="25000"/>
                  </a:schemeClr>
                </a:solidFill>
              </a:rPr>
              <a:t>Client participation in the PWI and COS is voluntary.</a:t>
            </a:r>
          </a:p>
          <a:p>
            <a:pPr>
              <a:lnSpc>
                <a:spcPct val="120000"/>
              </a:lnSpc>
            </a:pPr>
            <a:endParaRPr lang="en-AU" sz="1400" dirty="0">
              <a:solidFill>
                <a:schemeClr val="tx1">
                  <a:lumMod val="75000"/>
                  <a:lumOff val="25000"/>
                </a:schemeClr>
              </a:solidFill>
            </a:endParaRPr>
          </a:p>
        </p:txBody>
      </p:sp>
      <p:sp>
        <p:nvSpPr>
          <p:cNvPr id="8" name="Rectangle 7"/>
          <p:cNvSpPr/>
          <p:nvPr/>
        </p:nvSpPr>
        <p:spPr>
          <a:xfrm>
            <a:off x="0" y="40918"/>
            <a:ext cx="9144000" cy="369332"/>
          </a:xfrm>
          <a:prstGeom prst="rect">
            <a:avLst/>
          </a:prstGeom>
          <a:solidFill>
            <a:schemeClr val="accent6">
              <a:lumMod val="20000"/>
              <a:lumOff val="80000"/>
            </a:schemeClr>
          </a:solidFill>
        </p:spPr>
        <p:txBody>
          <a:bodyPr wrap="square">
            <a:spAutoFit/>
          </a:bodyPr>
          <a:lstStyle/>
          <a:p>
            <a:pPr lvl="0"/>
            <a:r>
              <a:rPr lang="en-US" dirty="0"/>
              <a:t>SHS Outcomes Framework recap; Development of the COS; Why use a COS?</a:t>
            </a:r>
          </a:p>
        </p:txBody>
      </p:sp>
    </p:spTree>
    <p:extLst>
      <p:ext uri="{BB962C8B-B14F-4D97-AF65-F5344CB8AC3E}">
        <p14:creationId xmlns:p14="http://schemas.microsoft.com/office/powerpoint/2010/main" val="28713547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271B9B-86E9-0242-9BA8-BA0A9650634C}"/>
              </a:ext>
            </a:extLst>
          </p:cNvPr>
          <p:cNvSpPr>
            <a:spLocks noGrp="1"/>
          </p:cNvSpPr>
          <p:nvPr>
            <p:ph idx="1"/>
          </p:nvPr>
        </p:nvSpPr>
        <p:spPr>
          <a:xfrm>
            <a:off x="391668" y="1657227"/>
            <a:ext cx="6443273" cy="4525963"/>
          </a:xfrm>
        </p:spPr>
        <p:txBody>
          <a:bodyPr/>
          <a:lstStyle/>
          <a:p>
            <a:r>
              <a:rPr lang="en-US" sz="2800" dirty="0"/>
              <a:t>Dealing with competing priorities </a:t>
            </a:r>
          </a:p>
          <a:p>
            <a:pPr marL="0" indent="0">
              <a:buNone/>
            </a:pPr>
            <a:endParaRPr lang="en-US" sz="2000" dirty="0"/>
          </a:p>
          <a:p>
            <a:r>
              <a:rPr lang="en-US" sz="2800" dirty="0"/>
              <a:t>Staff changeover</a:t>
            </a:r>
          </a:p>
          <a:p>
            <a:pPr marL="0" indent="0">
              <a:buNone/>
            </a:pPr>
            <a:endParaRPr lang="en-US" sz="2000" dirty="0"/>
          </a:p>
          <a:p>
            <a:r>
              <a:rPr lang="en-US" sz="2800" dirty="0"/>
              <a:t>Buy-in needs to be monitored</a:t>
            </a:r>
          </a:p>
          <a:p>
            <a:pPr marL="0" indent="0">
              <a:buNone/>
            </a:pPr>
            <a:endParaRPr lang="en-US" sz="2000" dirty="0"/>
          </a:p>
          <a:p>
            <a:r>
              <a:rPr lang="en-US" sz="2800" dirty="0"/>
              <a:t>Using the data regularly</a:t>
            </a:r>
          </a:p>
          <a:p>
            <a:pPr marL="0" indent="0">
              <a:buNone/>
            </a:pPr>
            <a:endParaRPr lang="en-US" sz="2000" dirty="0"/>
          </a:p>
          <a:p>
            <a:r>
              <a:rPr lang="en-US" sz="2800" dirty="0"/>
              <a:t>Ongoing training</a:t>
            </a:r>
          </a:p>
        </p:txBody>
      </p:sp>
      <p:sp>
        <p:nvSpPr>
          <p:cNvPr id="3" name="Title 2">
            <a:extLst>
              <a:ext uri="{FF2B5EF4-FFF2-40B4-BE49-F238E27FC236}">
                <a16:creationId xmlns:a16="http://schemas.microsoft.com/office/drawing/2014/main" id="{1097A2CA-E8A3-1144-8A89-C5210BC9A7B9}"/>
              </a:ext>
            </a:extLst>
          </p:cNvPr>
          <p:cNvSpPr>
            <a:spLocks noGrp="1"/>
          </p:cNvSpPr>
          <p:nvPr>
            <p:ph type="title"/>
          </p:nvPr>
        </p:nvSpPr>
        <p:spPr>
          <a:xfrm>
            <a:off x="360000" y="929785"/>
            <a:ext cx="6474941" cy="605582"/>
          </a:xfrm>
        </p:spPr>
        <p:txBody>
          <a:bodyPr/>
          <a:lstStyle/>
          <a:p>
            <a:r>
              <a:rPr lang="en-US" sz="2800" dirty="0"/>
              <a:t>Embedding the COS into practice </a:t>
            </a:r>
            <a:br>
              <a:rPr lang="en-US" sz="2800" dirty="0"/>
            </a:br>
            <a:endParaRPr lang="en-US" sz="2800" dirty="0"/>
          </a:p>
        </p:txBody>
      </p:sp>
      <p:sp>
        <p:nvSpPr>
          <p:cNvPr id="4" name="Slide Number Placeholder 3">
            <a:extLst>
              <a:ext uri="{FF2B5EF4-FFF2-40B4-BE49-F238E27FC236}">
                <a16:creationId xmlns:a16="http://schemas.microsoft.com/office/drawing/2014/main" id="{FC5D7B59-5B6C-B84D-9531-E4E037A3FD88}"/>
              </a:ext>
            </a:extLst>
          </p:cNvPr>
          <p:cNvSpPr>
            <a:spLocks noGrp="1"/>
          </p:cNvSpPr>
          <p:nvPr>
            <p:ph type="sldNum" sz="quarter" idx="10"/>
          </p:nvPr>
        </p:nvSpPr>
        <p:spPr/>
        <p:txBody>
          <a:bodyPr/>
          <a:lstStyle/>
          <a:p>
            <a:fld id="{1CE96537-7078-420B-A775-05F8FAE87E85}" type="slidenum">
              <a:rPr lang="en-US" altLang="en-US" smtClean="0"/>
              <a:pPr/>
              <a:t>70</a:t>
            </a:fld>
            <a:endParaRPr lang="en-US" altLang="en-US" dirty="0"/>
          </a:p>
        </p:txBody>
      </p:sp>
      <p:sp>
        <p:nvSpPr>
          <p:cNvPr id="5" name="Date Placeholder 4">
            <a:extLst>
              <a:ext uri="{FF2B5EF4-FFF2-40B4-BE49-F238E27FC236}">
                <a16:creationId xmlns:a16="http://schemas.microsoft.com/office/drawing/2014/main" id="{3C527366-133E-9C4B-BC70-4FE4CF3033CC}"/>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pic>
        <p:nvPicPr>
          <p:cNvPr id="6" name="Picture 2" descr="http://tse2.mm.bing.net/th?id=OIP.Meada015a8074387481eb37d37eb90f94H0&amp;pid=15.1">
            <a:extLst>
              <a:ext uri="{FF2B5EF4-FFF2-40B4-BE49-F238E27FC236}">
                <a16:creationId xmlns:a16="http://schemas.microsoft.com/office/drawing/2014/main" id="{9FEB6219-59D7-184B-9405-BC3C911631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42"/>
          <a:stretch/>
        </p:blipFill>
        <p:spPr bwMode="auto">
          <a:xfrm>
            <a:off x="5738845" y="3185453"/>
            <a:ext cx="3326133" cy="35360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51096"/>
            <a:ext cx="9144000" cy="369332"/>
          </a:xfrm>
          <a:prstGeom prst="rect">
            <a:avLst/>
          </a:prstGeom>
          <a:solidFill>
            <a:schemeClr val="accent6">
              <a:lumMod val="20000"/>
              <a:lumOff val="80000"/>
            </a:schemeClr>
          </a:solidFill>
        </p:spPr>
        <p:txBody>
          <a:bodyPr wrap="square">
            <a:spAutoFit/>
          </a:bodyPr>
          <a:lstStyle/>
          <a:p>
            <a:pPr lvl="0"/>
            <a:r>
              <a:rPr lang="en-US" dirty="0"/>
              <a:t>Embedding the COS into practice; Next steps</a:t>
            </a:r>
          </a:p>
        </p:txBody>
      </p:sp>
    </p:spTree>
    <p:extLst>
      <p:ext uri="{BB962C8B-B14F-4D97-AF65-F5344CB8AC3E}">
        <p14:creationId xmlns:p14="http://schemas.microsoft.com/office/powerpoint/2010/main" val="3368727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A93D2E-0E98-E849-B994-5734C235693E}"/>
              </a:ext>
            </a:extLst>
          </p:cNvPr>
          <p:cNvSpPr>
            <a:spLocks noGrp="1"/>
          </p:cNvSpPr>
          <p:nvPr>
            <p:ph idx="1"/>
          </p:nvPr>
        </p:nvSpPr>
        <p:spPr>
          <a:xfrm>
            <a:off x="457200" y="1694309"/>
            <a:ext cx="8229600" cy="4108180"/>
          </a:xfrm>
        </p:spPr>
        <p:txBody>
          <a:bodyPr/>
          <a:lstStyle/>
          <a:p>
            <a:r>
              <a:rPr lang="en-AU" sz="1800" dirty="0"/>
              <a:t>Ongoing feedback and support – DCJ Feedback and Support Request Form, open from 13 June 2023 to 13 June 2024.</a:t>
            </a:r>
          </a:p>
          <a:p>
            <a:pPr marL="0" indent="0">
              <a:buNone/>
            </a:pPr>
            <a:endParaRPr lang="en-AU" sz="800" dirty="0"/>
          </a:p>
          <a:p>
            <a:r>
              <a:rPr lang="en-AU" sz="1800" dirty="0"/>
              <a:t>DCJ will work with providers with exit surveys to customise these so that COS data is recorded and questions are not duplicated (during 2023 – 24).</a:t>
            </a:r>
          </a:p>
          <a:p>
            <a:pPr marL="0" indent="0">
              <a:buNone/>
            </a:pPr>
            <a:endParaRPr lang="en-AU" sz="800" dirty="0"/>
          </a:p>
          <a:p>
            <a:r>
              <a:rPr lang="en-AU" sz="1800" dirty="0"/>
              <a:t>FAQs will be provided and updated</a:t>
            </a:r>
          </a:p>
          <a:p>
            <a:pPr marL="0" indent="0">
              <a:buNone/>
            </a:pPr>
            <a:endParaRPr lang="en-AU" sz="800" dirty="0"/>
          </a:p>
          <a:p>
            <a:r>
              <a:rPr lang="en-AU" sz="1800" dirty="0"/>
              <a:t>SHS Client Satisfaction Survey  – Homelessness NSW acknowledges that there is some duplication in the type of information that is being requested in the Client Outcomes Survey, Client Wellbeing Survey and the Personal Wellbeing Index. In response, HNSW have started reviewing this issue in collaboration with key stakeholders. HNSW is planning further consultation on this issue, including with SHS, to determine recommendations on the most appropriate course of action</a:t>
            </a:r>
          </a:p>
          <a:p>
            <a:endParaRPr lang="en-US" dirty="0"/>
          </a:p>
        </p:txBody>
      </p:sp>
      <p:sp>
        <p:nvSpPr>
          <p:cNvPr id="3" name="Title 2">
            <a:extLst>
              <a:ext uri="{FF2B5EF4-FFF2-40B4-BE49-F238E27FC236}">
                <a16:creationId xmlns:a16="http://schemas.microsoft.com/office/drawing/2014/main" id="{B884CADD-7EAB-2141-841F-D71F3C4AB95C}"/>
              </a:ext>
            </a:extLst>
          </p:cNvPr>
          <p:cNvSpPr>
            <a:spLocks noGrp="1"/>
          </p:cNvSpPr>
          <p:nvPr>
            <p:ph type="title"/>
          </p:nvPr>
        </p:nvSpPr>
        <p:spPr>
          <a:xfrm>
            <a:off x="642222" y="893019"/>
            <a:ext cx="6091881" cy="605582"/>
          </a:xfrm>
        </p:spPr>
        <p:txBody>
          <a:bodyPr/>
          <a:lstStyle/>
          <a:p>
            <a:r>
              <a:rPr lang="en-US" sz="2800" dirty="0"/>
              <a:t>Next steps</a:t>
            </a:r>
          </a:p>
        </p:txBody>
      </p:sp>
      <p:sp>
        <p:nvSpPr>
          <p:cNvPr id="4" name="Slide Number Placeholder 3">
            <a:extLst>
              <a:ext uri="{FF2B5EF4-FFF2-40B4-BE49-F238E27FC236}">
                <a16:creationId xmlns:a16="http://schemas.microsoft.com/office/drawing/2014/main" id="{00F0F501-DC24-584C-A37C-4843A89F45FF}"/>
              </a:ext>
            </a:extLst>
          </p:cNvPr>
          <p:cNvSpPr>
            <a:spLocks noGrp="1"/>
          </p:cNvSpPr>
          <p:nvPr>
            <p:ph type="sldNum" sz="quarter" idx="10"/>
          </p:nvPr>
        </p:nvSpPr>
        <p:spPr/>
        <p:txBody>
          <a:bodyPr/>
          <a:lstStyle/>
          <a:p>
            <a:fld id="{1CE96537-7078-420B-A775-05F8FAE87E85}" type="slidenum">
              <a:rPr lang="en-US" altLang="en-US" smtClean="0"/>
              <a:pPr/>
              <a:t>71</a:t>
            </a:fld>
            <a:endParaRPr lang="en-US" altLang="en-US" dirty="0"/>
          </a:p>
        </p:txBody>
      </p:sp>
      <p:sp>
        <p:nvSpPr>
          <p:cNvPr id="5" name="Date Placeholder 4">
            <a:extLst>
              <a:ext uri="{FF2B5EF4-FFF2-40B4-BE49-F238E27FC236}">
                <a16:creationId xmlns:a16="http://schemas.microsoft.com/office/drawing/2014/main" id="{8653883E-5D3D-064F-B984-F111AECBEEBB}"/>
              </a:ext>
            </a:extLst>
          </p:cNvPr>
          <p:cNvSpPr>
            <a:spLocks noGrp="1"/>
          </p:cNvSpPr>
          <p:nvPr>
            <p:ph type="dt" sz="half" idx="11"/>
          </p:nvPr>
        </p:nvSpPr>
        <p:spPr/>
        <p:txBody>
          <a:bodyPr/>
          <a:lstStyle/>
          <a:p>
            <a:fld id="{51FBA306-BA24-48B5-828D-559E61AE2E79}" type="datetime2">
              <a:rPr lang="en-US" altLang="en-US" smtClean="0"/>
              <a:pPr/>
              <a:t>Tuesday, June 27, 2023</a:t>
            </a:fld>
            <a:endParaRPr lang="en-US" altLang="en-US" dirty="0"/>
          </a:p>
        </p:txBody>
      </p:sp>
      <p:sp>
        <p:nvSpPr>
          <p:cNvPr id="7" name="Rectangle 6"/>
          <p:cNvSpPr/>
          <p:nvPr/>
        </p:nvSpPr>
        <p:spPr>
          <a:xfrm>
            <a:off x="0" y="51096"/>
            <a:ext cx="9144000" cy="369332"/>
          </a:xfrm>
          <a:prstGeom prst="rect">
            <a:avLst/>
          </a:prstGeom>
          <a:solidFill>
            <a:schemeClr val="accent6">
              <a:lumMod val="20000"/>
              <a:lumOff val="80000"/>
            </a:schemeClr>
          </a:solidFill>
        </p:spPr>
        <p:txBody>
          <a:bodyPr wrap="square">
            <a:spAutoFit/>
          </a:bodyPr>
          <a:lstStyle/>
          <a:p>
            <a:pPr lvl="0"/>
            <a:r>
              <a:rPr lang="en-US" dirty="0"/>
              <a:t>Embedding the COS into practice; Next steps</a:t>
            </a:r>
          </a:p>
        </p:txBody>
      </p:sp>
    </p:spTree>
    <p:extLst>
      <p:ext uri="{BB962C8B-B14F-4D97-AF65-F5344CB8AC3E}">
        <p14:creationId xmlns:p14="http://schemas.microsoft.com/office/powerpoint/2010/main" val="35726238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CAD6C9-5DC7-2343-86A1-42B7FBB72551}"/>
              </a:ext>
            </a:extLst>
          </p:cNvPr>
          <p:cNvPicPr>
            <a:picLocks noChangeAspect="1"/>
          </p:cNvPicPr>
          <p:nvPr/>
        </p:nvPicPr>
        <p:blipFill>
          <a:blip r:embed="rId3"/>
          <a:stretch>
            <a:fillRect/>
          </a:stretch>
        </p:blipFill>
        <p:spPr>
          <a:xfrm>
            <a:off x="150609" y="2388198"/>
            <a:ext cx="4133849" cy="3537687"/>
          </a:xfrm>
          <a:prstGeom prst="rect">
            <a:avLst/>
          </a:prstGeom>
        </p:spPr>
      </p:pic>
      <p:sp>
        <p:nvSpPr>
          <p:cNvPr id="7169" name="Date Placeholder 3"/>
          <p:cNvSpPr txBox="1">
            <a:spLocks/>
          </p:cNvSpPr>
          <p:nvPr/>
        </p:nvSpPr>
        <p:spPr bwMode="auto">
          <a:xfrm>
            <a:off x="360000" y="627924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endParaRPr lang="en-US" altLang="en-US" sz="1400" dirty="0">
              <a:solidFill>
                <a:srgbClr val="132356"/>
              </a:solidFill>
            </a:endParaRPr>
          </a:p>
        </p:txBody>
      </p:sp>
      <p:sp>
        <p:nvSpPr>
          <p:cNvPr id="8" name="Title 1"/>
          <p:cNvSpPr txBox="1">
            <a:spLocks/>
          </p:cNvSpPr>
          <p:nvPr/>
        </p:nvSpPr>
        <p:spPr>
          <a:xfrm>
            <a:off x="1538288" y="353462"/>
            <a:ext cx="7605712" cy="750887"/>
          </a:xfrm>
          <a:prstGeom prst="rect">
            <a:avLst/>
          </a:prstGeom>
        </p:spPr>
        <p:txBody>
          <a:bodyPr lIns="0" tIns="0" rIns="0" bIns="0"/>
          <a:lstStyle>
            <a:lvl1pPr algn="l">
              <a:defRPr sz="4000" b="0" baseline="0">
                <a:solidFill>
                  <a:srgbClr val="FFFFFF"/>
                </a:solidFill>
                <a:latin typeface="Arial"/>
                <a:cs typeface="Arial"/>
              </a:defRPr>
            </a:lvl1pPr>
          </a:lstStyle>
          <a:p>
            <a:pPr eaLnBrk="1" fontAlgn="auto" hangingPunct="1">
              <a:spcAft>
                <a:spcPts val="0"/>
              </a:spcAft>
              <a:defRPr/>
            </a:pPr>
            <a:endParaRPr lang="en-US" dirty="0">
              <a:solidFill>
                <a:srgbClr val="002663"/>
              </a:solidFill>
              <a:ea typeface="+mj-ea"/>
            </a:endParaRPr>
          </a:p>
        </p:txBody>
      </p:sp>
      <p:sp>
        <p:nvSpPr>
          <p:cNvPr id="2" name="Rectangle 1"/>
          <p:cNvSpPr/>
          <p:nvPr/>
        </p:nvSpPr>
        <p:spPr>
          <a:xfrm>
            <a:off x="4133850" y="2999259"/>
            <a:ext cx="4943476" cy="892552"/>
          </a:xfrm>
          <a:prstGeom prst="rect">
            <a:avLst/>
          </a:prstGeom>
        </p:spPr>
        <p:txBody>
          <a:bodyPr wrap="square">
            <a:spAutoFit/>
          </a:bodyPr>
          <a:lstStyle/>
          <a:p>
            <a:pPr algn="ctr" eaLnBrk="1" fontAlgn="auto" hangingPunct="1">
              <a:spcAft>
                <a:spcPts val="0"/>
              </a:spcAft>
              <a:defRPr/>
            </a:pPr>
            <a:r>
              <a:rPr lang="en-US" sz="2800" dirty="0"/>
              <a:t>Comments and questions to</a:t>
            </a:r>
          </a:p>
          <a:p>
            <a:pPr algn="ctr" eaLnBrk="1" fontAlgn="auto" hangingPunct="1">
              <a:spcAft>
                <a:spcPts val="0"/>
              </a:spcAft>
              <a:defRPr/>
            </a:pPr>
            <a:r>
              <a:rPr lang="en-US" sz="2400" dirty="0">
                <a:hlinkClick r:id="rId4"/>
              </a:rPr>
              <a:t>SHSProgram@dcj.nsw.gov.au</a:t>
            </a:r>
            <a:r>
              <a:rPr lang="en-US" sz="2400" dirty="0"/>
              <a:t> </a:t>
            </a:r>
          </a:p>
        </p:txBody>
      </p:sp>
      <p:sp>
        <p:nvSpPr>
          <p:cNvPr id="3" name="Rectangle 2"/>
          <p:cNvSpPr/>
          <p:nvPr/>
        </p:nvSpPr>
        <p:spPr>
          <a:xfrm>
            <a:off x="360000" y="1495708"/>
            <a:ext cx="8203087" cy="800219"/>
          </a:xfrm>
          <a:prstGeom prst="rect">
            <a:avLst/>
          </a:prstGeom>
        </p:spPr>
        <p:txBody>
          <a:bodyPr wrap="square">
            <a:spAutoFit/>
          </a:bodyPr>
          <a:lstStyle/>
          <a:p>
            <a:pPr algn="ctr"/>
            <a:r>
              <a:rPr lang="en-AU" sz="2800" dirty="0"/>
              <a:t>For COS resources visit </a:t>
            </a:r>
            <a:r>
              <a:rPr lang="en-AU" dirty="0">
                <a:hlinkClick r:id="rId5"/>
              </a:rPr>
              <a:t>https://www.facs.nsw.gov.au/providers/homelessness-services/resources/tools</a:t>
            </a:r>
            <a:r>
              <a:rPr lang="en-AU" dirty="0"/>
              <a:t> </a:t>
            </a:r>
          </a:p>
        </p:txBody>
      </p:sp>
    </p:spTree>
    <p:extLst>
      <p:ext uri="{BB962C8B-B14F-4D97-AF65-F5344CB8AC3E}">
        <p14:creationId xmlns:p14="http://schemas.microsoft.com/office/powerpoint/2010/main" val="1488536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FF29CA2-EBA9-DB45-A2B3-CD7E9E25F8D7}"/>
              </a:ext>
            </a:extLst>
          </p:cNvPr>
          <p:cNvPicPr>
            <a:picLocks noChangeAspect="1"/>
          </p:cNvPicPr>
          <p:nvPr/>
        </p:nvPicPr>
        <p:blipFill rotWithShape="1">
          <a:blip r:embed="rId3"/>
          <a:srcRect r="1" b="9565"/>
          <a:stretch/>
        </p:blipFill>
        <p:spPr>
          <a:xfrm>
            <a:off x="88942" y="1467556"/>
            <a:ext cx="8977571" cy="4470400"/>
          </a:xfrm>
          <a:prstGeom prst="rect">
            <a:avLst/>
          </a:prstGeom>
          <a:ln w="12700">
            <a:noFill/>
          </a:ln>
        </p:spPr>
      </p:pic>
      <p:sp>
        <p:nvSpPr>
          <p:cNvPr id="5" name="Rectangle 4"/>
          <p:cNvSpPr/>
          <p:nvPr/>
        </p:nvSpPr>
        <p:spPr>
          <a:xfrm>
            <a:off x="0" y="40918"/>
            <a:ext cx="9144000" cy="369332"/>
          </a:xfrm>
          <a:prstGeom prst="rect">
            <a:avLst/>
          </a:prstGeom>
          <a:solidFill>
            <a:schemeClr val="accent6">
              <a:lumMod val="20000"/>
              <a:lumOff val="80000"/>
            </a:schemeClr>
          </a:solidFill>
        </p:spPr>
        <p:txBody>
          <a:bodyPr wrap="square">
            <a:spAutoFit/>
          </a:bodyPr>
          <a:lstStyle/>
          <a:p>
            <a:pPr lvl="0"/>
            <a:r>
              <a:rPr lang="en-US" dirty="0"/>
              <a:t>SHS Outcomes Framework recap; Development of the COS; Why use a COS?</a:t>
            </a:r>
          </a:p>
        </p:txBody>
      </p:sp>
    </p:spTree>
    <p:extLst>
      <p:ext uri="{BB962C8B-B14F-4D97-AF65-F5344CB8AC3E}">
        <p14:creationId xmlns:p14="http://schemas.microsoft.com/office/powerpoint/2010/main" val="2219837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B9B9EA2-AE68-47F9-85BB-0D089FD6DA22}" type="datetime2">
              <a:rPr lang="en-US" altLang="en-US" sz="1200">
                <a:solidFill>
                  <a:srgbClr val="0D1B43"/>
                </a:solidFill>
              </a:rPr>
              <a:pPr>
                <a:spcBef>
                  <a:spcPct val="0"/>
                </a:spcBef>
                <a:buFontTx/>
                <a:buNone/>
              </a:pPr>
              <a:t>Tuesday, June 27, 2023</a:t>
            </a:fld>
            <a:endParaRPr lang="en-US" altLang="en-US" sz="1200" dirty="0">
              <a:solidFill>
                <a:srgbClr val="0D1B43"/>
              </a:solidFill>
            </a:endParaRPr>
          </a:p>
        </p:txBody>
      </p:sp>
      <p:sp>
        <p:nvSpPr>
          <p:cNvPr id="1126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8D3CA50-49CD-48B5-BE4F-BBCB4429E2AD}" type="slidenum">
              <a:rPr lang="en-US" altLang="en-US" sz="1200">
                <a:solidFill>
                  <a:srgbClr val="0D1B43"/>
                </a:solidFill>
              </a:rPr>
              <a:pPr>
                <a:spcBef>
                  <a:spcPct val="0"/>
                </a:spcBef>
                <a:buFontTx/>
                <a:buNone/>
              </a:pPr>
              <a:t>9</a:t>
            </a:fld>
            <a:endParaRPr lang="en-US" altLang="en-US" sz="1200" dirty="0">
              <a:solidFill>
                <a:srgbClr val="0D1B43"/>
              </a:solidFill>
            </a:endParaRPr>
          </a:p>
        </p:txBody>
      </p:sp>
      <p:sp>
        <p:nvSpPr>
          <p:cNvPr id="2" name="Rectangle 1"/>
          <p:cNvSpPr/>
          <p:nvPr/>
        </p:nvSpPr>
        <p:spPr>
          <a:xfrm>
            <a:off x="533400" y="1281158"/>
            <a:ext cx="8153400" cy="5078313"/>
          </a:xfrm>
          <a:prstGeom prst="rect">
            <a:avLst/>
          </a:prstGeom>
        </p:spPr>
        <p:txBody>
          <a:bodyPr wrap="square">
            <a:spAutoFit/>
          </a:bodyPr>
          <a:lstStyle/>
          <a:p>
            <a:pPr defTabSz="457189" eaLnBrk="1" fontAlgn="auto" hangingPunct="1">
              <a:spcBef>
                <a:spcPts val="0"/>
              </a:spcBef>
              <a:spcAft>
                <a:spcPts val="0"/>
              </a:spcAft>
              <a:defRPr/>
            </a:pPr>
            <a:r>
              <a:rPr lang="en-AU" dirty="0">
                <a:solidFill>
                  <a:srgbClr val="22272B"/>
                </a:solidFill>
                <a:latin typeface="+mn-lt"/>
              </a:rPr>
              <a:t>The COS Tool refinements, the Administration Manual and the Training Resources have been developed by </a:t>
            </a:r>
          </a:p>
          <a:p>
            <a:pPr defTabSz="457189" eaLnBrk="1" fontAlgn="auto" hangingPunct="1">
              <a:spcBef>
                <a:spcPts val="0"/>
              </a:spcBef>
              <a:spcAft>
                <a:spcPts val="0"/>
              </a:spcAft>
              <a:defRPr/>
            </a:pPr>
            <a:r>
              <a:rPr lang="en-AU" b="1" dirty="0">
                <a:solidFill>
                  <a:srgbClr val="22272B"/>
                </a:solidFill>
                <a:latin typeface="+mn-lt"/>
              </a:rPr>
              <a:t>Insight Consulting </a:t>
            </a:r>
            <a:r>
              <a:rPr lang="en-AU" dirty="0">
                <a:solidFill>
                  <a:srgbClr val="22272B"/>
                </a:solidFill>
                <a:latin typeface="+mn-lt"/>
              </a:rPr>
              <a:t>and </a:t>
            </a:r>
            <a:r>
              <a:rPr lang="en-AU" b="1" dirty="0" err="1">
                <a:solidFill>
                  <a:srgbClr val="22272B"/>
                </a:solidFill>
                <a:latin typeface="+mn-lt"/>
              </a:rPr>
              <a:t>Curijo</a:t>
            </a:r>
            <a:r>
              <a:rPr lang="en-AU" b="1" dirty="0">
                <a:solidFill>
                  <a:srgbClr val="22272B"/>
                </a:solidFill>
                <a:latin typeface="+mn-lt"/>
              </a:rPr>
              <a:t> Consulting,</a:t>
            </a:r>
          </a:p>
          <a:p>
            <a:pPr defTabSz="457189" eaLnBrk="1" fontAlgn="auto" hangingPunct="1">
              <a:spcBef>
                <a:spcPts val="0"/>
              </a:spcBef>
              <a:spcAft>
                <a:spcPts val="0"/>
              </a:spcAft>
              <a:defRPr/>
            </a:pPr>
            <a:r>
              <a:rPr lang="en-AU" dirty="0">
                <a:solidFill>
                  <a:srgbClr val="22272B"/>
                </a:solidFill>
                <a:latin typeface="+mn-lt"/>
              </a:rPr>
              <a:t>in collaboration with the Practitioner Advisory Group (PAG), </a:t>
            </a:r>
          </a:p>
          <a:p>
            <a:pPr defTabSz="457189" eaLnBrk="1" fontAlgn="auto" hangingPunct="1">
              <a:spcBef>
                <a:spcPts val="0"/>
              </a:spcBef>
              <a:spcAft>
                <a:spcPts val="0"/>
              </a:spcAft>
              <a:defRPr/>
            </a:pPr>
            <a:r>
              <a:rPr lang="en-AU" dirty="0">
                <a:solidFill>
                  <a:srgbClr val="22272B"/>
                </a:solidFill>
                <a:latin typeface="+mn-lt"/>
              </a:rPr>
              <a:t>representatives from </a:t>
            </a:r>
            <a:r>
              <a:rPr lang="en-AU" b="1" dirty="0">
                <a:solidFill>
                  <a:srgbClr val="22272B"/>
                </a:solidFill>
                <a:latin typeface="+mn-lt"/>
              </a:rPr>
              <a:t>HNSW, DVNSW, </a:t>
            </a:r>
            <a:r>
              <a:rPr lang="en-AU" b="1" dirty="0" err="1">
                <a:solidFill>
                  <a:srgbClr val="22272B"/>
                </a:solidFill>
                <a:latin typeface="+mn-lt"/>
              </a:rPr>
              <a:t>Yfoundations</a:t>
            </a:r>
            <a:r>
              <a:rPr lang="en-AU" b="1" dirty="0">
                <a:solidFill>
                  <a:srgbClr val="22272B"/>
                </a:solidFill>
                <a:latin typeface="+mn-lt"/>
              </a:rPr>
              <a:t>,</a:t>
            </a:r>
          </a:p>
          <a:p>
            <a:pPr defTabSz="457189" eaLnBrk="1" fontAlgn="auto" hangingPunct="1">
              <a:spcBef>
                <a:spcPts val="0"/>
              </a:spcBef>
              <a:spcAft>
                <a:spcPts val="0"/>
              </a:spcAft>
              <a:defRPr/>
            </a:pPr>
            <a:r>
              <a:rPr lang="en-AU" dirty="0">
                <a:solidFill>
                  <a:srgbClr val="22272B"/>
                </a:solidFill>
                <a:latin typeface="+mn-lt"/>
              </a:rPr>
              <a:t>and DCJ District representatives.</a:t>
            </a:r>
          </a:p>
          <a:p>
            <a:pPr defTabSz="457189" eaLnBrk="1" fontAlgn="auto" hangingPunct="1">
              <a:spcBef>
                <a:spcPts val="0"/>
              </a:spcBef>
              <a:spcAft>
                <a:spcPts val="0"/>
              </a:spcAft>
              <a:defRPr/>
            </a:pPr>
            <a:endParaRPr lang="en-AU" dirty="0">
              <a:solidFill>
                <a:srgbClr val="22272B"/>
              </a:solidFill>
              <a:latin typeface="+mn-lt"/>
            </a:endParaRPr>
          </a:p>
          <a:p>
            <a:pPr defTabSz="457189" eaLnBrk="1" fontAlgn="auto" hangingPunct="1">
              <a:spcBef>
                <a:spcPts val="0"/>
              </a:spcBef>
              <a:spcAft>
                <a:spcPts val="0"/>
              </a:spcAft>
              <a:defRPr/>
            </a:pPr>
            <a:r>
              <a:rPr lang="en-AU" b="1" dirty="0">
                <a:solidFill>
                  <a:srgbClr val="22272B"/>
                </a:solidFill>
                <a:latin typeface="+mn-lt"/>
              </a:rPr>
              <a:t>PAG</a:t>
            </a:r>
            <a:r>
              <a:rPr lang="en-AU" dirty="0">
                <a:solidFill>
                  <a:srgbClr val="22272B"/>
                </a:solidFill>
                <a:latin typeface="+mn-lt"/>
              </a:rPr>
              <a:t> representatives:</a:t>
            </a:r>
          </a:p>
          <a:p>
            <a:pPr lvl="1" defTabSz="457189" eaLnBrk="1" fontAlgn="auto" hangingPunct="1">
              <a:spcBef>
                <a:spcPts val="0"/>
              </a:spcBef>
              <a:spcAft>
                <a:spcPts val="0"/>
              </a:spcAft>
              <a:defRPr/>
            </a:pPr>
            <a:r>
              <a:rPr lang="en-AU" dirty="0">
                <a:solidFill>
                  <a:srgbClr val="22272B"/>
                </a:solidFill>
                <a:latin typeface="+mn-lt"/>
              </a:rPr>
              <a:t>Andrea Davidson - YP Space</a:t>
            </a:r>
          </a:p>
          <a:p>
            <a:pPr lvl="1" defTabSz="457189" eaLnBrk="1" fontAlgn="auto" hangingPunct="1">
              <a:spcBef>
                <a:spcPts val="0"/>
              </a:spcBef>
              <a:spcAft>
                <a:spcPts val="0"/>
              </a:spcAft>
              <a:defRPr/>
            </a:pPr>
            <a:r>
              <a:rPr lang="en-AU" dirty="0">
                <a:solidFill>
                  <a:srgbClr val="22272B"/>
                </a:solidFill>
                <a:latin typeface="+mn-lt"/>
              </a:rPr>
              <a:t>Angela Daynes - Uniting - Western Sydney </a:t>
            </a:r>
          </a:p>
          <a:p>
            <a:pPr lvl="1" defTabSz="457189" eaLnBrk="1" fontAlgn="auto" hangingPunct="1">
              <a:spcBef>
                <a:spcPts val="0"/>
              </a:spcBef>
              <a:spcAft>
                <a:spcPts val="0"/>
              </a:spcAft>
              <a:defRPr/>
            </a:pPr>
            <a:r>
              <a:rPr lang="en-AU" dirty="0">
                <a:solidFill>
                  <a:srgbClr val="22272B"/>
                </a:solidFill>
                <a:latin typeface="+mn-lt"/>
              </a:rPr>
              <a:t>Brett Macklin - St Vincent de Paul Society (Inner City Homelessness Service)</a:t>
            </a:r>
          </a:p>
          <a:p>
            <a:pPr lvl="1" defTabSz="457189" eaLnBrk="1" fontAlgn="auto" hangingPunct="1">
              <a:spcBef>
                <a:spcPts val="0"/>
              </a:spcBef>
              <a:spcAft>
                <a:spcPts val="0"/>
              </a:spcAft>
              <a:defRPr/>
            </a:pPr>
            <a:r>
              <a:rPr lang="en-AU" dirty="0">
                <a:solidFill>
                  <a:srgbClr val="22272B"/>
                </a:solidFill>
                <a:latin typeface="+mn-lt"/>
              </a:rPr>
              <a:t>Gabrielle Ewers – Nova Women’s Accommodation and Support Inc.</a:t>
            </a:r>
          </a:p>
          <a:p>
            <a:pPr lvl="1" defTabSz="457189" eaLnBrk="1" fontAlgn="auto" hangingPunct="1">
              <a:spcBef>
                <a:spcPts val="0"/>
              </a:spcBef>
              <a:spcAft>
                <a:spcPts val="0"/>
              </a:spcAft>
              <a:defRPr/>
            </a:pPr>
            <a:r>
              <a:rPr lang="en-AU" dirty="0">
                <a:solidFill>
                  <a:srgbClr val="22272B"/>
                </a:solidFill>
                <a:latin typeface="+mn-lt"/>
              </a:rPr>
              <a:t>Hernan Guarnaschelli - Wesley Mission - Fairfield </a:t>
            </a:r>
          </a:p>
          <a:p>
            <a:pPr lvl="1" defTabSz="457189" eaLnBrk="1" fontAlgn="auto" hangingPunct="1">
              <a:spcBef>
                <a:spcPts val="0"/>
              </a:spcBef>
              <a:spcAft>
                <a:spcPts val="0"/>
              </a:spcAft>
              <a:defRPr/>
            </a:pPr>
            <a:r>
              <a:rPr lang="en-AU" dirty="0">
                <a:solidFill>
                  <a:srgbClr val="22272B"/>
                </a:solidFill>
                <a:latin typeface="+mn-lt"/>
              </a:rPr>
              <a:t>Kristy Benham and Terry Tupper - Orange Local Aboriginal Land Council </a:t>
            </a:r>
          </a:p>
          <a:p>
            <a:pPr lvl="1" defTabSz="457189" eaLnBrk="1" fontAlgn="auto" hangingPunct="1">
              <a:spcBef>
                <a:spcPts val="0"/>
              </a:spcBef>
              <a:spcAft>
                <a:spcPts val="0"/>
              </a:spcAft>
              <a:defRPr/>
            </a:pPr>
            <a:r>
              <a:rPr lang="en-AU" dirty="0">
                <a:solidFill>
                  <a:srgbClr val="22272B"/>
                </a:solidFill>
                <a:latin typeface="+mn-lt"/>
              </a:rPr>
              <a:t>Lesley Labka – Supported Accommodation &amp; Homelessness Services Shoalhaven Illawarra (SAHSSI)</a:t>
            </a:r>
          </a:p>
          <a:p>
            <a:pPr lvl="1" defTabSz="457189" eaLnBrk="1" fontAlgn="auto" hangingPunct="1">
              <a:spcBef>
                <a:spcPts val="0"/>
              </a:spcBef>
              <a:spcAft>
                <a:spcPts val="0"/>
              </a:spcAft>
              <a:defRPr/>
            </a:pPr>
            <a:r>
              <a:rPr lang="en-AU" dirty="0">
                <a:solidFill>
                  <a:srgbClr val="22272B"/>
                </a:solidFill>
                <a:latin typeface="+mn-lt"/>
              </a:rPr>
              <a:t>Miley Nixon - Bungree Aboriginal Association</a:t>
            </a:r>
          </a:p>
        </p:txBody>
      </p:sp>
      <p:sp>
        <p:nvSpPr>
          <p:cNvPr id="6" name="Rectangle 5"/>
          <p:cNvSpPr/>
          <p:nvPr/>
        </p:nvSpPr>
        <p:spPr>
          <a:xfrm>
            <a:off x="0" y="40918"/>
            <a:ext cx="9144000" cy="369332"/>
          </a:xfrm>
          <a:prstGeom prst="rect">
            <a:avLst/>
          </a:prstGeom>
          <a:solidFill>
            <a:schemeClr val="accent6">
              <a:lumMod val="20000"/>
              <a:lumOff val="80000"/>
            </a:schemeClr>
          </a:solidFill>
        </p:spPr>
        <p:txBody>
          <a:bodyPr wrap="square">
            <a:spAutoFit/>
          </a:bodyPr>
          <a:lstStyle/>
          <a:p>
            <a:pPr lvl="0"/>
            <a:r>
              <a:rPr lang="en-US" dirty="0"/>
              <a:t>SHS Outcomes Framework recap; Development of the COS; Why use a COS?</a:t>
            </a:r>
          </a:p>
        </p:txBody>
      </p:sp>
    </p:spTree>
    <p:extLst>
      <p:ext uri="{BB962C8B-B14F-4D97-AF65-F5344CB8AC3E}">
        <p14:creationId xmlns:p14="http://schemas.microsoft.com/office/powerpoint/2010/main" val="21998858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095D1CB1-745E-432D-A415-05C8DBD85E01}" vid="{12A70E2C-09A8-4B4A-842A-42FDF79F9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Presentation-For-Aboriginal-Audiences-Template-EXTERNAL</Template>
  <TotalTime>11767</TotalTime>
  <Words>15011</Words>
  <Application>Microsoft Office PowerPoint</Application>
  <PresentationFormat>On-screen Show (4:3)</PresentationFormat>
  <Paragraphs>1221</Paragraphs>
  <Slides>72</Slides>
  <Notes>72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Arial</vt:lpstr>
      <vt:lpstr>Calibri</vt:lpstr>
      <vt:lpstr>Candara</vt:lpstr>
      <vt:lpstr>Courier New</vt:lpstr>
      <vt:lpstr>Public Sans Light</vt:lpstr>
      <vt:lpstr>Rockwell</vt:lpstr>
      <vt:lpstr>Times New Roman</vt:lpstr>
      <vt:lpstr>Verdana</vt:lpstr>
      <vt:lpstr>Wingdings</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COS puts the client at the centre of what funders and providers do</vt:lpstr>
      <vt:lpstr>The COS is one piece of the puzzle in understanding the impact of SHS service delivery</vt:lpstr>
      <vt:lpstr>The focus of the COS is creating a culture of learning and continuous quality improvement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Implementing outcomes involves a shift in mindset, skill sets and data culture. __________ </vt:lpstr>
      <vt:lpstr>Managers:</vt:lpstr>
      <vt:lpstr>Organisational readiness </vt:lpstr>
      <vt:lpstr>How fears, beliefs and past negative experiences can impact the roll out of the COS - Learnings from the Pilot</vt:lpstr>
      <vt:lpstr>What is buy-in?</vt:lpstr>
      <vt:lpstr>How do SHS staff benefit from administering the COS? </vt:lpstr>
      <vt:lpstr>Indirect benefit - What you measure you focus on For example – Safety </vt:lpstr>
      <vt:lpstr>Helping clients feel safe</vt:lpstr>
      <vt:lpstr>Consequences of a lack of buy-in from SHS staff</vt:lpstr>
      <vt:lpstr>Case study</vt:lpstr>
      <vt:lpstr>PowerPoint Presentation</vt:lpstr>
      <vt:lpstr>Building Trust and Safety for Aboriginal clients when administering the COS  </vt:lpstr>
      <vt:lpstr>Culturally responsive bias relevant to the COS Survey</vt:lpstr>
      <vt:lpstr>PowerPoint Presentation</vt:lpstr>
      <vt:lpstr>Cultural tips when administering the COS</vt:lpstr>
      <vt:lpstr>PowerPoint Presentation</vt:lpstr>
      <vt:lpstr>PowerPoint Presentation</vt:lpstr>
      <vt:lpstr>Social desirability bias </vt:lpstr>
      <vt:lpstr>Addressing social desirability</vt:lpstr>
      <vt:lpstr>The client is concerned about how the data will be used. </vt:lpstr>
      <vt:lpstr>Clients leaving before the end of the service</vt:lpstr>
      <vt:lpstr>PowerPoint Presentation</vt:lpstr>
      <vt:lpstr>PowerPoint Presentation</vt:lpstr>
      <vt:lpstr>Continuous Quality Improvement with a focus on improving outcomes for clients</vt:lpstr>
      <vt:lpstr>Getting comfortable with negative data</vt:lpstr>
      <vt:lpstr>PowerPoint Presentation</vt:lpstr>
      <vt:lpstr>PowerPoint Presentation</vt:lpstr>
      <vt:lpstr>PowerPoint Presentation</vt:lpstr>
      <vt:lpstr>PowerPoint Presentation</vt:lpstr>
      <vt:lpstr>Outcomes data dashboard - Example only </vt:lpstr>
      <vt:lpstr>Outcomes Reporting Template - draft</vt:lpstr>
      <vt:lpstr>DCJ District Guidance Template - draft</vt:lpstr>
      <vt:lpstr>PowerPoint Presentation</vt:lpstr>
      <vt:lpstr>PowerPoint Presentation</vt:lpstr>
      <vt:lpstr>PowerPoint Presentation</vt:lpstr>
      <vt:lpstr>Generating the Printable COS form in CIMS </vt:lpstr>
      <vt:lpstr>Generating the Printable COS form in CIMS</vt:lpstr>
      <vt:lpstr>Generating the Fillable COS form in CIMS</vt:lpstr>
      <vt:lpstr>COS tab – Adding a Non-participation record</vt:lpstr>
      <vt:lpstr>COS tab – Adding a COS record</vt:lpstr>
      <vt:lpstr>COS list</vt:lpstr>
      <vt:lpstr>COS report</vt:lpstr>
      <vt:lpstr>PowerPoint Presentation</vt:lpstr>
      <vt:lpstr>PowerPoint Presentation</vt:lpstr>
      <vt:lpstr>Embedding the COS into practice  </vt:lpstr>
      <vt:lpstr>Next steps</vt:lpstr>
      <vt:lpstr>PowerPoint Presentation</vt:lpstr>
    </vt:vector>
  </TitlesOfParts>
  <Company>Department of Family &amp; Community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Hemangini Patel</dc:creator>
  <cp:lastModifiedBy>Sandy Lawrence</cp:lastModifiedBy>
  <cp:revision>214</cp:revision>
  <cp:lastPrinted>2023-06-07T08:41:03Z</cp:lastPrinted>
  <dcterms:created xsi:type="dcterms:W3CDTF">2022-01-19T23:13:20Z</dcterms:created>
  <dcterms:modified xsi:type="dcterms:W3CDTF">2023-06-26T23:49:44Z</dcterms:modified>
</cp:coreProperties>
</file>