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 id="2147483676" r:id="rId2"/>
  </p:sldMasterIdLst>
  <p:notesMasterIdLst>
    <p:notesMasterId r:id="rId27"/>
  </p:notesMasterIdLst>
  <p:handoutMasterIdLst>
    <p:handoutMasterId r:id="rId28"/>
  </p:handoutMasterIdLst>
  <p:sldIdLst>
    <p:sldId id="271" r:id="rId3"/>
    <p:sldId id="331" r:id="rId4"/>
    <p:sldId id="299" r:id="rId5"/>
    <p:sldId id="333" r:id="rId6"/>
    <p:sldId id="332" r:id="rId7"/>
    <p:sldId id="323" r:id="rId8"/>
    <p:sldId id="324" r:id="rId9"/>
    <p:sldId id="328" r:id="rId10"/>
    <p:sldId id="327" r:id="rId11"/>
    <p:sldId id="300" r:id="rId12"/>
    <p:sldId id="302" r:id="rId13"/>
    <p:sldId id="308" r:id="rId14"/>
    <p:sldId id="309" r:id="rId15"/>
    <p:sldId id="310" r:id="rId16"/>
    <p:sldId id="335" r:id="rId17"/>
    <p:sldId id="322" r:id="rId18"/>
    <p:sldId id="312" r:id="rId19"/>
    <p:sldId id="321" r:id="rId20"/>
    <p:sldId id="314" r:id="rId21"/>
    <p:sldId id="316" r:id="rId22"/>
    <p:sldId id="319" r:id="rId23"/>
    <p:sldId id="301" r:id="rId24"/>
    <p:sldId id="306" r:id="rId25"/>
    <p:sldId id="336" r:id="rId2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Blair" initials="KB" lastIdx="2" clrIdx="0">
    <p:extLst>
      <p:ext uri="{19B8F6BF-5375-455C-9EA6-DF929625EA0E}">
        <p15:presenceInfo xmlns:p15="http://schemas.microsoft.com/office/powerpoint/2012/main" userId="S-1-5-21-73586283-1563985344-1801674531-848794" providerId="AD"/>
      </p:ext>
    </p:extLst>
  </p:cmAuthor>
  <p:cmAuthor id="2" name="Kerri Scott" initials="KS" lastIdx="5" clrIdx="1">
    <p:extLst>
      <p:ext uri="{19B8F6BF-5375-455C-9EA6-DF929625EA0E}">
        <p15:presenceInfo xmlns:p15="http://schemas.microsoft.com/office/powerpoint/2012/main" userId="S-1-5-21-73586283-1563985344-1801674531-191789" providerId="AD"/>
      </p:ext>
    </p:extLst>
  </p:cmAuthor>
  <p:cmAuthor id="3" name="Samantha Adams" initials="SA" lastIdx="5" clrIdx="2">
    <p:extLst>
      <p:ext uri="{19B8F6BF-5375-455C-9EA6-DF929625EA0E}">
        <p15:presenceInfo xmlns:p15="http://schemas.microsoft.com/office/powerpoint/2012/main" userId="S-1-5-21-73586283-1563985344-1801674531-8206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3"/>
    <a:srgbClr val="005469"/>
    <a:srgbClr val="9EE6F8"/>
    <a:srgbClr val="D02239"/>
    <a:srgbClr val="3A5683"/>
    <a:srgbClr val="E9EDF4"/>
    <a:srgbClr val="008FCA"/>
    <a:srgbClr val="DB5921"/>
    <a:srgbClr val="521343"/>
    <a:srgbClr val="0069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7" autoAdjust="0"/>
    <p:restoredTop sz="62587" autoAdjust="0"/>
  </p:normalViewPr>
  <p:slideViewPr>
    <p:cSldViewPr snapToGrid="0" snapToObjects="1">
      <p:cViewPr varScale="1">
        <p:scale>
          <a:sx n="54" d="100"/>
          <a:sy n="54" d="100"/>
        </p:scale>
        <p:origin x="1584"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hyperlink" Target="https://dex.dss.gov.au/document/906"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dex.dss.gov.au/document/90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38FE1-1219-4EA3-BDED-A4BF455D3DB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D081D1-D097-4F3E-8179-93B7F4EAA84D}">
      <dgm:prSet phldrT="[Text]"/>
      <dgm:spPr/>
      <dgm:t>
        <a:bodyPr/>
        <a:lstStyle/>
        <a:p>
          <a:r>
            <a:rPr lang="en-US" dirty="0" smtClean="0"/>
            <a:t>How do I set up my </a:t>
          </a:r>
          <a:r>
            <a:rPr lang="en-US" dirty="0" err="1" smtClean="0"/>
            <a:t>organisation</a:t>
          </a:r>
          <a:r>
            <a:rPr lang="en-US" dirty="0" smtClean="0"/>
            <a:t> in the Data Exchange?</a:t>
          </a:r>
          <a:endParaRPr lang="en-US" dirty="0"/>
        </a:p>
      </dgm:t>
    </dgm:pt>
    <dgm:pt modelId="{DA03FA82-D927-4BEE-8EAF-4FD4D7598FFE}" type="parTrans" cxnId="{B9599D2A-CFFF-40DA-AFF8-DD174DE1BDB8}">
      <dgm:prSet/>
      <dgm:spPr/>
      <dgm:t>
        <a:bodyPr/>
        <a:lstStyle/>
        <a:p>
          <a:endParaRPr lang="en-US"/>
        </a:p>
      </dgm:t>
    </dgm:pt>
    <dgm:pt modelId="{CF2F2009-86F7-40F4-BD74-E0AE9201A910}" type="sibTrans" cxnId="{B9599D2A-CFFF-40DA-AFF8-DD174DE1BDB8}">
      <dgm:prSet/>
      <dgm:spPr/>
      <dgm:t>
        <a:bodyPr/>
        <a:lstStyle/>
        <a:p>
          <a:endParaRPr lang="en-US"/>
        </a:p>
      </dgm:t>
    </dgm:pt>
    <dgm:pt modelId="{C1BDBBA9-64A3-410D-AC12-12757B31A162}">
      <dgm:prSet phldrT="[Text]"/>
      <dgm:spPr/>
      <dgm:t>
        <a:bodyPr/>
        <a:lstStyle/>
        <a:p>
          <a:r>
            <a:rPr lang="en-US" dirty="0" smtClean="0"/>
            <a:t>How do we create outlets?</a:t>
          </a:r>
          <a:endParaRPr lang="en-US" dirty="0"/>
        </a:p>
      </dgm:t>
    </dgm:pt>
    <dgm:pt modelId="{095945D2-4F32-41BD-B7B3-055ABF6FBCC2}" type="parTrans" cxnId="{049CD557-7354-4D1B-B576-3061965FC819}">
      <dgm:prSet/>
      <dgm:spPr/>
      <dgm:t>
        <a:bodyPr/>
        <a:lstStyle/>
        <a:p>
          <a:endParaRPr lang="en-US"/>
        </a:p>
      </dgm:t>
    </dgm:pt>
    <dgm:pt modelId="{ADB618DF-4FD6-4F61-B676-48F3E99A4C31}" type="sibTrans" cxnId="{049CD557-7354-4D1B-B576-3061965FC819}">
      <dgm:prSet/>
      <dgm:spPr/>
      <dgm:t>
        <a:bodyPr/>
        <a:lstStyle/>
        <a:p>
          <a:endParaRPr lang="en-US"/>
        </a:p>
      </dgm:t>
    </dgm:pt>
    <dgm:pt modelId="{97E1B77F-A67C-4C68-8579-4F2694A80609}">
      <dgm:prSet phldrT="[Text]"/>
      <dgm:spPr/>
      <dgm:t>
        <a:bodyPr/>
        <a:lstStyle/>
        <a:p>
          <a:r>
            <a:rPr lang="en-US" dirty="0" smtClean="0"/>
            <a:t>What are outlets?</a:t>
          </a:r>
          <a:endParaRPr lang="en-US" dirty="0"/>
        </a:p>
      </dgm:t>
    </dgm:pt>
    <dgm:pt modelId="{02B383A2-0ABC-4894-8105-A2617EA161B4}" type="parTrans" cxnId="{BDD13B08-7216-4CB7-957A-3A32A3798706}">
      <dgm:prSet/>
      <dgm:spPr/>
      <dgm:t>
        <a:bodyPr/>
        <a:lstStyle/>
        <a:p>
          <a:endParaRPr lang="en-US"/>
        </a:p>
      </dgm:t>
    </dgm:pt>
    <dgm:pt modelId="{C622C2DF-E859-4C7D-9354-BB076B558A94}" type="sibTrans" cxnId="{BDD13B08-7216-4CB7-957A-3A32A3798706}">
      <dgm:prSet/>
      <dgm:spPr/>
      <dgm:t>
        <a:bodyPr/>
        <a:lstStyle/>
        <a:p>
          <a:endParaRPr lang="en-US"/>
        </a:p>
      </dgm:t>
    </dgm:pt>
    <dgm:pt modelId="{5EBBCDA8-FA77-4394-A51B-51AE895E8178}" type="pres">
      <dgm:prSet presAssocID="{AE538FE1-1219-4EA3-BDED-A4BF455D3DB9}" presName="diagram" presStyleCnt="0">
        <dgm:presLayoutVars>
          <dgm:dir/>
          <dgm:resizeHandles val="exact"/>
        </dgm:presLayoutVars>
      </dgm:prSet>
      <dgm:spPr/>
      <dgm:t>
        <a:bodyPr/>
        <a:lstStyle/>
        <a:p>
          <a:endParaRPr lang="en-US"/>
        </a:p>
      </dgm:t>
    </dgm:pt>
    <dgm:pt modelId="{35AA1BB3-90A0-4EE4-9730-F5FF60CEC5DE}" type="pres">
      <dgm:prSet presAssocID="{E8D081D1-D097-4F3E-8179-93B7F4EAA84D}" presName="node" presStyleLbl="node1" presStyleIdx="0" presStyleCnt="3">
        <dgm:presLayoutVars>
          <dgm:bulletEnabled val="1"/>
        </dgm:presLayoutVars>
      </dgm:prSet>
      <dgm:spPr/>
      <dgm:t>
        <a:bodyPr/>
        <a:lstStyle/>
        <a:p>
          <a:endParaRPr lang="en-US"/>
        </a:p>
      </dgm:t>
    </dgm:pt>
    <dgm:pt modelId="{4C77E760-4FD1-44E1-95CE-7E3EB1697C4B}" type="pres">
      <dgm:prSet presAssocID="{CF2F2009-86F7-40F4-BD74-E0AE9201A910}" presName="sibTrans" presStyleCnt="0"/>
      <dgm:spPr/>
    </dgm:pt>
    <dgm:pt modelId="{B52A2F73-34CF-4087-A6B2-CB91F9426189}" type="pres">
      <dgm:prSet presAssocID="{97E1B77F-A67C-4C68-8579-4F2694A80609}" presName="node" presStyleLbl="node1" presStyleIdx="1" presStyleCnt="3">
        <dgm:presLayoutVars>
          <dgm:bulletEnabled val="1"/>
        </dgm:presLayoutVars>
      </dgm:prSet>
      <dgm:spPr/>
      <dgm:t>
        <a:bodyPr/>
        <a:lstStyle/>
        <a:p>
          <a:endParaRPr lang="en-US"/>
        </a:p>
      </dgm:t>
    </dgm:pt>
    <dgm:pt modelId="{052D0D45-DD97-4792-A0AA-FE73EB0DCC64}" type="pres">
      <dgm:prSet presAssocID="{C622C2DF-E859-4C7D-9354-BB076B558A94}" presName="sibTrans" presStyleCnt="0"/>
      <dgm:spPr/>
    </dgm:pt>
    <dgm:pt modelId="{7960EFA4-8644-4967-943A-9F34240869B9}" type="pres">
      <dgm:prSet presAssocID="{C1BDBBA9-64A3-410D-AC12-12757B31A162}" presName="node" presStyleLbl="node1" presStyleIdx="2" presStyleCnt="3">
        <dgm:presLayoutVars>
          <dgm:bulletEnabled val="1"/>
        </dgm:presLayoutVars>
      </dgm:prSet>
      <dgm:spPr/>
      <dgm:t>
        <a:bodyPr/>
        <a:lstStyle/>
        <a:p>
          <a:endParaRPr lang="en-US"/>
        </a:p>
      </dgm:t>
    </dgm:pt>
  </dgm:ptLst>
  <dgm:cxnLst>
    <dgm:cxn modelId="{C8DF1AA3-07A1-4F4A-9AA0-A326F7564367}" type="presOf" srcId="{E8D081D1-D097-4F3E-8179-93B7F4EAA84D}" destId="{35AA1BB3-90A0-4EE4-9730-F5FF60CEC5DE}" srcOrd="0" destOrd="0" presId="urn:microsoft.com/office/officeart/2005/8/layout/default"/>
    <dgm:cxn modelId="{285F3281-D9EC-4173-9D56-2FDAA9E61027}" type="presOf" srcId="{AE538FE1-1219-4EA3-BDED-A4BF455D3DB9}" destId="{5EBBCDA8-FA77-4394-A51B-51AE895E8178}" srcOrd="0" destOrd="0" presId="urn:microsoft.com/office/officeart/2005/8/layout/default"/>
    <dgm:cxn modelId="{049CD557-7354-4D1B-B576-3061965FC819}" srcId="{AE538FE1-1219-4EA3-BDED-A4BF455D3DB9}" destId="{C1BDBBA9-64A3-410D-AC12-12757B31A162}" srcOrd="2" destOrd="0" parTransId="{095945D2-4F32-41BD-B7B3-055ABF6FBCC2}" sibTransId="{ADB618DF-4FD6-4F61-B676-48F3E99A4C31}"/>
    <dgm:cxn modelId="{BDD13B08-7216-4CB7-957A-3A32A3798706}" srcId="{AE538FE1-1219-4EA3-BDED-A4BF455D3DB9}" destId="{97E1B77F-A67C-4C68-8579-4F2694A80609}" srcOrd="1" destOrd="0" parTransId="{02B383A2-0ABC-4894-8105-A2617EA161B4}" sibTransId="{C622C2DF-E859-4C7D-9354-BB076B558A94}"/>
    <dgm:cxn modelId="{B9599D2A-CFFF-40DA-AFF8-DD174DE1BDB8}" srcId="{AE538FE1-1219-4EA3-BDED-A4BF455D3DB9}" destId="{E8D081D1-D097-4F3E-8179-93B7F4EAA84D}" srcOrd="0" destOrd="0" parTransId="{DA03FA82-D927-4BEE-8EAF-4FD4D7598FFE}" sibTransId="{CF2F2009-86F7-40F4-BD74-E0AE9201A910}"/>
    <dgm:cxn modelId="{BA2709C0-BCA1-48F7-AB2E-843BFE6F66FB}" type="presOf" srcId="{97E1B77F-A67C-4C68-8579-4F2694A80609}" destId="{B52A2F73-34CF-4087-A6B2-CB91F9426189}" srcOrd="0" destOrd="0" presId="urn:microsoft.com/office/officeart/2005/8/layout/default"/>
    <dgm:cxn modelId="{4D7288CC-C8B0-4D3A-A100-60602A89EFED}" type="presOf" srcId="{C1BDBBA9-64A3-410D-AC12-12757B31A162}" destId="{7960EFA4-8644-4967-943A-9F34240869B9}" srcOrd="0" destOrd="0" presId="urn:microsoft.com/office/officeart/2005/8/layout/default"/>
    <dgm:cxn modelId="{7936432A-5BE3-4DBB-BDDD-490726BBE84C}" type="presParOf" srcId="{5EBBCDA8-FA77-4394-A51B-51AE895E8178}" destId="{35AA1BB3-90A0-4EE4-9730-F5FF60CEC5DE}" srcOrd="0" destOrd="0" presId="urn:microsoft.com/office/officeart/2005/8/layout/default"/>
    <dgm:cxn modelId="{3B91BCDD-7052-4959-9799-63421FCB21CD}" type="presParOf" srcId="{5EBBCDA8-FA77-4394-A51B-51AE895E8178}" destId="{4C77E760-4FD1-44E1-95CE-7E3EB1697C4B}" srcOrd="1" destOrd="0" presId="urn:microsoft.com/office/officeart/2005/8/layout/default"/>
    <dgm:cxn modelId="{973E4F2D-95FA-4BBE-848F-6056E5BE78D7}" type="presParOf" srcId="{5EBBCDA8-FA77-4394-A51B-51AE895E8178}" destId="{B52A2F73-34CF-4087-A6B2-CB91F9426189}" srcOrd="2" destOrd="0" presId="urn:microsoft.com/office/officeart/2005/8/layout/default"/>
    <dgm:cxn modelId="{6C278D2D-2640-4CCD-AAFF-A4739FA65613}" type="presParOf" srcId="{5EBBCDA8-FA77-4394-A51B-51AE895E8178}" destId="{052D0D45-DD97-4792-A0AA-FE73EB0DCC64}" srcOrd="3" destOrd="0" presId="urn:microsoft.com/office/officeart/2005/8/layout/default"/>
    <dgm:cxn modelId="{FD4A8C12-C9D2-426E-BAAA-40D03B0BBA01}" type="presParOf" srcId="{5EBBCDA8-FA77-4394-A51B-51AE895E8178}" destId="{7960EFA4-8644-4967-943A-9F34240869B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69F04B-B2DC-4E5A-B88B-73FB386067C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F6A9583-8645-42FB-9660-2373F1FCFF78}">
      <dgm:prSet phldrT="[Text]"/>
      <dgm:spPr/>
      <dgm:t>
        <a:bodyPr/>
        <a:lstStyle/>
        <a:p>
          <a:r>
            <a:rPr lang="en-US" dirty="0" smtClean="0"/>
            <a:t>Services that are always in the same location</a:t>
          </a:r>
          <a:endParaRPr lang="en-US" dirty="0"/>
        </a:p>
      </dgm:t>
    </dgm:pt>
    <dgm:pt modelId="{72EE3B61-92F5-4E85-ABA5-F56ADC6F23F6}" type="parTrans" cxnId="{81103DC9-9964-4F3D-B5F1-CF6639E6F567}">
      <dgm:prSet/>
      <dgm:spPr/>
      <dgm:t>
        <a:bodyPr/>
        <a:lstStyle/>
        <a:p>
          <a:endParaRPr lang="en-US"/>
        </a:p>
      </dgm:t>
    </dgm:pt>
    <dgm:pt modelId="{98044C0A-6FFD-40A7-B5BC-ABDF83067770}" type="sibTrans" cxnId="{81103DC9-9964-4F3D-B5F1-CF6639E6F567}">
      <dgm:prSet/>
      <dgm:spPr/>
      <dgm:t>
        <a:bodyPr/>
        <a:lstStyle/>
        <a:p>
          <a:endParaRPr lang="en-US"/>
        </a:p>
      </dgm:t>
    </dgm:pt>
    <dgm:pt modelId="{B3CD05A5-556E-4D49-A0A0-B4006CBC8670}">
      <dgm:prSet phldrT="[Text]"/>
      <dgm:spPr/>
      <dgm:t>
        <a:bodyPr/>
        <a:lstStyle/>
        <a:p>
          <a:r>
            <a:rPr lang="en-AU" dirty="0" smtClean="0"/>
            <a:t>If your service is held in the same location every time, you should create one outlet for this location. </a:t>
          </a:r>
          <a:endParaRPr lang="en-US" dirty="0"/>
        </a:p>
      </dgm:t>
    </dgm:pt>
    <dgm:pt modelId="{CB8CE1DB-C563-4D20-8DA2-F2A7EEA6231E}" type="parTrans" cxnId="{775A6B74-300F-4444-AA02-D54A73E3A196}">
      <dgm:prSet/>
      <dgm:spPr/>
      <dgm:t>
        <a:bodyPr/>
        <a:lstStyle/>
        <a:p>
          <a:endParaRPr lang="en-US"/>
        </a:p>
      </dgm:t>
    </dgm:pt>
    <dgm:pt modelId="{59D68813-3E82-4525-A795-191CCB9BB2A9}" type="sibTrans" cxnId="{775A6B74-300F-4444-AA02-D54A73E3A196}">
      <dgm:prSet/>
      <dgm:spPr/>
      <dgm:t>
        <a:bodyPr/>
        <a:lstStyle/>
        <a:p>
          <a:endParaRPr lang="en-US"/>
        </a:p>
      </dgm:t>
    </dgm:pt>
    <dgm:pt modelId="{3C8B1065-366F-4191-AAC0-C4494B6FD725}">
      <dgm:prSet phldrT="[Text]"/>
      <dgm:spPr/>
      <dgm:t>
        <a:bodyPr/>
        <a:lstStyle/>
        <a:p>
          <a:r>
            <a:rPr lang="en-US" dirty="0" smtClean="0"/>
            <a:t>Mobile services</a:t>
          </a:r>
          <a:endParaRPr lang="en-US" dirty="0"/>
        </a:p>
      </dgm:t>
    </dgm:pt>
    <dgm:pt modelId="{F0764450-308E-48B9-A564-00098C27F6FB}" type="parTrans" cxnId="{4BEB281C-6625-474E-A383-4C54D13EA71E}">
      <dgm:prSet/>
      <dgm:spPr/>
      <dgm:t>
        <a:bodyPr/>
        <a:lstStyle/>
        <a:p>
          <a:endParaRPr lang="en-US"/>
        </a:p>
      </dgm:t>
    </dgm:pt>
    <dgm:pt modelId="{C17F8A17-0412-42AC-9473-0CD2E3A996EB}" type="sibTrans" cxnId="{4BEB281C-6625-474E-A383-4C54D13EA71E}">
      <dgm:prSet/>
      <dgm:spPr/>
      <dgm:t>
        <a:bodyPr/>
        <a:lstStyle/>
        <a:p>
          <a:endParaRPr lang="en-US"/>
        </a:p>
      </dgm:t>
    </dgm:pt>
    <dgm:pt modelId="{B51D80DD-55D4-42D5-80A9-E10019890AE6}">
      <dgm:prSet phldrT="[Text]"/>
      <dgm:spPr/>
      <dgm:t>
        <a:bodyPr/>
        <a:lstStyle/>
        <a:p>
          <a:r>
            <a:rPr lang="en-AU" dirty="0" smtClean="0"/>
            <a:t>If you provide a mobile service (e.g. home visiting, food deliveries, or school excursions), the outlet should be your nearest office building.</a:t>
          </a:r>
          <a:endParaRPr lang="en-US" dirty="0"/>
        </a:p>
      </dgm:t>
    </dgm:pt>
    <dgm:pt modelId="{3A4FAA0A-2C6A-4C53-AF37-0DB11078DDB7}" type="parTrans" cxnId="{A72B5C2E-9268-4129-AE2A-DD52E8DB0957}">
      <dgm:prSet/>
      <dgm:spPr/>
      <dgm:t>
        <a:bodyPr/>
        <a:lstStyle/>
        <a:p>
          <a:endParaRPr lang="en-US"/>
        </a:p>
      </dgm:t>
    </dgm:pt>
    <dgm:pt modelId="{B0E34F2E-90F9-49B0-8737-BB4AD6D04C5B}" type="sibTrans" cxnId="{A72B5C2E-9268-4129-AE2A-DD52E8DB0957}">
      <dgm:prSet/>
      <dgm:spPr/>
      <dgm:t>
        <a:bodyPr/>
        <a:lstStyle/>
        <a:p>
          <a:endParaRPr lang="en-US"/>
        </a:p>
      </dgm:t>
    </dgm:pt>
    <dgm:pt modelId="{500A7095-B018-4B37-B7F9-3DDFA9C287BA}">
      <dgm:prSet/>
      <dgm:spPr/>
      <dgm:t>
        <a:bodyPr/>
        <a:lstStyle/>
        <a:p>
          <a:r>
            <a:rPr lang="en-AU" dirty="0" smtClean="0"/>
            <a:t>Example A: a community organisation runs weekly computer skills workshops at the local library. They create one outlet for the library.</a:t>
          </a:r>
          <a:endParaRPr lang="en-AU" dirty="0"/>
        </a:p>
      </dgm:t>
    </dgm:pt>
    <dgm:pt modelId="{4BA55485-38BD-4182-BF88-278399F5B668}" type="parTrans" cxnId="{77114192-C317-46FD-AA17-4F8E682E74C3}">
      <dgm:prSet/>
      <dgm:spPr/>
      <dgm:t>
        <a:bodyPr/>
        <a:lstStyle/>
        <a:p>
          <a:endParaRPr lang="en-US"/>
        </a:p>
      </dgm:t>
    </dgm:pt>
    <dgm:pt modelId="{6363FC3A-0C5F-4F27-B592-989C22ADF98C}" type="sibTrans" cxnId="{77114192-C317-46FD-AA17-4F8E682E74C3}">
      <dgm:prSet/>
      <dgm:spPr/>
      <dgm:t>
        <a:bodyPr/>
        <a:lstStyle/>
        <a:p>
          <a:endParaRPr lang="en-US"/>
        </a:p>
      </dgm:t>
    </dgm:pt>
    <dgm:pt modelId="{96508B8E-6C11-4B6F-8325-1F88757A0E3D}">
      <dgm:prSet/>
      <dgm:spPr/>
      <dgm:t>
        <a:bodyPr/>
        <a:lstStyle/>
        <a:p>
          <a:r>
            <a:rPr lang="en-AU" dirty="0" smtClean="0"/>
            <a:t>Example B: a community centre provides info/advice/referral for local community members. This service is provided face-to-face for people who walk into the centre, or over the phone. They create one outlet for the community centre.</a:t>
          </a:r>
          <a:endParaRPr lang="en-AU" dirty="0"/>
        </a:p>
      </dgm:t>
    </dgm:pt>
    <dgm:pt modelId="{9BBEA474-5377-4B95-8517-1E594171178A}" type="parTrans" cxnId="{6E0814AC-A9CE-4659-8FC6-B489149AA087}">
      <dgm:prSet/>
      <dgm:spPr/>
      <dgm:t>
        <a:bodyPr/>
        <a:lstStyle/>
        <a:p>
          <a:endParaRPr lang="en-US"/>
        </a:p>
      </dgm:t>
    </dgm:pt>
    <dgm:pt modelId="{317B6FB9-7028-437F-8BD7-A4FB00CA3BB7}" type="sibTrans" cxnId="{6E0814AC-A9CE-4659-8FC6-B489149AA087}">
      <dgm:prSet/>
      <dgm:spPr/>
      <dgm:t>
        <a:bodyPr/>
        <a:lstStyle/>
        <a:p>
          <a:endParaRPr lang="en-US"/>
        </a:p>
      </dgm:t>
    </dgm:pt>
    <dgm:pt modelId="{BFF42CAB-421A-4794-91BE-E6D4E314BD24}">
      <dgm:prSet/>
      <dgm:spPr/>
      <dgm:t>
        <a:bodyPr/>
        <a:lstStyle/>
        <a:p>
          <a:r>
            <a:rPr lang="en-AU" dirty="0" smtClean="0"/>
            <a:t>Example: a service conducts school excursions with local school children. Each fortnight they take a group of students to a different location (e.g. a park, library, or museum). The outlet created for this service is the location of the school. </a:t>
          </a:r>
          <a:endParaRPr lang="en-AU" dirty="0"/>
        </a:p>
      </dgm:t>
    </dgm:pt>
    <dgm:pt modelId="{C03803E4-765A-431E-A70C-C6A1376DC7BE}" type="parTrans" cxnId="{17161CAE-9D2D-433D-9720-32DABD6C7AB4}">
      <dgm:prSet/>
      <dgm:spPr/>
      <dgm:t>
        <a:bodyPr/>
        <a:lstStyle/>
        <a:p>
          <a:endParaRPr lang="en-US"/>
        </a:p>
      </dgm:t>
    </dgm:pt>
    <dgm:pt modelId="{120E45A8-00F9-4519-B010-234B8019D819}" type="sibTrans" cxnId="{17161CAE-9D2D-433D-9720-32DABD6C7AB4}">
      <dgm:prSet/>
      <dgm:spPr/>
      <dgm:t>
        <a:bodyPr/>
        <a:lstStyle/>
        <a:p>
          <a:endParaRPr lang="en-US"/>
        </a:p>
      </dgm:t>
    </dgm:pt>
    <dgm:pt modelId="{066EB23C-D83F-4954-B400-A4FE94E6FCA7}">
      <dgm:prSet/>
      <dgm:spPr/>
      <dgm:t>
        <a:bodyPr/>
        <a:lstStyle/>
        <a:p>
          <a:r>
            <a:rPr lang="en-AU" dirty="0" smtClean="0"/>
            <a:t>Example: an organisation provides intensive family therapy to many different families. The therapy is provided in the families homes. The outlet created for this service is the location of the organisation’s nearest office building. </a:t>
          </a:r>
          <a:endParaRPr lang="en-AU" dirty="0"/>
        </a:p>
      </dgm:t>
    </dgm:pt>
    <dgm:pt modelId="{9843113D-CE9A-4872-8579-8BCE3289BB3B}" type="parTrans" cxnId="{70C4291B-5A3D-4AAF-8A15-B76DA5D12B17}">
      <dgm:prSet/>
      <dgm:spPr/>
      <dgm:t>
        <a:bodyPr/>
        <a:lstStyle/>
        <a:p>
          <a:endParaRPr lang="en-US"/>
        </a:p>
      </dgm:t>
    </dgm:pt>
    <dgm:pt modelId="{AA668901-D957-4385-961D-EAD49D10EF45}" type="sibTrans" cxnId="{70C4291B-5A3D-4AAF-8A15-B76DA5D12B17}">
      <dgm:prSet/>
      <dgm:spPr/>
      <dgm:t>
        <a:bodyPr/>
        <a:lstStyle/>
        <a:p>
          <a:endParaRPr lang="en-US"/>
        </a:p>
      </dgm:t>
    </dgm:pt>
    <dgm:pt modelId="{D12D4626-2B3D-4BB8-92A3-33B873CC55A6}" type="pres">
      <dgm:prSet presAssocID="{B969F04B-B2DC-4E5A-B88B-73FB386067CB}" presName="Name0" presStyleCnt="0">
        <dgm:presLayoutVars>
          <dgm:dir/>
          <dgm:animLvl val="lvl"/>
          <dgm:resizeHandles val="exact"/>
        </dgm:presLayoutVars>
      </dgm:prSet>
      <dgm:spPr/>
      <dgm:t>
        <a:bodyPr/>
        <a:lstStyle/>
        <a:p>
          <a:endParaRPr lang="en-US"/>
        </a:p>
      </dgm:t>
    </dgm:pt>
    <dgm:pt modelId="{3A8B4CD4-132D-40B8-A190-FA4F9BCA888E}" type="pres">
      <dgm:prSet presAssocID="{CF6A9583-8645-42FB-9660-2373F1FCFF78}" presName="composite" presStyleCnt="0"/>
      <dgm:spPr/>
    </dgm:pt>
    <dgm:pt modelId="{E58D24D6-F86B-4041-B313-63D1ED5576A2}" type="pres">
      <dgm:prSet presAssocID="{CF6A9583-8645-42FB-9660-2373F1FCFF78}" presName="parTx" presStyleLbl="alignNode1" presStyleIdx="0" presStyleCnt="2">
        <dgm:presLayoutVars>
          <dgm:chMax val="0"/>
          <dgm:chPref val="0"/>
          <dgm:bulletEnabled val="1"/>
        </dgm:presLayoutVars>
      </dgm:prSet>
      <dgm:spPr/>
      <dgm:t>
        <a:bodyPr/>
        <a:lstStyle/>
        <a:p>
          <a:endParaRPr lang="en-US"/>
        </a:p>
      </dgm:t>
    </dgm:pt>
    <dgm:pt modelId="{3748FBFC-6D4E-4944-9B1A-3ADB4DBE3222}" type="pres">
      <dgm:prSet presAssocID="{CF6A9583-8645-42FB-9660-2373F1FCFF78}" presName="desTx" presStyleLbl="alignAccFollowNode1" presStyleIdx="0" presStyleCnt="2">
        <dgm:presLayoutVars>
          <dgm:bulletEnabled val="1"/>
        </dgm:presLayoutVars>
      </dgm:prSet>
      <dgm:spPr/>
      <dgm:t>
        <a:bodyPr/>
        <a:lstStyle/>
        <a:p>
          <a:endParaRPr lang="en-US"/>
        </a:p>
      </dgm:t>
    </dgm:pt>
    <dgm:pt modelId="{10CE5239-3787-40A3-BAEC-38CBCE9D1580}" type="pres">
      <dgm:prSet presAssocID="{98044C0A-6FFD-40A7-B5BC-ABDF83067770}" presName="space" presStyleCnt="0"/>
      <dgm:spPr/>
    </dgm:pt>
    <dgm:pt modelId="{ECBD42D1-7A28-4A00-9164-3B2B5873DE36}" type="pres">
      <dgm:prSet presAssocID="{3C8B1065-366F-4191-AAC0-C4494B6FD725}" presName="composite" presStyleCnt="0"/>
      <dgm:spPr/>
    </dgm:pt>
    <dgm:pt modelId="{73BD35B1-B448-44B4-B8BF-3A0C8191C41D}" type="pres">
      <dgm:prSet presAssocID="{3C8B1065-366F-4191-AAC0-C4494B6FD725}" presName="parTx" presStyleLbl="alignNode1" presStyleIdx="1" presStyleCnt="2">
        <dgm:presLayoutVars>
          <dgm:chMax val="0"/>
          <dgm:chPref val="0"/>
          <dgm:bulletEnabled val="1"/>
        </dgm:presLayoutVars>
      </dgm:prSet>
      <dgm:spPr/>
      <dgm:t>
        <a:bodyPr/>
        <a:lstStyle/>
        <a:p>
          <a:endParaRPr lang="en-US"/>
        </a:p>
      </dgm:t>
    </dgm:pt>
    <dgm:pt modelId="{57DB376A-1CC9-400D-9C40-0BC0723D05BF}" type="pres">
      <dgm:prSet presAssocID="{3C8B1065-366F-4191-AAC0-C4494B6FD725}" presName="desTx" presStyleLbl="alignAccFollowNode1" presStyleIdx="1" presStyleCnt="2">
        <dgm:presLayoutVars>
          <dgm:bulletEnabled val="1"/>
        </dgm:presLayoutVars>
      </dgm:prSet>
      <dgm:spPr/>
      <dgm:t>
        <a:bodyPr/>
        <a:lstStyle/>
        <a:p>
          <a:endParaRPr lang="en-US"/>
        </a:p>
      </dgm:t>
    </dgm:pt>
  </dgm:ptLst>
  <dgm:cxnLst>
    <dgm:cxn modelId="{AADD8638-F5CE-44B1-A326-266F692AC95B}" type="presOf" srcId="{BFF42CAB-421A-4794-91BE-E6D4E314BD24}" destId="{57DB376A-1CC9-400D-9C40-0BC0723D05BF}" srcOrd="0" destOrd="1" presId="urn:microsoft.com/office/officeart/2005/8/layout/hList1"/>
    <dgm:cxn modelId="{5F0199CC-46D4-4FCA-9FF1-908CC188CA11}" type="presOf" srcId="{066EB23C-D83F-4954-B400-A4FE94E6FCA7}" destId="{57DB376A-1CC9-400D-9C40-0BC0723D05BF}" srcOrd="0" destOrd="2" presId="urn:microsoft.com/office/officeart/2005/8/layout/hList1"/>
    <dgm:cxn modelId="{70C4291B-5A3D-4AAF-8A15-B76DA5D12B17}" srcId="{3C8B1065-366F-4191-AAC0-C4494B6FD725}" destId="{066EB23C-D83F-4954-B400-A4FE94E6FCA7}" srcOrd="2" destOrd="0" parTransId="{9843113D-CE9A-4872-8579-8BCE3289BB3B}" sibTransId="{AA668901-D957-4385-961D-EAD49D10EF45}"/>
    <dgm:cxn modelId="{F7D508F3-3B37-4A1D-9FA6-5F03399A6CC0}" type="presOf" srcId="{B51D80DD-55D4-42D5-80A9-E10019890AE6}" destId="{57DB376A-1CC9-400D-9C40-0BC0723D05BF}" srcOrd="0" destOrd="0" presId="urn:microsoft.com/office/officeart/2005/8/layout/hList1"/>
    <dgm:cxn modelId="{8472CEA2-EF21-4330-BAB8-AFE9B0827FB1}" type="presOf" srcId="{B969F04B-B2DC-4E5A-B88B-73FB386067CB}" destId="{D12D4626-2B3D-4BB8-92A3-33B873CC55A6}" srcOrd="0" destOrd="0" presId="urn:microsoft.com/office/officeart/2005/8/layout/hList1"/>
    <dgm:cxn modelId="{81103DC9-9964-4F3D-B5F1-CF6639E6F567}" srcId="{B969F04B-B2DC-4E5A-B88B-73FB386067CB}" destId="{CF6A9583-8645-42FB-9660-2373F1FCFF78}" srcOrd="0" destOrd="0" parTransId="{72EE3B61-92F5-4E85-ABA5-F56ADC6F23F6}" sibTransId="{98044C0A-6FFD-40A7-B5BC-ABDF83067770}"/>
    <dgm:cxn modelId="{6E0814AC-A9CE-4659-8FC6-B489149AA087}" srcId="{CF6A9583-8645-42FB-9660-2373F1FCFF78}" destId="{96508B8E-6C11-4B6F-8325-1F88757A0E3D}" srcOrd="2" destOrd="0" parTransId="{9BBEA474-5377-4B95-8517-1E594171178A}" sibTransId="{317B6FB9-7028-437F-8BD7-A4FB00CA3BB7}"/>
    <dgm:cxn modelId="{703F494F-B6EB-49AC-B416-BBB8117B31D0}" type="presOf" srcId="{96508B8E-6C11-4B6F-8325-1F88757A0E3D}" destId="{3748FBFC-6D4E-4944-9B1A-3ADB4DBE3222}" srcOrd="0" destOrd="2" presId="urn:microsoft.com/office/officeart/2005/8/layout/hList1"/>
    <dgm:cxn modelId="{17161CAE-9D2D-433D-9720-32DABD6C7AB4}" srcId="{3C8B1065-366F-4191-AAC0-C4494B6FD725}" destId="{BFF42CAB-421A-4794-91BE-E6D4E314BD24}" srcOrd="1" destOrd="0" parTransId="{C03803E4-765A-431E-A70C-C6A1376DC7BE}" sibTransId="{120E45A8-00F9-4519-B010-234B8019D819}"/>
    <dgm:cxn modelId="{50BCFCCD-12C6-4928-9B66-B0E4E73973A8}" type="presOf" srcId="{3C8B1065-366F-4191-AAC0-C4494B6FD725}" destId="{73BD35B1-B448-44B4-B8BF-3A0C8191C41D}" srcOrd="0" destOrd="0" presId="urn:microsoft.com/office/officeart/2005/8/layout/hList1"/>
    <dgm:cxn modelId="{4BEB281C-6625-474E-A383-4C54D13EA71E}" srcId="{B969F04B-B2DC-4E5A-B88B-73FB386067CB}" destId="{3C8B1065-366F-4191-AAC0-C4494B6FD725}" srcOrd="1" destOrd="0" parTransId="{F0764450-308E-48B9-A564-00098C27F6FB}" sibTransId="{C17F8A17-0412-42AC-9473-0CD2E3A996EB}"/>
    <dgm:cxn modelId="{A72B5C2E-9268-4129-AE2A-DD52E8DB0957}" srcId="{3C8B1065-366F-4191-AAC0-C4494B6FD725}" destId="{B51D80DD-55D4-42D5-80A9-E10019890AE6}" srcOrd="0" destOrd="0" parTransId="{3A4FAA0A-2C6A-4C53-AF37-0DB11078DDB7}" sibTransId="{B0E34F2E-90F9-49B0-8737-BB4AD6D04C5B}"/>
    <dgm:cxn modelId="{1539E85D-7375-4912-A93C-3C81055472EF}" type="presOf" srcId="{500A7095-B018-4B37-B7F9-3DDFA9C287BA}" destId="{3748FBFC-6D4E-4944-9B1A-3ADB4DBE3222}" srcOrd="0" destOrd="1" presId="urn:microsoft.com/office/officeart/2005/8/layout/hList1"/>
    <dgm:cxn modelId="{A9720856-0456-4B5C-B85A-183A54349AF1}" type="presOf" srcId="{CF6A9583-8645-42FB-9660-2373F1FCFF78}" destId="{E58D24D6-F86B-4041-B313-63D1ED5576A2}" srcOrd="0" destOrd="0" presId="urn:microsoft.com/office/officeart/2005/8/layout/hList1"/>
    <dgm:cxn modelId="{77114192-C317-46FD-AA17-4F8E682E74C3}" srcId="{CF6A9583-8645-42FB-9660-2373F1FCFF78}" destId="{500A7095-B018-4B37-B7F9-3DDFA9C287BA}" srcOrd="1" destOrd="0" parTransId="{4BA55485-38BD-4182-BF88-278399F5B668}" sibTransId="{6363FC3A-0C5F-4F27-B592-989C22ADF98C}"/>
    <dgm:cxn modelId="{D643FA84-E6E8-4B9F-97B1-4AA32DC2A53A}" type="presOf" srcId="{B3CD05A5-556E-4D49-A0A0-B4006CBC8670}" destId="{3748FBFC-6D4E-4944-9B1A-3ADB4DBE3222}" srcOrd="0" destOrd="0" presId="urn:microsoft.com/office/officeart/2005/8/layout/hList1"/>
    <dgm:cxn modelId="{775A6B74-300F-4444-AA02-D54A73E3A196}" srcId="{CF6A9583-8645-42FB-9660-2373F1FCFF78}" destId="{B3CD05A5-556E-4D49-A0A0-B4006CBC8670}" srcOrd="0" destOrd="0" parTransId="{CB8CE1DB-C563-4D20-8DA2-F2A7EEA6231E}" sibTransId="{59D68813-3E82-4525-A795-191CCB9BB2A9}"/>
    <dgm:cxn modelId="{2B7F4814-9AB2-430B-AD7C-00FFA9A189FB}" type="presParOf" srcId="{D12D4626-2B3D-4BB8-92A3-33B873CC55A6}" destId="{3A8B4CD4-132D-40B8-A190-FA4F9BCA888E}" srcOrd="0" destOrd="0" presId="urn:microsoft.com/office/officeart/2005/8/layout/hList1"/>
    <dgm:cxn modelId="{8BC61C4C-D3AB-4517-AD6E-56F5CF9AA3EE}" type="presParOf" srcId="{3A8B4CD4-132D-40B8-A190-FA4F9BCA888E}" destId="{E58D24D6-F86B-4041-B313-63D1ED5576A2}" srcOrd="0" destOrd="0" presId="urn:microsoft.com/office/officeart/2005/8/layout/hList1"/>
    <dgm:cxn modelId="{588509E2-CEC1-493F-A3F6-291ECB498C5E}" type="presParOf" srcId="{3A8B4CD4-132D-40B8-A190-FA4F9BCA888E}" destId="{3748FBFC-6D4E-4944-9B1A-3ADB4DBE3222}" srcOrd="1" destOrd="0" presId="urn:microsoft.com/office/officeart/2005/8/layout/hList1"/>
    <dgm:cxn modelId="{123122C3-7E64-499F-B392-65F355FFE22B}" type="presParOf" srcId="{D12D4626-2B3D-4BB8-92A3-33B873CC55A6}" destId="{10CE5239-3787-40A3-BAEC-38CBCE9D1580}" srcOrd="1" destOrd="0" presId="urn:microsoft.com/office/officeart/2005/8/layout/hList1"/>
    <dgm:cxn modelId="{8D3C2380-C7FE-4505-A230-DF99F2D1A0F7}" type="presParOf" srcId="{D12D4626-2B3D-4BB8-92A3-33B873CC55A6}" destId="{ECBD42D1-7A28-4A00-9164-3B2B5873DE36}" srcOrd="2" destOrd="0" presId="urn:microsoft.com/office/officeart/2005/8/layout/hList1"/>
    <dgm:cxn modelId="{93B203F3-47C1-4CCA-A12F-A71619EBEC1D}" type="presParOf" srcId="{ECBD42D1-7A28-4A00-9164-3B2B5873DE36}" destId="{73BD35B1-B448-44B4-B8BF-3A0C8191C41D}" srcOrd="0" destOrd="0" presId="urn:microsoft.com/office/officeart/2005/8/layout/hList1"/>
    <dgm:cxn modelId="{4B7C2E6D-1156-4DA5-BE55-9D0B0F9659C1}" type="presParOf" srcId="{ECBD42D1-7A28-4A00-9164-3B2B5873DE36}" destId="{57DB376A-1CC9-400D-9C40-0BC0723D05B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69F04B-B2DC-4E5A-B88B-73FB386067C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F6A9583-8645-42FB-9660-2373F1FCFF78}">
      <dgm:prSet phldrT="[Text]"/>
      <dgm:spPr/>
      <dgm:t>
        <a:bodyPr/>
        <a:lstStyle/>
        <a:p>
          <a:r>
            <a:rPr lang="en-US" dirty="0" smtClean="0"/>
            <a:t>Services delivered in different locations to different clients</a:t>
          </a:r>
          <a:endParaRPr lang="en-US" dirty="0"/>
        </a:p>
      </dgm:t>
    </dgm:pt>
    <dgm:pt modelId="{72EE3B61-92F5-4E85-ABA5-F56ADC6F23F6}" type="parTrans" cxnId="{81103DC9-9964-4F3D-B5F1-CF6639E6F567}">
      <dgm:prSet/>
      <dgm:spPr/>
      <dgm:t>
        <a:bodyPr/>
        <a:lstStyle/>
        <a:p>
          <a:endParaRPr lang="en-US"/>
        </a:p>
      </dgm:t>
    </dgm:pt>
    <dgm:pt modelId="{98044C0A-6FFD-40A7-B5BC-ABDF83067770}" type="sibTrans" cxnId="{81103DC9-9964-4F3D-B5F1-CF6639E6F567}">
      <dgm:prSet/>
      <dgm:spPr/>
      <dgm:t>
        <a:bodyPr/>
        <a:lstStyle/>
        <a:p>
          <a:endParaRPr lang="en-US"/>
        </a:p>
      </dgm:t>
    </dgm:pt>
    <dgm:pt modelId="{B3CD05A5-556E-4D49-A0A0-B4006CBC8670}">
      <dgm:prSet phldrT="[Text]"/>
      <dgm:spPr/>
      <dgm:t>
        <a:bodyPr/>
        <a:lstStyle/>
        <a:p>
          <a:r>
            <a:rPr lang="en-AU" dirty="0" smtClean="0"/>
            <a:t>If you deliver a service to different clients in different locations, you should create an outlet for each of those locations. This will give us a more accurate picture of where services are delivered.</a:t>
          </a:r>
          <a:endParaRPr lang="en-US" dirty="0"/>
        </a:p>
      </dgm:t>
    </dgm:pt>
    <dgm:pt modelId="{CB8CE1DB-C563-4D20-8DA2-F2A7EEA6231E}" type="parTrans" cxnId="{775A6B74-300F-4444-AA02-D54A73E3A196}">
      <dgm:prSet/>
      <dgm:spPr/>
      <dgm:t>
        <a:bodyPr/>
        <a:lstStyle/>
        <a:p>
          <a:endParaRPr lang="en-US"/>
        </a:p>
      </dgm:t>
    </dgm:pt>
    <dgm:pt modelId="{59D68813-3E82-4525-A795-191CCB9BB2A9}" type="sibTrans" cxnId="{775A6B74-300F-4444-AA02-D54A73E3A196}">
      <dgm:prSet/>
      <dgm:spPr/>
      <dgm:t>
        <a:bodyPr/>
        <a:lstStyle/>
        <a:p>
          <a:endParaRPr lang="en-US"/>
        </a:p>
      </dgm:t>
    </dgm:pt>
    <dgm:pt modelId="{3C8B1065-366F-4191-AAC0-C4494B6FD725}">
      <dgm:prSet phldrT="[Text]"/>
      <dgm:spPr/>
      <dgm:t>
        <a:bodyPr/>
        <a:lstStyle/>
        <a:p>
          <a:r>
            <a:rPr lang="en-US" dirty="0" smtClean="0"/>
            <a:t>One-off occasions of service</a:t>
          </a:r>
          <a:endParaRPr lang="en-US" dirty="0"/>
        </a:p>
      </dgm:t>
    </dgm:pt>
    <dgm:pt modelId="{F0764450-308E-48B9-A564-00098C27F6FB}" type="parTrans" cxnId="{4BEB281C-6625-474E-A383-4C54D13EA71E}">
      <dgm:prSet/>
      <dgm:spPr/>
      <dgm:t>
        <a:bodyPr/>
        <a:lstStyle/>
        <a:p>
          <a:endParaRPr lang="en-US"/>
        </a:p>
      </dgm:t>
    </dgm:pt>
    <dgm:pt modelId="{C17F8A17-0412-42AC-9473-0CD2E3A996EB}" type="sibTrans" cxnId="{4BEB281C-6625-474E-A383-4C54D13EA71E}">
      <dgm:prSet/>
      <dgm:spPr/>
      <dgm:t>
        <a:bodyPr/>
        <a:lstStyle/>
        <a:p>
          <a:endParaRPr lang="en-US"/>
        </a:p>
      </dgm:t>
    </dgm:pt>
    <dgm:pt modelId="{B51D80DD-55D4-42D5-80A9-E10019890AE6}">
      <dgm:prSet phldrT="[Text]"/>
      <dgm:spPr/>
      <dgm:t>
        <a:bodyPr/>
        <a:lstStyle/>
        <a:p>
          <a:r>
            <a:rPr lang="en-AU" dirty="0" smtClean="0"/>
            <a:t>If you provide a one-off service (e.g. a community event), the outlet should reflect the location of the session. You can:</a:t>
          </a:r>
          <a:endParaRPr lang="en-US" dirty="0"/>
        </a:p>
      </dgm:t>
    </dgm:pt>
    <dgm:pt modelId="{3A4FAA0A-2C6A-4C53-AF37-0DB11078DDB7}" type="parTrans" cxnId="{A72B5C2E-9268-4129-AE2A-DD52E8DB0957}">
      <dgm:prSet/>
      <dgm:spPr/>
      <dgm:t>
        <a:bodyPr/>
        <a:lstStyle/>
        <a:p>
          <a:endParaRPr lang="en-US"/>
        </a:p>
      </dgm:t>
    </dgm:pt>
    <dgm:pt modelId="{B0E34F2E-90F9-49B0-8737-BB4AD6D04C5B}" type="sibTrans" cxnId="{A72B5C2E-9268-4129-AE2A-DD52E8DB0957}">
      <dgm:prSet/>
      <dgm:spPr/>
      <dgm:t>
        <a:bodyPr/>
        <a:lstStyle/>
        <a:p>
          <a:endParaRPr lang="en-US"/>
        </a:p>
      </dgm:t>
    </dgm:pt>
    <dgm:pt modelId="{1754BB4F-D0D5-4D43-8305-233A47CF6F89}">
      <dgm:prSet/>
      <dgm:spPr/>
      <dgm:t>
        <a:bodyPr/>
        <a:lstStyle/>
        <a:p>
          <a:r>
            <a:rPr lang="en-US" dirty="0" smtClean="0"/>
            <a:t>Online or over the phone services</a:t>
          </a:r>
          <a:endParaRPr lang="en-AU" dirty="0"/>
        </a:p>
      </dgm:t>
    </dgm:pt>
    <dgm:pt modelId="{7E76EE8E-BB1F-4B29-9DB4-C9E9F1CD21A5}" type="parTrans" cxnId="{1F24BFBB-3D7F-4518-86CD-DCDE20163344}">
      <dgm:prSet/>
      <dgm:spPr/>
      <dgm:t>
        <a:bodyPr/>
        <a:lstStyle/>
        <a:p>
          <a:endParaRPr lang="en-US"/>
        </a:p>
      </dgm:t>
    </dgm:pt>
    <dgm:pt modelId="{F627ED11-5F95-4D5F-BFC1-18A2BAD52FD7}" type="sibTrans" cxnId="{1F24BFBB-3D7F-4518-86CD-DCDE20163344}">
      <dgm:prSet/>
      <dgm:spPr/>
      <dgm:t>
        <a:bodyPr/>
        <a:lstStyle/>
        <a:p>
          <a:endParaRPr lang="en-US"/>
        </a:p>
      </dgm:t>
    </dgm:pt>
    <dgm:pt modelId="{A257FDFE-5E8E-4F7B-BB0A-516290D27AEB}">
      <dgm:prSet/>
      <dgm:spPr/>
      <dgm:t>
        <a:bodyPr/>
        <a:lstStyle/>
        <a:p>
          <a:r>
            <a:rPr lang="en-AU" smtClean="0"/>
            <a:t>create a new outlet. For example, a community event that is held in a local park.</a:t>
          </a:r>
          <a:endParaRPr lang="en-AU"/>
        </a:p>
      </dgm:t>
    </dgm:pt>
    <dgm:pt modelId="{7616ABE8-39C8-4BB3-8657-8FAB2589D69B}" type="parTrans" cxnId="{E33CE3AC-0068-4357-9076-C1571F9938AA}">
      <dgm:prSet/>
      <dgm:spPr/>
      <dgm:t>
        <a:bodyPr/>
        <a:lstStyle/>
        <a:p>
          <a:endParaRPr lang="en-US"/>
        </a:p>
      </dgm:t>
    </dgm:pt>
    <dgm:pt modelId="{6D7CE82E-C59E-40C4-9777-C2DE230F75D4}" type="sibTrans" cxnId="{E33CE3AC-0068-4357-9076-C1571F9938AA}">
      <dgm:prSet/>
      <dgm:spPr/>
      <dgm:t>
        <a:bodyPr/>
        <a:lstStyle/>
        <a:p>
          <a:endParaRPr lang="en-US"/>
        </a:p>
      </dgm:t>
    </dgm:pt>
    <dgm:pt modelId="{47A4D3D5-ADB9-4E76-A7FB-3E57E20DA63C}">
      <dgm:prSet/>
      <dgm:spPr/>
      <dgm:t>
        <a:bodyPr/>
        <a:lstStyle/>
        <a:p>
          <a:r>
            <a:rPr lang="en-AU" dirty="0" smtClean="0"/>
            <a:t>use an existing outlet. For example, an information night held in your community centre.</a:t>
          </a:r>
          <a:endParaRPr lang="en-AU" dirty="0"/>
        </a:p>
      </dgm:t>
    </dgm:pt>
    <dgm:pt modelId="{9FE22E0F-5E6D-4B4D-87E8-8CCD5A8B4CD3}" type="parTrans" cxnId="{A3946AE7-2231-488A-8737-C39C8A48137D}">
      <dgm:prSet/>
      <dgm:spPr/>
      <dgm:t>
        <a:bodyPr/>
        <a:lstStyle/>
        <a:p>
          <a:endParaRPr lang="en-US"/>
        </a:p>
      </dgm:t>
    </dgm:pt>
    <dgm:pt modelId="{25BF886F-6E81-49BF-B04F-2247302F7F60}" type="sibTrans" cxnId="{A3946AE7-2231-488A-8737-C39C8A48137D}">
      <dgm:prSet/>
      <dgm:spPr/>
      <dgm:t>
        <a:bodyPr/>
        <a:lstStyle/>
        <a:p>
          <a:endParaRPr lang="en-US"/>
        </a:p>
      </dgm:t>
    </dgm:pt>
    <dgm:pt modelId="{22D20BAA-EF19-4C36-BF6D-6E4063554611}">
      <dgm:prSet/>
      <dgm:spPr/>
      <dgm:t>
        <a:bodyPr/>
        <a:lstStyle/>
        <a:p>
          <a:r>
            <a:rPr lang="en-AU" dirty="0" smtClean="0"/>
            <a:t>Example: an Aboriginal organisation delivers weekly language workshops in three local schools. Three outlets are created, one for each school.</a:t>
          </a:r>
          <a:endParaRPr lang="en-AU" dirty="0"/>
        </a:p>
      </dgm:t>
    </dgm:pt>
    <dgm:pt modelId="{9FE5695A-97BF-4270-A5F8-204B7ACB7E27}" type="parTrans" cxnId="{51CCC3B7-7F5B-4282-8BC3-A698681862B7}">
      <dgm:prSet/>
      <dgm:spPr/>
      <dgm:t>
        <a:bodyPr/>
        <a:lstStyle/>
        <a:p>
          <a:endParaRPr lang="en-US"/>
        </a:p>
      </dgm:t>
    </dgm:pt>
    <dgm:pt modelId="{9966406D-4B8F-4142-BE61-4FA35EE4C36A}" type="sibTrans" cxnId="{51CCC3B7-7F5B-4282-8BC3-A698681862B7}">
      <dgm:prSet/>
      <dgm:spPr/>
      <dgm:t>
        <a:bodyPr/>
        <a:lstStyle/>
        <a:p>
          <a:endParaRPr lang="en-US"/>
        </a:p>
      </dgm:t>
    </dgm:pt>
    <dgm:pt modelId="{361D30C7-E242-4FF3-AA87-F0413A1A7D63}">
      <dgm:prSet/>
      <dgm:spPr/>
      <dgm:t>
        <a:bodyPr/>
        <a:lstStyle/>
        <a:p>
          <a:r>
            <a:rPr lang="en-AU" dirty="0" smtClean="0"/>
            <a:t>Example: an organisation runs parenting education workshops in 10 different community centres throughout the year. They run 6 workshops in each centre. They create 10 outlets, one for each community centre.</a:t>
          </a:r>
          <a:endParaRPr lang="en-AU" dirty="0"/>
        </a:p>
      </dgm:t>
    </dgm:pt>
    <dgm:pt modelId="{7856D792-9DEF-470A-940F-D33326976E5F}" type="parTrans" cxnId="{3F5D3C57-677A-4358-A4C0-46CA41D2B6F9}">
      <dgm:prSet/>
      <dgm:spPr/>
      <dgm:t>
        <a:bodyPr/>
        <a:lstStyle/>
        <a:p>
          <a:endParaRPr lang="en-US"/>
        </a:p>
      </dgm:t>
    </dgm:pt>
    <dgm:pt modelId="{B00A3B3D-AA64-4CF9-AFFD-24436C3BD892}" type="sibTrans" cxnId="{3F5D3C57-677A-4358-A4C0-46CA41D2B6F9}">
      <dgm:prSet/>
      <dgm:spPr/>
      <dgm:t>
        <a:bodyPr/>
        <a:lstStyle/>
        <a:p>
          <a:endParaRPr lang="en-US"/>
        </a:p>
      </dgm:t>
    </dgm:pt>
    <dgm:pt modelId="{801E3A68-6C05-4FB2-B266-AD9676FB6B2E}">
      <dgm:prSet/>
      <dgm:spPr/>
      <dgm:t>
        <a:bodyPr/>
        <a:lstStyle/>
        <a:p>
          <a:r>
            <a:rPr lang="en-AU" smtClean="0"/>
            <a:t>If you provide activities online or over the phone, the outlet should be the office building staff work from. </a:t>
          </a:r>
          <a:endParaRPr lang="en-US"/>
        </a:p>
      </dgm:t>
    </dgm:pt>
    <dgm:pt modelId="{3851B1D1-F500-48A8-BDDB-40BD8201E28C}" type="parTrans" cxnId="{505052D7-AABC-4383-8BF1-C1409A9881A8}">
      <dgm:prSet/>
      <dgm:spPr/>
      <dgm:t>
        <a:bodyPr/>
        <a:lstStyle/>
        <a:p>
          <a:endParaRPr lang="en-US"/>
        </a:p>
      </dgm:t>
    </dgm:pt>
    <dgm:pt modelId="{D6064F0A-0621-41DA-AFBD-0ED9C0C5A2DA}" type="sibTrans" cxnId="{505052D7-AABC-4383-8BF1-C1409A9881A8}">
      <dgm:prSet/>
      <dgm:spPr/>
      <dgm:t>
        <a:bodyPr/>
        <a:lstStyle/>
        <a:p>
          <a:endParaRPr lang="en-US"/>
        </a:p>
      </dgm:t>
    </dgm:pt>
    <dgm:pt modelId="{A2ED24BE-EE40-4467-8968-F308921F2FFC}">
      <dgm:prSet/>
      <dgm:spPr/>
      <dgm:t>
        <a:bodyPr/>
        <a:lstStyle/>
        <a:p>
          <a:r>
            <a:rPr lang="en-AU" dirty="0" smtClean="0"/>
            <a:t>Many organisations have changed how they deliver services due to COVID-19. If you are now delivering services online, you should record your outlet as the office building staff would </a:t>
          </a:r>
          <a:r>
            <a:rPr lang="en-AU" i="1" dirty="0" smtClean="0"/>
            <a:t>usually</a:t>
          </a:r>
          <a:r>
            <a:rPr lang="en-AU" dirty="0" smtClean="0"/>
            <a:t> work in.</a:t>
          </a:r>
          <a:endParaRPr lang="en-AU" dirty="0"/>
        </a:p>
      </dgm:t>
    </dgm:pt>
    <dgm:pt modelId="{8E38B3A7-99B2-4024-96EC-EAB36C83FA46}" type="parTrans" cxnId="{13A9D99C-E307-4538-BED6-2B2981272657}">
      <dgm:prSet/>
      <dgm:spPr/>
      <dgm:t>
        <a:bodyPr/>
        <a:lstStyle/>
        <a:p>
          <a:endParaRPr lang="en-US"/>
        </a:p>
      </dgm:t>
    </dgm:pt>
    <dgm:pt modelId="{46C76301-7493-43AE-A6E4-B6CB93BC0A6B}" type="sibTrans" cxnId="{13A9D99C-E307-4538-BED6-2B2981272657}">
      <dgm:prSet/>
      <dgm:spPr/>
      <dgm:t>
        <a:bodyPr/>
        <a:lstStyle/>
        <a:p>
          <a:endParaRPr lang="en-US"/>
        </a:p>
      </dgm:t>
    </dgm:pt>
    <dgm:pt modelId="{3C297BC5-B82B-46E0-8C96-A51FE3AC340A}">
      <dgm:prSet/>
      <dgm:spPr/>
      <dgm:t>
        <a:bodyPr/>
        <a:lstStyle/>
        <a:p>
          <a:r>
            <a:rPr lang="en-AU" dirty="0" smtClean="0"/>
            <a:t>Example: an organisation is providing counselling sessions over the phone. The outlet they use is the organisation’s closest office building.</a:t>
          </a:r>
          <a:endParaRPr lang="en-AU" dirty="0"/>
        </a:p>
      </dgm:t>
    </dgm:pt>
    <dgm:pt modelId="{244F6A64-7453-4F32-9C2D-CD734BCEC9AF}" type="parTrans" cxnId="{66173381-30C1-4BE8-9F1D-6774B6AEA451}">
      <dgm:prSet/>
      <dgm:spPr/>
      <dgm:t>
        <a:bodyPr/>
        <a:lstStyle/>
        <a:p>
          <a:endParaRPr lang="en-US"/>
        </a:p>
      </dgm:t>
    </dgm:pt>
    <dgm:pt modelId="{1D822600-2562-440E-A287-93D30873E4E2}" type="sibTrans" cxnId="{66173381-30C1-4BE8-9F1D-6774B6AEA451}">
      <dgm:prSet/>
      <dgm:spPr/>
      <dgm:t>
        <a:bodyPr/>
        <a:lstStyle/>
        <a:p>
          <a:endParaRPr lang="en-US"/>
        </a:p>
      </dgm:t>
    </dgm:pt>
    <dgm:pt modelId="{EC464CC1-8419-40C2-877B-1D60B0DFA070}">
      <dgm:prSet/>
      <dgm:spPr/>
      <dgm:t>
        <a:bodyPr/>
        <a:lstStyle/>
        <a:p>
          <a:r>
            <a:rPr lang="en-AU" smtClean="0"/>
            <a:t>See </a:t>
          </a:r>
          <a:r>
            <a:rPr lang="en-AU" smtClean="0">
              <a:hlinkClick xmlns:r="http://schemas.openxmlformats.org/officeDocument/2006/relationships" r:id="rId1"/>
            </a:rPr>
            <a:t>Recording alternate forms of service delivery</a:t>
          </a:r>
          <a:r>
            <a:rPr lang="en-AU" smtClean="0"/>
            <a:t> for more information. Organisations should only record virtual/telephone services that can be expected to lead to a measurable outcome. </a:t>
          </a:r>
          <a:endParaRPr lang="en-AU"/>
        </a:p>
      </dgm:t>
    </dgm:pt>
    <dgm:pt modelId="{00AC0089-68AE-483F-928A-CA75D9F88270}" type="parTrans" cxnId="{3A545150-B250-47A5-A727-CDD3B493FCAD}">
      <dgm:prSet/>
      <dgm:spPr/>
      <dgm:t>
        <a:bodyPr/>
        <a:lstStyle/>
        <a:p>
          <a:endParaRPr lang="en-US"/>
        </a:p>
      </dgm:t>
    </dgm:pt>
    <dgm:pt modelId="{D8D7DE06-DFB6-4283-B73A-056E90A1DA95}" type="sibTrans" cxnId="{3A545150-B250-47A5-A727-CDD3B493FCAD}">
      <dgm:prSet/>
      <dgm:spPr/>
      <dgm:t>
        <a:bodyPr/>
        <a:lstStyle/>
        <a:p>
          <a:endParaRPr lang="en-US"/>
        </a:p>
      </dgm:t>
    </dgm:pt>
    <dgm:pt modelId="{D12D4626-2B3D-4BB8-92A3-33B873CC55A6}" type="pres">
      <dgm:prSet presAssocID="{B969F04B-B2DC-4E5A-B88B-73FB386067CB}" presName="Name0" presStyleCnt="0">
        <dgm:presLayoutVars>
          <dgm:dir/>
          <dgm:animLvl val="lvl"/>
          <dgm:resizeHandles val="exact"/>
        </dgm:presLayoutVars>
      </dgm:prSet>
      <dgm:spPr/>
      <dgm:t>
        <a:bodyPr/>
        <a:lstStyle/>
        <a:p>
          <a:endParaRPr lang="en-US"/>
        </a:p>
      </dgm:t>
    </dgm:pt>
    <dgm:pt modelId="{3A8B4CD4-132D-40B8-A190-FA4F9BCA888E}" type="pres">
      <dgm:prSet presAssocID="{CF6A9583-8645-42FB-9660-2373F1FCFF78}" presName="composite" presStyleCnt="0"/>
      <dgm:spPr/>
    </dgm:pt>
    <dgm:pt modelId="{E58D24D6-F86B-4041-B313-63D1ED5576A2}" type="pres">
      <dgm:prSet presAssocID="{CF6A9583-8645-42FB-9660-2373F1FCFF78}" presName="parTx" presStyleLbl="alignNode1" presStyleIdx="0" presStyleCnt="3">
        <dgm:presLayoutVars>
          <dgm:chMax val="0"/>
          <dgm:chPref val="0"/>
          <dgm:bulletEnabled val="1"/>
        </dgm:presLayoutVars>
      </dgm:prSet>
      <dgm:spPr/>
      <dgm:t>
        <a:bodyPr/>
        <a:lstStyle/>
        <a:p>
          <a:endParaRPr lang="en-US"/>
        </a:p>
      </dgm:t>
    </dgm:pt>
    <dgm:pt modelId="{3748FBFC-6D4E-4944-9B1A-3ADB4DBE3222}" type="pres">
      <dgm:prSet presAssocID="{CF6A9583-8645-42FB-9660-2373F1FCFF78}" presName="desTx" presStyleLbl="alignAccFollowNode1" presStyleIdx="0" presStyleCnt="3">
        <dgm:presLayoutVars>
          <dgm:bulletEnabled val="1"/>
        </dgm:presLayoutVars>
      </dgm:prSet>
      <dgm:spPr/>
      <dgm:t>
        <a:bodyPr/>
        <a:lstStyle/>
        <a:p>
          <a:endParaRPr lang="en-US"/>
        </a:p>
      </dgm:t>
    </dgm:pt>
    <dgm:pt modelId="{10CE5239-3787-40A3-BAEC-38CBCE9D1580}" type="pres">
      <dgm:prSet presAssocID="{98044C0A-6FFD-40A7-B5BC-ABDF83067770}" presName="space" presStyleCnt="0"/>
      <dgm:spPr/>
    </dgm:pt>
    <dgm:pt modelId="{ECBD42D1-7A28-4A00-9164-3B2B5873DE36}" type="pres">
      <dgm:prSet presAssocID="{3C8B1065-366F-4191-AAC0-C4494B6FD725}" presName="composite" presStyleCnt="0"/>
      <dgm:spPr/>
    </dgm:pt>
    <dgm:pt modelId="{73BD35B1-B448-44B4-B8BF-3A0C8191C41D}" type="pres">
      <dgm:prSet presAssocID="{3C8B1065-366F-4191-AAC0-C4494B6FD725}" presName="parTx" presStyleLbl="alignNode1" presStyleIdx="1" presStyleCnt="3">
        <dgm:presLayoutVars>
          <dgm:chMax val="0"/>
          <dgm:chPref val="0"/>
          <dgm:bulletEnabled val="1"/>
        </dgm:presLayoutVars>
      </dgm:prSet>
      <dgm:spPr/>
      <dgm:t>
        <a:bodyPr/>
        <a:lstStyle/>
        <a:p>
          <a:endParaRPr lang="en-US"/>
        </a:p>
      </dgm:t>
    </dgm:pt>
    <dgm:pt modelId="{57DB376A-1CC9-400D-9C40-0BC0723D05BF}" type="pres">
      <dgm:prSet presAssocID="{3C8B1065-366F-4191-AAC0-C4494B6FD725}" presName="desTx" presStyleLbl="alignAccFollowNode1" presStyleIdx="1" presStyleCnt="3">
        <dgm:presLayoutVars>
          <dgm:bulletEnabled val="1"/>
        </dgm:presLayoutVars>
      </dgm:prSet>
      <dgm:spPr/>
      <dgm:t>
        <a:bodyPr/>
        <a:lstStyle/>
        <a:p>
          <a:endParaRPr lang="en-US"/>
        </a:p>
      </dgm:t>
    </dgm:pt>
    <dgm:pt modelId="{D6F48EF6-5B6E-43CD-A536-2BFC053BAC50}" type="pres">
      <dgm:prSet presAssocID="{C17F8A17-0412-42AC-9473-0CD2E3A996EB}" presName="space" presStyleCnt="0"/>
      <dgm:spPr/>
    </dgm:pt>
    <dgm:pt modelId="{0B0A110A-E815-43DA-978C-FD479AABAFF0}" type="pres">
      <dgm:prSet presAssocID="{1754BB4F-D0D5-4D43-8305-233A47CF6F89}" presName="composite" presStyleCnt="0"/>
      <dgm:spPr/>
    </dgm:pt>
    <dgm:pt modelId="{FC499D95-F3BB-4BC2-9D15-0A09E7C5930B}" type="pres">
      <dgm:prSet presAssocID="{1754BB4F-D0D5-4D43-8305-233A47CF6F89}" presName="parTx" presStyleLbl="alignNode1" presStyleIdx="2" presStyleCnt="3">
        <dgm:presLayoutVars>
          <dgm:chMax val="0"/>
          <dgm:chPref val="0"/>
          <dgm:bulletEnabled val="1"/>
        </dgm:presLayoutVars>
      </dgm:prSet>
      <dgm:spPr/>
      <dgm:t>
        <a:bodyPr/>
        <a:lstStyle/>
        <a:p>
          <a:endParaRPr lang="en-US"/>
        </a:p>
      </dgm:t>
    </dgm:pt>
    <dgm:pt modelId="{F841D291-66EC-4560-AD65-8EE8CB0A6815}" type="pres">
      <dgm:prSet presAssocID="{1754BB4F-D0D5-4D43-8305-233A47CF6F89}" presName="desTx" presStyleLbl="alignAccFollowNode1" presStyleIdx="2" presStyleCnt="3">
        <dgm:presLayoutVars>
          <dgm:bulletEnabled val="1"/>
        </dgm:presLayoutVars>
      </dgm:prSet>
      <dgm:spPr/>
      <dgm:t>
        <a:bodyPr/>
        <a:lstStyle/>
        <a:p>
          <a:endParaRPr lang="en-US"/>
        </a:p>
      </dgm:t>
    </dgm:pt>
  </dgm:ptLst>
  <dgm:cxnLst>
    <dgm:cxn modelId="{1FEE6131-6300-4E84-9BC7-C0DEDBF30FCE}" type="presOf" srcId="{3C297BC5-B82B-46E0-8C96-A51FE3AC340A}" destId="{F841D291-66EC-4560-AD65-8EE8CB0A6815}" srcOrd="0" destOrd="2" presId="urn:microsoft.com/office/officeart/2005/8/layout/hList1"/>
    <dgm:cxn modelId="{7F2C2DC9-76CE-4AC0-BEF4-18F8A17FDF7A}" type="presOf" srcId="{22D20BAA-EF19-4C36-BF6D-6E4063554611}" destId="{3748FBFC-6D4E-4944-9B1A-3ADB4DBE3222}" srcOrd="0" destOrd="1" presId="urn:microsoft.com/office/officeart/2005/8/layout/hList1"/>
    <dgm:cxn modelId="{1F24BFBB-3D7F-4518-86CD-DCDE20163344}" srcId="{B969F04B-B2DC-4E5A-B88B-73FB386067CB}" destId="{1754BB4F-D0D5-4D43-8305-233A47CF6F89}" srcOrd="2" destOrd="0" parTransId="{7E76EE8E-BB1F-4B29-9DB4-C9E9F1CD21A5}" sibTransId="{F627ED11-5F95-4D5F-BFC1-18A2BAD52FD7}"/>
    <dgm:cxn modelId="{51CCC3B7-7F5B-4282-8BC3-A698681862B7}" srcId="{CF6A9583-8645-42FB-9660-2373F1FCFF78}" destId="{22D20BAA-EF19-4C36-BF6D-6E4063554611}" srcOrd="1" destOrd="0" parTransId="{9FE5695A-97BF-4270-A5F8-204B7ACB7E27}" sibTransId="{9966406D-4B8F-4142-BE61-4FA35EE4C36A}"/>
    <dgm:cxn modelId="{3A545150-B250-47A5-A727-CDD3B493FCAD}" srcId="{1754BB4F-D0D5-4D43-8305-233A47CF6F89}" destId="{EC464CC1-8419-40C2-877B-1D60B0DFA070}" srcOrd="3" destOrd="0" parTransId="{00AC0089-68AE-483F-928A-CA75D9F88270}" sibTransId="{D8D7DE06-DFB6-4283-B73A-056E90A1DA95}"/>
    <dgm:cxn modelId="{F7D508F3-3B37-4A1D-9FA6-5F03399A6CC0}" type="presOf" srcId="{B51D80DD-55D4-42D5-80A9-E10019890AE6}" destId="{57DB376A-1CC9-400D-9C40-0BC0723D05BF}" srcOrd="0" destOrd="0" presId="urn:microsoft.com/office/officeart/2005/8/layout/hList1"/>
    <dgm:cxn modelId="{3F5D3C57-677A-4358-A4C0-46CA41D2B6F9}" srcId="{CF6A9583-8645-42FB-9660-2373F1FCFF78}" destId="{361D30C7-E242-4FF3-AA87-F0413A1A7D63}" srcOrd="2" destOrd="0" parTransId="{7856D792-9DEF-470A-940F-D33326976E5F}" sibTransId="{B00A3B3D-AA64-4CF9-AFFD-24436C3BD892}"/>
    <dgm:cxn modelId="{B4557969-D953-4034-8352-2210B7255DE4}" type="presOf" srcId="{801E3A68-6C05-4FB2-B266-AD9676FB6B2E}" destId="{F841D291-66EC-4560-AD65-8EE8CB0A6815}" srcOrd="0" destOrd="0" presId="urn:microsoft.com/office/officeart/2005/8/layout/hList1"/>
    <dgm:cxn modelId="{8472CEA2-EF21-4330-BAB8-AFE9B0827FB1}" type="presOf" srcId="{B969F04B-B2DC-4E5A-B88B-73FB386067CB}" destId="{D12D4626-2B3D-4BB8-92A3-33B873CC55A6}" srcOrd="0" destOrd="0" presId="urn:microsoft.com/office/officeart/2005/8/layout/hList1"/>
    <dgm:cxn modelId="{BCD56B13-1932-449B-AD03-73AFF589CD0E}" type="presOf" srcId="{A2ED24BE-EE40-4467-8968-F308921F2FFC}" destId="{F841D291-66EC-4560-AD65-8EE8CB0A6815}" srcOrd="0" destOrd="1" presId="urn:microsoft.com/office/officeart/2005/8/layout/hList1"/>
    <dgm:cxn modelId="{81103DC9-9964-4F3D-B5F1-CF6639E6F567}" srcId="{B969F04B-B2DC-4E5A-B88B-73FB386067CB}" destId="{CF6A9583-8645-42FB-9660-2373F1FCFF78}" srcOrd="0" destOrd="0" parTransId="{72EE3B61-92F5-4E85-ABA5-F56ADC6F23F6}" sibTransId="{98044C0A-6FFD-40A7-B5BC-ABDF83067770}"/>
    <dgm:cxn modelId="{09736D14-D101-47E8-A40F-43B0B6129150}" type="presOf" srcId="{EC464CC1-8419-40C2-877B-1D60B0DFA070}" destId="{F841D291-66EC-4560-AD65-8EE8CB0A6815}" srcOrd="0" destOrd="3" presId="urn:microsoft.com/office/officeart/2005/8/layout/hList1"/>
    <dgm:cxn modelId="{35B86E3C-AF8D-4F80-8BD2-1D153AE38D5F}" type="presOf" srcId="{361D30C7-E242-4FF3-AA87-F0413A1A7D63}" destId="{3748FBFC-6D4E-4944-9B1A-3ADB4DBE3222}" srcOrd="0" destOrd="2" presId="urn:microsoft.com/office/officeart/2005/8/layout/hList1"/>
    <dgm:cxn modelId="{50BCFCCD-12C6-4928-9B66-B0E4E73973A8}" type="presOf" srcId="{3C8B1065-366F-4191-AAC0-C4494B6FD725}" destId="{73BD35B1-B448-44B4-B8BF-3A0C8191C41D}" srcOrd="0" destOrd="0" presId="urn:microsoft.com/office/officeart/2005/8/layout/hList1"/>
    <dgm:cxn modelId="{85E94907-086F-4371-8938-CC95DF9E42C1}" type="presOf" srcId="{A257FDFE-5E8E-4F7B-BB0A-516290D27AEB}" destId="{57DB376A-1CC9-400D-9C40-0BC0723D05BF}" srcOrd="0" destOrd="1" presId="urn:microsoft.com/office/officeart/2005/8/layout/hList1"/>
    <dgm:cxn modelId="{4BEB281C-6625-474E-A383-4C54D13EA71E}" srcId="{B969F04B-B2DC-4E5A-B88B-73FB386067CB}" destId="{3C8B1065-366F-4191-AAC0-C4494B6FD725}" srcOrd="1" destOrd="0" parTransId="{F0764450-308E-48B9-A564-00098C27F6FB}" sibTransId="{C17F8A17-0412-42AC-9473-0CD2E3A996EB}"/>
    <dgm:cxn modelId="{13A9D99C-E307-4538-BED6-2B2981272657}" srcId="{1754BB4F-D0D5-4D43-8305-233A47CF6F89}" destId="{A2ED24BE-EE40-4467-8968-F308921F2FFC}" srcOrd="1" destOrd="0" parTransId="{8E38B3A7-99B2-4024-96EC-EAB36C83FA46}" sibTransId="{46C76301-7493-43AE-A6E4-B6CB93BC0A6B}"/>
    <dgm:cxn modelId="{A72B5C2E-9268-4129-AE2A-DD52E8DB0957}" srcId="{3C8B1065-366F-4191-AAC0-C4494B6FD725}" destId="{B51D80DD-55D4-42D5-80A9-E10019890AE6}" srcOrd="0" destOrd="0" parTransId="{3A4FAA0A-2C6A-4C53-AF37-0DB11078DDB7}" sibTransId="{B0E34F2E-90F9-49B0-8737-BB4AD6D04C5B}"/>
    <dgm:cxn modelId="{4FC7D0F1-5EFD-4997-AD98-6670EA719D35}" type="presOf" srcId="{1754BB4F-D0D5-4D43-8305-233A47CF6F89}" destId="{FC499D95-F3BB-4BC2-9D15-0A09E7C5930B}" srcOrd="0" destOrd="0" presId="urn:microsoft.com/office/officeart/2005/8/layout/hList1"/>
    <dgm:cxn modelId="{505052D7-AABC-4383-8BF1-C1409A9881A8}" srcId="{1754BB4F-D0D5-4D43-8305-233A47CF6F89}" destId="{801E3A68-6C05-4FB2-B266-AD9676FB6B2E}" srcOrd="0" destOrd="0" parTransId="{3851B1D1-F500-48A8-BDDB-40BD8201E28C}" sibTransId="{D6064F0A-0621-41DA-AFBD-0ED9C0C5A2DA}"/>
    <dgm:cxn modelId="{A9720856-0456-4B5C-B85A-183A54349AF1}" type="presOf" srcId="{CF6A9583-8645-42FB-9660-2373F1FCFF78}" destId="{E58D24D6-F86B-4041-B313-63D1ED5576A2}" srcOrd="0" destOrd="0" presId="urn:microsoft.com/office/officeart/2005/8/layout/hList1"/>
    <dgm:cxn modelId="{E33CE3AC-0068-4357-9076-C1571F9938AA}" srcId="{B51D80DD-55D4-42D5-80A9-E10019890AE6}" destId="{A257FDFE-5E8E-4F7B-BB0A-516290D27AEB}" srcOrd="0" destOrd="0" parTransId="{7616ABE8-39C8-4BB3-8657-8FAB2589D69B}" sibTransId="{6D7CE82E-C59E-40C4-9777-C2DE230F75D4}"/>
    <dgm:cxn modelId="{66173381-30C1-4BE8-9F1D-6774B6AEA451}" srcId="{1754BB4F-D0D5-4D43-8305-233A47CF6F89}" destId="{3C297BC5-B82B-46E0-8C96-A51FE3AC340A}" srcOrd="2" destOrd="0" parTransId="{244F6A64-7453-4F32-9C2D-CD734BCEC9AF}" sibTransId="{1D822600-2562-440E-A287-93D30873E4E2}"/>
    <dgm:cxn modelId="{D643FA84-E6E8-4B9F-97B1-4AA32DC2A53A}" type="presOf" srcId="{B3CD05A5-556E-4D49-A0A0-B4006CBC8670}" destId="{3748FBFC-6D4E-4944-9B1A-3ADB4DBE3222}" srcOrd="0" destOrd="0" presId="urn:microsoft.com/office/officeart/2005/8/layout/hList1"/>
    <dgm:cxn modelId="{492268B1-1AE3-49BE-BC24-75E9DC5B5E76}" type="presOf" srcId="{47A4D3D5-ADB9-4E76-A7FB-3E57E20DA63C}" destId="{57DB376A-1CC9-400D-9C40-0BC0723D05BF}" srcOrd="0" destOrd="2" presId="urn:microsoft.com/office/officeart/2005/8/layout/hList1"/>
    <dgm:cxn modelId="{A3946AE7-2231-488A-8737-C39C8A48137D}" srcId="{3C8B1065-366F-4191-AAC0-C4494B6FD725}" destId="{47A4D3D5-ADB9-4E76-A7FB-3E57E20DA63C}" srcOrd="1" destOrd="0" parTransId="{9FE22E0F-5E6D-4B4D-87E8-8CCD5A8B4CD3}" sibTransId="{25BF886F-6E81-49BF-B04F-2247302F7F60}"/>
    <dgm:cxn modelId="{775A6B74-300F-4444-AA02-D54A73E3A196}" srcId="{CF6A9583-8645-42FB-9660-2373F1FCFF78}" destId="{B3CD05A5-556E-4D49-A0A0-B4006CBC8670}" srcOrd="0" destOrd="0" parTransId="{CB8CE1DB-C563-4D20-8DA2-F2A7EEA6231E}" sibTransId="{59D68813-3E82-4525-A795-191CCB9BB2A9}"/>
    <dgm:cxn modelId="{2B7F4814-9AB2-430B-AD7C-00FFA9A189FB}" type="presParOf" srcId="{D12D4626-2B3D-4BB8-92A3-33B873CC55A6}" destId="{3A8B4CD4-132D-40B8-A190-FA4F9BCA888E}" srcOrd="0" destOrd="0" presId="urn:microsoft.com/office/officeart/2005/8/layout/hList1"/>
    <dgm:cxn modelId="{8BC61C4C-D3AB-4517-AD6E-56F5CF9AA3EE}" type="presParOf" srcId="{3A8B4CD4-132D-40B8-A190-FA4F9BCA888E}" destId="{E58D24D6-F86B-4041-B313-63D1ED5576A2}" srcOrd="0" destOrd="0" presId="urn:microsoft.com/office/officeart/2005/8/layout/hList1"/>
    <dgm:cxn modelId="{588509E2-CEC1-493F-A3F6-291ECB498C5E}" type="presParOf" srcId="{3A8B4CD4-132D-40B8-A190-FA4F9BCA888E}" destId="{3748FBFC-6D4E-4944-9B1A-3ADB4DBE3222}" srcOrd="1" destOrd="0" presId="urn:microsoft.com/office/officeart/2005/8/layout/hList1"/>
    <dgm:cxn modelId="{123122C3-7E64-499F-B392-65F355FFE22B}" type="presParOf" srcId="{D12D4626-2B3D-4BB8-92A3-33B873CC55A6}" destId="{10CE5239-3787-40A3-BAEC-38CBCE9D1580}" srcOrd="1" destOrd="0" presId="urn:microsoft.com/office/officeart/2005/8/layout/hList1"/>
    <dgm:cxn modelId="{8D3C2380-C7FE-4505-A230-DF99F2D1A0F7}" type="presParOf" srcId="{D12D4626-2B3D-4BB8-92A3-33B873CC55A6}" destId="{ECBD42D1-7A28-4A00-9164-3B2B5873DE36}" srcOrd="2" destOrd="0" presId="urn:microsoft.com/office/officeart/2005/8/layout/hList1"/>
    <dgm:cxn modelId="{93B203F3-47C1-4CCA-A12F-A71619EBEC1D}" type="presParOf" srcId="{ECBD42D1-7A28-4A00-9164-3B2B5873DE36}" destId="{73BD35B1-B448-44B4-B8BF-3A0C8191C41D}" srcOrd="0" destOrd="0" presId="urn:microsoft.com/office/officeart/2005/8/layout/hList1"/>
    <dgm:cxn modelId="{4B7C2E6D-1156-4DA5-BE55-9D0B0F9659C1}" type="presParOf" srcId="{ECBD42D1-7A28-4A00-9164-3B2B5873DE36}" destId="{57DB376A-1CC9-400D-9C40-0BC0723D05BF}" srcOrd="1" destOrd="0" presId="urn:microsoft.com/office/officeart/2005/8/layout/hList1"/>
    <dgm:cxn modelId="{5B944385-81C9-40F4-A34D-FA72A33F886F}" type="presParOf" srcId="{D12D4626-2B3D-4BB8-92A3-33B873CC55A6}" destId="{D6F48EF6-5B6E-43CD-A536-2BFC053BAC50}" srcOrd="3" destOrd="0" presId="urn:microsoft.com/office/officeart/2005/8/layout/hList1"/>
    <dgm:cxn modelId="{D8E4F541-207D-46F3-82F7-AF647757C605}" type="presParOf" srcId="{D12D4626-2B3D-4BB8-92A3-33B873CC55A6}" destId="{0B0A110A-E815-43DA-978C-FD479AABAFF0}" srcOrd="4" destOrd="0" presId="urn:microsoft.com/office/officeart/2005/8/layout/hList1"/>
    <dgm:cxn modelId="{97AF8397-0A65-4639-86F3-DBA49A36D725}" type="presParOf" srcId="{0B0A110A-E815-43DA-978C-FD479AABAFF0}" destId="{FC499D95-F3BB-4BC2-9D15-0A09E7C5930B}" srcOrd="0" destOrd="0" presId="urn:microsoft.com/office/officeart/2005/8/layout/hList1"/>
    <dgm:cxn modelId="{5C0D3FFA-DA44-4A70-AB28-9FA45AC31B00}" type="presParOf" srcId="{0B0A110A-E815-43DA-978C-FD479AABAFF0}" destId="{F841D291-66EC-4560-AD65-8EE8CB0A681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A1BB3-90A0-4EE4-9730-F5FF60CEC5DE}">
      <dsp:nvSpPr>
        <dsp:cNvPr id="0" name=""/>
        <dsp:cNvSpPr/>
      </dsp:nvSpPr>
      <dsp:spPr>
        <a:xfrm>
          <a:off x="0" y="690893"/>
          <a:ext cx="3196828" cy="1918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How do I set up my </a:t>
          </a:r>
          <a:r>
            <a:rPr lang="en-US" sz="3100" kern="1200" dirty="0" err="1" smtClean="0"/>
            <a:t>organisation</a:t>
          </a:r>
          <a:r>
            <a:rPr lang="en-US" sz="3100" kern="1200" dirty="0" smtClean="0"/>
            <a:t> in the Data Exchange?</a:t>
          </a:r>
          <a:endParaRPr lang="en-US" sz="3100" kern="1200" dirty="0"/>
        </a:p>
      </dsp:txBody>
      <dsp:txXfrm>
        <a:off x="0" y="690893"/>
        <a:ext cx="3196828" cy="1918096"/>
      </dsp:txXfrm>
    </dsp:sp>
    <dsp:sp modelId="{B52A2F73-34CF-4087-A6B2-CB91F9426189}">
      <dsp:nvSpPr>
        <dsp:cNvPr id="0" name=""/>
        <dsp:cNvSpPr/>
      </dsp:nvSpPr>
      <dsp:spPr>
        <a:xfrm>
          <a:off x="3516510" y="690893"/>
          <a:ext cx="3196828" cy="1918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What are outlets?</a:t>
          </a:r>
          <a:endParaRPr lang="en-US" sz="3100" kern="1200" dirty="0"/>
        </a:p>
      </dsp:txBody>
      <dsp:txXfrm>
        <a:off x="3516510" y="690893"/>
        <a:ext cx="3196828" cy="1918096"/>
      </dsp:txXfrm>
    </dsp:sp>
    <dsp:sp modelId="{7960EFA4-8644-4967-943A-9F34240869B9}">
      <dsp:nvSpPr>
        <dsp:cNvPr id="0" name=""/>
        <dsp:cNvSpPr/>
      </dsp:nvSpPr>
      <dsp:spPr>
        <a:xfrm>
          <a:off x="7033021" y="690893"/>
          <a:ext cx="3196828" cy="1918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How do we create outlets?</a:t>
          </a:r>
          <a:endParaRPr lang="en-US" sz="3100" kern="1200" dirty="0"/>
        </a:p>
      </dsp:txBody>
      <dsp:txXfrm>
        <a:off x="7033021" y="690893"/>
        <a:ext cx="3196828" cy="1918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D24D6-F86B-4041-B313-63D1ED5576A2}">
      <dsp:nvSpPr>
        <dsp:cNvPr id="0" name=""/>
        <dsp:cNvSpPr/>
      </dsp:nvSpPr>
      <dsp:spPr>
        <a:xfrm>
          <a:off x="51" y="6019"/>
          <a:ext cx="494002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Services that are always in the same location</a:t>
          </a:r>
          <a:endParaRPr lang="en-US" sz="1500" kern="1200" dirty="0"/>
        </a:p>
      </dsp:txBody>
      <dsp:txXfrm>
        <a:off x="51" y="6019"/>
        <a:ext cx="4940020" cy="432000"/>
      </dsp:txXfrm>
    </dsp:sp>
    <dsp:sp modelId="{3748FBFC-6D4E-4944-9B1A-3ADB4DBE3222}">
      <dsp:nvSpPr>
        <dsp:cNvPr id="0" name=""/>
        <dsp:cNvSpPr/>
      </dsp:nvSpPr>
      <dsp:spPr>
        <a:xfrm>
          <a:off x="51" y="438019"/>
          <a:ext cx="4940020" cy="2830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AU" sz="1500" kern="1200" dirty="0" smtClean="0"/>
            <a:t>If your service is held in the same location every time, you should create one outlet for this location. </a:t>
          </a:r>
          <a:endParaRPr lang="en-US" sz="1500" kern="1200" dirty="0"/>
        </a:p>
        <a:p>
          <a:pPr marL="114300" lvl="1" indent="-114300" algn="l" defTabSz="666750">
            <a:lnSpc>
              <a:spcPct val="90000"/>
            </a:lnSpc>
            <a:spcBef>
              <a:spcPct val="0"/>
            </a:spcBef>
            <a:spcAft>
              <a:spcPct val="15000"/>
            </a:spcAft>
            <a:buChar char="••"/>
          </a:pPr>
          <a:r>
            <a:rPr lang="en-AU" sz="1500" kern="1200" dirty="0" smtClean="0"/>
            <a:t>Example A: a community organisation runs weekly computer skills workshops at the local library. They create one outlet for the library.</a:t>
          </a:r>
          <a:endParaRPr lang="en-AU" sz="1500" kern="1200" dirty="0"/>
        </a:p>
        <a:p>
          <a:pPr marL="114300" lvl="1" indent="-114300" algn="l" defTabSz="666750">
            <a:lnSpc>
              <a:spcPct val="90000"/>
            </a:lnSpc>
            <a:spcBef>
              <a:spcPct val="0"/>
            </a:spcBef>
            <a:spcAft>
              <a:spcPct val="15000"/>
            </a:spcAft>
            <a:buChar char="••"/>
          </a:pPr>
          <a:r>
            <a:rPr lang="en-AU" sz="1500" kern="1200" dirty="0" smtClean="0"/>
            <a:t>Example B: a community centre provides info/advice/referral for local community members. This service is provided face-to-face for people who walk into the centre, or over the phone. They create one outlet for the community centre.</a:t>
          </a:r>
          <a:endParaRPr lang="en-AU" sz="1500" kern="1200" dirty="0"/>
        </a:p>
      </dsp:txBody>
      <dsp:txXfrm>
        <a:off x="51" y="438019"/>
        <a:ext cx="4940020" cy="2830781"/>
      </dsp:txXfrm>
    </dsp:sp>
    <dsp:sp modelId="{73BD35B1-B448-44B4-B8BF-3A0C8191C41D}">
      <dsp:nvSpPr>
        <dsp:cNvPr id="0" name=""/>
        <dsp:cNvSpPr/>
      </dsp:nvSpPr>
      <dsp:spPr>
        <a:xfrm>
          <a:off x="5631674" y="6019"/>
          <a:ext cx="494002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Mobile services</a:t>
          </a:r>
          <a:endParaRPr lang="en-US" sz="1500" kern="1200" dirty="0"/>
        </a:p>
      </dsp:txBody>
      <dsp:txXfrm>
        <a:off x="5631674" y="6019"/>
        <a:ext cx="4940020" cy="432000"/>
      </dsp:txXfrm>
    </dsp:sp>
    <dsp:sp modelId="{57DB376A-1CC9-400D-9C40-0BC0723D05BF}">
      <dsp:nvSpPr>
        <dsp:cNvPr id="0" name=""/>
        <dsp:cNvSpPr/>
      </dsp:nvSpPr>
      <dsp:spPr>
        <a:xfrm>
          <a:off x="5631674" y="438019"/>
          <a:ext cx="4940020" cy="28307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AU" sz="1500" kern="1200" dirty="0" smtClean="0"/>
            <a:t>If you provide a mobile service (e.g. home visiting, food deliveries, or school excursions), the outlet should be your nearest office building.</a:t>
          </a:r>
          <a:endParaRPr lang="en-US" sz="1500" kern="1200" dirty="0"/>
        </a:p>
        <a:p>
          <a:pPr marL="114300" lvl="1" indent="-114300" algn="l" defTabSz="666750">
            <a:lnSpc>
              <a:spcPct val="90000"/>
            </a:lnSpc>
            <a:spcBef>
              <a:spcPct val="0"/>
            </a:spcBef>
            <a:spcAft>
              <a:spcPct val="15000"/>
            </a:spcAft>
            <a:buChar char="••"/>
          </a:pPr>
          <a:r>
            <a:rPr lang="en-AU" sz="1500" kern="1200" dirty="0" smtClean="0"/>
            <a:t>Example: a service conducts school excursions with local school children. Each fortnight they take a group of students to a different location (e.g. a park, library, or museum). The outlet created for this service is the location of the school. </a:t>
          </a:r>
          <a:endParaRPr lang="en-AU" sz="1500" kern="1200" dirty="0"/>
        </a:p>
        <a:p>
          <a:pPr marL="114300" lvl="1" indent="-114300" algn="l" defTabSz="666750">
            <a:lnSpc>
              <a:spcPct val="90000"/>
            </a:lnSpc>
            <a:spcBef>
              <a:spcPct val="0"/>
            </a:spcBef>
            <a:spcAft>
              <a:spcPct val="15000"/>
            </a:spcAft>
            <a:buChar char="••"/>
          </a:pPr>
          <a:r>
            <a:rPr lang="en-AU" sz="1500" kern="1200" dirty="0" smtClean="0"/>
            <a:t>Example: an organisation provides intensive family therapy to many different families. The therapy is provided in the families homes. The outlet created for this service is the location of the organisation’s nearest office building. </a:t>
          </a:r>
          <a:endParaRPr lang="en-AU" sz="1500" kern="1200" dirty="0"/>
        </a:p>
      </dsp:txBody>
      <dsp:txXfrm>
        <a:off x="5631674" y="438019"/>
        <a:ext cx="4940020" cy="2830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D24D6-F86B-4041-B313-63D1ED5576A2}">
      <dsp:nvSpPr>
        <dsp:cNvPr id="0" name=""/>
        <dsp:cNvSpPr/>
      </dsp:nvSpPr>
      <dsp:spPr>
        <a:xfrm>
          <a:off x="3303" y="71858"/>
          <a:ext cx="3221079" cy="4078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Services delivered in different locations to different clients</a:t>
          </a:r>
          <a:endParaRPr lang="en-US" sz="1100" kern="1200" dirty="0"/>
        </a:p>
      </dsp:txBody>
      <dsp:txXfrm>
        <a:off x="3303" y="71858"/>
        <a:ext cx="3221079" cy="407890"/>
      </dsp:txXfrm>
    </dsp:sp>
    <dsp:sp modelId="{3748FBFC-6D4E-4944-9B1A-3ADB4DBE3222}">
      <dsp:nvSpPr>
        <dsp:cNvPr id="0" name=""/>
        <dsp:cNvSpPr/>
      </dsp:nvSpPr>
      <dsp:spPr>
        <a:xfrm>
          <a:off x="3303" y="479749"/>
          <a:ext cx="3221079" cy="27232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If you deliver a service to different clients in different locations, you should create an outlet for each of those locations. This will give us a more accurate picture of where services are delivered.</a:t>
          </a:r>
          <a:endParaRPr lang="en-US" sz="1100" kern="1200" dirty="0"/>
        </a:p>
        <a:p>
          <a:pPr marL="57150" lvl="1" indent="-57150" algn="l" defTabSz="488950">
            <a:lnSpc>
              <a:spcPct val="90000"/>
            </a:lnSpc>
            <a:spcBef>
              <a:spcPct val="0"/>
            </a:spcBef>
            <a:spcAft>
              <a:spcPct val="15000"/>
            </a:spcAft>
            <a:buChar char="••"/>
          </a:pPr>
          <a:r>
            <a:rPr lang="en-AU" sz="1100" kern="1200" dirty="0" smtClean="0"/>
            <a:t>Example: an Aboriginal organisation delivers weekly language workshops in three local schools. Three outlets are created, one for each school.</a:t>
          </a:r>
          <a:endParaRPr lang="en-AU" sz="1100" kern="1200" dirty="0"/>
        </a:p>
        <a:p>
          <a:pPr marL="57150" lvl="1" indent="-57150" algn="l" defTabSz="488950">
            <a:lnSpc>
              <a:spcPct val="90000"/>
            </a:lnSpc>
            <a:spcBef>
              <a:spcPct val="0"/>
            </a:spcBef>
            <a:spcAft>
              <a:spcPct val="15000"/>
            </a:spcAft>
            <a:buChar char="••"/>
          </a:pPr>
          <a:r>
            <a:rPr lang="en-AU" sz="1100" kern="1200" dirty="0" smtClean="0"/>
            <a:t>Example: an organisation runs parenting education workshops in 10 different community centres throughout the year. They run 6 workshops in each centre. They create 10 outlets, one for each community centre.</a:t>
          </a:r>
          <a:endParaRPr lang="en-AU" sz="1100" kern="1200" dirty="0"/>
        </a:p>
      </dsp:txBody>
      <dsp:txXfrm>
        <a:off x="3303" y="479749"/>
        <a:ext cx="3221079" cy="2723211"/>
      </dsp:txXfrm>
    </dsp:sp>
    <dsp:sp modelId="{73BD35B1-B448-44B4-B8BF-3A0C8191C41D}">
      <dsp:nvSpPr>
        <dsp:cNvPr id="0" name=""/>
        <dsp:cNvSpPr/>
      </dsp:nvSpPr>
      <dsp:spPr>
        <a:xfrm>
          <a:off x="3675333" y="71858"/>
          <a:ext cx="3221079" cy="4078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One-off occasions of service</a:t>
          </a:r>
          <a:endParaRPr lang="en-US" sz="1100" kern="1200" dirty="0"/>
        </a:p>
      </dsp:txBody>
      <dsp:txXfrm>
        <a:off x="3675333" y="71858"/>
        <a:ext cx="3221079" cy="407890"/>
      </dsp:txXfrm>
    </dsp:sp>
    <dsp:sp modelId="{57DB376A-1CC9-400D-9C40-0BC0723D05BF}">
      <dsp:nvSpPr>
        <dsp:cNvPr id="0" name=""/>
        <dsp:cNvSpPr/>
      </dsp:nvSpPr>
      <dsp:spPr>
        <a:xfrm>
          <a:off x="3675333" y="479749"/>
          <a:ext cx="3221079" cy="27232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If you provide a one-off service (e.g. a community event), the outlet should reflect the location of the session. You can:</a:t>
          </a:r>
          <a:endParaRPr lang="en-US" sz="1100" kern="1200" dirty="0"/>
        </a:p>
        <a:p>
          <a:pPr marL="114300" lvl="2" indent="-57150" algn="l" defTabSz="488950">
            <a:lnSpc>
              <a:spcPct val="90000"/>
            </a:lnSpc>
            <a:spcBef>
              <a:spcPct val="0"/>
            </a:spcBef>
            <a:spcAft>
              <a:spcPct val="15000"/>
            </a:spcAft>
            <a:buChar char="••"/>
          </a:pPr>
          <a:r>
            <a:rPr lang="en-AU" sz="1100" kern="1200" smtClean="0"/>
            <a:t>create a new outlet. For example, a community event that is held in a local park.</a:t>
          </a:r>
          <a:endParaRPr lang="en-AU" sz="1100" kern="1200"/>
        </a:p>
        <a:p>
          <a:pPr marL="57150" lvl="1" indent="-57150" algn="l" defTabSz="488950">
            <a:lnSpc>
              <a:spcPct val="90000"/>
            </a:lnSpc>
            <a:spcBef>
              <a:spcPct val="0"/>
            </a:spcBef>
            <a:spcAft>
              <a:spcPct val="15000"/>
            </a:spcAft>
            <a:buChar char="••"/>
          </a:pPr>
          <a:r>
            <a:rPr lang="en-AU" sz="1100" kern="1200" dirty="0" smtClean="0"/>
            <a:t>use an existing outlet. For example, an information night held in your community centre.</a:t>
          </a:r>
          <a:endParaRPr lang="en-AU" sz="1100" kern="1200" dirty="0"/>
        </a:p>
      </dsp:txBody>
      <dsp:txXfrm>
        <a:off x="3675333" y="479749"/>
        <a:ext cx="3221079" cy="2723211"/>
      </dsp:txXfrm>
    </dsp:sp>
    <dsp:sp modelId="{FC499D95-F3BB-4BC2-9D15-0A09E7C5930B}">
      <dsp:nvSpPr>
        <dsp:cNvPr id="0" name=""/>
        <dsp:cNvSpPr/>
      </dsp:nvSpPr>
      <dsp:spPr>
        <a:xfrm>
          <a:off x="7347364" y="71858"/>
          <a:ext cx="3221079" cy="4078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Online or over the phone services</a:t>
          </a:r>
          <a:endParaRPr lang="en-AU" sz="1100" kern="1200" dirty="0"/>
        </a:p>
      </dsp:txBody>
      <dsp:txXfrm>
        <a:off x="7347364" y="71858"/>
        <a:ext cx="3221079" cy="407890"/>
      </dsp:txXfrm>
    </dsp:sp>
    <dsp:sp modelId="{F841D291-66EC-4560-AD65-8EE8CB0A6815}">
      <dsp:nvSpPr>
        <dsp:cNvPr id="0" name=""/>
        <dsp:cNvSpPr/>
      </dsp:nvSpPr>
      <dsp:spPr>
        <a:xfrm>
          <a:off x="7347364" y="479749"/>
          <a:ext cx="3221079" cy="27232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AU" sz="1100" kern="1200" smtClean="0"/>
            <a:t>If you provide activities online or over the phone, the outlet should be the office building staff work from. </a:t>
          </a:r>
          <a:endParaRPr lang="en-US" sz="1100" kern="1200"/>
        </a:p>
        <a:p>
          <a:pPr marL="57150" lvl="1" indent="-57150" algn="l" defTabSz="488950">
            <a:lnSpc>
              <a:spcPct val="90000"/>
            </a:lnSpc>
            <a:spcBef>
              <a:spcPct val="0"/>
            </a:spcBef>
            <a:spcAft>
              <a:spcPct val="15000"/>
            </a:spcAft>
            <a:buChar char="••"/>
          </a:pPr>
          <a:r>
            <a:rPr lang="en-AU" sz="1100" kern="1200" dirty="0" smtClean="0"/>
            <a:t>Many organisations have changed how they deliver services due to COVID-19. If you are now delivering services online, you should record your outlet as the office building staff would </a:t>
          </a:r>
          <a:r>
            <a:rPr lang="en-AU" sz="1100" i="1" kern="1200" dirty="0" smtClean="0"/>
            <a:t>usually</a:t>
          </a:r>
          <a:r>
            <a:rPr lang="en-AU" sz="1100" kern="1200" dirty="0" smtClean="0"/>
            <a:t> work in.</a:t>
          </a:r>
          <a:endParaRPr lang="en-AU" sz="1100" kern="1200" dirty="0"/>
        </a:p>
        <a:p>
          <a:pPr marL="57150" lvl="1" indent="-57150" algn="l" defTabSz="488950">
            <a:lnSpc>
              <a:spcPct val="90000"/>
            </a:lnSpc>
            <a:spcBef>
              <a:spcPct val="0"/>
            </a:spcBef>
            <a:spcAft>
              <a:spcPct val="15000"/>
            </a:spcAft>
            <a:buChar char="••"/>
          </a:pPr>
          <a:r>
            <a:rPr lang="en-AU" sz="1100" kern="1200" dirty="0" smtClean="0"/>
            <a:t>Example: an organisation is providing counselling sessions over the phone. The outlet they use is the organisation’s closest office building.</a:t>
          </a:r>
          <a:endParaRPr lang="en-AU" sz="1100" kern="1200" dirty="0"/>
        </a:p>
        <a:p>
          <a:pPr marL="57150" lvl="1" indent="-57150" algn="l" defTabSz="488950">
            <a:lnSpc>
              <a:spcPct val="90000"/>
            </a:lnSpc>
            <a:spcBef>
              <a:spcPct val="0"/>
            </a:spcBef>
            <a:spcAft>
              <a:spcPct val="15000"/>
            </a:spcAft>
            <a:buChar char="••"/>
          </a:pPr>
          <a:r>
            <a:rPr lang="en-AU" sz="1100" kern="1200" smtClean="0"/>
            <a:t>See </a:t>
          </a:r>
          <a:r>
            <a:rPr lang="en-AU" sz="1100" kern="1200" smtClean="0">
              <a:hlinkClick xmlns:r="http://schemas.openxmlformats.org/officeDocument/2006/relationships" r:id="rId1"/>
            </a:rPr>
            <a:t>Recording alternate forms of service delivery</a:t>
          </a:r>
          <a:r>
            <a:rPr lang="en-AU" sz="1100" kern="1200" smtClean="0"/>
            <a:t> for more information. Organisations should only record virtual/telephone services that can be expected to lead to a measurable outcome. </a:t>
          </a:r>
          <a:endParaRPr lang="en-AU" sz="1100" kern="1200"/>
        </a:p>
      </dsp:txBody>
      <dsp:txXfrm>
        <a:off x="7347364" y="479749"/>
        <a:ext cx="3221079" cy="27232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EEABDBE0-CC51-4061-9700-257899163C96}" type="datetimeFigureOut">
              <a:rPr lang="en-US" altLang="en-US"/>
              <a:pPr/>
              <a:t>3/12/2021</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1DA42C83-F98D-4220-A634-9B59F5F033D4}" type="slidenum">
              <a:rPr lang="en-US" altLang="en-US"/>
              <a:pPr/>
              <a:t>‹#›</a:t>
            </a:fld>
            <a:endParaRPr lang="en-US" altLang="en-US"/>
          </a:p>
        </p:txBody>
      </p:sp>
    </p:spTree>
    <p:extLst>
      <p:ext uri="{BB962C8B-B14F-4D97-AF65-F5344CB8AC3E}">
        <p14:creationId xmlns:p14="http://schemas.microsoft.com/office/powerpoint/2010/main" val="3438091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AC1F236C-BA45-41AB-BF2C-C2722EB97A27}" type="datetimeFigureOut">
              <a:rPr lang="en-US" altLang="en-US"/>
              <a:pPr/>
              <a:t>3/12/2021</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35EB3887-8C5D-4BCE-8DF9-B8932C194D29}" type="slidenum">
              <a:rPr lang="en-US" altLang="en-US"/>
              <a:pPr/>
              <a:t>‹#›</a:t>
            </a:fld>
            <a:endParaRPr lang="en-US" altLang="en-US"/>
          </a:p>
        </p:txBody>
      </p:sp>
    </p:spTree>
    <p:extLst>
      <p:ext uri="{BB962C8B-B14F-4D97-AF65-F5344CB8AC3E}">
        <p14:creationId xmlns:p14="http://schemas.microsoft.com/office/powerpoint/2010/main" val="33384606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TEI@facs.nsw.gov.a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Hi everyone, and welcome to week 3 of our Data Exchange webinar series.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today’s webinar, we are going to talk about setting up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in the Data Exchange and creating outlets.</a:t>
            </a:r>
            <a:endParaRPr lang="en-AU"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a:t>
            </a:fld>
            <a:endParaRPr lang="en-US" altLang="en-US"/>
          </a:p>
        </p:txBody>
      </p:sp>
    </p:spTree>
    <p:extLst>
      <p:ext uri="{BB962C8B-B14F-4D97-AF65-F5344CB8AC3E}">
        <p14:creationId xmlns:p14="http://schemas.microsoft.com/office/powerpoint/2010/main" val="72680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Alright, so once you’ve decided on an upload method, the next thing to do, is to create your outlets.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in the Data Exchange, an outlet is the location where a service is delivered, or where staff travelled from to deliver a service.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create your outlets, you need to know the street address, for the space or the building you work in.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Data Exchange system, will use that address to map the location of your service delivery. It will identify the LGA and the DCJ District you work in.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image on this slide, this is actually a map of all the outlets that have been created in the Data Exchange for the TEI program so far. So those orange dots are the actual physical locations our services are delivered in.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10</a:t>
            </a:fld>
            <a:endParaRPr lang="en-US" altLang="en-US"/>
          </a:p>
        </p:txBody>
      </p:sp>
    </p:spTree>
    <p:extLst>
      <p:ext uri="{BB962C8B-B14F-4D97-AF65-F5344CB8AC3E}">
        <p14:creationId xmlns:p14="http://schemas.microsoft.com/office/powerpoint/2010/main" val="4159471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to create your outlets, you need to go to the my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section, on your DEX Dashboard.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select ‘manage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11</a:t>
            </a:fld>
            <a:endParaRPr lang="en-US" altLang="en-US"/>
          </a:p>
        </p:txBody>
      </p:sp>
    </p:spTree>
    <p:extLst>
      <p:ext uri="{BB962C8B-B14F-4D97-AF65-F5344CB8AC3E}">
        <p14:creationId xmlns:p14="http://schemas.microsoft.com/office/powerpoint/2010/main" val="138459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Then you’ll be taken to this screen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I showed you earlier.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you can see at number three, there is a section for your outlets.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you’ve created your outlets, you’ll be able to see them all listed here, and you can use those search filters to search for a specific outlet.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most of you who have never created an outlet before, this area will be blank. To create a new outlet, select the ‘add outlet’ button.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its very important to remember that only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administrators can create outlets. If you’re not an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administrator, you won’t be able to see this button. So if the button isn’t there, you need to find the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administrator in your service and have them make the outlets for you.</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for those of you who are org. administrators, hit the ‘add outlet’ button and you’ll be taken to a screen that looks like this…</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12</a:t>
            </a:fld>
            <a:endParaRPr lang="en-US" altLang="en-US"/>
          </a:p>
        </p:txBody>
      </p:sp>
    </p:spTree>
    <p:extLst>
      <p:ext uri="{BB962C8B-B14F-4D97-AF65-F5344CB8AC3E}">
        <p14:creationId xmlns:p14="http://schemas.microsoft.com/office/powerpoint/2010/main" val="321431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where you add in the information about your outlet.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you need to give your outlet a name – this can be anything you want it to be. BUT remember that your contract manager will see the name of your outlets in the Data Exchange reports. So try to make it something that they will be able to easily understand.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then you just need to enter the address for the space or building you worked in.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all the info is complete, hit the save button.</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13</a:t>
            </a:fld>
            <a:endParaRPr lang="en-US" altLang="en-US"/>
          </a:p>
        </p:txBody>
      </p:sp>
    </p:spTree>
    <p:extLst>
      <p:ext uri="{BB962C8B-B14F-4D97-AF65-F5344CB8AC3E}">
        <p14:creationId xmlns:p14="http://schemas.microsoft.com/office/powerpoint/2010/main" val="81059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Then, you’ll be able to see your new outlet in the list. </a:t>
            </a:r>
          </a:p>
          <a:p>
            <a:r>
              <a:rPr lang="en-AU" sz="1200" kern="1200" dirty="0" smtClean="0">
                <a:solidFill>
                  <a:schemeClr val="tx1"/>
                </a:solidFill>
                <a:effectLst/>
                <a:latin typeface="+mn-lt"/>
                <a:ea typeface="+mn-ea"/>
                <a:cs typeface="+mn-cs"/>
              </a:rPr>
              <a:t>Now, you’re not done yet. Everyone gets tripped up on this.</a:t>
            </a:r>
          </a:p>
          <a:p>
            <a:r>
              <a:rPr lang="en-AU" sz="1200" kern="1200" dirty="0" smtClean="0">
                <a:solidFill>
                  <a:schemeClr val="tx1"/>
                </a:solidFill>
                <a:effectLst/>
                <a:latin typeface="+mn-lt"/>
                <a:ea typeface="+mn-ea"/>
                <a:cs typeface="+mn-cs"/>
              </a:rPr>
              <a:t>Before you can use you’re outlets, </a:t>
            </a:r>
            <a:r>
              <a:rPr lang="en-AU" sz="1200" b="1" kern="1200" dirty="0" smtClean="0">
                <a:solidFill>
                  <a:schemeClr val="tx1"/>
                </a:solidFill>
                <a:effectLst/>
                <a:latin typeface="+mn-lt"/>
                <a:ea typeface="+mn-ea"/>
                <a:cs typeface="+mn-cs"/>
              </a:rPr>
              <a:t>you need to assign program activities to them</a:t>
            </a:r>
            <a:r>
              <a:rPr lang="en-AU" sz="1200" kern="1200" dirty="0" smtClean="0">
                <a:solidFill>
                  <a:schemeClr val="tx1"/>
                </a:solidFill>
                <a:effectLst/>
                <a:latin typeface="+mn-lt"/>
                <a:ea typeface="+mn-ea"/>
                <a:cs typeface="+mn-cs"/>
              </a:rPr>
              <a:t>. To do this, just select an outlet from the list. You’ll be taken to a screen that looks like this.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14</a:t>
            </a:fld>
            <a:endParaRPr lang="en-US" altLang="en-US"/>
          </a:p>
        </p:txBody>
      </p:sp>
    </p:spTree>
    <p:extLst>
      <p:ext uri="{BB962C8B-B14F-4D97-AF65-F5344CB8AC3E}">
        <p14:creationId xmlns:p14="http://schemas.microsoft.com/office/powerpoint/2010/main" val="2227680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sz="1200" kern="1200" dirty="0" smtClean="0">
                <a:solidFill>
                  <a:schemeClr val="tx1"/>
                </a:solidFill>
                <a:effectLst/>
                <a:latin typeface="+mn-lt"/>
                <a:ea typeface="+mn-ea"/>
                <a:cs typeface="+mn-cs"/>
              </a:rPr>
              <a:t>You’ll be able to see the name of the outlet and the address and then you can see a list of activities delivered by the outlet. So what you need to do is hit the ‘add activity’ button and then you’ll see a screen that looks like this. There is a drop down menu of the program activities you’re organisation has. You need to pick the program activities that will be delivered at that outlet. And then click save. You will need to do this individually for every program activity that will be delivered from the outlet. </a:t>
            </a:r>
          </a:p>
          <a:p>
            <a:r>
              <a:rPr lang="en-AU" sz="1200" kern="1200" dirty="0" smtClean="0">
                <a:solidFill>
                  <a:schemeClr val="tx1"/>
                </a:solidFill>
                <a:effectLst/>
                <a:latin typeface="+mn-lt"/>
                <a:ea typeface="+mn-ea"/>
                <a:cs typeface="+mn-cs"/>
              </a:rPr>
              <a:t>So if there are 3 program activities are being delivered from your community centre – you will need to add all three program activities to the outlet for your centre.</a:t>
            </a:r>
          </a:p>
          <a:p>
            <a:r>
              <a:rPr lang="en-AU" sz="1200" kern="1200" dirty="0" smtClean="0">
                <a:solidFill>
                  <a:schemeClr val="tx1"/>
                </a:solidFill>
                <a:effectLst/>
                <a:latin typeface="+mn-lt"/>
                <a:ea typeface="+mn-ea"/>
                <a:cs typeface="+mn-cs"/>
              </a:rPr>
              <a:t>Once you’ve done this you’ll see them pop up here in this list.</a:t>
            </a:r>
          </a:p>
          <a:p>
            <a:r>
              <a:rPr lang="en-AU" sz="1200" kern="1200" dirty="0" smtClean="0">
                <a:solidFill>
                  <a:schemeClr val="tx1"/>
                </a:solidFill>
                <a:effectLst/>
                <a:latin typeface="+mn-lt"/>
                <a:ea typeface="+mn-ea"/>
                <a:cs typeface="+mn-cs"/>
              </a:rPr>
              <a:t>Once you’ve added your program activities, they need to be approved by DSS. </a:t>
            </a:r>
          </a:p>
          <a:p>
            <a:r>
              <a:rPr lang="en-AU" sz="1200" kern="1200" dirty="0" smtClean="0">
                <a:solidFill>
                  <a:schemeClr val="tx1"/>
                </a:solidFill>
                <a:effectLst/>
                <a:latin typeface="+mn-lt"/>
                <a:ea typeface="+mn-ea"/>
                <a:cs typeface="+mn-cs"/>
              </a:rPr>
              <a:t>This is an automatic process, you don’t need to do anything. You can see in the status column here, that one of the program activities says ‘ready for approval’ this means its been sent to DSS and you’re just waiting for them to approve it. ‘Approved’ means DSS have approved it, and you report under that program activity for this outlet. It can take DSS up to 10 days to approve a program activity for an outlet. So please make sure you take that into consideration when you’re setting up your org.</a:t>
            </a:r>
          </a:p>
          <a:p>
            <a:r>
              <a:rPr lang="en-AU" sz="1200" kern="1200" dirty="0" smtClean="0">
                <a:solidFill>
                  <a:schemeClr val="tx1"/>
                </a:solidFill>
                <a:effectLst/>
                <a:latin typeface="+mn-lt"/>
                <a:ea typeface="+mn-ea"/>
                <a:cs typeface="+mn-cs"/>
              </a:rPr>
              <a:t>Its also important to remember, that if you’re program activities ever change, so say for example, you have a program activity added to your contract, you need to remember that you won’t be able to use it, until its been assigned to an outlet and approved by DSS. </a:t>
            </a:r>
          </a:p>
          <a:p>
            <a:r>
              <a:rPr lang="en-AU" sz="1200" kern="1200" dirty="0" smtClean="0">
                <a:solidFill>
                  <a:schemeClr val="tx1"/>
                </a:solidFill>
                <a:effectLst/>
                <a:latin typeface="+mn-lt"/>
                <a:ea typeface="+mn-ea"/>
                <a:cs typeface="+mn-cs"/>
              </a:rPr>
              <a:t>So if your program activities are ever updated, you need to go back to your outlets in the Data Exchange, and make sure you assign the new program activity to an outlet, before you can use it. </a:t>
            </a:r>
          </a:p>
          <a:p>
            <a:r>
              <a:rPr lang="en-AU" sz="1200" kern="1200" dirty="0" smtClean="0">
                <a:solidFill>
                  <a:schemeClr val="tx1"/>
                </a:solidFill>
                <a:effectLst/>
                <a:latin typeface="+mn-lt"/>
                <a:ea typeface="+mn-ea"/>
                <a:cs typeface="+mn-cs"/>
              </a:rPr>
              <a:t>And that’s kind of it, in a nut shell.</a:t>
            </a:r>
          </a:p>
          <a:p>
            <a:r>
              <a:rPr lang="en-AU" sz="1200" kern="1200" dirty="0" smtClean="0">
                <a:solidFill>
                  <a:schemeClr val="tx1"/>
                </a:solidFill>
                <a:effectLst/>
                <a:latin typeface="+mn-lt"/>
                <a:ea typeface="+mn-ea"/>
                <a:cs typeface="+mn-cs"/>
              </a:rPr>
              <a:t>This document, create and manage outlets, takes you through the process that I just outlined.</a:t>
            </a:r>
          </a:p>
          <a:p>
            <a:r>
              <a:rPr lang="en-AU" sz="1200" kern="1200" dirty="0" smtClean="0">
                <a:solidFill>
                  <a:schemeClr val="tx1"/>
                </a:solidFill>
                <a:effectLst/>
                <a:latin typeface="+mn-lt"/>
                <a:ea typeface="+mn-ea"/>
                <a:cs typeface="+mn-cs"/>
              </a:rPr>
              <a:t>So if you ever need any help please make sure you check it out.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15</a:t>
            </a:fld>
            <a:endParaRPr lang="en-US" altLang="en-US"/>
          </a:p>
        </p:txBody>
      </p:sp>
    </p:spTree>
    <p:extLst>
      <p:ext uri="{BB962C8B-B14F-4D97-AF65-F5344CB8AC3E}">
        <p14:creationId xmlns:p14="http://schemas.microsoft.com/office/powerpoint/2010/main" val="3472925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we’re going to talk about some of the rules you need to follow for setting up your outlets.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 the last few months we’re received lots of questions from people about how many outlets they need, what to do if a service is delivered in a client’s home, how do they differentiate between contracts, how do you delete an outlet. All the fun stuff.</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help everyone navigate those tricky situations and to answer those questions, we’ve developed a resource called ‘setting up outlets in the data exchange’. This includes as many FAQs that we could think of. I’m going to go through a number of them now, but please download this document and read it before you create your outlets to make sure you’re doing it correctly.</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16</a:t>
            </a:fld>
            <a:endParaRPr lang="en-US" altLang="en-US"/>
          </a:p>
        </p:txBody>
      </p:sp>
    </p:spTree>
    <p:extLst>
      <p:ext uri="{BB962C8B-B14F-4D97-AF65-F5344CB8AC3E}">
        <p14:creationId xmlns:p14="http://schemas.microsoft.com/office/powerpoint/2010/main" val="4236309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Ok, so the first question I want to tackle is how many outlets do you need to create.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no easy answer to this unfortunately. It is going to depend on where you deliver your services and what type of services you deliver. HOWEVER, we’ve come up with some rules and guidance to help everyone figure this out based on their own organisations unique context.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I’m going to go through some of the most common scenarios and some concrete examples, that will hopefully help you figure out what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needs.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 first scenario is the easiest one: services that are always delivered in the same location.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if your service is held in the same location every time, you only need one outlet. An example of this might be an </a:t>
            </a:r>
            <a:r>
              <a:rPr lang="en-AU" sz="1200" kern="1200" dirty="0" smtClean="0">
                <a:solidFill>
                  <a:schemeClr val="tx1"/>
                </a:solidFill>
                <a:effectLst/>
                <a:latin typeface="+mn-lt"/>
                <a:ea typeface="+mn-ea"/>
                <a:cs typeface="+mn-cs"/>
              </a:rPr>
              <a:t>organisation who runs weekly computer skills workshops at the local library. The workshops are at the same library every week. So they just create one outlet for the library.</a:t>
            </a:r>
          </a:p>
          <a:p>
            <a:r>
              <a:rPr lang="en-AU" sz="1200" kern="1200" dirty="0" smtClean="0">
                <a:solidFill>
                  <a:schemeClr val="tx1"/>
                </a:solidFill>
                <a:effectLst/>
                <a:latin typeface="+mn-lt"/>
                <a:ea typeface="+mn-ea"/>
                <a:cs typeface="+mn-cs"/>
              </a:rPr>
              <a:t>Another example might be, a community centre that provides info and advice for local community members. This service is provided face-to-face for people who walk into the centre, or over the phone. The service is always provided from the community centres building. So they create one outlet for the community centre.</a:t>
            </a:r>
          </a:p>
          <a:p>
            <a:r>
              <a:rPr lang="en-US" sz="1200" kern="1200" dirty="0" smtClean="0">
                <a:solidFill>
                  <a:schemeClr val="tx1"/>
                </a:solidFill>
                <a:effectLst/>
                <a:latin typeface="+mn-lt"/>
                <a:ea typeface="+mn-ea"/>
                <a:cs typeface="+mn-cs"/>
              </a:rPr>
              <a:t>Another common scenario is mobile services. </a:t>
            </a:r>
            <a:r>
              <a:rPr lang="en-AU" sz="1200" kern="1200" dirty="0" smtClean="0">
                <a:solidFill>
                  <a:schemeClr val="tx1"/>
                </a:solidFill>
                <a:effectLst/>
                <a:latin typeface="+mn-lt"/>
                <a:ea typeface="+mn-ea"/>
                <a:cs typeface="+mn-cs"/>
              </a:rPr>
              <a:t>A service is considered ‘mobile’, if the location of service delivery frequently changes, so this could be activities such as home visiting, food deliveries, or school excursions. If you provide a mobile service, the outlet should be your nearest office building.</a:t>
            </a:r>
          </a:p>
          <a:p>
            <a:r>
              <a:rPr lang="en-AU" sz="1200" kern="1200" dirty="0" smtClean="0">
                <a:solidFill>
                  <a:schemeClr val="tx1"/>
                </a:solidFill>
                <a:effectLst/>
                <a:latin typeface="+mn-lt"/>
                <a:ea typeface="+mn-ea"/>
                <a:cs typeface="+mn-cs"/>
              </a:rPr>
              <a:t>So for example, a community centre runs a weekly playgroup for first-time parents. The location of the playgroup changes each week. They often meet in different local parks, at the public library, the community centre etc. The outlet they create for this activity is the location of the community centre. This is because it is the nearest office building where staff are located.</a:t>
            </a:r>
          </a:p>
          <a:p>
            <a:r>
              <a:rPr lang="en-AU" sz="1200" kern="1200" dirty="0" smtClean="0">
                <a:solidFill>
                  <a:schemeClr val="tx1"/>
                </a:solidFill>
                <a:effectLst/>
                <a:latin typeface="+mn-lt"/>
                <a:ea typeface="+mn-ea"/>
                <a:cs typeface="+mn-cs"/>
              </a:rPr>
              <a:t>Another example could be a service who conducts school excursions with local school children. Each fortnight they take a group of students to a different location (e.g. a park, library, or museum). </a:t>
            </a:r>
          </a:p>
          <a:p>
            <a:r>
              <a:rPr lang="en-AU" sz="1200" kern="1200" dirty="0" smtClean="0">
                <a:solidFill>
                  <a:schemeClr val="tx1"/>
                </a:solidFill>
                <a:effectLst/>
                <a:latin typeface="+mn-lt"/>
                <a:ea typeface="+mn-ea"/>
                <a:cs typeface="+mn-cs"/>
              </a:rPr>
              <a:t>The outlet they create is the location of the school. This is because it is where the group is travelling from.</a:t>
            </a:r>
          </a:p>
          <a:p>
            <a:r>
              <a:rPr lang="en-AU" sz="1200" kern="1200" dirty="0" smtClean="0">
                <a:solidFill>
                  <a:schemeClr val="tx1"/>
                </a:solidFill>
                <a:effectLst/>
                <a:latin typeface="+mn-lt"/>
                <a:ea typeface="+mn-ea"/>
                <a:cs typeface="+mn-cs"/>
              </a:rPr>
              <a:t>Another example could be an organisation who provides intensive family therapy to many different families. The therapy is provided in the families homes. The outlet they would create for this activity is the location of the organisation’s nearest office building. This is because an outlet should never be a client’s home.</a:t>
            </a: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17</a:t>
            </a:fld>
            <a:endParaRPr lang="en-US" altLang="en-US"/>
          </a:p>
        </p:txBody>
      </p:sp>
    </p:spTree>
    <p:extLst>
      <p:ext uri="{BB962C8B-B14F-4D97-AF65-F5344CB8AC3E}">
        <p14:creationId xmlns:p14="http://schemas.microsoft.com/office/powerpoint/2010/main" val="1313735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mn-ea"/>
                <a:cs typeface="+mn-cs"/>
              </a:rPr>
              <a:t>Another common scenario is when the same activity is delivered in different locations. So say for example, your organisations </a:t>
            </a:r>
            <a:r>
              <a:rPr lang="en-AU" sz="1200" kern="1200" dirty="0" smtClean="0">
                <a:solidFill>
                  <a:schemeClr val="tx1"/>
                </a:solidFill>
                <a:effectLst/>
                <a:latin typeface="+mn-lt"/>
                <a:ea typeface="+mn-ea"/>
                <a:cs typeface="+mn-cs"/>
              </a:rPr>
              <a:t>delivers weekly language workshops in three different local schools. You would have to create three outlets, one for each school.</a:t>
            </a:r>
          </a:p>
          <a:p>
            <a:r>
              <a:rPr lang="en-AU" sz="1200" kern="1200" dirty="0" smtClean="0">
                <a:solidFill>
                  <a:schemeClr val="tx1"/>
                </a:solidFill>
                <a:effectLst/>
                <a:latin typeface="+mn-lt"/>
                <a:ea typeface="+mn-ea"/>
                <a:cs typeface="+mn-cs"/>
              </a:rPr>
              <a:t>Or another example might be, you run parenting education workshops in 10 different community centres throughout the year. You would have to create 10 different outlets, one for each community centre. </a:t>
            </a:r>
          </a:p>
          <a:p>
            <a:r>
              <a:rPr lang="en-AU" sz="1200" kern="1200" dirty="0" smtClean="0">
                <a:solidFill>
                  <a:schemeClr val="tx1"/>
                </a:solidFill>
                <a:effectLst/>
                <a:latin typeface="+mn-lt"/>
                <a:ea typeface="+mn-ea"/>
                <a:cs typeface="+mn-cs"/>
              </a:rPr>
              <a:t>This is because your outlets need to accurately reflect where your services are delivered. So whenever you deliver a service in a different location, you should create an outlet for that location.</a:t>
            </a:r>
          </a:p>
          <a:p>
            <a:r>
              <a:rPr lang="en-AU" sz="1200" kern="1200" dirty="0" smtClean="0">
                <a:solidFill>
                  <a:schemeClr val="tx1"/>
                </a:solidFill>
                <a:effectLst/>
                <a:latin typeface="+mn-lt"/>
                <a:ea typeface="+mn-ea"/>
                <a:cs typeface="+mn-cs"/>
              </a:rPr>
              <a:t>Another common scenario is one-off occasions of service. So this might be, a community event, for example. The outlet should reflect the location of service delivery. So you could create a new outlet if the event is held in a new space you’ve never used before, or you can use one of your existing outlets, if the event is held in or near your community centre for example. </a:t>
            </a:r>
          </a:p>
          <a:p>
            <a:r>
              <a:rPr lang="en-AU" sz="1200" kern="1200" dirty="0" smtClean="0">
                <a:solidFill>
                  <a:schemeClr val="tx1"/>
                </a:solidFill>
                <a:effectLst/>
                <a:latin typeface="+mn-lt"/>
                <a:ea typeface="+mn-ea"/>
                <a:cs typeface="+mn-cs"/>
              </a:rPr>
              <a:t>Another common scenario is for activities that are hosted online or over the phone. In these situations, the outlet should be the office building that staff work from. </a:t>
            </a:r>
          </a:p>
          <a:p>
            <a:r>
              <a:rPr lang="en-AU" sz="1200" kern="1200" dirty="0" smtClean="0">
                <a:solidFill>
                  <a:schemeClr val="tx1"/>
                </a:solidFill>
                <a:effectLst/>
                <a:latin typeface="+mn-lt"/>
                <a:ea typeface="+mn-ea"/>
                <a:cs typeface="+mn-cs"/>
              </a:rPr>
              <a:t>We know that many organisations have changed how they deliver services due to COVID-19.  If you are now delivering services online, your outlet should the office building staff are working in. Or if staff are working from home, it would be the office building that staff would usually work in.</a:t>
            </a:r>
          </a:p>
          <a:p>
            <a:r>
              <a:rPr lang="en-AU" sz="1200" kern="1200" dirty="0" smtClean="0">
                <a:solidFill>
                  <a:schemeClr val="tx1"/>
                </a:solidFill>
                <a:effectLst/>
                <a:latin typeface="+mn-lt"/>
                <a:ea typeface="+mn-ea"/>
                <a:cs typeface="+mn-cs"/>
              </a:rPr>
              <a:t>So for example, your organisation might provide counselling sessions over the phone. The outlet you would use would be the office building you would normally work in.</a:t>
            </a:r>
          </a:p>
          <a:p>
            <a:r>
              <a:rPr lang="en-AU" sz="1200" kern="1200" dirty="0" smtClean="0">
                <a:solidFill>
                  <a:schemeClr val="tx1"/>
                </a:solidFill>
                <a:effectLst/>
                <a:latin typeface="+mn-lt"/>
                <a:ea typeface="+mn-ea"/>
                <a:cs typeface="+mn-cs"/>
              </a:rPr>
              <a:t>I know there are lots of other scenarios that we could go through, but unfortunately, we can’t address everything. Please take a look at the setting up outlets document and try to use the information that’s in there to help you figure out how many outlets your organisation needs. And of course, if you need help doing this, you can always email TEI@facs.nsw.gov.au</a:t>
            </a: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18</a:t>
            </a:fld>
            <a:endParaRPr lang="en-US" altLang="en-US"/>
          </a:p>
        </p:txBody>
      </p:sp>
    </p:spTree>
    <p:extLst>
      <p:ext uri="{BB962C8B-B14F-4D97-AF65-F5344CB8AC3E}">
        <p14:creationId xmlns:p14="http://schemas.microsoft.com/office/powerpoint/2010/main" val="2855214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common issue I want to talk about is for those organisations who have multiple contracts for the TEI program. So I know this doesn’t apply to everyone, but I want to talk about it anyway, because it is really important for those orgs with multiple contracts to get this right.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in the Data Exchange, </a:t>
            </a:r>
            <a:r>
              <a:rPr lang="en-AU" sz="1200" kern="1200" dirty="0" smtClean="0">
                <a:solidFill>
                  <a:schemeClr val="tx1"/>
                </a:solidFill>
                <a:effectLst/>
                <a:latin typeface="+mn-lt"/>
                <a:ea typeface="+mn-ea"/>
                <a:cs typeface="+mn-cs"/>
              </a:rPr>
              <a:t>DSS use organisation names and ABNs to set services up in the Data Exchange. You’re not set up by contract. So this means we need to use </a:t>
            </a:r>
            <a:r>
              <a:rPr lang="en-US" sz="1200" kern="1200" dirty="0" smtClean="0">
                <a:solidFill>
                  <a:schemeClr val="tx1"/>
                </a:solidFill>
                <a:effectLst/>
                <a:latin typeface="+mn-lt"/>
                <a:ea typeface="+mn-ea"/>
                <a:cs typeface="+mn-cs"/>
              </a:rPr>
              <a:t>outlets to help us differentiate between those contracts.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you can see on the slide we’ve got an example there for you.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has two separate contracts – one for the Geelong playgroup and another for Moorabool playgroup. So they need to make sure they have two outlets to separate the data that is collected for Geelong and the data that is collected for Moorabool.</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you can see they’ve set up an outlet for each playgroup, and the address for each is different because they’re in separate locations.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19</a:t>
            </a:fld>
            <a:endParaRPr lang="en-US" altLang="en-US"/>
          </a:p>
        </p:txBody>
      </p:sp>
    </p:spTree>
    <p:extLst>
      <p:ext uri="{BB962C8B-B14F-4D97-AF65-F5344CB8AC3E}">
        <p14:creationId xmlns:p14="http://schemas.microsoft.com/office/powerpoint/2010/main" val="378474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as always there are three key things we will discuss – I’ve talk about how to set up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in the Data Exchange, some of the key things you need to do before you can start reporting, and then we’ll also talk about outlets – what they are, why they’re important and how we create them.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3</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we begin, I’d like to spend a little bit of time talking about why we’re all using the Data Exchange, and collecting and reporting information about the services we deliver and the clients we work with.</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the Data Exchange will help us to clearly understand who are clients are, we’ll be able to track our client’s journey through the service system and we can also use the data we report to demonstrate the impact of our services on client and community outcomes.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ultimate goal is to have a high-quality data set that clearly tells us who are clients are, what services they receive and what their needs are. So we can then use that information to make sure the right people, get the right support at the right time.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data we report into the Data Exchange is going to help us understand what works for our clients and what we can do better to achieve greater outcomes for our clients and communities.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a:t>
            </a:fld>
            <a:endParaRPr lang="en-US" altLang="en-US"/>
          </a:p>
        </p:txBody>
      </p:sp>
    </p:spTree>
    <p:extLst>
      <p:ext uri="{BB962C8B-B14F-4D97-AF65-F5344CB8AC3E}">
        <p14:creationId xmlns:p14="http://schemas.microsoft.com/office/powerpoint/2010/main" val="3963547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So, our second example is slightly more complicated.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example, we have a service called </a:t>
            </a:r>
            <a:r>
              <a:rPr lang="en-US" sz="1200" kern="1200" dirty="0" err="1" smtClean="0">
                <a:solidFill>
                  <a:schemeClr val="tx1"/>
                </a:solidFill>
                <a:effectLst/>
                <a:latin typeface="+mn-lt"/>
                <a:ea typeface="+mn-ea"/>
                <a:cs typeface="+mn-cs"/>
              </a:rPr>
              <a:t>Warragul</a:t>
            </a:r>
            <a:r>
              <a:rPr lang="en-US" sz="1200" kern="1200" dirty="0" smtClean="0">
                <a:solidFill>
                  <a:schemeClr val="tx1"/>
                </a:solidFill>
                <a:effectLst/>
                <a:latin typeface="+mn-lt"/>
                <a:ea typeface="+mn-ea"/>
                <a:cs typeface="+mn-cs"/>
              </a:rPr>
              <a:t> Family Support Service and they have 3 contracts, all for different program activities.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They’ve got one contract for Community Connections and Community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Another contract that is also for Community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And another contract that is for Targeted Support. So what we need this org. to do is (1) set up outlets so they reflect where their services are actually delivered, but (2) set up outlets to help us differentiate between the contracts.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for community connections, let’s say they’re contracted to run a couple of community events – so they set up an outlet for the park they use. You can see they’ve called it civic park, and that is obviously the address for the park.</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community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they set up an outlet for their actual community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 because that’s where they provide info/advice and they run some group workshops and classes for the community.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for their second contract, this is for their youth drop in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So they have a breakfast club, some after-school activities, computers kids can use and a basketball court. Now this drop in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is actually in the same physical location as the community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 it’s the same building right.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they wanted separate contracts because one targeted towards young people and the other is targeted at other groups in the community. So because they have two separate contracts, we need them to set up a separate outlet to help us separate the data they report.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you can see here they’ve created an outlet called ‘</a:t>
            </a:r>
            <a:r>
              <a:rPr lang="en-US" sz="1200" kern="1200" dirty="0" err="1" smtClean="0">
                <a:solidFill>
                  <a:schemeClr val="tx1"/>
                </a:solidFill>
                <a:effectLst/>
                <a:latin typeface="+mn-lt"/>
                <a:ea typeface="+mn-ea"/>
                <a:cs typeface="+mn-cs"/>
              </a:rPr>
              <a:t>Warragul</a:t>
            </a:r>
            <a:r>
              <a:rPr lang="en-US" sz="1200" kern="1200" dirty="0" smtClean="0">
                <a:solidFill>
                  <a:schemeClr val="tx1"/>
                </a:solidFill>
                <a:effectLst/>
                <a:latin typeface="+mn-lt"/>
                <a:ea typeface="+mn-ea"/>
                <a:cs typeface="+mn-cs"/>
              </a:rPr>
              <a:t> Drop in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and its got the same address as the community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because its in the same building. But this means, that when they go to look at their data, they can select the WFSS – Community Centre outlet, or the </a:t>
            </a:r>
            <a:r>
              <a:rPr lang="en-US" sz="1200" kern="1200" dirty="0" err="1" smtClean="0">
                <a:solidFill>
                  <a:schemeClr val="tx1"/>
                </a:solidFill>
                <a:effectLst/>
                <a:latin typeface="+mn-lt"/>
                <a:ea typeface="+mn-ea"/>
                <a:cs typeface="+mn-cs"/>
              </a:rPr>
              <a:t>Warragul</a:t>
            </a:r>
            <a:r>
              <a:rPr lang="en-US" sz="1200" kern="1200" dirty="0" smtClean="0">
                <a:solidFill>
                  <a:schemeClr val="tx1"/>
                </a:solidFill>
                <a:effectLst/>
                <a:latin typeface="+mn-lt"/>
                <a:ea typeface="+mn-ea"/>
                <a:cs typeface="+mn-cs"/>
              </a:rPr>
              <a:t> Drop In Centre outlet, and they’ll be able to see all the data for the relevant contract.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then for the last contract, that’s simple enough.</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just a playgroup. It’s in a different location anyway, as you can see by the address, so they set up another outlet for that too.</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of this information, is in this document, setting up outlets in the data exchange, so again, please make sure you take a look at that before creating your outlets – just to make sure you’re across everything you need to know.</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20</a:t>
            </a:fld>
            <a:endParaRPr lang="en-US" altLang="en-US"/>
          </a:p>
        </p:txBody>
      </p:sp>
    </p:spTree>
    <p:extLst>
      <p:ext uri="{BB962C8B-B14F-4D97-AF65-F5344CB8AC3E}">
        <p14:creationId xmlns:p14="http://schemas.microsoft.com/office/powerpoint/2010/main" val="2559004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finish up I just want to spend some time showing you why it’s really important to create accurate outlets.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 the last 12 months, we’ve seen lots of organisations try to short cut this, some people have just set up one outlet for everything, even though they work in 5 different locations, some people have change locations but they haven’t updated their outlets. So I just want to take some time to talk about why it’s really important to do this properly.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 showed this map, early in the webinar – so again, the orange dots represent the outlets that have been created so far. And we can use this information to look at the services that are delivered in those outlets and if they meet the needs of local communities. We can also look at how far clients need to travel to participate in services, or how far staff need to travel to deliver services.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21</a:t>
            </a:fld>
            <a:endParaRPr lang="en-US" altLang="en-US"/>
          </a:p>
        </p:txBody>
      </p:sp>
    </p:spTree>
    <p:extLst>
      <p:ext uri="{BB962C8B-B14F-4D97-AF65-F5344CB8AC3E}">
        <p14:creationId xmlns:p14="http://schemas.microsoft.com/office/powerpoint/2010/main" val="3348650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we can use all this information to better plan our services, to make it easier for clients to access and participate in them. So if your outlets aren’t set up accurately, it’s going to really impact our ability and your ability to use this data to do that.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really great example of how this information has been used in the past, is back in 2017, when tropical cyclone Debbie hit in NSW and QLD, the Data Exchange actually provided information to emergency management and relief services about service providers and where their offices were located in the affected areas. And they used to information to figure out if more services were needed, what services were impacted by the cyclone themselves, what capacity those organisations had to support their communities, all that sort of stuff. So there are some incredible things we can do with this information, we just need to make sure that we’ve set up properly on our end so we use our data to do that when the time comes.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know that some of the stuff I’ve talked about today, can be a bit confusing, so please if you need any help figuring out how many outlets to set up, and what outlets you should have for what contract, please speak to your contract manager, or email </a:t>
            </a:r>
            <a:r>
              <a:rPr lang="en-US" sz="1200" u="sng" kern="1200" dirty="0" smtClean="0">
                <a:solidFill>
                  <a:schemeClr val="tx1"/>
                </a:solidFill>
                <a:effectLst/>
                <a:latin typeface="+mn-lt"/>
                <a:ea typeface="+mn-ea"/>
                <a:cs typeface="+mn-cs"/>
                <a:hlinkClick r:id="rId3"/>
              </a:rPr>
              <a:t>TEI@facs.nsw.gov.au</a:t>
            </a:r>
            <a:r>
              <a:rPr lang="en-US" sz="1200" kern="1200" dirty="0" smtClean="0">
                <a:solidFill>
                  <a:schemeClr val="tx1"/>
                </a:solidFill>
                <a:effectLst/>
                <a:latin typeface="+mn-lt"/>
                <a:ea typeface="+mn-ea"/>
                <a:cs typeface="+mn-cs"/>
              </a:rPr>
              <a:t> and we can help you out.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22</a:t>
            </a:fld>
            <a:endParaRPr lang="en-US" altLang="en-US"/>
          </a:p>
        </p:txBody>
      </p:sp>
    </p:spTree>
    <p:extLst>
      <p:ext uri="{BB962C8B-B14F-4D97-AF65-F5344CB8AC3E}">
        <p14:creationId xmlns:p14="http://schemas.microsoft.com/office/powerpoint/2010/main" val="3084860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always, here are all the key resources we looked at today.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left are the three key documents you need to set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up. And on the right are the two documents you can use to help you set up and </a:t>
            </a:r>
            <a:r>
              <a:rPr lang="en-US" sz="1200" kern="1200" dirty="0" err="1" smtClean="0">
                <a:solidFill>
                  <a:schemeClr val="tx1"/>
                </a:solidFill>
                <a:effectLst/>
                <a:latin typeface="+mn-lt"/>
                <a:ea typeface="+mn-ea"/>
                <a:cs typeface="+mn-cs"/>
              </a:rPr>
              <a:t>reate</a:t>
            </a:r>
            <a:r>
              <a:rPr lang="en-US" sz="1200" kern="1200" dirty="0" smtClean="0">
                <a:solidFill>
                  <a:schemeClr val="tx1"/>
                </a:solidFill>
                <a:effectLst/>
                <a:latin typeface="+mn-lt"/>
                <a:ea typeface="+mn-ea"/>
                <a:cs typeface="+mn-cs"/>
              </a:rPr>
              <a:t> your outlets.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23</a:t>
            </a:fld>
            <a:endParaRPr lang="en-US" altLang="en-US"/>
          </a:p>
        </p:txBody>
      </p:sp>
    </p:spTree>
    <p:extLst>
      <p:ext uri="{BB962C8B-B14F-4D97-AF65-F5344CB8AC3E}">
        <p14:creationId xmlns:p14="http://schemas.microsoft.com/office/powerpoint/2010/main" val="116674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here are all the places you can go for help if needed.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Thanks everyone.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24</a:t>
            </a:fld>
            <a:endParaRPr lang="en-US" altLang="en-US"/>
          </a:p>
        </p:txBody>
      </p:sp>
    </p:spTree>
    <p:extLst>
      <p:ext uri="{BB962C8B-B14F-4D97-AF65-F5344CB8AC3E}">
        <p14:creationId xmlns:p14="http://schemas.microsoft.com/office/powerpoint/2010/main" val="148541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t>When data correctly represents what is happening in your </a:t>
            </a:r>
            <a:r>
              <a:rPr lang="en-US" sz="1200" dirty="0" err="1" smtClean="0"/>
              <a:t>organisations</a:t>
            </a:r>
            <a:r>
              <a:rPr lang="en-US" sz="1200" dirty="0" smtClean="0"/>
              <a:t> and communities, it becomes a powerful tool for planning, decision-making, evaluation and advocacy.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t>Incomplete or inaccurate data severely limits the usefulness of data, and can lead to poor decision-making by </a:t>
            </a:r>
            <a:r>
              <a:rPr lang="en-US" sz="1200" dirty="0" err="1" smtClean="0"/>
              <a:t>organisations</a:t>
            </a:r>
            <a:r>
              <a:rPr lang="en-US" sz="1200" dirty="0" smtClean="0"/>
              <a:t> and government.</a:t>
            </a: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a:t>
            </a:fld>
            <a:endParaRPr lang="en-US" altLang="en-US"/>
          </a:p>
        </p:txBody>
      </p:sp>
    </p:spTree>
    <p:extLst>
      <p:ext uri="{BB962C8B-B14F-4D97-AF65-F5344CB8AC3E}">
        <p14:creationId xmlns:p14="http://schemas.microsoft.com/office/powerpoint/2010/main" val="200373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previous webinar’s I introduced everyone to this document: the Data Exchange Quick Start Guide. This is a five page document that outlines the 11 key steps you need to follow to access and start using the Data Exchange. It includes links to all the key resources you need to action each step.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each of our webinar’s I’ve been taking everyone through each step in this document.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in our first week, we looked at Steps 1 and 2, about where to find key resources and how to subscribe to our newsletter. Last week, we talked through Steps 3 and 4 about MyGovID, linking in RAM and accessing the Data Exchange for the first time.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a:t>
            </a:fld>
            <a:endParaRPr lang="en-US" altLang="en-US"/>
          </a:p>
        </p:txBody>
      </p:sp>
    </p:spTree>
    <p:extLst>
      <p:ext uri="{BB962C8B-B14F-4D97-AF65-F5344CB8AC3E}">
        <p14:creationId xmlns:p14="http://schemas.microsoft.com/office/powerpoint/2010/main" val="324173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today’s webinar we’re going to cover steps 5 and 6.</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Step 5 takes you through what you need to do to set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up in the Data Exchange. This includes checking your program activities, opting in to the Partnership Approach, picking an upload method – so how you’re going to actually enter your data.</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Step 6 is about creating and managing your outlets.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5</a:t>
            </a:fld>
            <a:endParaRPr lang="en-US" altLang="en-US"/>
          </a:p>
        </p:txBody>
      </p:sp>
    </p:spTree>
    <p:extLst>
      <p:ext uri="{BB962C8B-B14F-4D97-AF65-F5344CB8AC3E}">
        <p14:creationId xmlns:p14="http://schemas.microsoft.com/office/powerpoint/2010/main" val="92344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we’re going to start with Step 5. Setting up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log into the Data Exchange, the first thing you’ll see is the screen shot on the right hand side of the ppt. This is your DEX dashboard.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of the tasks we’re going to discuss today, can be completed by going to the ‘My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section’ on your dashboard. Here is where you can review your program activities, upload files, opt in to the Partnership Approach, create outlets.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you can only complete these tasks if you are an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administrator.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talked about this briefly in our last webinar. An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administrator is the first person in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to access the Data Exchange. They will most likely be the person who has, or who will, give you access to DEX.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if you’re not an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administrator, you won’t be able to complete the tasks we go through today. You will either have to get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administrator to do it for you, OR you can ask them to make you an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administrator as well, so you have the same access they do.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if we look at the ‘My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section in the red box, on the screen. The first line of text, says manage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6</a:t>
            </a:fld>
            <a:endParaRPr lang="en-US" altLang="en-US"/>
          </a:p>
        </p:txBody>
      </p:sp>
    </p:spTree>
    <p:extLst>
      <p:ext uri="{BB962C8B-B14F-4D97-AF65-F5344CB8AC3E}">
        <p14:creationId xmlns:p14="http://schemas.microsoft.com/office/powerpoint/2010/main" val="402798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click manage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you’ll be taken to a screen that looks like this. And as you can see, there are lots of things to do here. You can edit your organisations details, you can create outlets (which I’ll talk about in more detail later) and you can also view your program activities.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first things you will need do when you access to the data exchange, is to check your program activities. You need to make sure the program activities you have in the DEX, so the ones you’ll see here, match the program activities in your DCJ contract.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program activities you see here, don’t match the program activities in your contract, you need to get in contact with your DCJ contract manager. And we can then update the program activities for you.</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really important that you check these, because you need to make sure you report information under the correct program activities, and you obviously can’t do that, if they’re not right to begin with.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once you’ve checked your program activities, the next thing you should do is opt in to the Partnership Approach. To do this, you’ll click the ‘edit organisations details button.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7</a:t>
            </a:fld>
            <a:endParaRPr lang="en-US" altLang="en-US"/>
          </a:p>
        </p:txBody>
      </p:sp>
    </p:spTree>
    <p:extLst>
      <p:ext uri="{BB962C8B-B14F-4D97-AF65-F5344CB8AC3E}">
        <p14:creationId xmlns:p14="http://schemas.microsoft.com/office/powerpoint/2010/main" val="294610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you’ll be taken to a screen that looks like this. And all you need to do is select ‘yes’ for the partnership approach agreement.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super important to remember, it is compulsory to opt in to the partnership approach in the TEI program. So this, means you all have to do it.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those of you who don’t know what the partnership approach is, it’s basically an agreement between the TEI program and DSS that says we agree to report certain pieces of information, like client referrals, outcomes data, so SCORE and Community SCORE, and in exchange for reporting that information, we get access to additional reports. That’s it.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you need to do is tick that ‘yes’ button.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want, instead of opting in your whole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you can just sign up individual program activities. I haven’t got it on the slide, but if you go to this document ‘update participation in the partnership approach’ it shows you step by step instructions to do that.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Signing up individual program activities  is only really going to be relevant to organisations who use the data exchange to report to other funding bodies, like DSS, for example. If you only use the Data Exchange for the TEI program, then don’t worry about that, and you can just click ‘yes’ like </a:t>
            </a:r>
            <a:r>
              <a:rPr lang="en-US" sz="1200" kern="1200" dirty="0" err="1" smtClean="0">
                <a:solidFill>
                  <a:schemeClr val="tx1"/>
                </a:solidFill>
                <a:effectLst/>
                <a:latin typeface="+mn-lt"/>
                <a:ea typeface="+mn-ea"/>
                <a:cs typeface="+mn-cs"/>
              </a:rPr>
              <a:t>whats</a:t>
            </a:r>
            <a:r>
              <a:rPr lang="en-US" sz="1200" kern="1200" dirty="0" smtClean="0">
                <a:solidFill>
                  <a:schemeClr val="tx1"/>
                </a:solidFill>
                <a:effectLst/>
                <a:latin typeface="+mn-lt"/>
                <a:ea typeface="+mn-ea"/>
                <a:cs typeface="+mn-cs"/>
              </a:rPr>
              <a:t> on the screen.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8</a:t>
            </a:fld>
            <a:endParaRPr lang="en-US" altLang="en-US"/>
          </a:p>
        </p:txBody>
      </p:sp>
    </p:spTree>
    <p:extLst>
      <p:ext uri="{BB962C8B-B14F-4D97-AF65-F5344CB8AC3E}">
        <p14:creationId xmlns:p14="http://schemas.microsoft.com/office/powerpoint/2010/main" val="3393390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Alright, so you’ve checked your program activities, you’ve opted into the partnership approach.</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you need to decide how you are going to entire or upload your data into the Data Exchange.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there are three different methods you can use. You can conduct a bulk upload, so you can upload a spreadsheet with all of your data in it, or you can conduct a system-to-system transfer, so this is where you already have a client management system that you use, and you can set your system up so talks to DEX, OR you can manually enter your data via the web-based portal.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choose options 1 or 2, there is some work that you will need to do to make sure that the files you upload or the transfers you complete meet certain technical specifications. There are two documents on the screen, web services technical specifications and bulk file upload technical specifications that provide more information about this. You can also take a look at the ‘upload methods’ document that discusses these two options in more detail.</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important for you to know as well, that if you choose method one or two, DCJ cannot provide technical assistance to you. This is because we’re not IT specialists, and we don’t have the skills or the capacity to support you to set your own system up. You will have to contact the Data Exchange if you need support to do this. And you should also reach out to your own IT specialist to help you.</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those of you who are going with option 3, to manually enter data, there are lots of task cards and learning modules available on the Data exchange website. I showed everyone how to access these in our first webinar. And in each of our upcoming webinars, we will be quite focused on this method of data entry too, so you can use these webinars to help you navigate and understand how to use the platform.</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9</a:t>
            </a:fld>
            <a:endParaRPr lang="en-US" altLang="en-US"/>
          </a:p>
        </p:txBody>
      </p:sp>
    </p:spTree>
    <p:extLst>
      <p:ext uri="{BB962C8B-B14F-4D97-AF65-F5344CB8AC3E}">
        <p14:creationId xmlns:p14="http://schemas.microsoft.com/office/powerpoint/2010/main" val="600395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FAM001_Powerpoint_v1.pdf"/>
          <p:cNvPicPr>
            <a:picLocks noChangeAspect="1"/>
          </p:cNvPicPr>
          <p:nvPr userDrawn="1"/>
        </p:nvPicPr>
        <p:blipFill>
          <a:blip r:embed="rId2">
            <a:extLst>
              <a:ext uri="{28A0092B-C50C-407E-A947-70E740481C1C}">
                <a14:useLocalDpi xmlns:a14="http://schemas.microsoft.com/office/drawing/2010/main" val="0"/>
              </a:ext>
            </a:extLst>
          </a:blip>
          <a:srcRect b="49553"/>
          <a:stretch>
            <a:fillRect/>
          </a:stretch>
        </p:blipFill>
        <p:spPr bwMode="auto">
          <a:xfrm>
            <a:off x="0" y="1"/>
            <a:ext cx="121920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p:nvPr userDrawn="1"/>
        </p:nvSpPr>
        <p:spPr>
          <a:xfrm>
            <a:off x="0" y="1"/>
            <a:ext cx="12192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sp>
        <p:nvSpPr>
          <p:cNvPr id="5" name="Rectangle 5"/>
          <p:cNvSpPr/>
          <p:nvPr userDrawn="1"/>
        </p:nvSpPr>
        <p:spPr>
          <a:xfrm>
            <a:off x="340784" y="5964238"/>
            <a:ext cx="4318000" cy="893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56" y="308291"/>
            <a:ext cx="4803657" cy="1082042"/>
          </a:xfrm>
          <a:prstGeom prst="rect">
            <a:avLst/>
          </a:prstGeom>
        </p:spPr>
      </p:pic>
      <p:sp>
        <p:nvSpPr>
          <p:cNvPr id="7" name="Title 1"/>
          <p:cNvSpPr txBox="1">
            <a:spLocks/>
          </p:cNvSpPr>
          <p:nvPr userDrawn="1"/>
        </p:nvSpPr>
        <p:spPr>
          <a:xfrm>
            <a:off x="1102784" y="1814514"/>
            <a:ext cx="10140949" cy="750887"/>
          </a:xfrm>
          <a:prstGeom prst="rect">
            <a:avLst/>
          </a:prstGeom>
        </p:spPr>
        <p:txBody>
          <a:bodyPr lIns="0" tIns="0" rIns="0" bIns="0"/>
          <a:lstStyle>
            <a:lvl1pPr algn="l">
              <a:defRPr sz="4000" b="0" baseline="0">
                <a:solidFill>
                  <a:srgbClr val="FFFFFF"/>
                </a:solidFill>
                <a:latin typeface="Arial"/>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2663"/>
              </a:solidFill>
              <a:effectLst/>
              <a:uLnTx/>
              <a:uFillTx/>
              <a:latin typeface="Arial"/>
              <a:ea typeface="+mn-ea"/>
              <a:cs typeface="Arial"/>
            </a:endParaRPr>
          </a:p>
        </p:txBody>
      </p:sp>
      <p:sp>
        <p:nvSpPr>
          <p:cNvPr id="8" name="Subtitle 2"/>
          <p:cNvSpPr txBox="1">
            <a:spLocks/>
          </p:cNvSpPr>
          <p:nvPr userDrawn="1"/>
        </p:nvSpPr>
        <p:spPr bwMode="auto">
          <a:xfrm>
            <a:off x="1102784" y="2489200"/>
            <a:ext cx="9504256"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altLang="en-US" sz="2400" b="0" i="0" u="none" strike="noStrike" kern="1200" cap="none" spc="0" normalizeH="0" baseline="0" noProof="0" dirty="0" smtClean="0">
                <a:ln>
                  <a:noFill/>
                </a:ln>
                <a:solidFill>
                  <a:srgbClr val="002663"/>
                </a:solidFill>
                <a:effectLst/>
                <a:uLnTx/>
                <a:uFillTx/>
                <a:latin typeface="Arial" charset="0"/>
                <a:ea typeface="+mn-ea"/>
                <a:cs typeface="Arial" charset="0"/>
              </a:rPr>
              <a:t> </a:t>
            </a:r>
            <a:endParaRPr kumimoji="0" lang="en-US" altLang="en-US" sz="2400" b="0" i="0" u="none" strike="noStrike" kern="1200" cap="none" spc="0" normalizeH="0" baseline="0" noProof="0" dirty="0">
              <a:ln>
                <a:noFill/>
              </a:ln>
              <a:solidFill>
                <a:srgbClr val="002663"/>
              </a:solidFill>
              <a:effectLst/>
              <a:uLnTx/>
              <a:uFillTx/>
              <a:latin typeface="Arial" charset="0"/>
              <a:ea typeface="+mn-ea"/>
              <a:cs typeface="Arial" charset="0"/>
            </a:endParaRPr>
          </a:p>
        </p:txBody>
      </p:sp>
    </p:spTree>
    <p:extLst>
      <p:ext uri="{BB962C8B-B14F-4D97-AF65-F5344CB8AC3E}">
        <p14:creationId xmlns:p14="http://schemas.microsoft.com/office/powerpoint/2010/main" val="365866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95019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1295490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C3B7B6D-EE13-47EA-A348-F70EA4113C67}"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149267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C3B7B6D-EE13-47EA-A348-F70EA4113C67}" type="datetimeFigureOut">
              <a:rPr lang="en-AU" smtClean="0"/>
              <a:t>12/03/2021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129468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C3B7B6D-EE13-47EA-A348-F70EA4113C67}" type="datetimeFigureOut">
              <a:rPr lang="en-AU" smtClean="0"/>
              <a:t>12/03/2021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86915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B7B6D-EE13-47EA-A348-F70EA4113C67}" type="datetimeFigureOut">
              <a:rPr lang="en-AU" smtClean="0"/>
              <a:t>12/03/2021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70794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3B7B6D-EE13-47EA-A348-F70EA4113C67}"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428615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3B7B6D-EE13-47EA-A348-F70EA4113C67}"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773038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07354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50180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0C593B24-55A9-4F7F-9188-85A302237596}" type="slidenum">
              <a:rPr lang="en-US" altLang="en-US" smtClean="0"/>
              <a:pPr/>
              <a:t>‹#›</a:t>
            </a:fld>
            <a:endParaRPr lang="en-US" altLang="en-US"/>
          </a:p>
        </p:txBody>
      </p:sp>
      <p:sp>
        <p:nvSpPr>
          <p:cNvPr id="4" name="Date Placeholder 3"/>
          <p:cNvSpPr>
            <a:spLocks noGrp="1"/>
          </p:cNvSpPr>
          <p:nvPr>
            <p:ph type="dt" sz="half" idx="11"/>
          </p:nvPr>
        </p:nvSpPr>
        <p:spPr/>
        <p:txBody>
          <a:bodyPr/>
          <a:lstStyle/>
          <a:p>
            <a:fld id="{E7FF8EB5-577C-41CB-92BE-72B120E98652}" type="datetime2">
              <a:rPr lang="en-US" altLang="en-US" smtClean="0"/>
              <a:pPr/>
              <a:t>Friday, March 12, 2021</a:t>
            </a:fld>
            <a:endParaRPr lang="en-US" altLang="en-US"/>
          </a:p>
        </p:txBody>
      </p:sp>
    </p:spTree>
    <p:extLst>
      <p:ext uri="{BB962C8B-B14F-4D97-AF65-F5344CB8AC3E}">
        <p14:creationId xmlns:p14="http://schemas.microsoft.com/office/powerpoint/2010/main" val="252914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8"/>
          <p:cNvSpPr/>
          <p:nvPr userDrawn="1"/>
        </p:nvSpPr>
        <p:spPr>
          <a:xfrm>
            <a:off x="0" y="1"/>
            <a:ext cx="12192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3" name="Picture 6" descr="FAM001_Powerpoint_v1.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956" y="424866"/>
            <a:ext cx="4803657" cy="1082042"/>
          </a:xfrm>
          <a:prstGeom prst="rect">
            <a:avLst/>
          </a:prstGeom>
        </p:spPr>
      </p:pic>
    </p:spTree>
    <p:extLst>
      <p:ext uri="{BB962C8B-B14F-4D97-AF65-F5344CB8AC3E}">
        <p14:creationId xmlns:p14="http://schemas.microsoft.com/office/powerpoint/2010/main" val="68349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2"/>
            <a:ext cx="109728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5" name="Title Placeholder 16"/>
          <p:cNvSpPr>
            <a:spLocks noGrp="1"/>
          </p:cNvSpPr>
          <p:nvPr>
            <p:ph type="title"/>
          </p:nvPr>
        </p:nvSpPr>
        <p:spPr>
          <a:xfrm>
            <a:off x="609600" y="361666"/>
            <a:ext cx="10972800" cy="605582"/>
          </a:xfrm>
          <a:prstGeom prst="rect">
            <a:avLst/>
          </a:prstGeom>
        </p:spPr>
        <p:txBody>
          <a:bodyPr rtlCol="0">
            <a:noAutofit/>
          </a:bodyPr>
          <a:lstStyle/>
          <a:p>
            <a:r>
              <a:rPr lang="en-AU" dirty="0" smtClean="0"/>
              <a:t>Click to edit Master title style</a:t>
            </a:r>
            <a:endParaRPr lang="en-US" dirty="0"/>
          </a:p>
        </p:txBody>
      </p:sp>
      <p:sp>
        <p:nvSpPr>
          <p:cNvPr id="4" name="Slide Number Placeholder 10"/>
          <p:cNvSpPr>
            <a:spLocks noGrp="1"/>
          </p:cNvSpPr>
          <p:nvPr>
            <p:ph type="sldNum" sz="quarter" idx="10"/>
          </p:nvPr>
        </p:nvSpPr>
        <p:spPr/>
        <p:txBody>
          <a:bodyPr/>
          <a:lstStyle>
            <a:lvl1pPr>
              <a:defRPr/>
            </a:lvl1pPr>
          </a:lstStyle>
          <a:p>
            <a:fld id="{1CE96537-7078-420B-A775-05F8FAE87E85}" type="slidenum">
              <a:rPr lang="en-US" altLang="en-US"/>
              <a:pPr/>
              <a:t>‹#›</a:t>
            </a:fld>
            <a:endParaRPr lang="en-US" altLang="en-US"/>
          </a:p>
        </p:txBody>
      </p:sp>
      <p:sp>
        <p:nvSpPr>
          <p:cNvPr id="5" name="Date Placeholder 23"/>
          <p:cNvSpPr>
            <a:spLocks noGrp="1"/>
          </p:cNvSpPr>
          <p:nvPr>
            <p:ph type="dt" sz="half" idx="11"/>
          </p:nvPr>
        </p:nvSpPr>
        <p:spPr/>
        <p:txBody>
          <a:bodyPr/>
          <a:lstStyle>
            <a:lvl1pPr>
              <a:defRPr/>
            </a:lvl1pPr>
          </a:lstStyle>
          <a:p>
            <a:fld id="{51FBA306-BA24-48B5-828D-559E61AE2E79}" type="datetime2">
              <a:rPr lang="en-US" altLang="en-US"/>
              <a:pPr/>
              <a:t>Friday, March 12, 2021</a:t>
            </a:fld>
            <a:endParaRPr lang="en-US" altLang="en-US"/>
          </a:p>
        </p:txBody>
      </p:sp>
    </p:spTree>
    <p:extLst>
      <p:ext uri="{BB962C8B-B14F-4D97-AF65-F5344CB8AC3E}">
        <p14:creationId xmlns:p14="http://schemas.microsoft.com/office/powerpoint/2010/main" val="208344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4" descr="FAM001_Powerpoint_v1.pdf"/>
          <p:cNvPicPr>
            <a:picLocks noChangeAspect="1"/>
          </p:cNvPicPr>
          <p:nvPr userDrawn="1"/>
        </p:nvPicPr>
        <p:blipFill>
          <a:blip r:embed="rId2">
            <a:extLst>
              <a:ext uri="{28A0092B-C50C-407E-A947-70E740481C1C}">
                <a14:useLocalDpi xmlns:a14="http://schemas.microsoft.com/office/drawing/2010/main" val="0"/>
              </a:ext>
            </a:extLst>
          </a:blip>
          <a:srcRect b="49553"/>
          <a:stretch>
            <a:fillRect/>
          </a:stretch>
        </p:blipFill>
        <p:spPr bwMode="auto">
          <a:xfrm>
            <a:off x="0" y="1"/>
            <a:ext cx="121920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p:nvPr userDrawn="1"/>
        </p:nvSpPr>
        <p:spPr>
          <a:xfrm>
            <a:off x="0" y="1"/>
            <a:ext cx="12192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sp>
        <p:nvSpPr>
          <p:cNvPr id="5" name="Rectangle 5"/>
          <p:cNvSpPr/>
          <p:nvPr userDrawn="1"/>
        </p:nvSpPr>
        <p:spPr>
          <a:xfrm>
            <a:off x="340784" y="5964238"/>
            <a:ext cx="4318000" cy="893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56" y="308291"/>
            <a:ext cx="4803657" cy="1082042"/>
          </a:xfrm>
          <a:prstGeom prst="rect">
            <a:avLst/>
          </a:prstGeom>
        </p:spPr>
      </p:pic>
    </p:spTree>
    <p:extLst>
      <p:ext uri="{BB962C8B-B14F-4D97-AF65-F5344CB8AC3E}">
        <p14:creationId xmlns:p14="http://schemas.microsoft.com/office/powerpoint/2010/main" val="86962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0C593B24-55A9-4F7F-9188-85A302237596}" type="slidenum">
              <a:rPr lang="en-US" altLang="en-US" smtClean="0"/>
              <a:pPr/>
              <a:t>‹#›</a:t>
            </a:fld>
            <a:endParaRPr lang="en-US" altLang="en-US"/>
          </a:p>
        </p:txBody>
      </p:sp>
      <p:sp>
        <p:nvSpPr>
          <p:cNvPr id="4" name="Date Placeholder 3"/>
          <p:cNvSpPr>
            <a:spLocks noGrp="1"/>
          </p:cNvSpPr>
          <p:nvPr>
            <p:ph type="dt" sz="half" idx="11"/>
          </p:nvPr>
        </p:nvSpPr>
        <p:spPr/>
        <p:txBody>
          <a:bodyPr/>
          <a:lstStyle/>
          <a:p>
            <a:fld id="{E7FF8EB5-577C-41CB-92BE-72B120E98652}" type="datetime2">
              <a:rPr lang="en-US" altLang="en-US" smtClean="0"/>
              <a:pPr/>
              <a:t>Friday, March 12, 2021</a:t>
            </a:fld>
            <a:endParaRPr lang="en-US" altLang="en-US"/>
          </a:p>
        </p:txBody>
      </p:sp>
    </p:spTree>
    <p:extLst>
      <p:ext uri="{BB962C8B-B14F-4D97-AF65-F5344CB8AC3E}">
        <p14:creationId xmlns:p14="http://schemas.microsoft.com/office/powerpoint/2010/main" val="197403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2"/>
            <a:ext cx="109728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5" name="Title Placeholder 16"/>
          <p:cNvSpPr>
            <a:spLocks noGrp="1"/>
          </p:cNvSpPr>
          <p:nvPr>
            <p:ph type="title"/>
          </p:nvPr>
        </p:nvSpPr>
        <p:spPr>
          <a:xfrm>
            <a:off x="609600" y="361666"/>
            <a:ext cx="10972800" cy="605582"/>
          </a:xfrm>
          <a:prstGeom prst="rect">
            <a:avLst/>
          </a:prstGeom>
        </p:spPr>
        <p:txBody>
          <a:bodyPr rtlCol="0">
            <a:noAutofit/>
          </a:bodyPr>
          <a:lstStyle/>
          <a:p>
            <a:r>
              <a:rPr lang="en-AU" dirty="0" smtClean="0"/>
              <a:t>Click to edit Master title style</a:t>
            </a:r>
            <a:endParaRPr lang="en-US" dirty="0"/>
          </a:p>
        </p:txBody>
      </p:sp>
      <p:sp>
        <p:nvSpPr>
          <p:cNvPr id="4" name="Slide Number Placeholder 10"/>
          <p:cNvSpPr>
            <a:spLocks noGrp="1"/>
          </p:cNvSpPr>
          <p:nvPr>
            <p:ph type="sldNum" sz="quarter" idx="10"/>
          </p:nvPr>
        </p:nvSpPr>
        <p:spPr/>
        <p:txBody>
          <a:bodyPr/>
          <a:lstStyle>
            <a:lvl1pPr>
              <a:defRPr/>
            </a:lvl1pPr>
          </a:lstStyle>
          <a:p>
            <a:fld id="{1CE96537-7078-420B-A775-05F8FAE87E85}" type="slidenum">
              <a:rPr lang="en-US" altLang="en-US"/>
              <a:pPr/>
              <a:t>‹#›</a:t>
            </a:fld>
            <a:endParaRPr lang="en-US" altLang="en-US"/>
          </a:p>
        </p:txBody>
      </p:sp>
      <p:sp>
        <p:nvSpPr>
          <p:cNvPr id="5" name="Date Placeholder 23"/>
          <p:cNvSpPr>
            <a:spLocks noGrp="1"/>
          </p:cNvSpPr>
          <p:nvPr>
            <p:ph type="dt" sz="half" idx="11"/>
          </p:nvPr>
        </p:nvSpPr>
        <p:spPr/>
        <p:txBody>
          <a:bodyPr/>
          <a:lstStyle>
            <a:lvl1pPr>
              <a:defRPr/>
            </a:lvl1pPr>
          </a:lstStyle>
          <a:p>
            <a:fld id="{51FBA306-BA24-48B5-828D-559E61AE2E79}" type="datetime2">
              <a:rPr lang="en-US" altLang="en-US"/>
              <a:pPr/>
              <a:t>Friday, March 12, 2021</a:t>
            </a:fld>
            <a:endParaRPr lang="en-US" altLang="en-US"/>
          </a:p>
        </p:txBody>
      </p:sp>
    </p:spTree>
    <p:extLst>
      <p:ext uri="{BB962C8B-B14F-4D97-AF65-F5344CB8AC3E}">
        <p14:creationId xmlns:p14="http://schemas.microsoft.com/office/powerpoint/2010/main" val="191722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0C593B24-55A9-4F7F-9188-85A302237596}" type="slidenum">
              <a:rPr lang="en-US" altLang="en-US" smtClean="0"/>
              <a:pPr/>
              <a:t>‹#›</a:t>
            </a:fld>
            <a:endParaRPr lang="en-US" altLang="en-US"/>
          </a:p>
        </p:txBody>
      </p:sp>
      <p:sp>
        <p:nvSpPr>
          <p:cNvPr id="4" name="Date Placeholder 3"/>
          <p:cNvSpPr>
            <a:spLocks noGrp="1"/>
          </p:cNvSpPr>
          <p:nvPr>
            <p:ph type="dt" sz="half" idx="11"/>
          </p:nvPr>
        </p:nvSpPr>
        <p:spPr/>
        <p:txBody>
          <a:bodyPr/>
          <a:lstStyle/>
          <a:p>
            <a:fld id="{E7FF8EB5-577C-41CB-92BE-72B120E98652}" type="datetime2">
              <a:rPr lang="en-US" altLang="en-US" smtClean="0"/>
              <a:pPr/>
              <a:t>Friday, March 12, 2021</a:t>
            </a:fld>
            <a:endParaRPr lang="en-US" altLang="en-US"/>
          </a:p>
        </p:txBody>
      </p:sp>
    </p:spTree>
    <p:extLst>
      <p:ext uri="{BB962C8B-B14F-4D97-AF65-F5344CB8AC3E}">
        <p14:creationId xmlns:p14="http://schemas.microsoft.com/office/powerpoint/2010/main" val="46803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92239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FAM001_Powerpoint_v123.pdf"/>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0"/>
          <p:cNvSpPr>
            <a:spLocks noGrp="1"/>
          </p:cNvSpPr>
          <p:nvPr>
            <p:ph type="sldNum" sz="quarter" idx="4"/>
          </p:nvPr>
        </p:nvSpPr>
        <p:spPr>
          <a:xfrm>
            <a:off x="10583333" y="6511925"/>
            <a:ext cx="999067" cy="2095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0D1B43"/>
                </a:solidFill>
              </a:defRPr>
            </a:lvl1pPr>
          </a:lstStyle>
          <a:p>
            <a:fld id="{0C593B24-55A9-4F7F-9188-85A302237596}" type="slidenum">
              <a:rPr lang="en-US" altLang="en-US"/>
              <a:pPr/>
              <a:t>‹#›</a:t>
            </a:fld>
            <a:endParaRPr lang="en-US" altLang="en-US"/>
          </a:p>
        </p:txBody>
      </p:sp>
      <p:sp>
        <p:nvSpPr>
          <p:cNvPr id="1029" name="Title Placeholder 16"/>
          <p:cNvSpPr>
            <a:spLocks noGrp="1"/>
          </p:cNvSpPr>
          <p:nvPr>
            <p:ph type="title"/>
          </p:nvPr>
        </p:nvSpPr>
        <p:spPr bwMode="auto">
          <a:xfrm>
            <a:off x="609600" y="361950"/>
            <a:ext cx="10972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smtClean="0"/>
              <a:t>Click to edit Master title style</a:t>
            </a:r>
            <a:endParaRPr lang="en-US" altLang="en-US" dirty="0" smtClean="0"/>
          </a:p>
        </p:txBody>
      </p:sp>
      <p:sp>
        <p:nvSpPr>
          <p:cNvPr id="1030" name="Text Placeholder 20"/>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dirty="0" smtClean="0"/>
              <a:t>Click to edit Master text styles</a:t>
            </a:r>
          </a:p>
        </p:txBody>
      </p:sp>
      <p:sp>
        <p:nvSpPr>
          <p:cNvPr id="24" name="Date Placeholder 23"/>
          <p:cNvSpPr>
            <a:spLocks noGrp="1"/>
          </p:cNvSpPr>
          <p:nvPr>
            <p:ph type="dt" sz="half" idx="2"/>
          </p:nvPr>
        </p:nvSpPr>
        <p:spPr>
          <a:xfrm>
            <a:off x="7857067" y="6511925"/>
            <a:ext cx="2844800" cy="2095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D1B43"/>
                </a:solidFill>
              </a:defRPr>
            </a:lvl1pPr>
          </a:lstStyle>
          <a:p>
            <a:fld id="{E7FF8EB5-577C-41CB-92BE-72B120E98652}" type="datetime2">
              <a:rPr lang="en-US" altLang="en-US"/>
              <a:pPr/>
              <a:t>Friday, March 12, 2021</a:t>
            </a:fld>
            <a:endParaRPr lang="en-US" altLang="en-US"/>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97891" y="6334913"/>
            <a:ext cx="1716117" cy="386562"/>
          </a:xfrm>
          <a:prstGeom prst="rect">
            <a:avLst/>
          </a:prstGeom>
        </p:spPr>
      </p:pic>
    </p:spTree>
    <p:extLst>
      <p:ext uri="{BB962C8B-B14F-4D97-AF65-F5344CB8AC3E}">
        <p14:creationId xmlns:p14="http://schemas.microsoft.com/office/powerpoint/2010/main" val="1581205646"/>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70" r:id="rId3"/>
    <p:sldLayoutId id="2147483671" r:id="rId4"/>
    <p:sldLayoutId id="2147483662" r:id="rId5"/>
    <p:sldLayoutId id="2147483672" r:id="rId6"/>
    <p:sldLayoutId id="2147483661" r:id="rId7"/>
    <p:sldLayoutId id="2147483675" r:id="rId8"/>
  </p:sldLayoutIdLst>
  <p:timing>
    <p:tnLst>
      <p:par>
        <p:cTn id="1" dur="indefinite" restart="never" nodeType="tmRoot"/>
      </p:par>
    </p:tnLst>
  </p:timing>
  <p:hf hdr="0" ftr="0"/>
  <p:txStyles>
    <p:titleStyle>
      <a:lvl1pPr algn="l" defTabSz="457200" rtl="0" eaLnBrk="0" fontAlgn="base" hangingPunct="0">
        <a:spcBef>
          <a:spcPct val="0"/>
        </a:spcBef>
        <a:spcAft>
          <a:spcPct val="0"/>
        </a:spcAft>
        <a:defRPr sz="3000" kern="1200">
          <a:solidFill>
            <a:srgbClr val="0D1B43"/>
          </a:solidFill>
          <a:latin typeface="+mj-lt"/>
          <a:ea typeface="+mj-ea"/>
          <a:cs typeface="+mj-cs"/>
        </a:defRPr>
      </a:lvl1pPr>
      <a:lvl2pPr algn="l" defTabSz="457200" rtl="0" eaLnBrk="0" fontAlgn="base" hangingPunct="0">
        <a:spcBef>
          <a:spcPct val="0"/>
        </a:spcBef>
        <a:spcAft>
          <a:spcPct val="0"/>
        </a:spcAft>
        <a:defRPr sz="3000">
          <a:solidFill>
            <a:srgbClr val="0D1B43"/>
          </a:solidFill>
          <a:latin typeface="Arial" charset="0"/>
        </a:defRPr>
      </a:lvl2pPr>
      <a:lvl3pPr algn="l" defTabSz="457200" rtl="0" eaLnBrk="0" fontAlgn="base" hangingPunct="0">
        <a:spcBef>
          <a:spcPct val="0"/>
        </a:spcBef>
        <a:spcAft>
          <a:spcPct val="0"/>
        </a:spcAft>
        <a:defRPr sz="3000">
          <a:solidFill>
            <a:srgbClr val="0D1B43"/>
          </a:solidFill>
          <a:latin typeface="Arial" charset="0"/>
        </a:defRPr>
      </a:lvl3pPr>
      <a:lvl4pPr algn="l" defTabSz="457200" rtl="0" eaLnBrk="0" fontAlgn="base" hangingPunct="0">
        <a:spcBef>
          <a:spcPct val="0"/>
        </a:spcBef>
        <a:spcAft>
          <a:spcPct val="0"/>
        </a:spcAft>
        <a:defRPr sz="3000">
          <a:solidFill>
            <a:srgbClr val="0D1B43"/>
          </a:solidFill>
          <a:latin typeface="Arial" charset="0"/>
        </a:defRPr>
      </a:lvl4pPr>
      <a:lvl5pPr algn="l" defTabSz="457200" rtl="0" eaLnBrk="0" fontAlgn="base" hangingPunct="0">
        <a:spcBef>
          <a:spcPct val="0"/>
        </a:spcBef>
        <a:spcAft>
          <a:spcPct val="0"/>
        </a:spcAft>
        <a:defRPr sz="3000">
          <a:solidFill>
            <a:srgbClr val="0D1B43"/>
          </a:solidFill>
          <a:latin typeface="Arial" charset="0"/>
        </a:defRPr>
      </a:lvl5pPr>
      <a:lvl6pPr marL="457200" algn="l" defTabSz="457200" rtl="0" fontAlgn="base">
        <a:spcBef>
          <a:spcPct val="0"/>
        </a:spcBef>
        <a:spcAft>
          <a:spcPct val="0"/>
        </a:spcAft>
        <a:defRPr sz="3000">
          <a:solidFill>
            <a:srgbClr val="0D1B43"/>
          </a:solidFill>
          <a:latin typeface="Arial" charset="0"/>
        </a:defRPr>
      </a:lvl6pPr>
      <a:lvl7pPr marL="914400" algn="l" defTabSz="457200" rtl="0" fontAlgn="base">
        <a:spcBef>
          <a:spcPct val="0"/>
        </a:spcBef>
        <a:spcAft>
          <a:spcPct val="0"/>
        </a:spcAft>
        <a:defRPr sz="3000">
          <a:solidFill>
            <a:srgbClr val="0D1B43"/>
          </a:solidFill>
          <a:latin typeface="Arial" charset="0"/>
        </a:defRPr>
      </a:lvl7pPr>
      <a:lvl8pPr marL="1371600" algn="l" defTabSz="457200" rtl="0" fontAlgn="base">
        <a:spcBef>
          <a:spcPct val="0"/>
        </a:spcBef>
        <a:spcAft>
          <a:spcPct val="0"/>
        </a:spcAft>
        <a:defRPr sz="3000">
          <a:solidFill>
            <a:srgbClr val="0D1B43"/>
          </a:solidFill>
          <a:latin typeface="Arial" charset="0"/>
        </a:defRPr>
      </a:lvl8pPr>
      <a:lvl9pPr marL="1828800" algn="l" defTabSz="457200" rtl="0" fontAlgn="base">
        <a:spcBef>
          <a:spcPct val="0"/>
        </a:spcBef>
        <a:spcAft>
          <a:spcPct val="0"/>
        </a:spcAft>
        <a:defRPr sz="3000">
          <a:solidFill>
            <a:srgbClr val="0D1B43"/>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B7B6D-EE13-47EA-A348-F70EA4113C67}" type="datetimeFigureOut">
              <a:rPr lang="en-AU" smtClean="0"/>
              <a:t>12/03/2021</a:t>
            </a:fld>
            <a:endParaRPr lang="en-AU"/>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07868-A15B-4081-A600-5678E70D0A88}" type="slidenum">
              <a:rPr lang="en-AU" smtClean="0"/>
              <a:t>‹#›</a:t>
            </a:fld>
            <a:endParaRPr lang="en-AU"/>
          </a:p>
        </p:txBody>
      </p:sp>
    </p:spTree>
    <p:extLst>
      <p:ext uri="{BB962C8B-B14F-4D97-AF65-F5344CB8AC3E}">
        <p14:creationId xmlns:p14="http://schemas.microsoft.com/office/powerpoint/2010/main" val="17821392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GV6mRVUkVz4"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dex.dss.gov.au/document/27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dex.dss.gov.au/document/27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dex.dss.gov.au/document/27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dex.dss.gov.au/document/27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dex.dss.gov.au/document/27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s://www.facs.nsw.gov.au/download?file=778253" TargetMode="Externa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facs.nsw.gov.au/download?file=778253" TargetMode="External"/><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facs.nsw.gov.au/download?file=778253" TargetMode="External"/><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s.nsw.gov.au/download?file=778253"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dex.dss.gov.au/document/271" TargetMode="External"/><Relationship Id="rId7" Type="http://schemas.openxmlformats.org/officeDocument/2006/relationships/hyperlink" Target="https://dex.dss.gov.au/document/276"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dex.dss.gov.au/document/311" TargetMode="External"/><Relationship Id="rId5" Type="http://schemas.openxmlformats.org/officeDocument/2006/relationships/hyperlink" Target="https://dex.dss.gov.au/document/266" TargetMode="External"/><Relationship Id="rId4" Type="http://schemas.openxmlformats.org/officeDocument/2006/relationships/hyperlink" Target="https://www.facs.nsw.gov.au/download?file=778253"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mygovid.gov.au/need-help" TargetMode="External"/><Relationship Id="rId3" Type="http://schemas.openxmlformats.org/officeDocument/2006/relationships/hyperlink" Target="https://dex.dss.gov.au/" TargetMode="External"/><Relationship Id="rId7" Type="http://schemas.openxmlformats.org/officeDocument/2006/relationships/hyperlink" Target="tel:1300287539"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facs.nsw.gov.au/providers/children-families/early-intervention/TEI-program" TargetMode="External"/><Relationship Id="rId5" Type="http://schemas.openxmlformats.org/officeDocument/2006/relationships/hyperlink" Target="tel:1800020283" TargetMode="External"/><Relationship Id="rId4" Type="http://schemas.openxmlformats.org/officeDocument/2006/relationships/hyperlink" Target="mailto:dssdataexchange.helpdesk@dss.gov.au" TargetMode="External"/><Relationship Id="rId9" Type="http://schemas.openxmlformats.org/officeDocument/2006/relationships/hyperlink" Target="https://info.authorisationmanager.gov.au/hel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www.facs.nsw.gov.au/download?file=78570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acs.nsw.gov.au/download?file=785709"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dex.dss.gov.au/document/26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dex.dss.gov.au/document/27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ex.dss.gov.au/document/126"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dex.dss.gov.au/document/311" TargetMode="External"/><Relationship Id="rId4" Type="http://schemas.openxmlformats.org/officeDocument/2006/relationships/hyperlink" Target="https://dex.dss.gov.au/document/1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0" indent="0">
              <a:buNone/>
            </a:pPr>
            <a:r>
              <a:rPr lang="en-US" sz="5400" dirty="0" smtClean="0"/>
              <a:t>Targeted Earlier Intervention Program</a:t>
            </a:r>
          </a:p>
          <a:p>
            <a:pPr marL="0" indent="0">
              <a:buNone/>
            </a:pPr>
            <a:r>
              <a:rPr lang="en-US" dirty="0" smtClean="0"/>
              <a:t>Webinar 3: Set up your </a:t>
            </a:r>
            <a:r>
              <a:rPr lang="en-US" dirty="0" err="1" smtClean="0"/>
              <a:t>organisation</a:t>
            </a:r>
            <a:r>
              <a:rPr lang="en-US" dirty="0" smtClean="0"/>
              <a:t> and create outlets</a:t>
            </a:r>
          </a:p>
          <a:p>
            <a:pPr marL="0" indent="0">
              <a:buNone/>
            </a:pPr>
            <a:r>
              <a:rPr lang="en-US" sz="2800" dirty="0" smtClean="0"/>
              <a:t>Live recording: </a:t>
            </a:r>
            <a:r>
              <a:rPr lang="en-AU" sz="2800">
                <a:hlinkClick r:id="rId3"/>
              </a:rPr>
              <a:t>https://</a:t>
            </a:r>
            <a:r>
              <a:rPr lang="en-AU" sz="2800" smtClean="0">
                <a:hlinkClick r:id="rId3"/>
              </a:rPr>
              <a:t>www.youtube.com/watch?v=GV6mRVUkVz4</a:t>
            </a:r>
            <a:endParaRPr lang="en-AU" sz="2800" smtClean="0"/>
          </a:p>
          <a:p>
            <a:pPr marL="0" indent="0">
              <a:buNone/>
            </a:pPr>
            <a:endParaRPr lang="en-US" sz="2800" dirty="0" smtClean="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a:t>
            </a:fld>
            <a:endParaRPr lang="en-US" altLang="en-US"/>
          </a:p>
        </p:txBody>
      </p:sp>
    </p:spTree>
    <p:extLst>
      <p:ext uri="{BB962C8B-B14F-4D97-AF65-F5344CB8AC3E}">
        <p14:creationId xmlns:p14="http://schemas.microsoft.com/office/powerpoint/2010/main" val="2667032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179" y="1520344"/>
            <a:ext cx="5217994" cy="4533121"/>
          </a:xfrm>
        </p:spPr>
        <p:txBody>
          <a:bodyPr/>
          <a:lstStyle/>
          <a:p>
            <a:r>
              <a:rPr lang="en-AU" sz="2400" dirty="0" smtClean="0"/>
              <a:t>In </a:t>
            </a:r>
            <a:r>
              <a:rPr lang="en-AU" sz="2400" dirty="0"/>
              <a:t>the Data Exchange, an outlet is the location where a service took place or where staff travelled from to deliver a </a:t>
            </a:r>
            <a:r>
              <a:rPr lang="en-AU" sz="2400" dirty="0" smtClean="0"/>
              <a:t>service.</a:t>
            </a:r>
          </a:p>
          <a:p>
            <a:r>
              <a:rPr lang="en-AU" sz="2400" dirty="0" smtClean="0"/>
              <a:t>When </a:t>
            </a:r>
            <a:r>
              <a:rPr lang="en-AU" sz="2400" dirty="0"/>
              <a:t>you set up outlets in the Data Exchange, you need the name of the outlet and the street-level </a:t>
            </a:r>
            <a:r>
              <a:rPr lang="en-AU" sz="2400" dirty="0" smtClean="0"/>
              <a:t>address.</a:t>
            </a:r>
          </a:p>
          <a:p>
            <a:r>
              <a:rPr lang="en-AU" sz="2400" dirty="0" smtClean="0"/>
              <a:t>The </a:t>
            </a:r>
            <a:r>
              <a:rPr lang="en-AU" sz="2400" dirty="0"/>
              <a:t>Data Exchange system uses the address (i.e. postcode) to identify the LGA your outlet is located in.</a:t>
            </a:r>
          </a:p>
          <a:p>
            <a:pPr marL="0" indent="0">
              <a:buNone/>
            </a:pPr>
            <a:endParaRPr lang="en-AU" sz="2000" dirty="0" smtClean="0"/>
          </a:p>
          <a:p>
            <a:pPr marL="457200" lvl="1" indent="0">
              <a:buNone/>
            </a:pPr>
            <a:endParaRPr lang="en-US" sz="2000" b="1" dirty="0"/>
          </a:p>
        </p:txBody>
      </p:sp>
      <p:sp>
        <p:nvSpPr>
          <p:cNvPr id="3" name="Title 2"/>
          <p:cNvSpPr>
            <a:spLocks noGrp="1"/>
          </p:cNvSpPr>
          <p:nvPr>
            <p:ph type="title"/>
          </p:nvPr>
        </p:nvSpPr>
        <p:spPr/>
        <p:txBody>
          <a:bodyPr/>
          <a:lstStyle/>
          <a:p>
            <a:r>
              <a:rPr lang="en-US" dirty="0" smtClean="0"/>
              <a:t>What is an outlet?</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10</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rotWithShape="1">
          <a:blip r:embed="rId3"/>
          <a:srcRect l="12169" r="13843" b="2239"/>
          <a:stretch/>
        </p:blipFill>
        <p:spPr>
          <a:xfrm>
            <a:off x="5841242" y="1520344"/>
            <a:ext cx="5788473" cy="4689387"/>
          </a:xfrm>
          <a:prstGeom prst="rect">
            <a:avLst/>
          </a:prstGeom>
        </p:spPr>
      </p:pic>
    </p:spTree>
    <p:extLst>
      <p:ext uri="{BB962C8B-B14F-4D97-AF65-F5344CB8AC3E}">
        <p14:creationId xmlns:p14="http://schemas.microsoft.com/office/powerpoint/2010/main" val="3687163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create an outlet in the Data Exchange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11</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8" name="Picture 7"/>
          <p:cNvPicPr>
            <a:picLocks noChangeAspect="1"/>
          </p:cNvPicPr>
          <p:nvPr/>
        </p:nvPicPr>
        <p:blipFill>
          <a:blip r:embed="rId3"/>
          <a:stretch>
            <a:fillRect/>
          </a:stretch>
        </p:blipFill>
        <p:spPr>
          <a:xfrm>
            <a:off x="2626308" y="1468895"/>
            <a:ext cx="6653159" cy="4541382"/>
          </a:xfrm>
          <a:prstGeom prst="rect">
            <a:avLst/>
          </a:prstGeom>
        </p:spPr>
      </p:pic>
      <p:sp>
        <p:nvSpPr>
          <p:cNvPr id="9" name="TextBox 8"/>
          <p:cNvSpPr txBox="1"/>
          <p:nvPr/>
        </p:nvSpPr>
        <p:spPr>
          <a:xfrm>
            <a:off x="3980597" y="6042835"/>
            <a:ext cx="4462818" cy="369332"/>
          </a:xfrm>
          <a:prstGeom prst="rect">
            <a:avLst/>
          </a:prstGeom>
          <a:noFill/>
        </p:spPr>
        <p:txBody>
          <a:bodyPr wrap="square" rtlCol="0">
            <a:spAutoFit/>
          </a:bodyPr>
          <a:lstStyle/>
          <a:p>
            <a:r>
              <a:rPr lang="en-US" dirty="0" err="1" smtClean="0"/>
              <a:t>Taskcard</a:t>
            </a:r>
            <a:r>
              <a:rPr lang="en-US" dirty="0" smtClean="0"/>
              <a:t>: </a:t>
            </a:r>
            <a:r>
              <a:rPr lang="en-AU" u="sng" dirty="0">
                <a:hlinkClick r:id="rId4"/>
              </a:rPr>
              <a:t>Create and manage </a:t>
            </a:r>
            <a:r>
              <a:rPr lang="en-AU" u="sng" dirty="0" smtClean="0">
                <a:hlinkClick r:id="rId4"/>
              </a:rPr>
              <a:t>outlets</a:t>
            </a:r>
            <a:endParaRPr lang="en-AU" dirty="0"/>
          </a:p>
        </p:txBody>
      </p:sp>
    </p:spTree>
    <p:extLst>
      <p:ext uri="{BB962C8B-B14F-4D97-AF65-F5344CB8AC3E}">
        <p14:creationId xmlns:p14="http://schemas.microsoft.com/office/powerpoint/2010/main" val="1820332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7986" y="967248"/>
            <a:ext cx="5347241" cy="5673861"/>
          </a:xfrm>
        </p:spPr>
      </p:pic>
      <p:sp>
        <p:nvSpPr>
          <p:cNvPr id="3" name="Title 2"/>
          <p:cNvSpPr>
            <a:spLocks noGrp="1"/>
          </p:cNvSpPr>
          <p:nvPr>
            <p:ph type="title"/>
          </p:nvPr>
        </p:nvSpPr>
        <p:spPr/>
        <p:txBody>
          <a:bodyPr/>
          <a:lstStyle/>
          <a:p>
            <a:r>
              <a:rPr lang="en-US" dirty="0" smtClean="0"/>
              <a:t>How to create an outlet in the Data Exchange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12</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7" name="TextBox 6"/>
          <p:cNvSpPr txBox="1"/>
          <p:nvPr/>
        </p:nvSpPr>
        <p:spPr>
          <a:xfrm>
            <a:off x="8685987" y="151402"/>
            <a:ext cx="3152632" cy="369332"/>
          </a:xfrm>
          <a:prstGeom prst="rect">
            <a:avLst/>
          </a:prstGeom>
          <a:noFill/>
        </p:spPr>
        <p:txBody>
          <a:bodyPr wrap="square" rtlCol="0">
            <a:spAutoFit/>
          </a:bodyPr>
          <a:lstStyle/>
          <a:p>
            <a:r>
              <a:rPr lang="en-AU" u="sng" dirty="0">
                <a:hlinkClick r:id="rId4"/>
              </a:rPr>
              <a:t>Create and manage outlets</a:t>
            </a:r>
            <a:endParaRPr lang="en-AU" dirty="0"/>
          </a:p>
        </p:txBody>
      </p:sp>
      <p:sp>
        <p:nvSpPr>
          <p:cNvPr id="8" name="Rectangle 7"/>
          <p:cNvSpPr/>
          <p:nvPr/>
        </p:nvSpPr>
        <p:spPr>
          <a:xfrm>
            <a:off x="9041903" y="2007475"/>
            <a:ext cx="2796716" cy="22779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Only </a:t>
            </a:r>
            <a:r>
              <a:rPr lang="en-US" dirty="0" err="1" smtClean="0"/>
              <a:t>organisation</a:t>
            </a:r>
            <a:r>
              <a:rPr lang="en-US" dirty="0" smtClean="0"/>
              <a:t> administrators can create outlets.</a:t>
            </a:r>
          </a:p>
          <a:p>
            <a:pPr algn="ctr"/>
            <a:r>
              <a:rPr lang="en-US" dirty="0" smtClean="0"/>
              <a:t>If you’re NOT an </a:t>
            </a:r>
            <a:r>
              <a:rPr lang="en-US" dirty="0" err="1" smtClean="0"/>
              <a:t>organisation</a:t>
            </a:r>
            <a:r>
              <a:rPr lang="en-US" dirty="0" smtClean="0"/>
              <a:t> administrator you won’t see this button.</a:t>
            </a:r>
            <a:endParaRPr lang="en-AU" dirty="0"/>
          </a:p>
        </p:txBody>
      </p:sp>
      <p:sp>
        <p:nvSpPr>
          <p:cNvPr id="2" name="Left Arrow 1"/>
          <p:cNvSpPr/>
          <p:nvPr/>
        </p:nvSpPr>
        <p:spPr>
          <a:xfrm>
            <a:off x="8651670" y="2774457"/>
            <a:ext cx="627797" cy="518615"/>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32676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create an outlet in the Data Exchange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13</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7" name="Content Placeholder 6"/>
          <p:cNvPicPr>
            <a:picLocks noGrp="1" noChangeAspect="1"/>
          </p:cNvPicPr>
          <p:nvPr>
            <p:ph idx="1"/>
          </p:nvPr>
        </p:nvPicPr>
        <p:blipFill>
          <a:blip r:embed="rId3"/>
          <a:stretch>
            <a:fillRect/>
          </a:stretch>
        </p:blipFill>
        <p:spPr>
          <a:xfrm>
            <a:off x="2955471" y="1720139"/>
            <a:ext cx="6351815" cy="4772765"/>
          </a:xfrm>
          <a:prstGeom prst="rect">
            <a:avLst/>
          </a:prstGeom>
        </p:spPr>
      </p:pic>
      <p:sp>
        <p:nvSpPr>
          <p:cNvPr id="6" name="TextBox 5"/>
          <p:cNvSpPr txBox="1"/>
          <p:nvPr/>
        </p:nvSpPr>
        <p:spPr>
          <a:xfrm>
            <a:off x="8685987" y="151402"/>
            <a:ext cx="3152632" cy="369332"/>
          </a:xfrm>
          <a:prstGeom prst="rect">
            <a:avLst/>
          </a:prstGeom>
          <a:noFill/>
        </p:spPr>
        <p:txBody>
          <a:bodyPr wrap="square" rtlCol="0">
            <a:spAutoFit/>
          </a:bodyPr>
          <a:lstStyle/>
          <a:p>
            <a:r>
              <a:rPr lang="en-AU" u="sng" dirty="0">
                <a:hlinkClick r:id="rId4"/>
              </a:rPr>
              <a:t>Create and manage outlets</a:t>
            </a:r>
            <a:endParaRPr lang="en-AU" dirty="0"/>
          </a:p>
        </p:txBody>
      </p:sp>
      <p:sp>
        <p:nvSpPr>
          <p:cNvPr id="8" name="Rectangle 7"/>
          <p:cNvSpPr/>
          <p:nvPr/>
        </p:nvSpPr>
        <p:spPr>
          <a:xfrm>
            <a:off x="8549506" y="1720139"/>
            <a:ext cx="3032893" cy="22779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DCJ can see the name of your outlets in the Data Exchange reports. Make sure you name them something we can easily understand and identify.</a:t>
            </a:r>
            <a:endParaRPr lang="en-AU" dirty="0"/>
          </a:p>
        </p:txBody>
      </p:sp>
      <p:sp>
        <p:nvSpPr>
          <p:cNvPr id="9" name="Left Arrow 8"/>
          <p:cNvSpPr/>
          <p:nvPr/>
        </p:nvSpPr>
        <p:spPr>
          <a:xfrm>
            <a:off x="7543168" y="2774457"/>
            <a:ext cx="1245990" cy="518615"/>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4182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8445" y="1495784"/>
            <a:ext cx="5975109" cy="5016141"/>
          </a:xfrm>
        </p:spPr>
      </p:pic>
      <p:sp>
        <p:nvSpPr>
          <p:cNvPr id="3" name="Title 2"/>
          <p:cNvSpPr>
            <a:spLocks noGrp="1"/>
          </p:cNvSpPr>
          <p:nvPr>
            <p:ph type="title"/>
          </p:nvPr>
        </p:nvSpPr>
        <p:spPr/>
        <p:txBody>
          <a:bodyPr/>
          <a:lstStyle/>
          <a:p>
            <a:r>
              <a:rPr lang="en-US" dirty="0" smtClean="0"/>
              <a:t>How to create an outlet in the Data Exchange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14</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8" name="TextBox 7"/>
          <p:cNvSpPr txBox="1"/>
          <p:nvPr/>
        </p:nvSpPr>
        <p:spPr>
          <a:xfrm>
            <a:off x="8685987" y="151402"/>
            <a:ext cx="3152632" cy="369332"/>
          </a:xfrm>
          <a:prstGeom prst="rect">
            <a:avLst/>
          </a:prstGeom>
          <a:noFill/>
        </p:spPr>
        <p:txBody>
          <a:bodyPr wrap="square" rtlCol="0">
            <a:spAutoFit/>
          </a:bodyPr>
          <a:lstStyle/>
          <a:p>
            <a:r>
              <a:rPr lang="en-AU" u="sng" dirty="0">
                <a:hlinkClick r:id="rId4"/>
              </a:rPr>
              <a:t>Create and manage outlets</a:t>
            </a:r>
            <a:endParaRPr lang="en-AU" dirty="0"/>
          </a:p>
        </p:txBody>
      </p:sp>
    </p:spTree>
    <p:extLst>
      <p:ext uri="{BB962C8B-B14F-4D97-AF65-F5344CB8AC3E}">
        <p14:creationId xmlns:p14="http://schemas.microsoft.com/office/powerpoint/2010/main" val="787844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65446" y="1533186"/>
            <a:ext cx="5948506" cy="5188289"/>
          </a:xfrm>
          <a:prstGeom prst="rect">
            <a:avLst/>
          </a:prstGeom>
        </p:spPr>
      </p:pic>
      <p:sp>
        <p:nvSpPr>
          <p:cNvPr id="3" name="Title 2"/>
          <p:cNvSpPr>
            <a:spLocks noGrp="1"/>
          </p:cNvSpPr>
          <p:nvPr>
            <p:ph type="title"/>
          </p:nvPr>
        </p:nvSpPr>
        <p:spPr/>
        <p:txBody>
          <a:bodyPr/>
          <a:lstStyle/>
          <a:p>
            <a:r>
              <a:rPr lang="en-US" dirty="0" smtClean="0"/>
              <a:t>How to create an outlet in the Data Exchange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15</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8" name="TextBox 7"/>
          <p:cNvSpPr txBox="1"/>
          <p:nvPr/>
        </p:nvSpPr>
        <p:spPr>
          <a:xfrm>
            <a:off x="8685987" y="151402"/>
            <a:ext cx="3152632" cy="369332"/>
          </a:xfrm>
          <a:prstGeom prst="rect">
            <a:avLst/>
          </a:prstGeom>
          <a:noFill/>
        </p:spPr>
        <p:txBody>
          <a:bodyPr wrap="square" rtlCol="0">
            <a:spAutoFit/>
          </a:bodyPr>
          <a:lstStyle/>
          <a:p>
            <a:r>
              <a:rPr lang="en-AU" u="sng" dirty="0">
                <a:hlinkClick r:id="rId4"/>
              </a:rPr>
              <a:t>Create and manage outlets</a:t>
            </a:r>
            <a:endParaRPr lang="en-AU" dirty="0"/>
          </a:p>
        </p:txBody>
      </p:sp>
      <p:sp>
        <p:nvSpPr>
          <p:cNvPr id="9" name="Rectangle 8"/>
          <p:cNvSpPr/>
          <p:nvPr/>
        </p:nvSpPr>
        <p:spPr>
          <a:xfrm>
            <a:off x="6730507" y="4848528"/>
            <a:ext cx="3641791" cy="12692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You must assign program activities to your outlets. You cannot use them until you’ve done this. </a:t>
            </a:r>
            <a:endParaRPr lang="en-AU" dirty="0"/>
          </a:p>
        </p:txBody>
      </p:sp>
      <p:sp>
        <p:nvSpPr>
          <p:cNvPr id="10" name="Left Arrow 9"/>
          <p:cNvSpPr/>
          <p:nvPr/>
        </p:nvSpPr>
        <p:spPr>
          <a:xfrm>
            <a:off x="5937019" y="5223843"/>
            <a:ext cx="1061238" cy="518615"/>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pic>
        <p:nvPicPr>
          <p:cNvPr id="11" name="Picture 10"/>
          <p:cNvPicPr>
            <a:picLocks noChangeAspect="1"/>
          </p:cNvPicPr>
          <p:nvPr/>
        </p:nvPicPr>
        <p:blipFill>
          <a:blip r:embed="rId5"/>
          <a:stretch>
            <a:fillRect/>
          </a:stretch>
        </p:blipFill>
        <p:spPr>
          <a:xfrm>
            <a:off x="6366383" y="1698772"/>
            <a:ext cx="5061655" cy="2677542"/>
          </a:xfrm>
          <a:prstGeom prst="rect">
            <a:avLst/>
          </a:prstGeom>
        </p:spPr>
      </p:pic>
      <p:sp>
        <p:nvSpPr>
          <p:cNvPr id="14" name="Rectangle 13"/>
          <p:cNvSpPr/>
          <p:nvPr/>
        </p:nvSpPr>
        <p:spPr>
          <a:xfrm>
            <a:off x="4776716" y="5322627"/>
            <a:ext cx="1057945" cy="28660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1242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191634" y="1600202"/>
            <a:ext cx="3356141" cy="4749948"/>
          </a:xfrm>
          <a:prstGeom prst="rect">
            <a:avLst/>
          </a:prstGeom>
          <a:ln>
            <a:solidFill>
              <a:srgbClr val="002663"/>
            </a:solidFill>
          </a:ln>
        </p:spPr>
      </p:pic>
      <p:sp>
        <p:nvSpPr>
          <p:cNvPr id="2" name="Content Placeholder 1"/>
          <p:cNvSpPr>
            <a:spLocks noGrp="1"/>
          </p:cNvSpPr>
          <p:nvPr>
            <p:ph idx="1"/>
          </p:nvPr>
        </p:nvSpPr>
        <p:spPr>
          <a:xfrm>
            <a:off x="609600" y="1600202"/>
            <a:ext cx="5600131" cy="4525963"/>
          </a:xfrm>
        </p:spPr>
        <p:txBody>
          <a:bodyPr/>
          <a:lstStyle/>
          <a:p>
            <a:r>
              <a:rPr lang="en-US" sz="2800" dirty="0" smtClean="0"/>
              <a:t>See </a:t>
            </a:r>
            <a:r>
              <a:rPr lang="en-US" sz="2800" dirty="0">
                <a:hlinkClick r:id="rId4"/>
              </a:rPr>
              <a:t>Setting up Outlets in the Data Exchange</a:t>
            </a:r>
            <a:r>
              <a:rPr lang="en-US" sz="2800" dirty="0"/>
              <a:t> for more </a:t>
            </a:r>
            <a:r>
              <a:rPr lang="en-US" sz="2800" dirty="0" smtClean="0"/>
              <a:t>information</a:t>
            </a:r>
          </a:p>
          <a:p>
            <a:r>
              <a:rPr lang="en-US" sz="2800" dirty="0" smtClean="0"/>
              <a:t>This includes answers to commonly asked questions like:</a:t>
            </a:r>
          </a:p>
          <a:p>
            <a:pPr lvl="1"/>
            <a:r>
              <a:rPr lang="en-US" sz="2400" dirty="0" smtClean="0"/>
              <a:t>What if I deliver a service in a client’s home?</a:t>
            </a:r>
          </a:p>
          <a:p>
            <a:pPr lvl="1"/>
            <a:r>
              <a:rPr lang="en-US" sz="2400" dirty="0" smtClean="0"/>
              <a:t>How do I delete an outlet?</a:t>
            </a:r>
          </a:p>
          <a:p>
            <a:pPr lvl="1"/>
            <a:r>
              <a:rPr lang="en-US" sz="2400" dirty="0" smtClean="0"/>
              <a:t>Can outlets have the same name and address?</a:t>
            </a:r>
          </a:p>
          <a:p>
            <a:pPr lvl="1"/>
            <a:endParaRPr lang="en-AU" dirty="0"/>
          </a:p>
          <a:p>
            <a:endParaRPr lang="en-AU" dirty="0"/>
          </a:p>
        </p:txBody>
      </p:sp>
      <p:sp>
        <p:nvSpPr>
          <p:cNvPr id="3" name="Title 2"/>
          <p:cNvSpPr>
            <a:spLocks noGrp="1"/>
          </p:cNvSpPr>
          <p:nvPr>
            <p:ph type="title"/>
          </p:nvPr>
        </p:nvSpPr>
        <p:spPr/>
        <p:txBody>
          <a:bodyPr/>
          <a:lstStyle/>
          <a:p>
            <a:r>
              <a:rPr lang="en-US" dirty="0" smtClean="0"/>
              <a:t>Setting up outlets in the Data Exchange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16</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5"/>
          <a:stretch>
            <a:fillRect/>
          </a:stretch>
        </p:blipFill>
        <p:spPr>
          <a:xfrm>
            <a:off x="6483311" y="1130637"/>
            <a:ext cx="3192952" cy="4535510"/>
          </a:xfrm>
          <a:prstGeom prst="rect">
            <a:avLst/>
          </a:prstGeom>
          <a:ln w="12700">
            <a:solidFill>
              <a:schemeClr val="tx1"/>
            </a:solidFill>
          </a:ln>
        </p:spPr>
      </p:pic>
    </p:spTree>
    <p:extLst>
      <p:ext uri="{BB962C8B-B14F-4D97-AF65-F5344CB8AC3E}">
        <p14:creationId xmlns:p14="http://schemas.microsoft.com/office/powerpoint/2010/main" val="2566629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39780"/>
            <a:ext cx="10972800" cy="4752473"/>
          </a:xfrm>
        </p:spPr>
        <p:txBody>
          <a:bodyPr/>
          <a:lstStyle/>
          <a:p>
            <a:pPr marL="0" indent="0">
              <a:buNone/>
            </a:pPr>
            <a:r>
              <a:rPr lang="en-US" dirty="0" smtClean="0"/>
              <a:t>There are </a:t>
            </a:r>
            <a:r>
              <a:rPr lang="en-US" dirty="0"/>
              <a:t>d</a:t>
            </a:r>
            <a:r>
              <a:rPr lang="en-US" dirty="0" smtClean="0"/>
              <a:t>ifferent rules for different types of services:</a:t>
            </a:r>
          </a:p>
          <a:p>
            <a:pPr marL="0" indent="0">
              <a:buNone/>
            </a:pPr>
            <a:endParaRPr lang="en-US" dirty="0"/>
          </a:p>
          <a:p>
            <a:pPr marL="0" indent="0">
              <a:buNone/>
            </a:pPr>
            <a:endParaRPr lang="en-US" dirty="0" smtClean="0"/>
          </a:p>
          <a:p>
            <a:pPr marL="0" indent="0">
              <a:buNone/>
            </a:pPr>
            <a:endParaRPr lang="en-AU"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smtClean="0"/>
          </a:p>
          <a:p>
            <a:pPr marL="0" indent="0">
              <a:buNone/>
            </a:pPr>
            <a:r>
              <a:rPr lang="en-US" sz="2800" dirty="0" smtClean="0"/>
              <a:t>See  </a:t>
            </a:r>
            <a:r>
              <a:rPr lang="en-US" sz="2800" dirty="0" smtClean="0">
                <a:hlinkClick r:id="rId3"/>
              </a:rPr>
              <a:t>Setting up Outlets in the Data Exchange</a:t>
            </a:r>
            <a:r>
              <a:rPr lang="en-US" sz="2800" dirty="0" smtClean="0"/>
              <a:t> for more information</a:t>
            </a:r>
            <a:endParaRPr lang="en-AU" sz="2800" dirty="0"/>
          </a:p>
          <a:p>
            <a:pPr marL="0" indent="0">
              <a:buNone/>
            </a:pPr>
            <a:endParaRPr lang="en-US" dirty="0"/>
          </a:p>
          <a:p>
            <a:pPr marL="0" indent="0">
              <a:buNone/>
            </a:pPr>
            <a:endParaRPr lang="en-AU" dirty="0"/>
          </a:p>
        </p:txBody>
      </p:sp>
      <p:sp>
        <p:nvSpPr>
          <p:cNvPr id="3" name="Title 2"/>
          <p:cNvSpPr>
            <a:spLocks noGrp="1"/>
          </p:cNvSpPr>
          <p:nvPr>
            <p:ph type="title"/>
          </p:nvPr>
        </p:nvSpPr>
        <p:spPr/>
        <p:txBody>
          <a:bodyPr/>
          <a:lstStyle/>
          <a:p>
            <a:r>
              <a:rPr lang="en-US" dirty="0" smtClean="0"/>
              <a:t>How many outlets do I need to create?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17</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7" name="Diagram 6"/>
          <p:cNvGraphicFramePr/>
          <p:nvPr>
            <p:extLst>
              <p:ext uri="{D42A27DB-BD31-4B8C-83A1-F6EECF244321}">
                <p14:modId xmlns:p14="http://schemas.microsoft.com/office/powerpoint/2010/main" val="3707566606"/>
              </p:ext>
            </p:extLst>
          </p:nvPr>
        </p:nvGraphicFramePr>
        <p:xfrm>
          <a:off x="609600" y="2323876"/>
          <a:ext cx="10571747" cy="3274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5382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39780"/>
            <a:ext cx="10972800" cy="4752473"/>
          </a:xfrm>
        </p:spPr>
        <p:txBody>
          <a:bodyPr/>
          <a:lstStyle/>
          <a:p>
            <a:pPr marL="0" indent="0">
              <a:buNone/>
            </a:pPr>
            <a:r>
              <a:rPr lang="en-US" dirty="0" smtClean="0"/>
              <a:t>There are </a:t>
            </a:r>
            <a:r>
              <a:rPr lang="en-US" dirty="0"/>
              <a:t>d</a:t>
            </a:r>
            <a:r>
              <a:rPr lang="en-US" dirty="0" smtClean="0"/>
              <a:t>ifferent rules for different types of services:</a:t>
            </a:r>
          </a:p>
          <a:p>
            <a:pPr marL="0" indent="0">
              <a:buNone/>
            </a:pPr>
            <a:endParaRPr lang="en-US" dirty="0"/>
          </a:p>
          <a:p>
            <a:pPr marL="0" indent="0">
              <a:buNone/>
            </a:pPr>
            <a:endParaRPr lang="en-US" dirty="0" smtClean="0"/>
          </a:p>
          <a:p>
            <a:pPr marL="0" indent="0">
              <a:buNone/>
            </a:pPr>
            <a:endParaRPr lang="en-AU"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smtClean="0"/>
          </a:p>
          <a:p>
            <a:pPr marL="0" indent="0">
              <a:buNone/>
            </a:pPr>
            <a:r>
              <a:rPr lang="en-US" sz="2800" dirty="0" smtClean="0"/>
              <a:t>See  </a:t>
            </a:r>
            <a:r>
              <a:rPr lang="en-US" sz="2800" dirty="0" smtClean="0">
                <a:hlinkClick r:id="rId3"/>
              </a:rPr>
              <a:t>Setting up Outlets in the Data Exchange</a:t>
            </a:r>
            <a:r>
              <a:rPr lang="en-US" sz="2800" dirty="0" smtClean="0"/>
              <a:t> for more information</a:t>
            </a:r>
            <a:endParaRPr lang="en-AU" sz="2800" dirty="0"/>
          </a:p>
          <a:p>
            <a:pPr marL="0" indent="0">
              <a:buNone/>
            </a:pPr>
            <a:endParaRPr lang="en-US" dirty="0"/>
          </a:p>
          <a:p>
            <a:pPr marL="0" indent="0">
              <a:buNone/>
            </a:pPr>
            <a:endParaRPr lang="en-AU" dirty="0"/>
          </a:p>
        </p:txBody>
      </p:sp>
      <p:sp>
        <p:nvSpPr>
          <p:cNvPr id="3" name="Title 2"/>
          <p:cNvSpPr>
            <a:spLocks noGrp="1"/>
          </p:cNvSpPr>
          <p:nvPr>
            <p:ph type="title"/>
          </p:nvPr>
        </p:nvSpPr>
        <p:spPr/>
        <p:txBody>
          <a:bodyPr/>
          <a:lstStyle/>
          <a:p>
            <a:r>
              <a:rPr lang="en-US" dirty="0" smtClean="0"/>
              <a:t>How many outlets do I need to create?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18</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7" name="Diagram 6"/>
          <p:cNvGraphicFramePr/>
          <p:nvPr>
            <p:extLst>
              <p:ext uri="{D42A27DB-BD31-4B8C-83A1-F6EECF244321}">
                <p14:modId xmlns:p14="http://schemas.microsoft.com/office/powerpoint/2010/main" val="2559609847"/>
              </p:ext>
            </p:extLst>
          </p:nvPr>
        </p:nvGraphicFramePr>
        <p:xfrm>
          <a:off x="609600" y="2323876"/>
          <a:ext cx="10571747" cy="3274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5693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up outlets when you have multiple TEI contracts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19</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2" name="TextBox 1"/>
          <p:cNvSpPr txBox="1"/>
          <p:nvPr/>
        </p:nvSpPr>
        <p:spPr>
          <a:xfrm>
            <a:off x="864045" y="3575099"/>
            <a:ext cx="10218821" cy="646331"/>
          </a:xfrm>
          <a:prstGeom prst="rect">
            <a:avLst/>
          </a:prstGeom>
          <a:noFill/>
        </p:spPr>
        <p:txBody>
          <a:bodyPr wrap="square" rtlCol="0">
            <a:spAutoFit/>
          </a:bodyPr>
          <a:lstStyle/>
          <a:p>
            <a:r>
              <a:rPr lang="en-AU" b="1" dirty="0">
                <a:solidFill>
                  <a:srgbClr val="D02239"/>
                </a:solidFill>
              </a:rPr>
              <a:t>Example 1: </a:t>
            </a:r>
            <a:r>
              <a:rPr lang="en-AU" dirty="0"/>
              <a:t>A service called ‘Playgroup Vic’ has 2 TEI contracts. They follow the rules outlined </a:t>
            </a:r>
            <a:r>
              <a:rPr lang="en-AU" dirty="0" smtClean="0"/>
              <a:t>earlier </a:t>
            </a:r>
            <a:r>
              <a:rPr lang="en-AU" dirty="0"/>
              <a:t>and set up their outlets as follows</a:t>
            </a:r>
            <a:r>
              <a:rPr lang="en-AU" dirty="0" smtClean="0"/>
              <a:t>:</a:t>
            </a:r>
            <a:endParaRPr lang="en-AU" dirty="0"/>
          </a:p>
        </p:txBody>
      </p:sp>
      <p:graphicFrame>
        <p:nvGraphicFramePr>
          <p:cNvPr id="8" name="Table 7"/>
          <p:cNvGraphicFramePr>
            <a:graphicFrameLocks noGrp="1"/>
          </p:cNvGraphicFramePr>
          <p:nvPr>
            <p:extLst>
              <p:ext uri="{D42A27DB-BD31-4B8C-83A1-F6EECF244321}">
                <p14:modId xmlns:p14="http://schemas.microsoft.com/office/powerpoint/2010/main" val="67313672"/>
              </p:ext>
            </p:extLst>
          </p:nvPr>
        </p:nvGraphicFramePr>
        <p:xfrm>
          <a:off x="609600" y="4277347"/>
          <a:ext cx="10972799" cy="1855496"/>
        </p:xfrm>
        <a:graphic>
          <a:graphicData uri="http://schemas.openxmlformats.org/drawingml/2006/table">
            <a:tbl>
              <a:tblPr firstRow="1" firstCol="1" bandRow="1"/>
              <a:tblGrid>
                <a:gridCol w="3192379">
                  <a:extLst>
                    <a:ext uri="{9D8B030D-6E8A-4147-A177-3AD203B41FA5}">
                      <a16:colId xmlns:a16="http://schemas.microsoft.com/office/drawing/2014/main" val="1179999799"/>
                    </a:ext>
                  </a:extLst>
                </a:gridCol>
                <a:gridCol w="3890210">
                  <a:extLst>
                    <a:ext uri="{9D8B030D-6E8A-4147-A177-3AD203B41FA5}">
                      <a16:colId xmlns:a16="http://schemas.microsoft.com/office/drawing/2014/main" val="2598389049"/>
                    </a:ext>
                  </a:extLst>
                </a:gridCol>
                <a:gridCol w="3890210">
                  <a:extLst>
                    <a:ext uri="{9D8B030D-6E8A-4147-A177-3AD203B41FA5}">
                      <a16:colId xmlns:a16="http://schemas.microsoft.com/office/drawing/2014/main" val="4081746299"/>
                    </a:ext>
                  </a:extLst>
                </a:gridCol>
              </a:tblGrid>
              <a:tr h="463874">
                <a:tc>
                  <a:txBody>
                    <a:bodyPr/>
                    <a:lstStyle/>
                    <a:p>
                      <a:pPr algn="ctr">
                        <a:lnSpc>
                          <a:spcPct val="115000"/>
                        </a:lnSpc>
                        <a:spcAft>
                          <a:spcPts val="0"/>
                        </a:spcAft>
                      </a:pPr>
                      <a:r>
                        <a:rPr lang="en-AU" sz="1600" b="1" dirty="0">
                          <a:effectLst/>
                          <a:latin typeface="Gotham" panose="02000504050000020004" pitchFamily="2" charset="0"/>
                          <a:ea typeface="Calibri" panose="020F0502020204030204" pitchFamily="34" charset="0"/>
                          <a:cs typeface="Arial" panose="020B0604020202020204" pitchFamily="34" charset="0"/>
                        </a:rPr>
                        <a:t>Contract/operating name</a:t>
                      </a:r>
                      <a:endParaRPr lang="en-AU" sz="16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CB9CA"/>
                    </a:solidFill>
                  </a:tcPr>
                </a:tc>
                <a:tc>
                  <a:txBody>
                    <a:bodyPr/>
                    <a:lstStyle/>
                    <a:p>
                      <a:pPr algn="ctr">
                        <a:lnSpc>
                          <a:spcPct val="115000"/>
                        </a:lnSpc>
                        <a:spcAft>
                          <a:spcPts val="0"/>
                        </a:spcAft>
                      </a:pPr>
                      <a:r>
                        <a:rPr lang="en-AU" sz="1600" b="1" dirty="0">
                          <a:effectLst/>
                          <a:latin typeface="Gotham" panose="02000504050000020004" pitchFamily="2" charset="0"/>
                          <a:ea typeface="Calibri" panose="020F0502020204030204" pitchFamily="34" charset="0"/>
                          <a:cs typeface="Arial" panose="020B0604020202020204" pitchFamily="34" charset="0"/>
                        </a:rPr>
                        <a:t>Geelong Playgroup</a:t>
                      </a:r>
                      <a:endParaRPr lang="en-AU" sz="16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algn="ctr">
                        <a:lnSpc>
                          <a:spcPct val="115000"/>
                        </a:lnSpc>
                        <a:spcAft>
                          <a:spcPts val="0"/>
                        </a:spcAft>
                      </a:pPr>
                      <a:r>
                        <a:rPr lang="en-AU" sz="1600" b="1">
                          <a:effectLst/>
                          <a:latin typeface="Gotham" panose="02000504050000020004" pitchFamily="2" charset="0"/>
                          <a:ea typeface="Calibri" panose="020F0502020204030204" pitchFamily="34" charset="0"/>
                          <a:cs typeface="Arial" panose="020B0604020202020204" pitchFamily="34" charset="0"/>
                        </a:rPr>
                        <a:t>Moorabool Playgroup</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extLst>
                  <a:ext uri="{0D108BD9-81ED-4DB2-BD59-A6C34878D82A}">
                    <a16:rowId xmlns:a16="http://schemas.microsoft.com/office/drawing/2014/main" val="940416055"/>
                  </a:ext>
                </a:extLst>
              </a:tr>
              <a:tr h="463874">
                <a:tc>
                  <a:txBody>
                    <a:bodyPr/>
                    <a:lstStyle/>
                    <a:p>
                      <a:pPr algn="ctr">
                        <a:lnSpc>
                          <a:spcPct val="115000"/>
                        </a:lnSpc>
                        <a:spcAft>
                          <a:spcPts val="0"/>
                        </a:spcAft>
                      </a:pPr>
                      <a:r>
                        <a:rPr lang="en-AU" sz="1600" b="1" dirty="0">
                          <a:effectLst/>
                          <a:latin typeface="Gotham" panose="02000504050000020004" pitchFamily="2" charset="0"/>
                          <a:ea typeface="Calibri" panose="020F0502020204030204" pitchFamily="34" charset="0"/>
                          <a:cs typeface="Arial" panose="020B0604020202020204" pitchFamily="34" charset="0"/>
                        </a:rPr>
                        <a:t>Program Activities</a:t>
                      </a:r>
                      <a:endParaRPr lang="en-AU" sz="16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CB9CA"/>
                    </a:solidFill>
                  </a:tcPr>
                </a:tc>
                <a:tc>
                  <a:txBody>
                    <a:bodyPr/>
                    <a:lstStyle/>
                    <a:p>
                      <a:pPr>
                        <a:lnSpc>
                          <a:spcPct val="115000"/>
                        </a:lnSpc>
                        <a:spcAft>
                          <a:spcPts val="0"/>
                        </a:spcAft>
                      </a:pPr>
                      <a:r>
                        <a:rPr lang="en-AU" sz="1600">
                          <a:effectLst/>
                          <a:latin typeface="Gotham" panose="02000504050000020004" pitchFamily="2" charset="0"/>
                          <a:ea typeface="Calibri" panose="020F0502020204030204" pitchFamily="34" charset="0"/>
                          <a:cs typeface="Arial" panose="020B0604020202020204" pitchFamily="34" charset="0"/>
                        </a:rPr>
                        <a:t>Targeted Support</a:t>
                      </a: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15000"/>
                        </a:lnSpc>
                        <a:spcAft>
                          <a:spcPts val="0"/>
                        </a:spcAft>
                      </a:pPr>
                      <a:r>
                        <a:rPr lang="en-AU" sz="1600">
                          <a:effectLst/>
                          <a:latin typeface="Gotham" panose="02000504050000020004" pitchFamily="2" charset="0"/>
                          <a:ea typeface="Calibri" panose="020F0502020204030204" pitchFamily="34" charset="0"/>
                          <a:cs typeface="Arial" panose="020B0604020202020204" pitchFamily="34" charset="0"/>
                        </a:rPr>
                        <a:t>Targeted Support</a:t>
                      </a:r>
                    </a:p>
                  </a:txBody>
                  <a:tcPr marL="68580" marR="68580" marT="0" marB="0" anchor="ctr">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87813192"/>
                  </a:ext>
                </a:extLst>
              </a:tr>
              <a:tr h="463874">
                <a:tc>
                  <a:txBody>
                    <a:bodyPr/>
                    <a:lstStyle/>
                    <a:p>
                      <a:pPr algn="ctr">
                        <a:lnSpc>
                          <a:spcPct val="115000"/>
                        </a:lnSpc>
                        <a:spcAft>
                          <a:spcPts val="0"/>
                        </a:spcAft>
                      </a:pPr>
                      <a:r>
                        <a:rPr lang="en-AU" sz="1600" b="1">
                          <a:effectLst/>
                          <a:latin typeface="Gotham" panose="02000504050000020004" pitchFamily="2" charset="0"/>
                          <a:ea typeface="Calibri" panose="020F0502020204030204" pitchFamily="34" charset="0"/>
                          <a:cs typeface="Arial" panose="020B0604020202020204" pitchFamily="34" charset="0"/>
                        </a:rPr>
                        <a:t>Outlet name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CB9CA"/>
                    </a:solidFill>
                  </a:tcPr>
                </a:tc>
                <a:tc>
                  <a:txBody>
                    <a:bodyPr/>
                    <a:lstStyle/>
                    <a:p>
                      <a:pPr>
                        <a:lnSpc>
                          <a:spcPct val="115000"/>
                        </a:lnSpc>
                        <a:spcAft>
                          <a:spcPts val="0"/>
                        </a:spcAft>
                      </a:pPr>
                      <a:r>
                        <a:rPr lang="en-AU" sz="1600" dirty="0">
                          <a:effectLst/>
                          <a:latin typeface="Gotham" panose="02000504050000020004" pitchFamily="2" charset="0"/>
                          <a:ea typeface="Calibri" panose="020F0502020204030204" pitchFamily="34" charset="0"/>
                          <a:cs typeface="Arial" panose="020B0604020202020204" pitchFamily="34" charset="0"/>
                        </a:rPr>
                        <a:t>Geelong Playgroup</a:t>
                      </a: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15000"/>
                        </a:lnSpc>
                        <a:spcAft>
                          <a:spcPts val="0"/>
                        </a:spcAft>
                      </a:pPr>
                      <a:r>
                        <a:rPr lang="en-AU" sz="1600">
                          <a:effectLst/>
                          <a:latin typeface="Gotham" panose="02000504050000020004" pitchFamily="2" charset="0"/>
                          <a:ea typeface="Calibri" panose="020F0502020204030204" pitchFamily="34" charset="0"/>
                          <a:cs typeface="Arial" panose="020B0604020202020204" pitchFamily="34" charset="0"/>
                        </a:rPr>
                        <a:t>Moorabool Playgroup</a:t>
                      </a:r>
                    </a:p>
                  </a:txBody>
                  <a:tcPr marL="68580" marR="68580" marT="0" marB="0" anchor="ctr">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096353924"/>
                  </a:ext>
                </a:extLst>
              </a:tr>
              <a:tr h="463874">
                <a:tc>
                  <a:txBody>
                    <a:bodyPr/>
                    <a:lstStyle/>
                    <a:p>
                      <a:pPr algn="ctr">
                        <a:lnSpc>
                          <a:spcPct val="115000"/>
                        </a:lnSpc>
                        <a:spcAft>
                          <a:spcPts val="0"/>
                        </a:spcAft>
                      </a:pPr>
                      <a:r>
                        <a:rPr lang="en-AU" sz="1600" b="1">
                          <a:effectLst/>
                          <a:latin typeface="Gotham" panose="02000504050000020004" pitchFamily="2" charset="0"/>
                          <a:ea typeface="Calibri" panose="020F0502020204030204" pitchFamily="34" charset="0"/>
                          <a:cs typeface="Arial" panose="020B0604020202020204" pitchFamily="34" charset="0"/>
                        </a:rPr>
                        <a:t>Outlet address</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CB9CA"/>
                    </a:solidFill>
                  </a:tcPr>
                </a:tc>
                <a:tc>
                  <a:txBody>
                    <a:bodyPr/>
                    <a:lstStyle/>
                    <a:p>
                      <a:pPr>
                        <a:lnSpc>
                          <a:spcPct val="115000"/>
                        </a:lnSpc>
                        <a:spcAft>
                          <a:spcPts val="0"/>
                        </a:spcAft>
                      </a:pPr>
                      <a:r>
                        <a:rPr lang="en-AU" sz="1600">
                          <a:effectLst/>
                          <a:latin typeface="Gotham" panose="02000504050000020004" pitchFamily="2" charset="0"/>
                          <a:ea typeface="Calibri" panose="020F0502020204030204" pitchFamily="34" charset="0"/>
                          <a:cs typeface="Arial" panose="020B0604020202020204" pitchFamily="34" charset="0"/>
                        </a:rPr>
                        <a:t>55 Little Malop St, Geelong VIC 3220</a:t>
                      </a: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15000"/>
                        </a:lnSpc>
                        <a:spcAft>
                          <a:spcPts val="0"/>
                        </a:spcAft>
                      </a:pPr>
                      <a:r>
                        <a:rPr lang="en-AU" sz="1600" dirty="0">
                          <a:effectLst/>
                          <a:latin typeface="Gotham" panose="02000504050000020004" pitchFamily="2" charset="0"/>
                          <a:ea typeface="Calibri" panose="020F0502020204030204" pitchFamily="34" charset="0"/>
                          <a:cs typeface="Arial" panose="020B0604020202020204" pitchFamily="34" charset="0"/>
                        </a:rPr>
                        <a:t>265 Ballan Rd, Moorabool VIC 3213</a:t>
                      </a:r>
                    </a:p>
                  </a:txBody>
                  <a:tcPr marL="68580" marR="68580" marT="0" marB="0" anchor="ctr">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79688435"/>
                  </a:ext>
                </a:extLst>
              </a:tr>
            </a:tbl>
          </a:graphicData>
        </a:graphic>
      </p:graphicFrame>
      <p:sp>
        <p:nvSpPr>
          <p:cNvPr id="7" name="Content Placeholder 1"/>
          <p:cNvSpPr>
            <a:spLocks noGrp="1"/>
          </p:cNvSpPr>
          <p:nvPr>
            <p:ph idx="1"/>
          </p:nvPr>
        </p:nvSpPr>
        <p:spPr>
          <a:xfrm>
            <a:off x="487055" y="1540425"/>
            <a:ext cx="10972800" cy="1715558"/>
          </a:xfrm>
        </p:spPr>
        <p:txBody>
          <a:bodyPr/>
          <a:lstStyle/>
          <a:p>
            <a:r>
              <a:rPr lang="en-AU" sz="2800" dirty="0"/>
              <a:t>DSS use organisation names and ABNs to set services up in the Data Exchange. Services are not set up by contract. </a:t>
            </a:r>
            <a:endParaRPr lang="en-AU" sz="2800" dirty="0" smtClean="0"/>
          </a:p>
          <a:p>
            <a:r>
              <a:rPr lang="en-US" sz="2800" dirty="0" smtClean="0"/>
              <a:t>This means we need to use outlets to help us differentiate between contracts. </a:t>
            </a:r>
            <a:endParaRPr lang="en-AU" sz="2800" dirty="0" smtClean="0"/>
          </a:p>
        </p:txBody>
      </p:sp>
    </p:spTree>
    <p:extLst>
      <p:ext uri="{BB962C8B-B14F-4D97-AF65-F5344CB8AC3E}">
        <p14:creationId xmlns:p14="http://schemas.microsoft.com/office/powerpoint/2010/main" val="124592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Purpose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6" name="Diagram 5"/>
          <p:cNvGraphicFramePr/>
          <p:nvPr>
            <p:extLst>
              <p:ext uri="{D42A27DB-BD31-4B8C-83A1-F6EECF244321}">
                <p14:modId xmlns:p14="http://schemas.microsoft.com/office/powerpoint/2010/main" val="3828302700"/>
              </p:ext>
            </p:extLst>
          </p:nvPr>
        </p:nvGraphicFramePr>
        <p:xfrm>
          <a:off x="914400" y="2517385"/>
          <a:ext cx="10229850" cy="3299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14400" y="2366392"/>
            <a:ext cx="6497053" cy="584775"/>
          </a:xfrm>
          <a:prstGeom prst="rect">
            <a:avLst/>
          </a:prstGeom>
          <a:noFill/>
        </p:spPr>
        <p:txBody>
          <a:bodyPr wrap="square" rtlCol="0">
            <a:spAutoFit/>
          </a:bodyPr>
          <a:lstStyle/>
          <a:p>
            <a:r>
              <a:rPr lang="en-US" sz="3200" dirty="0" smtClean="0"/>
              <a:t>In this webinar we discuss:</a:t>
            </a:r>
            <a:endParaRPr lang="en-AU" sz="3200" dirty="0"/>
          </a:p>
        </p:txBody>
      </p:sp>
    </p:spTree>
    <p:extLst>
      <p:ext uri="{BB962C8B-B14F-4D97-AF65-F5344CB8AC3E}">
        <p14:creationId xmlns:p14="http://schemas.microsoft.com/office/powerpoint/2010/main" val="4122354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up outlets when you have multiple TEI contracts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20</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2" name="TextBox 1"/>
          <p:cNvSpPr txBox="1"/>
          <p:nvPr/>
        </p:nvSpPr>
        <p:spPr>
          <a:xfrm>
            <a:off x="882315" y="1764632"/>
            <a:ext cx="10218821" cy="923330"/>
          </a:xfrm>
          <a:prstGeom prst="rect">
            <a:avLst/>
          </a:prstGeom>
          <a:noFill/>
        </p:spPr>
        <p:txBody>
          <a:bodyPr wrap="square" rtlCol="0">
            <a:spAutoFit/>
          </a:bodyPr>
          <a:lstStyle/>
          <a:p>
            <a:r>
              <a:rPr lang="en-AU" b="1" dirty="0">
                <a:solidFill>
                  <a:srgbClr val="D02239"/>
                </a:solidFill>
              </a:rPr>
              <a:t>Example 2: </a:t>
            </a:r>
            <a:r>
              <a:rPr lang="en-AU" dirty="0"/>
              <a:t>Warragul Family Support Service </a:t>
            </a:r>
            <a:r>
              <a:rPr lang="en-AU" dirty="0" err="1"/>
              <a:t>Inc</a:t>
            </a:r>
            <a:r>
              <a:rPr lang="en-AU" dirty="0"/>
              <a:t> has 3 TEI contracts that each deliver different program activities. They follow the rules </a:t>
            </a:r>
            <a:r>
              <a:rPr lang="en-AU" dirty="0" smtClean="0"/>
              <a:t>outlined earlier </a:t>
            </a:r>
            <a:r>
              <a:rPr lang="en-AU" dirty="0"/>
              <a:t>and set up their outlets as follows:</a:t>
            </a:r>
          </a:p>
          <a:p>
            <a:endParaRPr lang="en-AU" dirty="0"/>
          </a:p>
        </p:txBody>
      </p:sp>
      <p:graphicFrame>
        <p:nvGraphicFramePr>
          <p:cNvPr id="7" name="Table 6"/>
          <p:cNvGraphicFramePr>
            <a:graphicFrameLocks noGrp="1"/>
          </p:cNvGraphicFramePr>
          <p:nvPr>
            <p:extLst>
              <p:ext uri="{D42A27DB-BD31-4B8C-83A1-F6EECF244321}">
                <p14:modId xmlns:p14="http://schemas.microsoft.com/office/powerpoint/2010/main" val="1802211468"/>
              </p:ext>
            </p:extLst>
          </p:nvPr>
        </p:nvGraphicFramePr>
        <p:xfrm>
          <a:off x="609600" y="2701118"/>
          <a:ext cx="10972799" cy="3084576"/>
        </p:xfrm>
        <a:graphic>
          <a:graphicData uri="http://schemas.openxmlformats.org/drawingml/2006/table">
            <a:tbl>
              <a:tblPr firstRow="1" firstCol="1" bandRow="1"/>
              <a:tblGrid>
                <a:gridCol w="2245895">
                  <a:extLst>
                    <a:ext uri="{9D8B030D-6E8A-4147-A177-3AD203B41FA5}">
                      <a16:colId xmlns:a16="http://schemas.microsoft.com/office/drawing/2014/main" val="2809326429"/>
                    </a:ext>
                  </a:extLst>
                </a:gridCol>
                <a:gridCol w="2181726">
                  <a:extLst>
                    <a:ext uri="{9D8B030D-6E8A-4147-A177-3AD203B41FA5}">
                      <a16:colId xmlns:a16="http://schemas.microsoft.com/office/drawing/2014/main" val="4112397525"/>
                    </a:ext>
                  </a:extLst>
                </a:gridCol>
                <a:gridCol w="2181726">
                  <a:extLst>
                    <a:ext uri="{9D8B030D-6E8A-4147-A177-3AD203B41FA5}">
                      <a16:colId xmlns:a16="http://schemas.microsoft.com/office/drawing/2014/main" val="754745681"/>
                    </a:ext>
                  </a:extLst>
                </a:gridCol>
                <a:gridCol w="2181726">
                  <a:extLst>
                    <a:ext uri="{9D8B030D-6E8A-4147-A177-3AD203B41FA5}">
                      <a16:colId xmlns:a16="http://schemas.microsoft.com/office/drawing/2014/main" val="1840353667"/>
                    </a:ext>
                  </a:extLst>
                </a:gridCol>
                <a:gridCol w="2181726">
                  <a:extLst>
                    <a:ext uri="{9D8B030D-6E8A-4147-A177-3AD203B41FA5}">
                      <a16:colId xmlns:a16="http://schemas.microsoft.com/office/drawing/2014/main" val="1818079744"/>
                    </a:ext>
                  </a:extLst>
                </a:gridCol>
              </a:tblGrid>
              <a:tr h="0">
                <a:tc>
                  <a:txBody>
                    <a:bodyPr/>
                    <a:lstStyle/>
                    <a:p>
                      <a:pPr algn="ctr">
                        <a:lnSpc>
                          <a:spcPct val="115000"/>
                        </a:lnSpc>
                        <a:spcAft>
                          <a:spcPts val="0"/>
                        </a:spcAft>
                      </a:pPr>
                      <a:r>
                        <a:rPr lang="en-AU" sz="1600" b="1" dirty="0">
                          <a:effectLst/>
                          <a:latin typeface="Gotham" panose="02000504050000020004" pitchFamily="2" charset="0"/>
                          <a:ea typeface="Calibri" panose="020F0502020204030204" pitchFamily="34" charset="0"/>
                          <a:cs typeface="Arial" panose="020B0604020202020204" pitchFamily="34" charset="0"/>
                        </a:rPr>
                        <a:t>Contract/operating  name</a:t>
                      </a:r>
                      <a:endParaRPr lang="en-AU" sz="16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CB9CA"/>
                    </a:solidFill>
                  </a:tcPr>
                </a:tc>
                <a:tc gridSpan="2">
                  <a:txBody>
                    <a:bodyPr/>
                    <a:lstStyle/>
                    <a:p>
                      <a:pPr algn="ctr">
                        <a:lnSpc>
                          <a:spcPct val="115000"/>
                        </a:lnSpc>
                        <a:spcAft>
                          <a:spcPts val="0"/>
                        </a:spcAft>
                      </a:pPr>
                      <a:r>
                        <a:rPr lang="en-AU" sz="1600" b="1">
                          <a:effectLst/>
                          <a:latin typeface="Gotham" panose="02000504050000020004" pitchFamily="2" charset="0"/>
                          <a:ea typeface="Calibri" panose="020F0502020204030204" pitchFamily="34" charset="0"/>
                          <a:cs typeface="Arial" panose="020B0604020202020204" pitchFamily="34" charset="0"/>
                        </a:rPr>
                        <a:t>Warragul Family Support Service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hMerge="1">
                  <a:txBody>
                    <a:bodyPr/>
                    <a:lstStyle/>
                    <a:p>
                      <a:endParaRPr lang="en-AU"/>
                    </a:p>
                  </a:txBody>
                  <a:tcPr/>
                </a:tc>
                <a:tc>
                  <a:txBody>
                    <a:bodyPr/>
                    <a:lstStyle/>
                    <a:p>
                      <a:pPr algn="ctr">
                        <a:lnSpc>
                          <a:spcPct val="115000"/>
                        </a:lnSpc>
                        <a:spcAft>
                          <a:spcPts val="0"/>
                        </a:spcAft>
                      </a:pPr>
                      <a:r>
                        <a:rPr lang="en-AU" sz="1600" b="1">
                          <a:effectLst/>
                          <a:latin typeface="Gotham" panose="02000504050000020004" pitchFamily="2" charset="0"/>
                          <a:ea typeface="Calibri" panose="020F0502020204030204" pitchFamily="34" charset="0"/>
                          <a:cs typeface="Arial" panose="020B0604020202020204" pitchFamily="34" charset="0"/>
                        </a:rPr>
                        <a:t>Warragul Drop In Centre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algn="ctr">
                        <a:lnSpc>
                          <a:spcPct val="115000"/>
                        </a:lnSpc>
                        <a:spcAft>
                          <a:spcPts val="0"/>
                        </a:spcAft>
                      </a:pPr>
                      <a:r>
                        <a:rPr lang="en-AU" sz="1600" b="1">
                          <a:effectLst/>
                          <a:latin typeface="Gotham" panose="02000504050000020004" pitchFamily="2" charset="0"/>
                          <a:ea typeface="Calibri" panose="020F0502020204030204" pitchFamily="34" charset="0"/>
                          <a:cs typeface="Arial" panose="020B0604020202020204" pitchFamily="34" charset="0"/>
                        </a:rPr>
                        <a:t>Warragul Supported Playgroup</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extLst>
                  <a:ext uri="{0D108BD9-81ED-4DB2-BD59-A6C34878D82A}">
                    <a16:rowId xmlns:a16="http://schemas.microsoft.com/office/drawing/2014/main" val="705417473"/>
                  </a:ext>
                </a:extLst>
              </a:tr>
              <a:tr h="0">
                <a:tc>
                  <a:txBody>
                    <a:bodyPr/>
                    <a:lstStyle/>
                    <a:p>
                      <a:pPr algn="ctr">
                        <a:lnSpc>
                          <a:spcPct val="115000"/>
                        </a:lnSpc>
                        <a:spcAft>
                          <a:spcPts val="0"/>
                        </a:spcAft>
                      </a:pPr>
                      <a:r>
                        <a:rPr lang="en-AU" sz="1600" b="1">
                          <a:effectLst/>
                          <a:latin typeface="Gotham" panose="02000504050000020004" pitchFamily="2" charset="0"/>
                          <a:ea typeface="Calibri" panose="020F0502020204030204" pitchFamily="34" charset="0"/>
                          <a:cs typeface="Arial" panose="020B0604020202020204" pitchFamily="34" charset="0"/>
                        </a:rPr>
                        <a:t>Program Activities</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CB9CA"/>
                    </a:solidFill>
                  </a:tcPr>
                </a:tc>
                <a:tc>
                  <a:txBody>
                    <a:bodyPr/>
                    <a:lstStyle/>
                    <a:p>
                      <a:pPr>
                        <a:lnSpc>
                          <a:spcPct val="115000"/>
                        </a:lnSpc>
                        <a:spcAft>
                          <a:spcPts val="0"/>
                        </a:spcAft>
                      </a:pPr>
                      <a:r>
                        <a:rPr lang="en-AU" sz="1600" dirty="0">
                          <a:effectLst/>
                          <a:latin typeface="Gotham" panose="02000504050000020004" pitchFamily="2" charset="0"/>
                          <a:ea typeface="Calibri" panose="020F0502020204030204" pitchFamily="34" charset="0"/>
                          <a:cs typeface="Arial" panose="020B0604020202020204" pitchFamily="34" charset="0"/>
                        </a:rPr>
                        <a:t>Community Connections</a:t>
                      </a:r>
                    </a:p>
                    <a:p>
                      <a:pPr>
                        <a:lnSpc>
                          <a:spcPct val="115000"/>
                        </a:lnSpc>
                        <a:spcAft>
                          <a:spcPts val="0"/>
                        </a:spcAft>
                      </a:pPr>
                      <a:r>
                        <a:rPr lang="en-AU" sz="1600" dirty="0">
                          <a:effectLst/>
                          <a:latin typeface="Gotham" panose="02000504050000020004" pitchFamily="2" charset="0"/>
                          <a:ea typeface="Calibri" panose="020F0502020204030204" pitchFamily="34" charset="0"/>
                          <a:cs typeface="Arial" panose="020B0604020202020204" pitchFamily="34" charset="0"/>
                        </a:rPr>
                        <a:t> </a:t>
                      </a: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15000"/>
                        </a:lnSpc>
                        <a:spcAft>
                          <a:spcPts val="0"/>
                        </a:spcAft>
                      </a:pPr>
                      <a:r>
                        <a:rPr lang="en-AU" sz="1600" dirty="0">
                          <a:effectLst/>
                          <a:latin typeface="Gotham" panose="02000504050000020004" pitchFamily="2" charset="0"/>
                          <a:ea typeface="Calibri" panose="020F0502020204030204" pitchFamily="34" charset="0"/>
                          <a:cs typeface="Arial" panose="020B0604020202020204" pitchFamily="34" charset="0"/>
                        </a:rPr>
                        <a:t>Community </a:t>
                      </a:r>
                      <a:r>
                        <a:rPr lang="en-AU" sz="1600" dirty="0" smtClean="0">
                          <a:effectLst/>
                          <a:latin typeface="Gotham" panose="02000504050000020004" pitchFamily="2" charset="0"/>
                          <a:ea typeface="Calibri" panose="020F0502020204030204" pitchFamily="34" charset="0"/>
                          <a:cs typeface="Arial" panose="020B0604020202020204" pitchFamily="34" charset="0"/>
                        </a:rPr>
                        <a:t>Centres</a:t>
                      </a:r>
                      <a:endParaRPr lang="en-AU" sz="16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15000"/>
                        </a:lnSpc>
                        <a:spcAft>
                          <a:spcPts val="0"/>
                        </a:spcAft>
                      </a:pPr>
                      <a:r>
                        <a:rPr lang="en-AU" sz="1600" dirty="0">
                          <a:effectLst/>
                          <a:latin typeface="Gotham" panose="02000504050000020004" pitchFamily="2" charset="0"/>
                          <a:ea typeface="Calibri" panose="020F0502020204030204" pitchFamily="34" charset="0"/>
                          <a:cs typeface="Arial" panose="020B0604020202020204" pitchFamily="34" charset="0"/>
                        </a:rPr>
                        <a:t>Community </a:t>
                      </a:r>
                      <a:r>
                        <a:rPr lang="en-AU" sz="1600" dirty="0" smtClean="0">
                          <a:effectLst/>
                          <a:latin typeface="Gotham" panose="02000504050000020004" pitchFamily="2" charset="0"/>
                          <a:ea typeface="Calibri" panose="020F0502020204030204" pitchFamily="34" charset="0"/>
                          <a:cs typeface="Arial" panose="020B0604020202020204" pitchFamily="34" charset="0"/>
                        </a:rPr>
                        <a:t>Centres</a:t>
                      </a:r>
                      <a:endParaRPr lang="en-AU" sz="16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15000"/>
                        </a:lnSpc>
                        <a:spcAft>
                          <a:spcPts val="0"/>
                        </a:spcAft>
                      </a:pPr>
                      <a:r>
                        <a:rPr lang="en-AU" sz="1600">
                          <a:effectLst/>
                          <a:latin typeface="Gotham" panose="02000504050000020004" pitchFamily="2" charset="0"/>
                          <a:ea typeface="Calibri" panose="020F0502020204030204" pitchFamily="34" charset="0"/>
                          <a:cs typeface="Arial" panose="020B0604020202020204" pitchFamily="34" charset="0"/>
                        </a:rPr>
                        <a:t>Targeted Support</a:t>
                      </a: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98687555"/>
                  </a:ext>
                </a:extLst>
              </a:tr>
              <a:tr h="0">
                <a:tc>
                  <a:txBody>
                    <a:bodyPr/>
                    <a:lstStyle/>
                    <a:p>
                      <a:pPr algn="ctr">
                        <a:lnSpc>
                          <a:spcPct val="115000"/>
                        </a:lnSpc>
                        <a:spcAft>
                          <a:spcPts val="0"/>
                        </a:spcAft>
                      </a:pPr>
                      <a:r>
                        <a:rPr lang="en-AU" sz="1600" b="1">
                          <a:effectLst/>
                          <a:latin typeface="Gotham" panose="02000504050000020004" pitchFamily="2" charset="0"/>
                          <a:ea typeface="Calibri" panose="020F0502020204030204" pitchFamily="34" charset="0"/>
                          <a:cs typeface="Arial" panose="020B0604020202020204" pitchFamily="34" charset="0"/>
                        </a:rPr>
                        <a:t>Outlet name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CB9CA"/>
                    </a:solidFill>
                  </a:tcPr>
                </a:tc>
                <a:tc>
                  <a:txBody>
                    <a:bodyPr/>
                    <a:lstStyle/>
                    <a:p>
                      <a:pPr>
                        <a:lnSpc>
                          <a:spcPct val="115000"/>
                        </a:lnSpc>
                        <a:spcAft>
                          <a:spcPts val="0"/>
                        </a:spcAft>
                      </a:pPr>
                      <a:r>
                        <a:rPr lang="en-AU" sz="1600" dirty="0" smtClean="0">
                          <a:effectLst/>
                          <a:latin typeface="Gotham" panose="02000504050000020004" pitchFamily="2" charset="0"/>
                          <a:ea typeface="Calibri" panose="020F0502020204030204" pitchFamily="34" charset="0"/>
                          <a:cs typeface="Arial" panose="020B0604020202020204" pitchFamily="34" charset="0"/>
                        </a:rPr>
                        <a:t>WFSS - Civic </a:t>
                      </a:r>
                      <a:r>
                        <a:rPr lang="en-AU" sz="1600" dirty="0">
                          <a:effectLst/>
                          <a:latin typeface="Gotham" panose="02000504050000020004" pitchFamily="2" charset="0"/>
                          <a:ea typeface="Calibri" panose="020F0502020204030204" pitchFamily="34" charset="0"/>
                          <a:cs typeface="Arial" panose="020B0604020202020204" pitchFamily="34" charset="0"/>
                        </a:rPr>
                        <a:t>Park</a:t>
                      </a: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15000"/>
                        </a:lnSpc>
                        <a:spcAft>
                          <a:spcPts val="0"/>
                        </a:spcAft>
                      </a:pPr>
                      <a:r>
                        <a:rPr lang="en-AU" sz="1600" dirty="0" smtClean="0">
                          <a:effectLst/>
                          <a:latin typeface="Gotham" panose="02000504050000020004" pitchFamily="2" charset="0"/>
                          <a:ea typeface="Calibri" panose="020F0502020204030204" pitchFamily="34" charset="0"/>
                          <a:cs typeface="Arial" panose="020B0604020202020204" pitchFamily="34" charset="0"/>
                        </a:rPr>
                        <a:t>WFSS - Community </a:t>
                      </a:r>
                      <a:r>
                        <a:rPr lang="en-AU" sz="1600" dirty="0">
                          <a:effectLst/>
                          <a:latin typeface="Gotham" panose="02000504050000020004" pitchFamily="2" charset="0"/>
                          <a:ea typeface="Calibri" panose="020F0502020204030204" pitchFamily="34" charset="0"/>
                          <a:cs typeface="Arial" panose="020B0604020202020204" pitchFamily="34" charset="0"/>
                        </a:rPr>
                        <a:t>Centre</a:t>
                      </a: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15000"/>
                        </a:lnSpc>
                        <a:spcAft>
                          <a:spcPts val="0"/>
                        </a:spcAft>
                      </a:pPr>
                      <a:r>
                        <a:rPr lang="en-AU" sz="1600" dirty="0" smtClean="0">
                          <a:effectLst/>
                          <a:latin typeface="Gotham" panose="02000504050000020004" pitchFamily="2" charset="0"/>
                          <a:ea typeface="Calibri" panose="020F0502020204030204" pitchFamily="34" charset="0"/>
                          <a:cs typeface="Arial" panose="020B0604020202020204" pitchFamily="34" charset="0"/>
                        </a:rPr>
                        <a:t>Warragul </a:t>
                      </a:r>
                      <a:r>
                        <a:rPr lang="en-AU" sz="1600" dirty="0">
                          <a:effectLst/>
                          <a:latin typeface="Gotham" panose="02000504050000020004" pitchFamily="2" charset="0"/>
                          <a:ea typeface="Calibri" panose="020F0502020204030204" pitchFamily="34" charset="0"/>
                          <a:cs typeface="Arial" panose="020B0604020202020204" pitchFamily="34" charset="0"/>
                        </a:rPr>
                        <a:t>Drop In Centre</a:t>
                      </a: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15000"/>
                        </a:lnSpc>
                        <a:spcAft>
                          <a:spcPts val="0"/>
                        </a:spcAft>
                      </a:pPr>
                      <a:r>
                        <a:rPr lang="en-AU" sz="1600" dirty="0">
                          <a:effectLst/>
                          <a:latin typeface="Gotham" panose="02000504050000020004" pitchFamily="2" charset="0"/>
                          <a:ea typeface="Calibri" panose="020F0502020204030204" pitchFamily="34" charset="0"/>
                          <a:cs typeface="Arial" panose="020B0604020202020204" pitchFamily="34" charset="0"/>
                        </a:rPr>
                        <a:t>Warragul Supported Playgroup</a:t>
                      </a: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61800149"/>
                  </a:ext>
                </a:extLst>
              </a:tr>
              <a:tr h="0">
                <a:tc>
                  <a:txBody>
                    <a:bodyPr/>
                    <a:lstStyle/>
                    <a:p>
                      <a:pPr algn="ctr">
                        <a:lnSpc>
                          <a:spcPct val="115000"/>
                        </a:lnSpc>
                        <a:spcAft>
                          <a:spcPts val="0"/>
                        </a:spcAft>
                      </a:pPr>
                      <a:r>
                        <a:rPr lang="en-AU" sz="1600" b="1" dirty="0">
                          <a:effectLst/>
                          <a:latin typeface="Gotham" panose="02000504050000020004" pitchFamily="2" charset="0"/>
                          <a:ea typeface="Calibri" panose="020F0502020204030204" pitchFamily="34" charset="0"/>
                          <a:cs typeface="Arial" panose="020B0604020202020204" pitchFamily="34" charset="0"/>
                        </a:rPr>
                        <a:t>Outlet address</a:t>
                      </a:r>
                      <a:endParaRPr lang="en-AU" sz="16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CB9CA"/>
                    </a:solidFill>
                  </a:tcPr>
                </a:tc>
                <a:tc>
                  <a:txBody>
                    <a:bodyPr/>
                    <a:lstStyle/>
                    <a:p>
                      <a:pPr>
                        <a:lnSpc>
                          <a:spcPct val="115000"/>
                        </a:lnSpc>
                        <a:spcAft>
                          <a:spcPts val="0"/>
                        </a:spcAft>
                      </a:pPr>
                      <a:r>
                        <a:rPr lang="en-AU" sz="1600">
                          <a:effectLst/>
                          <a:latin typeface="Gotham" panose="02000504050000020004" pitchFamily="2" charset="0"/>
                          <a:ea typeface="Calibri" panose="020F0502020204030204" pitchFamily="34" charset="0"/>
                          <a:cs typeface="Arial" panose="020B0604020202020204" pitchFamily="34" charset="0"/>
                        </a:rPr>
                        <a:t>Clifford St, Warragul VIC 3820</a:t>
                      </a: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15000"/>
                        </a:lnSpc>
                        <a:spcAft>
                          <a:spcPts val="0"/>
                        </a:spcAft>
                      </a:pPr>
                      <a:r>
                        <a:rPr lang="en-AU" sz="1600" dirty="0">
                          <a:effectLst/>
                          <a:latin typeface="Gotham" panose="02000504050000020004" pitchFamily="2" charset="0"/>
                          <a:ea typeface="Calibri" panose="020F0502020204030204" pitchFamily="34" charset="0"/>
                          <a:cs typeface="Arial" panose="020B0604020202020204" pitchFamily="34" charset="0"/>
                        </a:rPr>
                        <a:t>170 Normanby St, Warragul VIC 3820</a:t>
                      </a: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15000"/>
                        </a:lnSpc>
                        <a:spcAft>
                          <a:spcPts val="0"/>
                        </a:spcAft>
                      </a:pPr>
                      <a:r>
                        <a:rPr lang="en-AU" sz="1600">
                          <a:effectLst/>
                          <a:latin typeface="Gotham" panose="02000504050000020004" pitchFamily="2" charset="0"/>
                          <a:ea typeface="Calibri" panose="020F0502020204030204" pitchFamily="34" charset="0"/>
                          <a:cs typeface="Arial" panose="020B0604020202020204" pitchFamily="34" charset="0"/>
                        </a:rPr>
                        <a:t>170 Normanby St, Warragul VIC 3820</a:t>
                      </a:r>
                    </a:p>
                  </a:txBody>
                  <a:tcPr marL="68580" marR="68580"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15000"/>
                        </a:lnSpc>
                        <a:spcAft>
                          <a:spcPts val="0"/>
                        </a:spcAft>
                      </a:pPr>
                      <a:r>
                        <a:rPr lang="en-AU" sz="1600" dirty="0">
                          <a:effectLst/>
                          <a:latin typeface="Gotham" panose="02000504050000020004" pitchFamily="2" charset="0"/>
                          <a:ea typeface="Calibri" panose="020F0502020204030204" pitchFamily="34" charset="0"/>
                          <a:cs typeface="Arial" panose="020B0604020202020204" pitchFamily="34" charset="0"/>
                        </a:rPr>
                        <a:t>143 Queen St, Warragul VIC 3820</a:t>
                      </a: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40972038"/>
                  </a:ext>
                </a:extLst>
              </a:tr>
            </a:tbl>
          </a:graphicData>
        </a:graphic>
      </p:graphicFrame>
      <p:sp>
        <p:nvSpPr>
          <p:cNvPr id="6" name="TextBox 5"/>
          <p:cNvSpPr txBox="1"/>
          <p:nvPr/>
        </p:nvSpPr>
        <p:spPr>
          <a:xfrm>
            <a:off x="2698955" y="6002594"/>
            <a:ext cx="7003845" cy="646331"/>
          </a:xfrm>
          <a:prstGeom prst="rect">
            <a:avLst/>
          </a:prstGeom>
          <a:noFill/>
        </p:spPr>
        <p:txBody>
          <a:bodyPr wrap="square" rtlCol="0">
            <a:spAutoFit/>
          </a:bodyPr>
          <a:lstStyle/>
          <a:p>
            <a:r>
              <a:rPr lang="en-US" dirty="0"/>
              <a:t>See  </a:t>
            </a:r>
            <a:r>
              <a:rPr lang="en-US" dirty="0">
                <a:hlinkClick r:id="rId3"/>
              </a:rPr>
              <a:t>Setting up Outlets in the Data Exchange</a:t>
            </a:r>
            <a:r>
              <a:rPr lang="en-US" dirty="0"/>
              <a:t> for more information</a:t>
            </a:r>
            <a:endParaRPr lang="en-AU" dirty="0"/>
          </a:p>
          <a:p>
            <a:endParaRPr lang="en-AU" dirty="0"/>
          </a:p>
        </p:txBody>
      </p:sp>
    </p:spTree>
    <p:extLst>
      <p:ext uri="{BB962C8B-B14F-4D97-AF65-F5344CB8AC3E}">
        <p14:creationId xmlns:p14="http://schemas.microsoft.com/office/powerpoint/2010/main" val="1295089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is it important to create an accurate outlet?</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21</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rotWithShape="1">
          <a:blip r:embed="rId3"/>
          <a:srcRect l="69876" b="74713"/>
          <a:stretch/>
        </p:blipFill>
        <p:spPr>
          <a:xfrm>
            <a:off x="7993626" y="1597365"/>
            <a:ext cx="2875973" cy="1214662"/>
          </a:xfrm>
          <a:prstGeom prst="rect">
            <a:avLst/>
          </a:prstGeom>
        </p:spPr>
      </p:pic>
      <p:sp>
        <p:nvSpPr>
          <p:cNvPr id="8" name="TextBox 7"/>
          <p:cNvSpPr txBox="1"/>
          <p:nvPr/>
        </p:nvSpPr>
        <p:spPr>
          <a:xfrm rot="16200000">
            <a:off x="8035145" y="2955384"/>
            <a:ext cx="498261" cy="215444"/>
          </a:xfrm>
          <a:prstGeom prst="rect">
            <a:avLst/>
          </a:prstGeom>
          <a:solidFill>
            <a:schemeClr val="bg1"/>
          </a:solidFill>
        </p:spPr>
        <p:txBody>
          <a:bodyPr wrap="square" rtlCol="0">
            <a:spAutoFit/>
          </a:bodyPr>
          <a:lstStyle/>
          <a:p>
            <a:pPr>
              <a:spcAft>
                <a:spcPts val="300"/>
              </a:spcAft>
            </a:pPr>
            <a:endParaRPr lang="en-AU" sz="800" dirty="0"/>
          </a:p>
        </p:txBody>
      </p:sp>
      <p:sp>
        <p:nvSpPr>
          <p:cNvPr id="7" name="TextBox 6"/>
          <p:cNvSpPr txBox="1"/>
          <p:nvPr/>
        </p:nvSpPr>
        <p:spPr>
          <a:xfrm rot="16200000">
            <a:off x="9439696" y="1784798"/>
            <a:ext cx="498261" cy="2477601"/>
          </a:xfrm>
          <a:prstGeom prst="rect">
            <a:avLst/>
          </a:prstGeom>
          <a:solidFill>
            <a:schemeClr val="bg1"/>
          </a:solidFill>
        </p:spPr>
        <p:txBody>
          <a:bodyPr wrap="square" rtlCol="0">
            <a:spAutoFit/>
          </a:bodyPr>
          <a:lstStyle/>
          <a:p>
            <a:pPr>
              <a:spcAft>
                <a:spcPts val="300"/>
              </a:spcAft>
            </a:pPr>
            <a:r>
              <a:rPr lang="en-US" sz="800" dirty="0" smtClean="0"/>
              <a:t>Org 1</a:t>
            </a:r>
          </a:p>
          <a:p>
            <a:pPr>
              <a:spcAft>
                <a:spcPts val="300"/>
              </a:spcAft>
            </a:pPr>
            <a:r>
              <a:rPr lang="en-US" sz="800" dirty="0" smtClean="0"/>
              <a:t>Org 2</a:t>
            </a:r>
          </a:p>
          <a:p>
            <a:pPr>
              <a:spcAft>
                <a:spcPts val="300"/>
              </a:spcAft>
            </a:pPr>
            <a:r>
              <a:rPr lang="en-US" sz="800" dirty="0" smtClean="0"/>
              <a:t>Org 3</a:t>
            </a:r>
          </a:p>
          <a:p>
            <a:pPr>
              <a:spcAft>
                <a:spcPts val="300"/>
              </a:spcAft>
            </a:pPr>
            <a:r>
              <a:rPr lang="en-US" sz="800" dirty="0" smtClean="0"/>
              <a:t>Org 4</a:t>
            </a:r>
          </a:p>
          <a:p>
            <a:pPr>
              <a:spcAft>
                <a:spcPts val="300"/>
              </a:spcAft>
            </a:pPr>
            <a:r>
              <a:rPr lang="en-US" sz="800" dirty="0" smtClean="0"/>
              <a:t>Org 4</a:t>
            </a:r>
          </a:p>
          <a:p>
            <a:pPr>
              <a:spcAft>
                <a:spcPts val="300"/>
              </a:spcAft>
            </a:pPr>
            <a:r>
              <a:rPr lang="en-US" sz="800" dirty="0" smtClean="0"/>
              <a:t>Org 5</a:t>
            </a:r>
          </a:p>
          <a:p>
            <a:pPr>
              <a:spcAft>
                <a:spcPts val="300"/>
              </a:spcAft>
            </a:pPr>
            <a:r>
              <a:rPr lang="en-US" sz="800" dirty="0" smtClean="0"/>
              <a:t>Org 6</a:t>
            </a:r>
          </a:p>
          <a:p>
            <a:pPr>
              <a:spcAft>
                <a:spcPts val="300"/>
              </a:spcAft>
            </a:pPr>
            <a:r>
              <a:rPr lang="en-US" sz="800" dirty="0" smtClean="0"/>
              <a:t>Org 7</a:t>
            </a:r>
          </a:p>
          <a:p>
            <a:pPr>
              <a:spcAft>
                <a:spcPts val="300"/>
              </a:spcAft>
            </a:pPr>
            <a:r>
              <a:rPr lang="en-US" sz="800" dirty="0" smtClean="0"/>
              <a:t>Org 8</a:t>
            </a:r>
          </a:p>
          <a:p>
            <a:pPr>
              <a:spcAft>
                <a:spcPts val="300"/>
              </a:spcAft>
            </a:pPr>
            <a:r>
              <a:rPr lang="en-US" sz="800" dirty="0" smtClean="0"/>
              <a:t>Org 9</a:t>
            </a:r>
          </a:p>
          <a:p>
            <a:pPr>
              <a:spcAft>
                <a:spcPts val="300"/>
              </a:spcAft>
            </a:pPr>
            <a:r>
              <a:rPr lang="en-US" sz="800" dirty="0" smtClean="0"/>
              <a:t>Org 10</a:t>
            </a:r>
          </a:p>
          <a:p>
            <a:pPr>
              <a:spcAft>
                <a:spcPts val="300"/>
              </a:spcAft>
            </a:pPr>
            <a:r>
              <a:rPr lang="en-US" sz="800" dirty="0" smtClean="0"/>
              <a:t>Org 11</a:t>
            </a:r>
          </a:p>
          <a:p>
            <a:pPr>
              <a:spcAft>
                <a:spcPts val="300"/>
              </a:spcAft>
            </a:pPr>
            <a:r>
              <a:rPr lang="en-US" sz="800" dirty="0" smtClean="0"/>
              <a:t>Org 12</a:t>
            </a:r>
          </a:p>
          <a:p>
            <a:pPr>
              <a:spcAft>
                <a:spcPts val="300"/>
              </a:spcAft>
            </a:pPr>
            <a:r>
              <a:rPr lang="en-US" sz="800" dirty="0" smtClean="0"/>
              <a:t>Org 13</a:t>
            </a:r>
          </a:p>
          <a:p>
            <a:pPr>
              <a:spcAft>
                <a:spcPts val="300"/>
              </a:spcAft>
            </a:pPr>
            <a:r>
              <a:rPr lang="en-US" sz="800" dirty="0" smtClean="0"/>
              <a:t>Org 14</a:t>
            </a:r>
            <a:endParaRPr lang="en-AU" sz="800" dirty="0"/>
          </a:p>
        </p:txBody>
      </p:sp>
      <p:pic>
        <p:nvPicPr>
          <p:cNvPr id="9" name="Picture 8"/>
          <p:cNvPicPr>
            <a:picLocks noChangeAspect="1"/>
          </p:cNvPicPr>
          <p:nvPr/>
        </p:nvPicPr>
        <p:blipFill rotWithShape="1">
          <a:blip r:embed="rId3"/>
          <a:srcRect r="30484"/>
          <a:stretch/>
        </p:blipFill>
        <p:spPr>
          <a:xfrm>
            <a:off x="1298785" y="1622302"/>
            <a:ext cx="6636813" cy="4803435"/>
          </a:xfrm>
          <a:prstGeom prst="rect">
            <a:avLst/>
          </a:prstGeom>
        </p:spPr>
      </p:pic>
      <p:pic>
        <p:nvPicPr>
          <p:cNvPr id="10" name="Picture 9"/>
          <p:cNvPicPr>
            <a:picLocks noChangeAspect="1"/>
          </p:cNvPicPr>
          <p:nvPr/>
        </p:nvPicPr>
        <p:blipFill rotWithShape="1">
          <a:blip r:embed="rId3"/>
          <a:srcRect l="69825" t="33577"/>
          <a:stretch/>
        </p:blipFill>
        <p:spPr>
          <a:xfrm>
            <a:off x="7993626" y="3235169"/>
            <a:ext cx="2880889" cy="3190568"/>
          </a:xfrm>
          <a:prstGeom prst="rect">
            <a:avLst/>
          </a:prstGeom>
        </p:spPr>
      </p:pic>
    </p:spTree>
    <p:extLst>
      <p:ext uri="{BB962C8B-B14F-4D97-AF65-F5344CB8AC3E}">
        <p14:creationId xmlns:p14="http://schemas.microsoft.com/office/powerpoint/2010/main" val="842444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a:stCxn id="28" idx="1"/>
          </p:cNvCxnSpPr>
          <p:nvPr/>
        </p:nvCxnSpPr>
        <p:spPr>
          <a:xfrm flipH="1">
            <a:off x="3256662" y="3883695"/>
            <a:ext cx="1307729" cy="331893"/>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49" name="Straight Connector 48"/>
          <p:cNvCxnSpPr/>
          <p:nvPr/>
        </p:nvCxnSpPr>
        <p:spPr>
          <a:xfrm flipH="1" flipV="1">
            <a:off x="3156714" y="2759674"/>
            <a:ext cx="1355598" cy="780295"/>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7" idx="0"/>
          </p:cNvCxnSpPr>
          <p:nvPr/>
        </p:nvCxnSpPr>
        <p:spPr>
          <a:xfrm flipV="1">
            <a:off x="6096000" y="2463083"/>
            <a:ext cx="0" cy="802326"/>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Straight Connector 34"/>
          <p:cNvCxnSpPr>
            <a:stCxn id="25" idx="1"/>
          </p:cNvCxnSpPr>
          <p:nvPr/>
        </p:nvCxnSpPr>
        <p:spPr>
          <a:xfrm flipH="1" flipV="1">
            <a:off x="7423484" y="4126833"/>
            <a:ext cx="1148434" cy="317592"/>
          </a:xfrm>
          <a:prstGeom prst="line">
            <a:avLst/>
          </a:prstGeom>
          <a:ln>
            <a:solidFill>
              <a:schemeClr val="accent4"/>
            </a:solidFill>
          </a:ln>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V="1">
            <a:off x="7423484" y="2721314"/>
            <a:ext cx="1218494" cy="699470"/>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Straight Connector 30"/>
          <p:cNvCxnSpPr>
            <a:stCxn id="19" idx="0"/>
            <a:endCxn id="27" idx="2"/>
          </p:cNvCxnSpPr>
          <p:nvPr/>
        </p:nvCxnSpPr>
        <p:spPr>
          <a:xfrm flipV="1">
            <a:off x="6095999" y="4501981"/>
            <a:ext cx="1" cy="617898"/>
          </a:xfrm>
          <a:prstGeom prst="line">
            <a:avLst/>
          </a:prstGeom>
        </p:spPr>
        <p:style>
          <a:lnRef idx="2">
            <a:schemeClr val="accent5"/>
          </a:lnRef>
          <a:fillRef idx="0">
            <a:schemeClr val="accent5"/>
          </a:fillRef>
          <a:effectRef idx="1">
            <a:schemeClr val="accent5"/>
          </a:effectRef>
          <a:fontRef idx="minor">
            <a:schemeClr val="tx1"/>
          </a:fontRef>
        </p:style>
      </p:cxnSp>
      <p:sp>
        <p:nvSpPr>
          <p:cNvPr id="3" name="Title 2"/>
          <p:cNvSpPr>
            <a:spLocks noGrp="1"/>
          </p:cNvSpPr>
          <p:nvPr>
            <p:ph type="title"/>
          </p:nvPr>
        </p:nvSpPr>
        <p:spPr>
          <a:xfrm>
            <a:off x="609600" y="280023"/>
            <a:ext cx="10972800" cy="605582"/>
          </a:xfrm>
        </p:spPr>
        <p:txBody>
          <a:bodyPr/>
          <a:lstStyle/>
          <a:p>
            <a:r>
              <a:rPr lang="en-US" dirty="0" smtClean="0"/>
              <a:t>Why it is important to create an accurate outlet?</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22</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pSp>
        <p:nvGrpSpPr>
          <p:cNvPr id="7" name="Group 6"/>
          <p:cNvGrpSpPr/>
          <p:nvPr/>
        </p:nvGrpSpPr>
        <p:grpSpPr>
          <a:xfrm>
            <a:off x="5044834" y="1921389"/>
            <a:ext cx="2102327" cy="788059"/>
            <a:chOff x="5072148" y="354"/>
            <a:chExt cx="828503" cy="828503"/>
          </a:xfrm>
          <a:scene3d>
            <a:camera prst="orthographicFront"/>
            <a:lightRig rig="flat" dir="t"/>
          </a:scene3d>
        </p:grpSpPr>
        <p:sp>
          <p:nvSpPr>
            <p:cNvPr id="8" name="Rounded Rectangle 7"/>
            <p:cNvSpPr/>
            <p:nvPr/>
          </p:nvSpPr>
          <p:spPr>
            <a:xfrm>
              <a:off x="5072148" y="354"/>
              <a:ext cx="828503" cy="828503"/>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10" name="Rounded Rectangle 4"/>
            <p:cNvSpPr txBox="1"/>
            <p:nvPr/>
          </p:nvSpPr>
          <p:spPr>
            <a:xfrm>
              <a:off x="5112592" y="40798"/>
              <a:ext cx="747615" cy="74761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0320" tIns="20320" rIns="20320" bIns="20320" numCol="1" spcCol="1270" anchor="ctr" anchorCtr="0">
              <a:noAutofit/>
            </a:bodyPr>
            <a:lstStyle/>
            <a:p>
              <a:pPr lvl="0" algn="ctr" defTabSz="355600">
                <a:lnSpc>
                  <a:spcPct val="90000"/>
                </a:lnSpc>
                <a:spcBef>
                  <a:spcPct val="0"/>
                </a:spcBef>
                <a:spcAft>
                  <a:spcPct val="35000"/>
                </a:spcAft>
              </a:pPr>
              <a:r>
                <a:rPr lang="en-US" sz="1400" kern="1200" dirty="0" smtClean="0"/>
                <a:t>Where do clients live compared to where our services are delivered?</a:t>
              </a:r>
              <a:endParaRPr lang="en-US" sz="1400" kern="1200" dirty="0"/>
            </a:p>
          </p:txBody>
        </p:sp>
      </p:grpSp>
      <p:grpSp>
        <p:nvGrpSpPr>
          <p:cNvPr id="11" name="Group 10"/>
          <p:cNvGrpSpPr/>
          <p:nvPr/>
        </p:nvGrpSpPr>
        <p:grpSpPr>
          <a:xfrm>
            <a:off x="1232691" y="2001511"/>
            <a:ext cx="2232922" cy="923145"/>
            <a:chOff x="3646368" y="823528"/>
            <a:chExt cx="828503" cy="828503"/>
          </a:xfrm>
          <a:scene3d>
            <a:camera prst="orthographicFront"/>
            <a:lightRig rig="flat" dir="t"/>
          </a:scene3d>
        </p:grpSpPr>
        <p:sp>
          <p:nvSpPr>
            <p:cNvPr id="12" name="Rounded Rectangle 11"/>
            <p:cNvSpPr/>
            <p:nvPr/>
          </p:nvSpPr>
          <p:spPr>
            <a:xfrm>
              <a:off x="3646368" y="823528"/>
              <a:ext cx="828503" cy="828503"/>
            </a:xfrm>
            <a:prstGeom prst="roundRect">
              <a:avLst/>
            </a:prstGeom>
          </p:spPr>
          <p:style>
            <a:lnRef idx="2">
              <a:schemeClr val="accent1">
                <a:shade val="50000"/>
              </a:schemeClr>
            </a:lnRef>
            <a:fillRef idx="1">
              <a:schemeClr val="accent1"/>
            </a:fillRef>
            <a:effectRef idx="0">
              <a:schemeClr val="accent1"/>
            </a:effectRef>
            <a:fontRef idx="minor">
              <a:schemeClr val="lt1"/>
            </a:fontRef>
          </p:style>
        </p:sp>
        <p:sp>
          <p:nvSpPr>
            <p:cNvPr id="13" name="Rounded Rectangle 4"/>
            <p:cNvSpPr txBox="1"/>
            <p:nvPr/>
          </p:nvSpPr>
          <p:spPr>
            <a:xfrm>
              <a:off x="3686812" y="863972"/>
              <a:ext cx="747615" cy="7476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400" kern="1200" dirty="0" smtClean="0"/>
                <a:t>Are there areas with overlapping services?</a:t>
              </a:r>
              <a:endParaRPr lang="en-US" sz="1400" kern="1200" dirty="0"/>
            </a:p>
          </p:txBody>
        </p:sp>
      </p:grpSp>
      <p:grpSp>
        <p:nvGrpSpPr>
          <p:cNvPr id="14" name="Group 13"/>
          <p:cNvGrpSpPr/>
          <p:nvPr/>
        </p:nvGrpSpPr>
        <p:grpSpPr>
          <a:xfrm>
            <a:off x="1232691" y="3883695"/>
            <a:ext cx="2232922" cy="828503"/>
            <a:chOff x="3646368" y="2469876"/>
            <a:chExt cx="828503" cy="828503"/>
          </a:xfrm>
          <a:scene3d>
            <a:camera prst="orthographicFront"/>
            <a:lightRig rig="flat" dir="t"/>
          </a:scene3d>
        </p:grpSpPr>
        <p:sp>
          <p:nvSpPr>
            <p:cNvPr id="15" name="Rounded Rectangle 14"/>
            <p:cNvSpPr/>
            <p:nvPr/>
          </p:nvSpPr>
          <p:spPr>
            <a:xfrm>
              <a:off x="3646368" y="2469876"/>
              <a:ext cx="828503" cy="828503"/>
            </a:xfrm>
            <a:prstGeom prst="roundRect">
              <a:avLst/>
            </a:prstGeom>
          </p:spPr>
          <p:style>
            <a:lnRef idx="2">
              <a:schemeClr val="accent6">
                <a:shade val="50000"/>
              </a:schemeClr>
            </a:lnRef>
            <a:fillRef idx="1">
              <a:schemeClr val="accent6"/>
            </a:fillRef>
            <a:effectRef idx="0">
              <a:schemeClr val="accent6"/>
            </a:effectRef>
            <a:fontRef idx="minor">
              <a:schemeClr val="lt1"/>
            </a:fontRef>
          </p:style>
        </p:sp>
        <p:sp>
          <p:nvSpPr>
            <p:cNvPr id="16" name="Rounded Rectangle 4"/>
            <p:cNvSpPr txBox="1"/>
            <p:nvPr/>
          </p:nvSpPr>
          <p:spPr>
            <a:xfrm>
              <a:off x="3686812" y="2510320"/>
              <a:ext cx="747615" cy="74761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400" kern="1200" dirty="0" smtClean="0"/>
                <a:t>What do our clients look like in different outlets?</a:t>
              </a:r>
              <a:endParaRPr lang="en-US" sz="1400" kern="1200" dirty="0"/>
            </a:p>
          </p:txBody>
        </p:sp>
      </p:grpSp>
      <p:grpSp>
        <p:nvGrpSpPr>
          <p:cNvPr id="17" name="Group 16"/>
          <p:cNvGrpSpPr/>
          <p:nvPr/>
        </p:nvGrpSpPr>
        <p:grpSpPr>
          <a:xfrm>
            <a:off x="5044835" y="5079435"/>
            <a:ext cx="2102326" cy="828503"/>
            <a:chOff x="5072148" y="3293051"/>
            <a:chExt cx="828503" cy="828503"/>
          </a:xfrm>
          <a:scene3d>
            <a:camera prst="orthographicFront"/>
            <a:lightRig rig="flat" dir="t"/>
          </a:scene3d>
        </p:grpSpPr>
        <p:sp>
          <p:nvSpPr>
            <p:cNvPr id="18" name="Rounded Rectangle 17"/>
            <p:cNvSpPr/>
            <p:nvPr/>
          </p:nvSpPr>
          <p:spPr>
            <a:xfrm>
              <a:off x="5072148" y="3293051"/>
              <a:ext cx="828503" cy="828503"/>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19" name="Rounded Rectangle 4"/>
            <p:cNvSpPr txBox="1"/>
            <p:nvPr/>
          </p:nvSpPr>
          <p:spPr>
            <a:xfrm>
              <a:off x="5112592" y="3333495"/>
              <a:ext cx="747615" cy="74761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400" kern="1200" dirty="0" smtClean="0"/>
                <a:t>Are there areas where we have gaps in services?</a:t>
              </a:r>
              <a:endParaRPr lang="en-US" sz="1400" kern="1200" dirty="0"/>
            </a:p>
          </p:txBody>
        </p:sp>
      </p:grpSp>
      <p:grpSp>
        <p:nvGrpSpPr>
          <p:cNvPr id="20" name="Group 19"/>
          <p:cNvGrpSpPr/>
          <p:nvPr/>
        </p:nvGrpSpPr>
        <p:grpSpPr>
          <a:xfrm>
            <a:off x="8579185" y="2106494"/>
            <a:ext cx="2602935" cy="923145"/>
            <a:chOff x="6497927" y="2469876"/>
            <a:chExt cx="828503" cy="828503"/>
          </a:xfrm>
          <a:scene3d>
            <a:camera prst="orthographicFront"/>
            <a:lightRig rig="flat" dir="t"/>
          </a:scene3d>
        </p:grpSpPr>
        <p:sp>
          <p:nvSpPr>
            <p:cNvPr id="21" name="Rounded Rectangle 20"/>
            <p:cNvSpPr/>
            <p:nvPr/>
          </p:nvSpPr>
          <p:spPr>
            <a:xfrm>
              <a:off x="6497927" y="2469876"/>
              <a:ext cx="828503" cy="828503"/>
            </a:xfrm>
            <a:prstGeom prst="roundRect">
              <a:avLst/>
            </a:prstGeom>
          </p:spPr>
          <p:style>
            <a:lnRef idx="2">
              <a:schemeClr val="accent3">
                <a:shade val="50000"/>
              </a:schemeClr>
            </a:lnRef>
            <a:fillRef idx="1">
              <a:schemeClr val="accent3"/>
            </a:fillRef>
            <a:effectRef idx="0">
              <a:schemeClr val="accent3"/>
            </a:effectRef>
            <a:fontRef idx="minor">
              <a:schemeClr val="lt1"/>
            </a:fontRef>
          </p:style>
        </p:sp>
        <p:sp>
          <p:nvSpPr>
            <p:cNvPr id="22" name="Rounded Rectangle 4"/>
            <p:cNvSpPr txBox="1"/>
            <p:nvPr/>
          </p:nvSpPr>
          <p:spPr>
            <a:xfrm>
              <a:off x="6538371" y="2510320"/>
              <a:ext cx="747615" cy="7476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7780" tIns="17780" rIns="17780" bIns="17780" numCol="1" spcCol="1270" anchor="ctr" anchorCtr="0">
              <a:noAutofit/>
            </a:bodyPr>
            <a:lstStyle/>
            <a:p>
              <a:pPr lvl="0" algn="ctr" defTabSz="311150">
                <a:lnSpc>
                  <a:spcPct val="90000"/>
                </a:lnSpc>
                <a:spcBef>
                  <a:spcPct val="0"/>
                </a:spcBef>
                <a:spcAft>
                  <a:spcPct val="35000"/>
                </a:spcAft>
              </a:pPr>
              <a:r>
                <a:rPr lang="en-US" sz="1400" kern="1200" dirty="0" smtClean="0"/>
                <a:t>Are staff and clients travelling long distances to attend or deliver services? </a:t>
              </a:r>
              <a:endParaRPr lang="en-US" sz="1400" kern="1200" dirty="0"/>
            </a:p>
          </p:txBody>
        </p:sp>
      </p:grpSp>
      <p:grpSp>
        <p:nvGrpSpPr>
          <p:cNvPr id="23" name="Group 22"/>
          <p:cNvGrpSpPr/>
          <p:nvPr/>
        </p:nvGrpSpPr>
        <p:grpSpPr>
          <a:xfrm>
            <a:off x="8450964" y="3942278"/>
            <a:ext cx="2477769" cy="1004295"/>
            <a:chOff x="6497927" y="823528"/>
            <a:chExt cx="828503" cy="828503"/>
          </a:xfrm>
          <a:scene3d>
            <a:camera prst="orthographicFront"/>
            <a:lightRig rig="flat" dir="t"/>
          </a:scene3d>
        </p:grpSpPr>
        <p:sp>
          <p:nvSpPr>
            <p:cNvPr id="24" name="Rounded Rectangle 23"/>
            <p:cNvSpPr/>
            <p:nvPr/>
          </p:nvSpPr>
          <p:spPr>
            <a:xfrm>
              <a:off x="6497927" y="823528"/>
              <a:ext cx="828503" cy="828503"/>
            </a:xfrm>
            <a:prstGeom prst="roundRect">
              <a:avLst/>
            </a:prstGeom>
          </p:spPr>
          <p:style>
            <a:lnRef idx="2">
              <a:schemeClr val="accent4">
                <a:shade val="50000"/>
              </a:schemeClr>
            </a:lnRef>
            <a:fillRef idx="1">
              <a:schemeClr val="accent4"/>
            </a:fillRef>
            <a:effectRef idx="0">
              <a:schemeClr val="accent4"/>
            </a:effectRef>
            <a:fontRef idx="minor">
              <a:schemeClr val="lt1"/>
            </a:fontRef>
          </p:style>
        </p:sp>
        <p:sp>
          <p:nvSpPr>
            <p:cNvPr id="25" name="Rounded Rectangle 4"/>
            <p:cNvSpPr txBox="1"/>
            <p:nvPr/>
          </p:nvSpPr>
          <p:spPr>
            <a:xfrm>
              <a:off x="6538371" y="863972"/>
              <a:ext cx="747615" cy="74761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400" kern="1200" dirty="0" smtClean="0"/>
                <a:t>Are the locations of our services suitable?</a:t>
              </a:r>
              <a:endParaRPr lang="en-US" sz="1400" kern="1200" dirty="0"/>
            </a:p>
          </p:txBody>
        </p:sp>
      </p:grpSp>
      <p:grpSp>
        <p:nvGrpSpPr>
          <p:cNvPr id="26" name="Group 25"/>
          <p:cNvGrpSpPr/>
          <p:nvPr/>
        </p:nvGrpSpPr>
        <p:grpSpPr>
          <a:xfrm>
            <a:off x="4398680" y="3265409"/>
            <a:ext cx="3394639" cy="1236572"/>
            <a:chOff x="4868113" y="1442668"/>
            <a:chExt cx="1236572" cy="1236572"/>
          </a:xfrm>
          <a:solidFill>
            <a:schemeClr val="tx2"/>
          </a:solidFill>
          <a:scene3d>
            <a:camera prst="orthographicFront"/>
            <a:lightRig rig="flat" dir="t"/>
          </a:scene3d>
        </p:grpSpPr>
        <p:sp>
          <p:nvSpPr>
            <p:cNvPr id="27" name="Rounded Rectangle 26"/>
            <p:cNvSpPr/>
            <p:nvPr/>
          </p:nvSpPr>
          <p:spPr>
            <a:xfrm>
              <a:off x="4868113" y="1442668"/>
              <a:ext cx="1236572" cy="1236572"/>
            </a:xfrm>
            <a:prstGeom prst="round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8" name="Rounded Rectangle 4"/>
            <p:cNvSpPr txBox="1"/>
            <p:nvPr/>
          </p:nvSpPr>
          <p:spPr>
            <a:xfrm>
              <a:off x="4928477" y="1503032"/>
              <a:ext cx="1115844" cy="1115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Are we reaching the people who need us most?</a:t>
              </a:r>
              <a:endParaRPr lang="en-US" sz="2400" kern="1200" dirty="0"/>
            </a:p>
          </p:txBody>
        </p:sp>
      </p:grpSp>
    </p:spTree>
    <p:extLst>
      <p:ext uri="{BB962C8B-B14F-4D97-AF65-F5344CB8AC3E}">
        <p14:creationId xmlns:p14="http://schemas.microsoft.com/office/powerpoint/2010/main" val="4193050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23</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7" name="TextBox 6"/>
          <p:cNvSpPr txBox="1"/>
          <p:nvPr/>
        </p:nvSpPr>
        <p:spPr>
          <a:xfrm>
            <a:off x="6629399" y="1782248"/>
            <a:ext cx="4904317" cy="4524315"/>
          </a:xfrm>
          <a:prstGeom prst="rect">
            <a:avLst/>
          </a:prstGeom>
          <a:noFill/>
        </p:spPr>
        <p:txBody>
          <a:bodyPr wrap="square" rtlCol="0">
            <a:spAutoFit/>
          </a:bodyPr>
          <a:lstStyle/>
          <a:p>
            <a:r>
              <a:rPr lang="en-US" sz="3600" b="1" dirty="0" smtClean="0"/>
              <a:t>Outlets</a:t>
            </a:r>
          </a:p>
          <a:p>
            <a:pPr marL="0" indent="0">
              <a:buNone/>
            </a:pPr>
            <a:endParaRPr lang="en-AU" u="sng" dirty="0">
              <a:hlinkClick r:id="rId3"/>
            </a:endParaRPr>
          </a:p>
          <a:p>
            <a:pPr marL="342900" indent="-342900">
              <a:buFont typeface="Arial" panose="020B0604020202020204" pitchFamily="34" charset="0"/>
              <a:buChar char="•"/>
            </a:pPr>
            <a:r>
              <a:rPr lang="en-AU" sz="2400" u="sng" dirty="0">
                <a:hlinkClick r:id="rId3"/>
              </a:rPr>
              <a:t>Create and manage outlets</a:t>
            </a:r>
            <a:r>
              <a:rPr lang="en-AU" sz="2400" u="sng" dirty="0"/>
              <a:t>:</a:t>
            </a:r>
            <a:r>
              <a:rPr lang="en-US" sz="2400" dirty="0"/>
              <a:t> This is a DSS resource that shows you how to create an outlet in the Data Exchange.</a:t>
            </a:r>
            <a:endParaRPr lang="en-AU" sz="2400" dirty="0"/>
          </a:p>
          <a:p>
            <a:pPr marL="342900" indent="-342900">
              <a:buFont typeface="Arial" panose="020B0604020202020204" pitchFamily="34" charset="0"/>
              <a:buChar char="•"/>
            </a:pPr>
            <a:r>
              <a:rPr lang="en-AU" sz="2400" u="sng" dirty="0">
                <a:hlinkClick r:id="rId4"/>
              </a:rPr>
              <a:t>Setting up outlets on the Data Exchange</a:t>
            </a:r>
            <a:r>
              <a:rPr lang="en-AU" sz="2400" u="sng" dirty="0"/>
              <a:t>: </a:t>
            </a:r>
            <a:r>
              <a:rPr lang="en-US" sz="2400" dirty="0"/>
              <a:t>This is a DCJ resource that explains what outlets you should have and how many.</a:t>
            </a:r>
          </a:p>
          <a:p>
            <a:endParaRPr lang="en-AU" dirty="0"/>
          </a:p>
        </p:txBody>
      </p:sp>
      <p:sp>
        <p:nvSpPr>
          <p:cNvPr id="9" name="TextBox 8"/>
          <p:cNvSpPr txBox="1"/>
          <p:nvPr/>
        </p:nvSpPr>
        <p:spPr>
          <a:xfrm>
            <a:off x="609600" y="1771178"/>
            <a:ext cx="5676900" cy="3785652"/>
          </a:xfrm>
          <a:prstGeom prst="rect">
            <a:avLst/>
          </a:prstGeom>
          <a:noFill/>
        </p:spPr>
        <p:txBody>
          <a:bodyPr wrap="square" rtlCol="0">
            <a:spAutoFit/>
          </a:bodyPr>
          <a:lstStyle/>
          <a:p>
            <a:r>
              <a:rPr lang="en-US" sz="3600" b="1" dirty="0" smtClean="0"/>
              <a:t>Set up your </a:t>
            </a:r>
            <a:r>
              <a:rPr lang="en-US" sz="3600" b="1" dirty="0" err="1" smtClean="0"/>
              <a:t>organisation</a:t>
            </a:r>
            <a:endParaRPr lang="en-US" sz="3600" b="1" dirty="0" smtClean="0"/>
          </a:p>
          <a:p>
            <a:endParaRPr lang="en-US" sz="2800" dirty="0" smtClean="0">
              <a:hlinkClick r:id="rId5"/>
            </a:endParaRPr>
          </a:p>
          <a:p>
            <a:pPr marL="571500" indent="-571500">
              <a:buFont typeface="Arial" panose="020B0604020202020204" pitchFamily="34" charset="0"/>
              <a:buChar char="•"/>
            </a:pPr>
            <a:r>
              <a:rPr lang="en-US" sz="2800" dirty="0" smtClean="0">
                <a:hlinkClick r:id="rId5"/>
              </a:rPr>
              <a:t>Overview </a:t>
            </a:r>
            <a:r>
              <a:rPr lang="en-US" sz="2800" dirty="0">
                <a:hlinkClick r:id="rId5"/>
              </a:rPr>
              <a:t>of the My </a:t>
            </a:r>
            <a:r>
              <a:rPr lang="en-US" sz="2800" dirty="0" err="1">
                <a:hlinkClick r:id="rId5"/>
              </a:rPr>
              <a:t>Organisation</a:t>
            </a:r>
            <a:r>
              <a:rPr lang="en-US" sz="2800" dirty="0">
                <a:hlinkClick r:id="rId5"/>
              </a:rPr>
              <a:t> </a:t>
            </a:r>
            <a:r>
              <a:rPr lang="en-US" sz="2800" dirty="0" smtClean="0">
                <a:hlinkClick r:id="rId5"/>
              </a:rPr>
              <a:t>section</a:t>
            </a:r>
            <a:endParaRPr lang="en-US" sz="2800" dirty="0" smtClean="0"/>
          </a:p>
          <a:p>
            <a:pPr marL="571500" indent="-571500">
              <a:buFont typeface="Arial" panose="020B0604020202020204" pitchFamily="34" charset="0"/>
              <a:buChar char="•"/>
            </a:pPr>
            <a:r>
              <a:rPr lang="en-US" sz="2800" dirty="0">
                <a:hlinkClick r:id="rId6"/>
              </a:rPr>
              <a:t>Upload </a:t>
            </a:r>
            <a:r>
              <a:rPr lang="en-US" sz="2800" dirty="0" smtClean="0">
                <a:hlinkClick r:id="rId6"/>
              </a:rPr>
              <a:t>methods</a:t>
            </a:r>
            <a:endParaRPr lang="en-US" sz="2800" dirty="0" smtClean="0"/>
          </a:p>
          <a:p>
            <a:pPr marL="571500" indent="-571500">
              <a:buFont typeface="Arial" panose="020B0604020202020204" pitchFamily="34" charset="0"/>
              <a:buChar char="•"/>
            </a:pPr>
            <a:r>
              <a:rPr lang="en-US" sz="2800" dirty="0">
                <a:hlinkClick r:id="rId7"/>
              </a:rPr>
              <a:t>Update participation in the partnership approach</a:t>
            </a:r>
            <a:endParaRPr lang="en-AU" sz="2800" dirty="0"/>
          </a:p>
          <a:p>
            <a:endParaRPr lang="en-AU" sz="3600" b="1" dirty="0"/>
          </a:p>
        </p:txBody>
      </p:sp>
    </p:spTree>
    <p:extLst>
      <p:ext uri="{BB962C8B-B14F-4D97-AF65-F5344CB8AC3E}">
        <p14:creationId xmlns:p14="http://schemas.microsoft.com/office/powerpoint/2010/main" val="3807747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can I go for help?</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24</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9" name="Table 8"/>
          <p:cNvGraphicFramePr>
            <a:graphicFrameLocks noGrp="1"/>
          </p:cNvGraphicFramePr>
          <p:nvPr>
            <p:extLst/>
          </p:nvPr>
        </p:nvGraphicFramePr>
        <p:xfrm>
          <a:off x="609600" y="1681856"/>
          <a:ext cx="10972800" cy="4384559"/>
        </p:xfrm>
        <a:graphic>
          <a:graphicData uri="http://schemas.openxmlformats.org/drawingml/2006/table">
            <a:tbl>
              <a:tblPr firstRow="1" firstCol="1" bandRow="1"/>
              <a:tblGrid>
                <a:gridCol w="5486400">
                  <a:extLst>
                    <a:ext uri="{9D8B030D-6E8A-4147-A177-3AD203B41FA5}">
                      <a16:colId xmlns:a16="http://schemas.microsoft.com/office/drawing/2014/main" val="3430548306"/>
                    </a:ext>
                  </a:extLst>
                </a:gridCol>
                <a:gridCol w="5486400">
                  <a:extLst>
                    <a:ext uri="{9D8B030D-6E8A-4147-A177-3AD203B41FA5}">
                      <a16:colId xmlns:a16="http://schemas.microsoft.com/office/drawing/2014/main" val="1662021127"/>
                    </a:ext>
                  </a:extLst>
                </a:gridCol>
              </a:tblGrid>
              <a:tr h="319857">
                <a:tc>
                  <a:txBody>
                    <a:bodyPr/>
                    <a:lstStyle/>
                    <a:p>
                      <a:pPr>
                        <a:lnSpc>
                          <a:spcPct val="115000"/>
                        </a:lnSpc>
                        <a:spcBef>
                          <a:spcPts val="600"/>
                        </a:spcBef>
                        <a:spcAft>
                          <a:spcPts val="600"/>
                        </a:spcAft>
                      </a:pPr>
                      <a:r>
                        <a:rPr lang="en-GB" sz="1600" b="1" dirty="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AU" sz="16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Bef>
                          <a:spcPts val="600"/>
                        </a:spcBef>
                        <a:spcAft>
                          <a:spcPts val="600"/>
                        </a:spcAft>
                      </a:pPr>
                      <a:r>
                        <a:rPr lang="en-GB" sz="1600" b="1" dirty="0">
                          <a:solidFill>
                            <a:schemeClr val="bg1"/>
                          </a:solidFill>
                          <a:effectLst/>
                          <a:latin typeface="Gotham" panose="02000504050000020004" pitchFamily="2" charset="0"/>
                          <a:ea typeface="Calibri" panose="020F0502020204030204" pitchFamily="34" charset="0"/>
                          <a:cs typeface="Arial" panose="020B0604020202020204" pitchFamily="34" charset="0"/>
                        </a:rPr>
                        <a:t>Type of Support</a:t>
                      </a:r>
                      <a:endParaRPr lang="en-AU" sz="16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171876482"/>
                  </a:ext>
                </a:extLst>
              </a:tr>
              <a:tr h="319857">
                <a:tc>
                  <a:txBody>
                    <a:bodyPr/>
                    <a:lstStyle/>
                    <a:p>
                      <a:pPr algn="ctr">
                        <a:lnSpc>
                          <a:spcPct val="115000"/>
                        </a:lnSpc>
                        <a:spcBef>
                          <a:spcPts val="300"/>
                        </a:spcBef>
                        <a:spcAft>
                          <a:spcPts val="300"/>
                        </a:spcAft>
                      </a:pP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3"/>
                        </a:rPr>
                        <a:t>DSS Data Exchange Website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Training resources for the Data Exchange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82302525"/>
                  </a:ext>
                </a:extLst>
              </a:tr>
              <a:tr h="1191353">
                <a:tc>
                  <a:txBody>
                    <a:bodyPr/>
                    <a:lstStyle/>
                    <a:p>
                      <a:pPr algn="ctr">
                        <a:lnSpc>
                          <a:spcPct val="115000"/>
                        </a:lnSpc>
                        <a:spcBef>
                          <a:spcPts val="300"/>
                        </a:spcBef>
                        <a:spcAft>
                          <a:spcPts val="300"/>
                        </a:spcAft>
                      </a:pPr>
                      <a:r>
                        <a:rPr lang="en-GB" sz="1600" b="1">
                          <a:effectLst/>
                          <a:latin typeface="Gotham" panose="02000504050000020004" pitchFamily="2" charset="0"/>
                          <a:ea typeface="Calibri" panose="020F0502020204030204" pitchFamily="34" charset="0"/>
                          <a:cs typeface="Calibri" panose="020F0502020204030204" pitchFamily="34" charset="0"/>
                        </a:rPr>
                        <a:t>DSS Helpline:</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u="none" strike="noStrike">
                          <a:solidFill>
                            <a:srgbClr val="0563C1"/>
                          </a:solidFill>
                          <a:effectLst/>
                          <a:latin typeface="Gotham" panose="02000504050000020004" pitchFamily="2" charset="0"/>
                          <a:ea typeface="Calibri" panose="020F0502020204030204" pitchFamily="34" charset="0"/>
                          <a:cs typeface="Calibri" panose="020F0502020204030204" pitchFamily="34" charset="0"/>
                          <a:hlinkClick r:id="rId4"/>
                        </a:rPr>
                        <a:t>dssdataexchange.helpdesk@dss.gov.au</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Calibri" panose="020F0502020204030204" pitchFamily="34" charset="0"/>
                        </a:rPr>
                        <a:t>or </a:t>
                      </a:r>
                      <a:r>
                        <a:rPr lang="en-GB" sz="1600" u="none" strike="noStrike">
                          <a:solidFill>
                            <a:srgbClr val="0563C1"/>
                          </a:solidFill>
                          <a:effectLst/>
                          <a:latin typeface="Gotham" panose="02000504050000020004" pitchFamily="2" charset="0"/>
                          <a:ea typeface="Calibri" panose="020F0502020204030204" pitchFamily="34" charset="0"/>
                          <a:cs typeface="Calibri" panose="020F0502020204030204" pitchFamily="34" charset="0"/>
                          <a:hlinkClick r:id="rId5"/>
                        </a:rPr>
                        <a:t>1800 020 283</a:t>
                      </a:r>
                      <a:r>
                        <a:rPr lang="en-GB" sz="1600">
                          <a:effectLst/>
                          <a:latin typeface="Gotham" panose="02000504050000020004" pitchFamily="2" charset="0"/>
                          <a:ea typeface="Calibri" panose="020F0502020204030204" pitchFamily="34" charset="0"/>
                          <a:cs typeface="Calibri" panose="020F0502020204030204" pitchFamily="34" charset="0"/>
                        </a:rPr>
                        <a:t> (8.30am – 5.30pm Monday to Friday)</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Technical issues with the Data Exchange web platform</a:t>
                      </a:r>
                      <a:endParaRPr lang="en-AU" sz="1600">
                        <a:effectLst/>
                        <a:latin typeface="Gotham" panose="02000504050000020004" pitchFamily="2" charset="0"/>
                        <a:ea typeface="Calibri" panose="020F0502020204030204" pitchFamily="34" charset="0"/>
                        <a:cs typeface="Arial" panose="020B0604020202020204" pitchFamily="34" charset="0"/>
                      </a:endParaRPr>
                    </a:p>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(NB: not myGovID or RAM)</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133418627"/>
                  </a:ext>
                </a:extLst>
              </a:tr>
              <a:tr h="319857">
                <a:tc>
                  <a:txBody>
                    <a:bodyPr/>
                    <a:lstStyle/>
                    <a:p>
                      <a:pPr algn="ctr">
                        <a:lnSpc>
                          <a:spcPct val="115000"/>
                        </a:lnSpc>
                        <a:spcBef>
                          <a:spcPts val="300"/>
                        </a:spcBef>
                        <a:spcAft>
                          <a:spcPts val="300"/>
                        </a:spcAft>
                      </a:pP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6"/>
                        </a:rPr>
                        <a:t>TEI Website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Training resources tailored to the TEI program</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18198220"/>
                  </a:ext>
                </a:extLst>
              </a:tr>
              <a:tr h="755605">
                <a:tc>
                  <a:txBody>
                    <a:bodyPr/>
                    <a:lstStyle/>
                    <a:p>
                      <a:pPr algn="ctr">
                        <a:lnSpc>
                          <a:spcPct val="115000"/>
                        </a:lnSpc>
                        <a:spcBef>
                          <a:spcPts val="300"/>
                        </a:spcBef>
                        <a:spcAft>
                          <a:spcPts val="300"/>
                        </a:spcAft>
                      </a:pPr>
                      <a:r>
                        <a:rPr lang="en-GB" sz="1600" b="1">
                          <a:effectLst/>
                          <a:latin typeface="Gotham" panose="02000504050000020004" pitchFamily="2" charset="0"/>
                          <a:ea typeface="Calibri" panose="020F0502020204030204" pitchFamily="34" charset="0"/>
                          <a:cs typeface="Arial" panose="020B0604020202020204" pitchFamily="34" charset="0"/>
                        </a:rPr>
                        <a:t>TEI Inbox:</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tei@facs.nsw.gov.au</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TEI specific questions which are unavailable in existing resources</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856847736"/>
                  </a:ext>
                </a:extLst>
              </a:tr>
              <a:tr h="755605">
                <a:tc>
                  <a:txBody>
                    <a:bodyPr/>
                    <a:lstStyle/>
                    <a:p>
                      <a:pPr algn="ctr">
                        <a:lnSpc>
                          <a:spcPct val="115000"/>
                        </a:lnSpc>
                        <a:spcBef>
                          <a:spcPts val="300"/>
                        </a:spcBef>
                        <a:spcAft>
                          <a:spcPts val="300"/>
                        </a:spcAft>
                      </a:pPr>
                      <a:r>
                        <a:rPr lang="en-GB" sz="1600" b="1">
                          <a:effectLst/>
                          <a:latin typeface="Gotham" panose="02000504050000020004" pitchFamily="2" charset="0"/>
                          <a:ea typeface="Calibri" panose="020F0502020204030204" pitchFamily="34" charset="0"/>
                          <a:cs typeface="Arial" panose="020B0604020202020204" pitchFamily="34" charset="0"/>
                        </a:rPr>
                        <a:t>myGovID and RAM support line:</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u="none" strike="noStrike">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7"/>
                        </a:rPr>
                        <a:t>1300 287 539</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Support for issues with myGovID and RAM</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78047923"/>
                  </a:ext>
                </a:extLst>
              </a:tr>
              <a:tr h="319857">
                <a:tc>
                  <a:txBody>
                    <a:bodyPr/>
                    <a:lstStyle/>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myGovID ‘</a:t>
                      </a: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8"/>
                        </a:rPr>
                        <a:t>Need help?</a:t>
                      </a:r>
                      <a:r>
                        <a:rPr lang="en-GB" sz="1600">
                          <a:effectLst/>
                          <a:latin typeface="Gotham" panose="02000504050000020004" pitchFamily="2" charset="0"/>
                          <a:ea typeface="Calibri" panose="020F0502020204030204" pitchFamily="34" charset="0"/>
                          <a:cs typeface="Arial" panose="020B0604020202020204" pitchFamily="34" charset="0"/>
                        </a:rPr>
                        <a:t>’ webpage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Support resources for myGovID</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670034360"/>
                  </a:ext>
                </a:extLst>
              </a:tr>
              <a:tr h="319857">
                <a:tc>
                  <a:txBody>
                    <a:bodyPr/>
                    <a:lstStyle/>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RAM ‘</a:t>
                      </a: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9"/>
                        </a:rPr>
                        <a:t>Help</a:t>
                      </a:r>
                      <a:r>
                        <a:rPr lang="en-GB" sz="1600">
                          <a:effectLst/>
                          <a:latin typeface="Gotham" panose="02000504050000020004" pitchFamily="2" charset="0"/>
                          <a:ea typeface="Calibri" panose="020F0502020204030204" pitchFamily="34" charset="0"/>
                          <a:cs typeface="Arial" panose="020B0604020202020204" pitchFamily="34" charset="0"/>
                        </a:rPr>
                        <a:t>’ webpage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dirty="0">
                          <a:effectLst/>
                          <a:latin typeface="Gotham" panose="02000504050000020004" pitchFamily="2" charset="0"/>
                          <a:ea typeface="Calibri" panose="020F0502020204030204" pitchFamily="34" charset="0"/>
                          <a:cs typeface="Arial" panose="020B0604020202020204" pitchFamily="34" charset="0"/>
                        </a:rPr>
                        <a:t>Support resources for RAM</a:t>
                      </a:r>
                      <a:endParaRPr lang="en-AU" sz="16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26519264"/>
                  </a:ext>
                </a:extLst>
              </a:tr>
            </a:tbl>
          </a:graphicData>
        </a:graphic>
      </p:graphicFrame>
    </p:spTree>
    <p:extLst>
      <p:ext uri="{BB962C8B-B14F-4D97-AF65-F5344CB8AC3E}">
        <p14:creationId xmlns:p14="http://schemas.microsoft.com/office/powerpoint/2010/main" val="3212065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37612"/>
            <a:ext cx="5251373" cy="4541589"/>
          </a:xfrm>
        </p:spPr>
        <p:txBody>
          <a:bodyPr anchor="ctr"/>
          <a:lstStyle/>
          <a:p>
            <a:pPr>
              <a:spcAft>
                <a:spcPts val="1200"/>
              </a:spcAft>
            </a:pPr>
            <a:r>
              <a:rPr lang="en-US" sz="2000" b="1" dirty="0" smtClean="0"/>
              <a:t>Our ultimate </a:t>
            </a:r>
            <a:r>
              <a:rPr lang="en-US" sz="2000" b="1" dirty="0"/>
              <a:t>goal is to clearly understand </a:t>
            </a:r>
            <a:r>
              <a:rPr lang="en-US" sz="2000" b="1" dirty="0" smtClean="0"/>
              <a:t>our client’s needs, in real time, so we can make sure people get the right support at the right time.</a:t>
            </a:r>
          </a:p>
          <a:p>
            <a:pPr>
              <a:spcAft>
                <a:spcPts val="1200"/>
              </a:spcAft>
            </a:pPr>
            <a:r>
              <a:rPr lang="en-US" sz="2000" dirty="0"/>
              <a:t>High-quality data helps us understand what works and what we can do better to achieve greater outcomes for our clients and communities</a:t>
            </a:r>
            <a:r>
              <a:rPr lang="en-US" sz="2000" dirty="0" smtClean="0"/>
              <a:t>.</a:t>
            </a:r>
          </a:p>
          <a:p>
            <a:pPr>
              <a:spcAft>
                <a:spcPts val="1200"/>
              </a:spcAft>
            </a:pPr>
            <a:r>
              <a:rPr lang="en-US" sz="2000" dirty="0"/>
              <a:t>It can be a </a:t>
            </a:r>
            <a:r>
              <a:rPr lang="en-US" sz="2000" dirty="0" smtClean="0"/>
              <a:t>powerful </a:t>
            </a:r>
            <a:r>
              <a:rPr lang="en-US" sz="2000" dirty="0"/>
              <a:t>tool for planning, decision-making, evaluation and advocacy. </a:t>
            </a:r>
            <a:endParaRPr lang="en-US" sz="2000" b="1" dirty="0"/>
          </a:p>
        </p:txBody>
      </p:sp>
      <p:sp>
        <p:nvSpPr>
          <p:cNvPr id="3" name="Title 2"/>
          <p:cNvSpPr>
            <a:spLocks noGrp="1"/>
          </p:cNvSpPr>
          <p:nvPr>
            <p:ph type="title"/>
          </p:nvPr>
        </p:nvSpPr>
        <p:spPr/>
        <p:txBody>
          <a:bodyPr/>
          <a:lstStyle/>
          <a:p>
            <a:r>
              <a:rPr lang="en-US" dirty="0" smtClean="0"/>
              <a:t>Why do we need high-quality data?</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3</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6706633" y="1637612"/>
            <a:ext cx="4541589" cy="4541589"/>
          </a:xfrm>
          <a:prstGeom prst="rect">
            <a:avLst/>
          </a:prstGeom>
        </p:spPr>
      </p:pic>
    </p:spTree>
    <p:extLst>
      <p:ext uri="{BB962C8B-B14F-4D97-AF65-F5344CB8AC3E}">
        <p14:creationId xmlns:p14="http://schemas.microsoft.com/office/powerpoint/2010/main" val="1485477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446963" y="582205"/>
            <a:ext cx="5456752" cy="5898273"/>
          </a:xfrm>
          <a:prstGeom prst="rect">
            <a:avLst/>
          </a:prstGeom>
        </p:spPr>
      </p:pic>
      <p:sp>
        <p:nvSpPr>
          <p:cNvPr id="3" name="Title 2"/>
          <p:cNvSpPr>
            <a:spLocks noGrp="1"/>
          </p:cNvSpPr>
          <p:nvPr>
            <p:ph type="title"/>
          </p:nvPr>
        </p:nvSpPr>
        <p:spPr>
          <a:xfrm>
            <a:off x="278524" y="455230"/>
            <a:ext cx="10972800" cy="605582"/>
          </a:xfrm>
        </p:spPr>
        <p:txBody>
          <a:bodyPr/>
          <a:lstStyle/>
          <a:p>
            <a:r>
              <a:rPr lang="en-US" dirty="0" smtClean="0"/>
              <a:t>Data Exchange Quick Start Guide</a:t>
            </a:r>
            <a:endParaRPr lang="en-AU" dirty="0"/>
          </a:p>
        </p:txBody>
      </p:sp>
      <p:sp>
        <p:nvSpPr>
          <p:cNvPr id="7" name="TextBox 6"/>
          <p:cNvSpPr txBox="1"/>
          <p:nvPr/>
        </p:nvSpPr>
        <p:spPr>
          <a:xfrm>
            <a:off x="579367" y="1686649"/>
            <a:ext cx="5569186" cy="4401205"/>
          </a:xfrm>
          <a:prstGeom prst="rect">
            <a:avLst/>
          </a:prstGeom>
          <a:noFill/>
        </p:spPr>
        <p:txBody>
          <a:bodyPr wrap="square" rtlCol="0">
            <a:spAutoFit/>
          </a:bodyPr>
          <a:lstStyle/>
          <a:p>
            <a:r>
              <a:rPr lang="en-US" sz="2800" dirty="0" smtClean="0"/>
              <a:t>Key resource: </a:t>
            </a:r>
            <a:r>
              <a:rPr lang="en-AU" sz="2800" u="sng" dirty="0" err="1" smtClean="0">
                <a:hlinkClick r:id="rId4"/>
              </a:rPr>
              <a:t>Quickstart</a:t>
            </a:r>
            <a:r>
              <a:rPr lang="en-AU" sz="2800" u="sng" dirty="0" smtClean="0">
                <a:hlinkClick r:id="rId4"/>
              </a:rPr>
              <a:t> </a:t>
            </a:r>
            <a:r>
              <a:rPr lang="en-AU" sz="2800" u="sng" dirty="0">
                <a:hlinkClick r:id="rId4"/>
              </a:rPr>
              <a:t>guide to the Data </a:t>
            </a:r>
            <a:r>
              <a:rPr lang="en-AU" sz="2800" u="sng" dirty="0" smtClean="0">
                <a:hlinkClick r:id="rId4"/>
              </a:rPr>
              <a:t>Exchange</a:t>
            </a:r>
            <a:endParaRPr lang="en-AU" sz="2800" u="sng" dirty="0" smtClean="0"/>
          </a:p>
          <a:p>
            <a:endParaRPr lang="en-US" sz="2800" u="sng" dirty="0"/>
          </a:p>
          <a:p>
            <a:pPr marL="457200" indent="-457200">
              <a:buFont typeface="Arial" panose="020B0604020202020204" pitchFamily="34" charset="0"/>
              <a:buChar char="•"/>
            </a:pPr>
            <a:r>
              <a:rPr lang="en-US" sz="2800" dirty="0" smtClean="0"/>
              <a:t>This document outlines the 11 key steps you need to follow to access and start using the Data Exchange.</a:t>
            </a:r>
          </a:p>
          <a:p>
            <a:pPr marL="457200" indent="-457200">
              <a:buFont typeface="Arial" panose="020B0604020202020204" pitchFamily="34" charset="0"/>
              <a:buChar char="•"/>
            </a:pPr>
            <a:r>
              <a:rPr lang="en-US" sz="2800" dirty="0" smtClean="0"/>
              <a:t>It includes links to key resources for each step.</a:t>
            </a:r>
            <a:endParaRPr lang="en-AU" sz="2800" dirty="0"/>
          </a:p>
          <a:p>
            <a:endParaRPr lang="en-AU" sz="2800" dirty="0"/>
          </a:p>
        </p:txBody>
      </p:sp>
      <p:pic>
        <p:nvPicPr>
          <p:cNvPr id="11" name="Picture 10" descr="terminology - When describing a CS paper, can it b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5463" y="987240"/>
            <a:ext cx="457258" cy="432109"/>
          </a:xfrm>
          <a:prstGeom prst="rect">
            <a:avLst/>
          </a:prstGeom>
        </p:spPr>
      </p:pic>
      <p:pic>
        <p:nvPicPr>
          <p:cNvPr id="12" name="Picture 11" descr="terminology - When describing a CS paper, can it b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5463" y="1448435"/>
            <a:ext cx="457258" cy="432109"/>
          </a:xfrm>
          <a:prstGeom prst="rect">
            <a:avLst/>
          </a:prstGeom>
        </p:spPr>
      </p:pic>
      <p:pic>
        <p:nvPicPr>
          <p:cNvPr id="13" name="Picture 12" descr="terminology - When describing a CS paper, can it b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5463" y="1887704"/>
            <a:ext cx="457258" cy="432109"/>
          </a:xfrm>
          <a:prstGeom prst="rect">
            <a:avLst/>
          </a:prstGeom>
        </p:spPr>
      </p:pic>
      <p:pic>
        <p:nvPicPr>
          <p:cNvPr id="14" name="Picture 13" descr="terminology - When describing a CS paper, can it b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5463" y="2256159"/>
            <a:ext cx="457258" cy="432109"/>
          </a:xfrm>
          <a:prstGeom prst="rect">
            <a:avLst/>
          </a:prstGeom>
        </p:spPr>
      </p:pic>
    </p:spTree>
    <p:extLst>
      <p:ext uri="{BB962C8B-B14F-4D97-AF65-F5344CB8AC3E}">
        <p14:creationId xmlns:p14="http://schemas.microsoft.com/office/powerpoint/2010/main" val="2946798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944" y="1701735"/>
            <a:ext cx="4876800" cy="605582"/>
          </a:xfrm>
        </p:spPr>
        <p:txBody>
          <a:bodyPr/>
          <a:lstStyle/>
          <a:p>
            <a:r>
              <a:rPr lang="en-US" dirty="0" smtClean="0"/>
              <a:t>Quick start guide: steps 5 and 6</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5</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6" name="TextBox 5"/>
          <p:cNvSpPr txBox="1"/>
          <p:nvPr/>
        </p:nvSpPr>
        <p:spPr>
          <a:xfrm>
            <a:off x="857322" y="2851803"/>
            <a:ext cx="4146043" cy="646331"/>
          </a:xfrm>
          <a:prstGeom prst="rect">
            <a:avLst/>
          </a:prstGeom>
          <a:noFill/>
        </p:spPr>
        <p:txBody>
          <a:bodyPr wrap="square" rtlCol="0">
            <a:spAutoFit/>
          </a:bodyPr>
          <a:lstStyle/>
          <a:p>
            <a:r>
              <a:rPr lang="en-AU" u="sng" dirty="0" err="1">
                <a:hlinkClick r:id="rId3"/>
              </a:rPr>
              <a:t>Quickstart</a:t>
            </a:r>
            <a:r>
              <a:rPr lang="en-AU" u="sng" dirty="0">
                <a:hlinkClick r:id="rId3"/>
              </a:rPr>
              <a:t> guide to the Data Exchange</a:t>
            </a:r>
            <a:endParaRPr lang="en-AU" u="sng" dirty="0"/>
          </a:p>
          <a:p>
            <a:endParaRPr lang="en-AU" dirty="0"/>
          </a:p>
        </p:txBody>
      </p:sp>
      <p:pic>
        <p:nvPicPr>
          <p:cNvPr id="2" name="Picture 1"/>
          <p:cNvPicPr>
            <a:picLocks noChangeAspect="1"/>
          </p:cNvPicPr>
          <p:nvPr/>
        </p:nvPicPr>
        <p:blipFill>
          <a:blip r:embed="rId4"/>
          <a:stretch>
            <a:fillRect/>
          </a:stretch>
        </p:blipFill>
        <p:spPr>
          <a:xfrm>
            <a:off x="5521144" y="283845"/>
            <a:ext cx="5847896" cy="6146512"/>
          </a:xfrm>
          <a:prstGeom prst="rect">
            <a:avLst/>
          </a:prstGeom>
        </p:spPr>
      </p:pic>
    </p:spTree>
    <p:extLst>
      <p:ext uri="{BB962C8B-B14F-4D97-AF65-F5344CB8AC3E}">
        <p14:creationId xmlns:p14="http://schemas.microsoft.com/office/powerpoint/2010/main" val="3080965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557860"/>
            <a:ext cx="5037221" cy="3228472"/>
          </a:xfrm>
        </p:spPr>
        <p:txBody>
          <a:bodyPr/>
          <a:lstStyle/>
          <a:p>
            <a:r>
              <a:rPr lang="en-US" sz="2400" dirty="0" smtClean="0"/>
              <a:t>Review your program activities</a:t>
            </a:r>
          </a:p>
          <a:p>
            <a:r>
              <a:rPr lang="en-US" sz="2400" dirty="0" smtClean="0"/>
              <a:t>Opt in to </a:t>
            </a:r>
            <a:r>
              <a:rPr lang="en-US" sz="2400" dirty="0"/>
              <a:t>the Partnership </a:t>
            </a:r>
            <a:r>
              <a:rPr lang="en-US" sz="2400" dirty="0" smtClean="0"/>
              <a:t>Approach</a:t>
            </a:r>
          </a:p>
          <a:p>
            <a:r>
              <a:rPr lang="en-US" sz="2400" dirty="0"/>
              <a:t>Select an upload </a:t>
            </a:r>
            <a:r>
              <a:rPr lang="en-US" sz="2400" dirty="0" smtClean="0"/>
              <a:t>method</a:t>
            </a:r>
          </a:p>
          <a:p>
            <a:r>
              <a:rPr lang="en-US" sz="2400" dirty="0"/>
              <a:t>Add delivery </a:t>
            </a:r>
            <a:r>
              <a:rPr lang="en-US" sz="2400" dirty="0" smtClean="0"/>
              <a:t>organisations</a:t>
            </a:r>
          </a:p>
          <a:p>
            <a:r>
              <a:rPr lang="en-US" sz="2400" dirty="0" smtClean="0"/>
              <a:t>Create outlets</a:t>
            </a:r>
          </a:p>
          <a:p>
            <a:r>
              <a:rPr lang="en-US" sz="2400" dirty="0" smtClean="0"/>
              <a:t>Add and edit users</a:t>
            </a:r>
          </a:p>
        </p:txBody>
      </p:sp>
      <p:sp>
        <p:nvSpPr>
          <p:cNvPr id="3" name="Title 2"/>
          <p:cNvSpPr>
            <a:spLocks noGrp="1"/>
          </p:cNvSpPr>
          <p:nvPr>
            <p:ph type="title"/>
          </p:nvPr>
        </p:nvSpPr>
        <p:spPr/>
        <p:txBody>
          <a:bodyPr/>
          <a:lstStyle/>
          <a:p>
            <a:r>
              <a:rPr lang="en-US" dirty="0" smtClean="0"/>
              <a:t>Setting up your </a:t>
            </a:r>
            <a:r>
              <a:rPr lang="en-US" dirty="0" err="1" smtClean="0"/>
              <a:t>organisation</a:t>
            </a:r>
            <a:r>
              <a:rPr lang="en-US" dirty="0" smtClean="0"/>
              <a:t> in DEX</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6</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7" name="Picture 6"/>
          <p:cNvPicPr>
            <a:picLocks noChangeAspect="1"/>
          </p:cNvPicPr>
          <p:nvPr/>
        </p:nvPicPr>
        <p:blipFill>
          <a:blip r:embed="rId3"/>
          <a:stretch>
            <a:fillRect/>
          </a:stretch>
        </p:blipFill>
        <p:spPr>
          <a:xfrm>
            <a:off x="5861352" y="1757907"/>
            <a:ext cx="5908805" cy="4033293"/>
          </a:xfrm>
          <a:prstGeom prst="rect">
            <a:avLst/>
          </a:prstGeom>
        </p:spPr>
      </p:pic>
      <p:sp>
        <p:nvSpPr>
          <p:cNvPr id="8" name="TextBox 7"/>
          <p:cNvSpPr txBox="1"/>
          <p:nvPr/>
        </p:nvSpPr>
        <p:spPr>
          <a:xfrm>
            <a:off x="5861352" y="5828397"/>
            <a:ext cx="5908805" cy="369332"/>
          </a:xfrm>
          <a:prstGeom prst="rect">
            <a:avLst/>
          </a:prstGeom>
          <a:noFill/>
        </p:spPr>
        <p:txBody>
          <a:bodyPr wrap="square" rtlCol="0">
            <a:spAutoFit/>
          </a:bodyPr>
          <a:lstStyle/>
          <a:p>
            <a:r>
              <a:rPr lang="en-US" dirty="0" err="1" smtClean="0"/>
              <a:t>Taskcard</a:t>
            </a:r>
            <a:r>
              <a:rPr lang="en-US" dirty="0" smtClean="0"/>
              <a:t>: </a:t>
            </a:r>
            <a:r>
              <a:rPr lang="en-US" dirty="0" smtClean="0">
                <a:hlinkClick r:id="rId4"/>
              </a:rPr>
              <a:t>Overview of the My </a:t>
            </a:r>
            <a:r>
              <a:rPr lang="en-US" dirty="0" err="1" smtClean="0">
                <a:hlinkClick r:id="rId4"/>
              </a:rPr>
              <a:t>Organisation</a:t>
            </a:r>
            <a:r>
              <a:rPr lang="en-US" dirty="0" smtClean="0">
                <a:hlinkClick r:id="rId4"/>
              </a:rPr>
              <a:t> section</a:t>
            </a:r>
            <a:endParaRPr lang="en-AU" dirty="0"/>
          </a:p>
        </p:txBody>
      </p:sp>
      <p:sp>
        <p:nvSpPr>
          <p:cNvPr id="6" name="Rectangle 5"/>
          <p:cNvSpPr/>
          <p:nvPr/>
        </p:nvSpPr>
        <p:spPr>
          <a:xfrm>
            <a:off x="593272" y="1712986"/>
            <a:ext cx="4729842" cy="7036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Only </a:t>
            </a:r>
            <a:r>
              <a:rPr lang="en-US" dirty="0" err="1" smtClean="0"/>
              <a:t>organisation</a:t>
            </a:r>
            <a:r>
              <a:rPr lang="en-US" dirty="0" smtClean="0"/>
              <a:t> administrators can complete these tasks.</a:t>
            </a:r>
            <a:endParaRPr lang="en-AU" dirty="0"/>
          </a:p>
        </p:txBody>
      </p:sp>
    </p:spTree>
    <p:extLst>
      <p:ext uri="{BB962C8B-B14F-4D97-AF65-F5344CB8AC3E}">
        <p14:creationId xmlns:p14="http://schemas.microsoft.com/office/powerpoint/2010/main" val="1652766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7890" y="3525088"/>
            <a:ext cx="3266745" cy="3196387"/>
          </a:xfrm>
        </p:spPr>
        <p:txBody>
          <a:bodyPr/>
          <a:lstStyle/>
          <a:p>
            <a:pPr marL="0" indent="0">
              <a:buNone/>
            </a:pPr>
            <a:r>
              <a:rPr lang="en-US" sz="1800" dirty="0" smtClean="0"/>
              <a:t>Key: </a:t>
            </a:r>
          </a:p>
          <a:p>
            <a:pPr marL="514350" indent="-514350">
              <a:buAutoNum type="arabicPeriod"/>
            </a:pPr>
            <a:r>
              <a:rPr lang="en-US" sz="1800" dirty="0" smtClean="0"/>
              <a:t>Edit </a:t>
            </a:r>
            <a:r>
              <a:rPr lang="en-US" sz="1800" dirty="0" err="1" smtClean="0"/>
              <a:t>organisation</a:t>
            </a:r>
            <a:r>
              <a:rPr lang="en-US" sz="1800" dirty="0" smtClean="0"/>
              <a:t> details</a:t>
            </a:r>
          </a:p>
          <a:p>
            <a:pPr marL="514350" indent="-514350">
              <a:buAutoNum type="arabicPeriod"/>
            </a:pPr>
            <a:r>
              <a:rPr lang="en-US" sz="1800" dirty="0" err="1" smtClean="0"/>
              <a:t>Organisation</a:t>
            </a:r>
            <a:r>
              <a:rPr lang="en-US" sz="1800" dirty="0" smtClean="0"/>
              <a:t> details section</a:t>
            </a:r>
          </a:p>
          <a:p>
            <a:pPr marL="514350" indent="-514350">
              <a:buAutoNum type="arabicPeriod"/>
            </a:pPr>
            <a:r>
              <a:rPr lang="en-US" sz="1800" dirty="0" smtClean="0"/>
              <a:t>Outlets listing</a:t>
            </a:r>
          </a:p>
          <a:p>
            <a:pPr marL="514350" indent="-514350">
              <a:buAutoNum type="arabicPeriod"/>
            </a:pPr>
            <a:r>
              <a:rPr lang="en-US" sz="1800" dirty="0" smtClean="0"/>
              <a:t>Add outlets button</a:t>
            </a:r>
          </a:p>
          <a:p>
            <a:pPr marL="514350" indent="-514350">
              <a:buAutoNum type="arabicPeriod"/>
            </a:pPr>
            <a:r>
              <a:rPr lang="en-US" sz="1800" dirty="0" smtClean="0"/>
              <a:t>Search different pages</a:t>
            </a:r>
          </a:p>
          <a:p>
            <a:pPr marL="514350" indent="-514350">
              <a:buAutoNum type="arabicPeriod"/>
            </a:pPr>
            <a:r>
              <a:rPr lang="en-US" sz="1800" dirty="0" smtClean="0"/>
              <a:t>List of program activities</a:t>
            </a:r>
          </a:p>
          <a:p>
            <a:pPr marL="514350" indent="-514350">
              <a:buAutoNum type="arabicPeriod"/>
            </a:pPr>
            <a:r>
              <a:rPr lang="en-US" sz="1800" dirty="0" smtClean="0"/>
              <a:t>Notifications </a:t>
            </a:r>
            <a:endParaRPr lang="en-AU" sz="1800" dirty="0"/>
          </a:p>
        </p:txBody>
      </p:sp>
      <p:sp>
        <p:nvSpPr>
          <p:cNvPr id="3" name="Title 2"/>
          <p:cNvSpPr>
            <a:spLocks noGrp="1"/>
          </p:cNvSpPr>
          <p:nvPr>
            <p:ph type="title"/>
          </p:nvPr>
        </p:nvSpPr>
        <p:spPr>
          <a:xfrm>
            <a:off x="609600" y="361666"/>
            <a:ext cx="5143671" cy="605582"/>
          </a:xfrm>
        </p:spPr>
        <p:txBody>
          <a:bodyPr/>
          <a:lstStyle/>
          <a:p>
            <a:r>
              <a:rPr lang="en-US" dirty="0" smtClean="0"/>
              <a:t>Check your program activities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7</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6096000" y="307142"/>
            <a:ext cx="5143671" cy="5819023"/>
          </a:xfrm>
          <a:prstGeom prst="rect">
            <a:avLst/>
          </a:prstGeom>
        </p:spPr>
      </p:pic>
      <p:sp>
        <p:nvSpPr>
          <p:cNvPr id="7" name="TextBox 6"/>
          <p:cNvSpPr txBox="1"/>
          <p:nvPr/>
        </p:nvSpPr>
        <p:spPr>
          <a:xfrm>
            <a:off x="609600" y="1588168"/>
            <a:ext cx="5143671" cy="1477328"/>
          </a:xfrm>
          <a:prstGeom prst="rect">
            <a:avLst/>
          </a:prstGeom>
          <a:noFill/>
        </p:spPr>
        <p:txBody>
          <a:bodyPr wrap="square" rtlCol="0">
            <a:spAutoFit/>
          </a:bodyPr>
          <a:lstStyle/>
          <a:p>
            <a:r>
              <a:rPr lang="en-US" dirty="0" smtClean="0"/>
              <a:t>Check your program activities to make sure they match your contract.</a:t>
            </a:r>
          </a:p>
          <a:p>
            <a:r>
              <a:rPr lang="en-US" dirty="0" smtClean="0"/>
              <a:t>If they don’t, get in touch with your contract manager. DCJ can update your program activities for you.</a:t>
            </a:r>
            <a:endParaRPr lang="en-AU" dirty="0"/>
          </a:p>
        </p:txBody>
      </p:sp>
    </p:spTree>
    <p:extLst>
      <p:ext uri="{BB962C8B-B14F-4D97-AF65-F5344CB8AC3E}">
        <p14:creationId xmlns:p14="http://schemas.microsoft.com/office/powerpoint/2010/main" val="2873047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2"/>
            <a:ext cx="4330890" cy="4525963"/>
          </a:xfrm>
        </p:spPr>
        <p:txBody>
          <a:bodyPr/>
          <a:lstStyle/>
          <a:p>
            <a:r>
              <a:rPr lang="en-US" sz="2200" dirty="0" smtClean="0"/>
              <a:t>In the TEI program, it is compulsory to participate in the Partnership Approach.</a:t>
            </a:r>
          </a:p>
          <a:p>
            <a:r>
              <a:rPr lang="en-US" sz="2200" dirty="0" smtClean="0"/>
              <a:t>You can opt in your whole </a:t>
            </a:r>
            <a:r>
              <a:rPr lang="en-US" sz="2200" dirty="0" err="1" smtClean="0"/>
              <a:t>organisation</a:t>
            </a:r>
            <a:r>
              <a:rPr lang="en-US" sz="2200" dirty="0"/>
              <a:t> </a:t>
            </a:r>
            <a:r>
              <a:rPr lang="en-US" sz="2200" dirty="0" smtClean="0"/>
              <a:t>OR you can just sign up individual program activities.</a:t>
            </a:r>
          </a:p>
          <a:p>
            <a:r>
              <a:rPr lang="en-US" sz="2200" dirty="0" smtClean="0"/>
              <a:t>Opting in to the partnership approach means you will have access to extra reports, including a report designed specifically for the TEI program.</a:t>
            </a:r>
          </a:p>
        </p:txBody>
      </p:sp>
      <p:sp>
        <p:nvSpPr>
          <p:cNvPr id="3" name="Title 2"/>
          <p:cNvSpPr>
            <a:spLocks noGrp="1"/>
          </p:cNvSpPr>
          <p:nvPr>
            <p:ph type="title"/>
          </p:nvPr>
        </p:nvSpPr>
        <p:spPr/>
        <p:txBody>
          <a:bodyPr/>
          <a:lstStyle/>
          <a:p>
            <a:r>
              <a:rPr lang="en-US" dirty="0" smtClean="0"/>
              <a:t>Opt in to the Partnership Approach</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8</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5269671" y="1600202"/>
            <a:ext cx="6429375" cy="3981450"/>
          </a:xfrm>
          <a:prstGeom prst="rect">
            <a:avLst/>
          </a:prstGeom>
        </p:spPr>
      </p:pic>
      <p:sp>
        <p:nvSpPr>
          <p:cNvPr id="7" name="TextBox 6"/>
          <p:cNvSpPr txBox="1"/>
          <p:nvPr/>
        </p:nvSpPr>
        <p:spPr>
          <a:xfrm>
            <a:off x="5269671" y="5579961"/>
            <a:ext cx="6312729" cy="369332"/>
          </a:xfrm>
          <a:prstGeom prst="rect">
            <a:avLst/>
          </a:prstGeom>
          <a:noFill/>
        </p:spPr>
        <p:txBody>
          <a:bodyPr wrap="square" rtlCol="0">
            <a:spAutoFit/>
          </a:bodyPr>
          <a:lstStyle/>
          <a:p>
            <a:pPr algn="ctr"/>
            <a:r>
              <a:rPr lang="en-US" dirty="0" err="1" smtClean="0"/>
              <a:t>Taskcard</a:t>
            </a:r>
            <a:r>
              <a:rPr lang="en-US" dirty="0" smtClean="0"/>
              <a:t>: </a:t>
            </a:r>
            <a:r>
              <a:rPr lang="en-US" dirty="0">
                <a:hlinkClick r:id="rId4"/>
              </a:rPr>
              <a:t>Update participation in the partnership approach</a:t>
            </a:r>
            <a:r>
              <a:rPr lang="en-US" dirty="0"/>
              <a:t> </a:t>
            </a:r>
            <a:endParaRPr lang="en-AU" dirty="0"/>
          </a:p>
        </p:txBody>
      </p:sp>
    </p:spTree>
    <p:extLst>
      <p:ext uri="{BB962C8B-B14F-4D97-AF65-F5344CB8AC3E}">
        <p14:creationId xmlns:p14="http://schemas.microsoft.com/office/powerpoint/2010/main" val="3058071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9945" y="4266085"/>
            <a:ext cx="6495290" cy="2054504"/>
          </a:xfrm>
        </p:spPr>
        <p:txBody>
          <a:bodyPr/>
          <a:lstStyle/>
          <a:p>
            <a:r>
              <a:rPr lang="en-AU" sz="1400" dirty="0" smtClean="0"/>
              <a:t>If you choose option </a:t>
            </a:r>
            <a:r>
              <a:rPr lang="en-AU" sz="1400" dirty="0"/>
              <a:t>1 or 2, technical specifications need to be sent to your IT specialist. </a:t>
            </a:r>
            <a:r>
              <a:rPr lang="en-GB" sz="1400" u="sng" dirty="0">
                <a:hlinkClick r:id="rId3"/>
              </a:rPr>
              <a:t>Web services technical specifications</a:t>
            </a:r>
            <a:r>
              <a:rPr lang="en-GB" sz="1400" dirty="0"/>
              <a:t> and </a:t>
            </a:r>
            <a:r>
              <a:rPr lang="en-GB" sz="1400" u="sng" dirty="0">
                <a:hlinkClick r:id="rId4"/>
              </a:rPr>
              <a:t>Bulk file upload technical specifications</a:t>
            </a:r>
            <a:r>
              <a:rPr lang="en-GB" sz="1400" u="sng" dirty="0"/>
              <a:t> </a:t>
            </a:r>
            <a:r>
              <a:rPr lang="en-AU" sz="1400" dirty="0"/>
              <a:t>provide more information. </a:t>
            </a:r>
            <a:endParaRPr lang="en-AU" sz="1200" dirty="0"/>
          </a:p>
          <a:p>
            <a:r>
              <a:rPr lang="en-AU" sz="1400" dirty="0"/>
              <a:t>There is a staging environment for your IT vendor/specialist to test their coding before ‘live’ data is uploaded. This process can take some time, so do this early. </a:t>
            </a:r>
            <a:endParaRPr lang="en-AU" sz="1400" dirty="0" smtClean="0"/>
          </a:p>
          <a:p>
            <a:r>
              <a:rPr lang="en-US" sz="1400" dirty="0"/>
              <a:t>See </a:t>
            </a:r>
            <a:r>
              <a:rPr lang="en-US" sz="1400" dirty="0">
                <a:hlinkClick r:id="rId5"/>
              </a:rPr>
              <a:t>Upload methods</a:t>
            </a:r>
            <a:r>
              <a:rPr lang="en-US" sz="1400" dirty="0"/>
              <a:t> for more information</a:t>
            </a:r>
            <a:r>
              <a:rPr lang="en-US" sz="1400" dirty="0" smtClean="0"/>
              <a:t>.</a:t>
            </a:r>
            <a:endParaRPr lang="en-AU" sz="1400" dirty="0" smtClean="0"/>
          </a:p>
          <a:p>
            <a:r>
              <a:rPr lang="en-AU" sz="1400" dirty="0" smtClean="0"/>
              <a:t>Contact </a:t>
            </a:r>
            <a:r>
              <a:rPr lang="en-AU" sz="1400" dirty="0"/>
              <a:t>the Data Exchange helpdesk for </a:t>
            </a:r>
            <a:r>
              <a:rPr lang="en-AU" sz="1400" dirty="0" smtClean="0"/>
              <a:t>assistance.</a:t>
            </a:r>
            <a:endParaRPr lang="en-AU" sz="1400" dirty="0"/>
          </a:p>
        </p:txBody>
      </p:sp>
      <p:sp>
        <p:nvSpPr>
          <p:cNvPr id="3" name="Title 2"/>
          <p:cNvSpPr>
            <a:spLocks noGrp="1"/>
          </p:cNvSpPr>
          <p:nvPr>
            <p:ph type="title"/>
          </p:nvPr>
        </p:nvSpPr>
        <p:spPr/>
        <p:txBody>
          <a:bodyPr/>
          <a:lstStyle/>
          <a:p>
            <a:r>
              <a:rPr lang="en-US" dirty="0" smtClean="0"/>
              <a:t>Select an upload method</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9</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dirty="0"/>
          </a:p>
        </p:txBody>
      </p:sp>
      <p:sp>
        <p:nvSpPr>
          <p:cNvPr id="9" name="TextBox 8"/>
          <p:cNvSpPr txBox="1"/>
          <p:nvPr/>
        </p:nvSpPr>
        <p:spPr>
          <a:xfrm>
            <a:off x="609600" y="1524842"/>
            <a:ext cx="10491537" cy="954107"/>
          </a:xfrm>
          <a:prstGeom prst="rect">
            <a:avLst/>
          </a:prstGeom>
          <a:noFill/>
        </p:spPr>
        <p:txBody>
          <a:bodyPr wrap="square" rtlCol="0">
            <a:spAutoFit/>
          </a:bodyPr>
          <a:lstStyle/>
          <a:p>
            <a:r>
              <a:rPr lang="en-US" sz="2800" dirty="0" smtClean="0"/>
              <a:t>There are three different ways you can enter/upload data into the Data Exchange:</a:t>
            </a:r>
            <a:endParaRPr lang="en-AU" sz="2800" dirty="0"/>
          </a:p>
        </p:txBody>
      </p:sp>
      <p:grpSp>
        <p:nvGrpSpPr>
          <p:cNvPr id="10" name="Group 9"/>
          <p:cNvGrpSpPr/>
          <p:nvPr/>
        </p:nvGrpSpPr>
        <p:grpSpPr>
          <a:xfrm>
            <a:off x="4294035" y="2674705"/>
            <a:ext cx="3121200" cy="1523761"/>
            <a:chOff x="1423035" y="119"/>
            <a:chExt cx="2539603" cy="1523761"/>
          </a:xfrm>
        </p:grpSpPr>
        <p:sp>
          <p:nvSpPr>
            <p:cNvPr id="11" name="Rectangle 10"/>
            <p:cNvSpPr/>
            <p:nvPr/>
          </p:nvSpPr>
          <p:spPr>
            <a:xfrm>
              <a:off x="1423035" y="119"/>
              <a:ext cx="2539603" cy="152376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p:cNvSpPr txBox="1"/>
            <p:nvPr/>
          </p:nvSpPr>
          <p:spPr>
            <a:xfrm>
              <a:off x="1423035" y="119"/>
              <a:ext cx="2539603" cy="1523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2. System-to-system transfer</a:t>
              </a:r>
              <a:endParaRPr lang="en-US" sz="2500" kern="1200" dirty="0"/>
            </a:p>
          </p:txBody>
        </p:sp>
      </p:grpSp>
      <p:grpSp>
        <p:nvGrpSpPr>
          <p:cNvPr id="13" name="Group 12"/>
          <p:cNvGrpSpPr/>
          <p:nvPr/>
        </p:nvGrpSpPr>
        <p:grpSpPr>
          <a:xfrm>
            <a:off x="919944" y="2674707"/>
            <a:ext cx="3121200" cy="1523761"/>
            <a:chOff x="4216598" y="119"/>
            <a:chExt cx="2539603" cy="1523761"/>
          </a:xfrm>
        </p:grpSpPr>
        <p:sp>
          <p:nvSpPr>
            <p:cNvPr id="14" name="Rectangle 13"/>
            <p:cNvSpPr/>
            <p:nvPr/>
          </p:nvSpPr>
          <p:spPr>
            <a:xfrm>
              <a:off x="4216598" y="119"/>
              <a:ext cx="2539603" cy="152376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p:cNvSpPr txBox="1"/>
            <p:nvPr/>
          </p:nvSpPr>
          <p:spPr>
            <a:xfrm>
              <a:off x="4216598" y="119"/>
              <a:ext cx="2539603" cy="1523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1. Bulk upload</a:t>
              </a:r>
              <a:endParaRPr lang="en-US" sz="2500" kern="1200" dirty="0"/>
            </a:p>
          </p:txBody>
        </p:sp>
      </p:grpSp>
      <p:grpSp>
        <p:nvGrpSpPr>
          <p:cNvPr id="16" name="Group 15"/>
          <p:cNvGrpSpPr/>
          <p:nvPr/>
        </p:nvGrpSpPr>
        <p:grpSpPr>
          <a:xfrm>
            <a:off x="7668127" y="2674706"/>
            <a:ext cx="3122664" cy="1523761"/>
            <a:chOff x="7010161" y="119"/>
            <a:chExt cx="2539603" cy="1523761"/>
          </a:xfrm>
        </p:grpSpPr>
        <p:sp>
          <p:nvSpPr>
            <p:cNvPr id="17" name="Rectangle 16"/>
            <p:cNvSpPr/>
            <p:nvPr/>
          </p:nvSpPr>
          <p:spPr>
            <a:xfrm>
              <a:off x="7010161" y="119"/>
              <a:ext cx="2539603" cy="152376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xtBox 17"/>
            <p:cNvSpPr txBox="1"/>
            <p:nvPr/>
          </p:nvSpPr>
          <p:spPr>
            <a:xfrm>
              <a:off x="7010161" y="119"/>
              <a:ext cx="2539603" cy="1523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3. Manual data entry via the web-based portal</a:t>
              </a:r>
              <a:endParaRPr lang="en-US" sz="2500" kern="1200" dirty="0"/>
            </a:p>
          </p:txBody>
        </p:sp>
      </p:grpSp>
      <p:sp>
        <p:nvSpPr>
          <p:cNvPr id="19" name="Content Placeholder 1"/>
          <p:cNvSpPr txBox="1">
            <a:spLocks/>
          </p:cNvSpPr>
          <p:nvPr/>
        </p:nvSpPr>
        <p:spPr bwMode="auto">
          <a:xfrm>
            <a:off x="7668127" y="4394224"/>
            <a:ext cx="3122664" cy="192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1400" dirty="0" smtClean="0"/>
              <a:t>If you choose option </a:t>
            </a:r>
            <a:r>
              <a:rPr lang="en-US" sz="1400" dirty="0" smtClean="0"/>
              <a:t>3, use the </a:t>
            </a:r>
            <a:r>
              <a:rPr lang="en-US" sz="1400" dirty="0" err="1" smtClean="0"/>
              <a:t>taskcards</a:t>
            </a:r>
            <a:r>
              <a:rPr lang="en-US" sz="1400" dirty="0" smtClean="0"/>
              <a:t> and learning module on the Data Exchange website to learn how to use the portal.</a:t>
            </a:r>
            <a:endParaRPr lang="en-AU" sz="1400" dirty="0"/>
          </a:p>
        </p:txBody>
      </p:sp>
    </p:spTree>
    <p:extLst>
      <p:ext uri="{BB962C8B-B14F-4D97-AF65-F5344CB8AC3E}">
        <p14:creationId xmlns:p14="http://schemas.microsoft.com/office/powerpoint/2010/main" val="4194653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3676</TotalTime>
  <Words>6594</Words>
  <Application>Microsoft Office PowerPoint</Application>
  <PresentationFormat>Widescreen</PresentationFormat>
  <Paragraphs>401</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Gotham</vt:lpstr>
      <vt:lpstr>2_Office Theme</vt:lpstr>
      <vt:lpstr>Custom Design</vt:lpstr>
      <vt:lpstr>PowerPoint Presentation</vt:lpstr>
      <vt:lpstr>Purpose</vt:lpstr>
      <vt:lpstr>Why do we need high-quality data?</vt:lpstr>
      <vt:lpstr>Data Exchange Quick Start Guide</vt:lpstr>
      <vt:lpstr>Quick start guide: steps 5 and 6</vt:lpstr>
      <vt:lpstr>Setting up your organisation in DEX</vt:lpstr>
      <vt:lpstr>Check your program activities</vt:lpstr>
      <vt:lpstr>Opt in to the Partnership Approach</vt:lpstr>
      <vt:lpstr>Select an upload method</vt:lpstr>
      <vt:lpstr>What is an outlet?</vt:lpstr>
      <vt:lpstr>How to create an outlet in the Data Exchange</vt:lpstr>
      <vt:lpstr>How to create an outlet in the Data Exchange</vt:lpstr>
      <vt:lpstr>How to create an outlet in the Data Exchange</vt:lpstr>
      <vt:lpstr>How to create an outlet in the Data Exchange</vt:lpstr>
      <vt:lpstr>How to create an outlet in the Data Exchange</vt:lpstr>
      <vt:lpstr>Setting up outlets in the Data Exchange</vt:lpstr>
      <vt:lpstr>How many outlets do I need to create?</vt:lpstr>
      <vt:lpstr>How many outlets do I need to create?</vt:lpstr>
      <vt:lpstr>Setting up outlets when you have multiple TEI contracts</vt:lpstr>
      <vt:lpstr>Setting up outlets when you have multiple TEI contracts</vt:lpstr>
      <vt:lpstr>Why is it important to create an accurate outlet?</vt:lpstr>
      <vt:lpstr>Why it is important to create an accurate outlet?</vt:lpstr>
      <vt:lpstr>Resources</vt:lpstr>
      <vt:lpstr>Where can I go for help?</vt:lpstr>
    </vt:vector>
  </TitlesOfParts>
  <Company>Department of Communitws &amp;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3. Set up your organisation and create outlets.docx</dc:title>
  <dc:creator>Olivia Falvey</dc:creator>
  <cp:lastModifiedBy>JOSHUA YOUKHANA</cp:lastModifiedBy>
  <cp:revision>332</cp:revision>
  <cp:lastPrinted>2011-08-19T00:15:31Z</cp:lastPrinted>
  <dcterms:created xsi:type="dcterms:W3CDTF">2012-03-13T05:08:59Z</dcterms:created>
  <dcterms:modified xsi:type="dcterms:W3CDTF">2021-03-11T22:57:21Z</dcterms:modified>
</cp:coreProperties>
</file>