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8" r:id="rId1"/>
    <p:sldMasterId id="2147483676" r:id="rId2"/>
  </p:sldMasterIdLst>
  <p:notesMasterIdLst>
    <p:notesMasterId r:id="rId33"/>
  </p:notesMasterIdLst>
  <p:handoutMasterIdLst>
    <p:handoutMasterId r:id="rId34"/>
  </p:handoutMasterIdLst>
  <p:sldIdLst>
    <p:sldId id="271" r:id="rId3"/>
    <p:sldId id="377" r:id="rId4"/>
    <p:sldId id="378" r:id="rId5"/>
    <p:sldId id="379" r:id="rId6"/>
    <p:sldId id="352" r:id="rId7"/>
    <p:sldId id="354" r:id="rId8"/>
    <p:sldId id="300" r:id="rId9"/>
    <p:sldId id="355" r:id="rId10"/>
    <p:sldId id="334" r:id="rId11"/>
    <p:sldId id="333" r:id="rId12"/>
    <p:sldId id="359" r:id="rId13"/>
    <p:sldId id="358" r:id="rId14"/>
    <p:sldId id="360" r:id="rId15"/>
    <p:sldId id="345" r:id="rId16"/>
    <p:sldId id="361" r:id="rId17"/>
    <p:sldId id="362" r:id="rId18"/>
    <p:sldId id="364" r:id="rId19"/>
    <p:sldId id="363" r:id="rId20"/>
    <p:sldId id="374" r:id="rId21"/>
    <p:sldId id="366" r:id="rId22"/>
    <p:sldId id="367" r:id="rId23"/>
    <p:sldId id="368" r:id="rId24"/>
    <p:sldId id="369" r:id="rId25"/>
    <p:sldId id="370" r:id="rId26"/>
    <p:sldId id="327" r:id="rId27"/>
    <p:sldId id="330" r:id="rId28"/>
    <p:sldId id="319" r:id="rId29"/>
    <p:sldId id="318" r:id="rId30"/>
    <p:sldId id="376" r:id="rId31"/>
    <p:sldId id="380" r:id="rId3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n-ea"/>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mn-ea"/>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mn-ea"/>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mn-ea"/>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leen Blair" initials="KB" lastIdx="1" clrIdx="0">
    <p:extLst>
      <p:ext uri="{19B8F6BF-5375-455C-9EA6-DF929625EA0E}">
        <p15:presenceInfo xmlns:p15="http://schemas.microsoft.com/office/powerpoint/2012/main" userId="S-1-5-21-73586283-1563985344-1801674531-848794" providerId="AD"/>
      </p:ext>
    </p:extLst>
  </p:cmAuthor>
  <p:cmAuthor id="2" name="Kerri Scott" initials="KS" lastIdx="5" clrIdx="1">
    <p:extLst>
      <p:ext uri="{19B8F6BF-5375-455C-9EA6-DF929625EA0E}">
        <p15:presenceInfo xmlns:p15="http://schemas.microsoft.com/office/powerpoint/2012/main" userId="S-1-5-21-73586283-1563985344-1801674531-1917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1DE"/>
    <a:srgbClr val="9BBB59"/>
    <a:srgbClr val="F79646"/>
    <a:srgbClr val="FDEADA"/>
    <a:srgbClr val="3A5683"/>
    <a:srgbClr val="E9EDF4"/>
    <a:srgbClr val="008FCA"/>
    <a:srgbClr val="DB5921"/>
    <a:srgbClr val="521343"/>
    <a:srgbClr val="0069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67021" autoAdjust="0"/>
  </p:normalViewPr>
  <p:slideViewPr>
    <p:cSldViewPr snapToGrid="0" snapToObjects="1">
      <p:cViewPr varScale="1">
        <p:scale>
          <a:sx n="58" d="100"/>
          <a:sy n="58" d="100"/>
        </p:scale>
        <p:origin x="1626"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diagrams/_rels/data3.xml.rels><?xml version="1.0" encoding="UTF-8" standalone="yes"?>
<Relationships xmlns="http://schemas.openxmlformats.org/package/2006/relationships"><Relationship Id="rId2" Type="http://schemas.openxmlformats.org/officeDocument/2006/relationships/hyperlink" Target="https://dex.dss.gov.au/document/511" TargetMode="External"/><Relationship Id="rId1" Type="http://schemas.openxmlformats.org/officeDocument/2006/relationships/hyperlink" Target="https://dex.dss.gov.au/document/371" TargetMode="External"/></Relationships>
</file>

<file path=ppt/diagrams/_rels/data7.xml.rels><?xml version="1.0" encoding="UTF-8" standalone="yes"?>
<Relationships xmlns="http://schemas.openxmlformats.org/package/2006/relationships"><Relationship Id="rId2" Type="http://schemas.openxmlformats.org/officeDocument/2006/relationships/hyperlink" Target="https://dex.dss.gov.au/document/511" TargetMode="External"/><Relationship Id="rId1" Type="http://schemas.openxmlformats.org/officeDocument/2006/relationships/hyperlink" Target="https://dex.dss.gov.au/document/371"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s://dex.dss.gov.au/document/371" TargetMode="External"/><Relationship Id="rId1" Type="http://schemas.openxmlformats.org/officeDocument/2006/relationships/hyperlink" Target="https://dex.dss.gov.au/document/511" TargetMode="External"/></Relationships>
</file>

<file path=ppt/diagrams/_rels/drawing7.xml.rels><?xml version="1.0" encoding="UTF-8" standalone="yes"?>
<Relationships xmlns="http://schemas.openxmlformats.org/package/2006/relationships"><Relationship Id="rId2" Type="http://schemas.openxmlformats.org/officeDocument/2006/relationships/hyperlink" Target="https://dex.dss.gov.au/document/371" TargetMode="External"/><Relationship Id="rId1" Type="http://schemas.openxmlformats.org/officeDocument/2006/relationships/hyperlink" Target="https://dex.dss.gov.au/document/511"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538FE1-1219-4EA3-BDED-A4BF455D3D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8D081D1-D097-4F3E-8179-93B7F4EAA84D}">
      <dgm:prSet phldrT="[Text]"/>
      <dgm:spPr/>
      <dgm:t>
        <a:bodyPr/>
        <a:lstStyle/>
        <a:p>
          <a:r>
            <a:rPr lang="en-US" dirty="0" smtClean="0"/>
            <a:t>When should I use Community SCORE?</a:t>
          </a:r>
          <a:endParaRPr lang="en-US" dirty="0"/>
        </a:p>
      </dgm:t>
    </dgm:pt>
    <dgm:pt modelId="{DA03FA82-D927-4BEE-8EAF-4FD4D7598FFE}" type="parTrans" cxnId="{B9599D2A-CFFF-40DA-AFF8-DD174DE1BDB8}">
      <dgm:prSet/>
      <dgm:spPr/>
      <dgm:t>
        <a:bodyPr/>
        <a:lstStyle/>
        <a:p>
          <a:endParaRPr lang="en-US"/>
        </a:p>
      </dgm:t>
    </dgm:pt>
    <dgm:pt modelId="{CF2F2009-86F7-40F4-BD74-E0AE9201A910}" type="sibTrans" cxnId="{B9599D2A-CFFF-40DA-AFF8-DD174DE1BDB8}">
      <dgm:prSet/>
      <dgm:spPr/>
      <dgm:t>
        <a:bodyPr/>
        <a:lstStyle/>
        <a:p>
          <a:endParaRPr lang="en-US"/>
        </a:p>
      </dgm:t>
    </dgm:pt>
    <dgm:pt modelId="{C1BDBBA9-64A3-410D-AC12-12757B31A162}">
      <dgm:prSet phldrT="[Text]"/>
      <dgm:spPr/>
      <dgm:t>
        <a:bodyPr/>
        <a:lstStyle/>
        <a:p>
          <a:r>
            <a:rPr lang="en-US" dirty="0" smtClean="0"/>
            <a:t>How do I use Community SCORE?</a:t>
          </a:r>
          <a:endParaRPr lang="en-US" dirty="0"/>
        </a:p>
      </dgm:t>
    </dgm:pt>
    <dgm:pt modelId="{095945D2-4F32-41BD-B7B3-055ABF6FBCC2}" type="parTrans" cxnId="{049CD557-7354-4D1B-B576-3061965FC819}">
      <dgm:prSet/>
      <dgm:spPr/>
      <dgm:t>
        <a:bodyPr/>
        <a:lstStyle/>
        <a:p>
          <a:endParaRPr lang="en-US"/>
        </a:p>
      </dgm:t>
    </dgm:pt>
    <dgm:pt modelId="{ADB618DF-4FD6-4F61-B676-48F3E99A4C31}" type="sibTrans" cxnId="{049CD557-7354-4D1B-B576-3061965FC819}">
      <dgm:prSet/>
      <dgm:spPr/>
      <dgm:t>
        <a:bodyPr/>
        <a:lstStyle/>
        <a:p>
          <a:endParaRPr lang="en-US"/>
        </a:p>
      </dgm:t>
    </dgm:pt>
    <dgm:pt modelId="{F698F3B8-69E4-4FDF-88E5-197F18303D40}">
      <dgm:prSet phldrT="[Text]"/>
      <dgm:spPr/>
      <dgm:t>
        <a:bodyPr/>
        <a:lstStyle/>
        <a:p>
          <a:r>
            <a:rPr lang="en-US" dirty="0" smtClean="0"/>
            <a:t>What is Community SCORE?</a:t>
          </a:r>
          <a:endParaRPr lang="en-US" dirty="0"/>
        </a:p>
      </dgm:t>
    </dgm:pt>
    <dgm:pt modelId="{FFF56671-C0E2-4514-AE55-0A176BD2C82E}" type="parTrans" cxnId="{DA4632E0-4EBC-4295-B8C6-C8287DC9D731}">
      <dgm:prSet/>
      <dgm:spPr/>
      <dgm:t>
        <a:bodyPr/>
        <a:lstStyle/>
        <a:p>
          <a:endParaRPr lang="en-US"/>
        </a:p>
      </dgm:t>
    </dgm:pt>
    <dgm:pt modelId="{64CF874F-5698-4028-B5F3-3B95DCEE24F6}" type="sibTrans" cxnId="{DA4632E0-4EBC-4295-B8C6-C8287DC9D731}">
      <dgm:prSet/>
      <dgm:spPr/>
      <dgm:t>
        <a:bodyPr/>
        <a:lstStyle/>
        <a:p>
          <a:endParaRPr lang="en-US"/>
        </a:p>
      </dgm:t>
    </dgm:pt>
    <dgm:pt modelId="{5EBBCDA8-FA77-4394-A51B-51AE895E8178}" type="pres">
      <dgm:prSet presAssocID="{AE538FE1-1219-4EA3-BDED-A4BF455D3DB9}" presName="diagram" presStyleCnt="0">
        <dgm:presLayoutVars>
          <dgm:dir/>
          <dgm:resizeHandles val="exact"/>
        </dgm:presLayoutVars>
      </dgm:prSet>
      <dgm:spPr/>
      <dgm:t>
        <a:bodyPr/>
        <a:lstStyle/>
        <a:p>
          <a:endParaRPr lang="en-US"/>
        </a:p>
      </dgm:t>
    </dgm:pt>
    <dgm:pt modelId="{8DDB65A8-D29E-4FC6-AEA0-71900673B558}" type="pres">
      <dgm:prSet presAssocID="{F698F3B8-69E4-4FDF-88E5-197F18303D40}" presName="node" presStyleLbl="node1" presStyleIdx="0" presStyleCnt="3">
        <dgm:presLayoutVars>
          <dgm:bulletEnabled val="1"/>
        </dgm:presLayoutVars>
      </dgm:prSet>
      <dgm:spPr/>
      <dgm:t>
        <a:bodyPr/>
        <a:lstStyle/>
        <a:p>
          <a:endParaRPr lang="en-US"/>
        </a:p>
      </dgm:t>
    </dgm:pt>
    <dgm:pt modelId="{0BD901D8-4AE0-4798-BCA6-AFB0A1686EAF}" type="pres">
      <dgm:prSet presAssocID="{64CF874F-5698-4028-B5F3-3B95DCEE24F6}" presName="sibTrans" presStyleCnt="0"/>
      <dgm:spPr/>
    </dgm:pt>
    <dgm:pt modelId="{35AA1BB3-90A0-4EE4-9730-F5FF60CEC5DE}" type="pres">
      <dgm:prSet presAssocID="{E8D081D1-D097-4F3E-8179-93B7F4EAA84D}" presName="node" presStyleLbl="node1" presStyleIdx="1" presStyleCnt="3">
        <dgm:presLayoutVars>
          <dgm:bulletEnabled val="1"/>
        </dgm:presLayoutVars>
      </dgm:prSet>
      <dgm:spPr/>
      <dgm:t>
        <a:bodyPr/>
        <a:lstStyle/>
        <a:p>
          <a:endParaRPr lang="en-US"/>
        </a:p>
      </dgm:t>
    </dgm:pt>
    <dgm:pt modelId="{4C77E760-4FD1-44E1-95CE-7E3EB1697C4B}" type="pres">
      <dgm:prSet presAssocID="{CF2F2009-86F7-40F4-BD74-E0AE9201A910}" presName="sibTrans" presStyleCnt="0"/>
      <dgm:spPr/>
    </dgm:pt>
    <dgm:pt modelId="{7960EFA4-8644-4967-943A-9F34240869B9}" type="pres">
      <dgm:prSet presAssocID="{C1BDBBA9-64A3-410D-AC12-12757B31A162}" presName="node" presStyleLbl="node1" presStyleIdx="2" presStyleCnt="3">
        <dgm:presLayoutVars>
          <dgm:bulletEnabled val="1"/>
        </dgm:presLayoutVars>
      </dgm:prSet>
      <dgm:spPr/>
      <dgm:t>
        <a:bodyPr/>
        <a:lstStyle/>
        <a:p>
          <a:endParaRPr lang="en-US"/>
        </a:p>
      </dgm:t>
    </dgm:pt>
  </dgm:ptLst>
  <dgm:cxnLst>
    <dgm:cxn modelId="{4DD47010-DCF3-4F54-864A-36E8BFFA73B7}" type="presOf" srcId="{F698F3B8-69E4-4FDF-88E5-197F18303D40}" destId="{8DDB65A8-D29E-4FC6-AEA0-71900673B558}" srcOrd="0" destOrd="0" presId="urn:microsoft.com/office/officeart/2005/8/layout/default"/>
    <dgm:cxn modelId="{C8DF1AA3-07A1-4F4A-9AA0-A326F7564367}" type="presOf" srcId="{E8D081D1-D097-4F3E-8179-93B7F4EAA84D}" destId="{35AA1BB3-90A0-4EE4-9730-F5FF60CEC5DE}" srcOrd="0" destOrd="0" presId="urn:microsoft.com/office/officeart/2005/8/layout/default"/>
    <dgm:cxn modelId="{285F3281-D9EC-4173-9D56-2FDAA9E61027}" type="presOf" srcId="{AE538FE1-1219-4EA3-BDED-A4BF455D3DB9}" destId="{5EBBCDA8-FA77-4394-A51B-51AE895E8178}" srcOrd="0" destOrd="0" presId="urn:microsoft.com/office/officeart/2005/8/layout/default"/>
    <dgm:cxn modelId="{049CD557-7354-4D1B-B576-3061965FC819}" srcId="{AE538FE1-1219-4EA3-BDED-A4BF455D3DB9}" destId="{C1BDBBA9-64A3-410D-AC12-12757B31A162}" srcOrd="2" destOrd="0" parTransId="{095945D2-4F32-41BD-B7B3-055ABF6FBCC2}" sibTransId="{ADB618DF-4FD6-4F61-B676-48F3E99A4C31}"/>
    <dgm:cxn modelId="{B9599D2A-CFFF-40DA-AFF8-DD174DE1BDB8}" srcId="{AE538FE1-1219-4EA3-BDED-A4BF455D3DB9}" destId="{E8D081D1-D097-4F3E-8179-93B7F4EAA84D}" srcOrd="1" destOrd="0" parTransId="{DA03FA82-D927-4BEE-8EAF-4FD4D7598FFE}" sibTransId="{CF2F2009-86F7-40F4-BD74-E0AE9201A910}"/>
    <dgm:cxn modelId="{DA4632E0-4EBC-4295-B8C6-C8287DC9D731}" srcId="{AE538FE1-1219-4EA3-BDED-A4BF455D3DB9}" destId="{F698F3B8-69E4-4FDF-88E5-197F18303D40}" srcOrd="0" destOrd="0" parTransId="{FFF56671-C0E2-4514-AE55-0A176BD2C82E}" sibTransId="{64CF874F-5698-4028-B5F3-3B95DCEE24F6}"/>
    <dgm:cxn modelId="{4D7288CC-C8B0-4D3A-A100-60602A89EFED}" type="presOf" srcId="{C1BDBBA9-64A3-410D-AC12-12757B31A162}" destId="{7960EFA4-8644-4967-943A-9F34240869B9}" srcOrd="0" destOrd="0" presId="urn:microsoft.com/office/officeart/2005/8/layout/default"/>
    <dgm:cxn modelId="{A0ABCACC-A9F5-4BDA-8E7D-CC4D7961FE5D}" type="presParOf" srcId="{5EBBCDA8-FA77-4394-A51B-51AE895E8178}" destId="{8DDB65A8-D29E-4FC6-AEA0-71900673B558}" srcOrd="0" destOrd="0" presId="urn:microsoft.com/office/officeart/2005/8/layout/default"/>
    <dgm:cxn modelId="{CED58747-ED18-4763-817D-FE0B1BF883A7}" type="presParOf" srcId="{5EBBCDA8-FA77-4394-A51B-51AE895E8178}" destId="{0BD901D8-4AE0-4798-BCA6-AFB0A1686EAF}" srcOrd="1" destOrd="0" presId="urn:microsoft.com/office/officeart/2005/8/layout/default"/>
    <dgm:cxn modelId="{7936432A-5BE3-4DBB-BDDD-490726BBE84C}" type="presParOf" srcId="{5EBBCDA8-FA77-4394-A51B-51AE895E8178}" destId="{35AA1BB3-90A0-4EE4-9730-F5FF60CEC5DE}" srcOrd="2" destOrd="0" presId="urn:microsoft.com/office/officeart/2005/8/layout/default"/>
    <dgm:cxn modelId="{3B91BCDD-7052-4959-9799-63421FCB21CD}" type="presParOf" srcId="{5EBBCDA8-FA77-4394-A51B-51AE895E8178}" destId="{4C77E760-4FD1-44E1-95CE-7E3EB1697C4B}" srcOrd="3" destOrd="0" presId="urn:microsoft.com/office/officeart/2005/8/layout/default"/>
    <dgm:cxn modelId="{FD4A8C12-C9D2-426E-BAAA-40D03B0BBA01}" type="presParOf" srcId="{5EBBCDA8-FA77-4394-A51B-51AE895E8178}" destId="{7960EFA4-8644-4967-943A-9F34240869B9}"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F7BD55-BEEA-43F3-A17D-0B88017EE38E}" type="doc">
      <dgm:prSet loTypeId="urn:microsoft.com/office/officeart/2005/8/layout/hList1" loCatId="list" qsTypeId="urn:microsoft.com/office/officeart/2005/8/quickstyle/simple1" qsCatId="simple" csTypeId="urn:microsoft.com/office/officeart/2005/8/colors/accent4_3" csCatId="accent4" phldr="1"/>
      <dgm:spPr/>
      <dgm:t>
        <a:bodyPr/>
        <a:lstStyle/>
        <a:p>
          <a:endParaRPr lang="en-US"/>
        </a:p>
      </dgm:t>
    </dgm:pt>
    <dgm:pt modelId="{EB3A3528-4463-4E3E-83C9-D816E88AF373}">
      <dgm:prSet phldrT="[Text]"/>
      <dgm:spPr/>
      <dgm:t>
        <a:bodyPr/>
        <a:lstStyle/>
        <a:p>
          <a:r>
            <a:rPr lang="en-GB" dirty="0" smtClean="0"/>
            <a:t>Group/community knowledge, skills, attitudes and behaviours: </a:t>
          </a:r>
          <a:endParaRPr lang="en-US" dirty="0"/>
        </a:p>
      </dgm:t>
    </dgm:pt>
    <dgm:pt modelId="{B7C45B16-106E-4DD5-9BB0-DAD566A1EE19}" type="parTrans" cxnId="{BF5F8823-FCE2-466F-B592-810A626ED1E6}">
      <dgm:prSet/>
      <dgm:spPr/>
      <dgm:t>
        <a:bodyPr/>
        <a:lstStyle/>
        <a:p>
          <a:endParaRPr lang="en-US"/>
        </a:p>
      </dgm:t>
    </dgm:pt>
    <dgm:pt modelId="{66CDE834-3AC5-498C-AF65-28DEF7F38AF2}" type="sibTrans" cxnId="{BF5F8823-FCE2-466F-B592-810A626ED1E6}">
      <dgm:prSet/>
      <dgm:spPr/>
      <dgm:t>
        <a:bodyPr/>
        <a:lstStyle/>
        <a:p>
          <a:endParaRPr lang="en-US"/>
        </a:p>
      </dgm:t>
    </dgm:pt>
    <dgm:pt modelId="{38154873-FD5B-4B3C-A2DE-9778AA7743DA}">
      <dgm:prSet phldrT="[Text]"/>
      <dgm:spPr/>
      <dgm:t>
        <a:bodyPr/>
        <a:lstStyle/>
        <a:p>
          <a:r>
            <a:rPr lang="en-GB" dirty="0" smtClean="0"/>
            <a:t>Have the attitudes, behaviours, skills or knowledge of the client group improved?</a:t>
          </a:r>
          <a:endParaRPr lang="en-US" dirty="0"/>
        </a:p>
      </dgm:t>
    </dgm:pt>
    <dgm:pt modelId="{CB84CAC4-8FB8-42E5-AF46-B2ABE948E0A1}" type="parTrans" cxnId="{08C64EC2-DA58-40AC-854C-0052F275D4C2}">
      <dgm:prSet/>
      <dgm:spPr/>
      <dgm:t>
        <a:bodyPr/>
        <a:lstStyle/>
        <a:p>
          <a:endParaRPr lang="en-US"/>
        </a:p>
      </dgm:t>
    </dgm:pt>
    <dgm:pt modelId="{928811C0-1499-474A-8993-D7BA694B924B}" type="sibTrans" cxnId="{08C64EC2-DA58-40AC-854C-0052F275D4C2}">
      <dgm:prSet/>
      <dgm:spPr/>
      <dgm:t>
        <a:bodyPr/>
        <a:lstStyle/>
        <a:p>
          <a:endParaRPr lang="en-US"/>
        </a:p>
      </dgm:t>
    </dgm:pt>
    <dgm:pt modelId="{416C3689-E92F-440C-BD16-08B020AC5F34}">
      <dgm:prSet phldrT="[Text]"/>
      <dgm:spPr/>
      <dgm:t>
        <a:bodyPr/>
        <a:lstStyle/>
        <a:p>
          <a:r>
            <a:rPr lang="en-GB" dirty="0" smtClean="0"/>
            <a:t>Organisational knowledge, skills and practices</a:t>
          </a:r>
          <a:endParaRPr lang="en-US" dirty="0"/>
        </a:p>
      </dgm:t>
    </dgm:pt>
    <dgm:pt modelId="{598FE79E-DF48-4ACC-94E6-DAEED179C520}" type="parTrans" cxnId="{59472571-1853-411E-A3E8-9AF56F78570A}">
      <dgm:prSet/>
      <dgm:spPr/>
      <dgm:t>
        <a:bodyPr/>
        <a:lstStyle/>
        <a:p>
          <a:endParaRPr lang="en-US"/>
        </a:p>
      </dgm:t>
    </dgm:pt>
    <dgm:pt modelId="{66D971F4-4B25-4B79-898B-8BC13C02D682}" type="sibTrans" cxnId="{59472571-1853-411E-A3E8-9AF56F78570A}">
      <dgm:prSet/>
      <dgm:spPr/>
      <dgm:t>
        <a:bodyPr/>
        <a:lstStyle/>
        <a:p>
          <a:endParaRPr lang="en-US"/>
        </a:p>
      </dgm:t>
    </dgm:pt>
    <dgm:pt modelId="{9FEC0FCC-5747-4D88-B261-DED8C47B3FFD}">
      <dgm:prSet phldrT="[Text]"/>
      <dgm:spPr/>
      <dgm:t>
        <a:bodyPr/>
        <a:lstStyle/>
        <a:p>
          <a:r>
            <a:rPr lang="en-GB" dirty="0" smtClean="0"/>
            <a:t>Community infrastructure and networks</a:t>
          </a:r>
          <a:endParaRPr lang="en-US" dirty="0"/>
        </a:p>
      </dgm:t>
    </dgm:pt>
    <dgm:pt modelId="{198AA8A4-D66C-4EA2-8DE4-30961A33CAE7}" type="parTrans" cxnId="{E5AAB374-CF5F-490F-B776-1FA236305C52}">
      <dgm:prSet/>
      <dgm:spPr/>
      <dgm:t>
        <a:bodyPr/>
        <a:lstStyle/>
        <a:p>
          <a:endParaRPr lang="en-US"/>
        </a:p>
      </dgm:t>
    </dgm:pt>
    <dgm:pt modelId="{B22B4AB4-DF68-4038-B0F3-CC3C24B253B3}" type="sibTrans" cxnId="{E5AAB374-CF5F-490F-B776-1FA236305C52}">
      <dgm:prSet/>
      <dgm:spPr/>
      <dgm:t>
        <a:bodyPr/>
        <a:lstStyle/>
        <a:p>
          <a:endParaRPr lang="en-US"/>
        </a:p>
      </dgm:t>
    </dgm:pt>
    <dgm:pt modelId="{8518D3EE-699A-4443-9CAB-3CB04251CBE7}">
      <dgm:prSet phldrT="[Text]"/>
      <dgm:spPr/>
      <dgm:t>
        <a:bodyPr/>
        <a:lstStyle/>
        <a:p>
          <a:r>
            <a:rPr lang="en-GB" dirty="0" smtClean="0"/>
            <a:t>Are these organisations better able to respond to the needs of their clients/communities as a result?</a:t>
          </a:r>
          <a:endParaRPr lang="en-US" dirty="0"/>
        </a:p>
      </dgm:t>
    </dgm:pt>
    <dgm:pt modelId="{BB06E9F2-E777-48E4-85FB-760F5F954114}" type="parTrans" cxnId="{0378053E-5534-42F5-A0FB-D5E61386CA91}">
      <dgm:prSet/>
      <dgm:spPr/>
      <dgm:t>
        <a:bodyPr/>
        <a:lstStyle/>
        <a:p>
          <a:endParaRPr lang="en-US"/>
        </a:p>
      </dgm:t>
    </dgm:pt>
    <dgm:pt modelId="{82F82A3C-72F0-42F0-AA78-CDB0106FB965}" type="sibTrans" cxnId="{0378053E-5534-42F5-A0FB-D5E61386CA91}">
      <dgm:prSet/>
      <dgm:spPr/>
      <dgm:t>
        <a:bodyPr/>
        <a:lstStyle/>
        <a:p>
          <a:endParaRPr lang="en-US"/>
        </a:p>
      </dgm:t>
    </dgm:pt>
    <dgm:pt modelId="{C107A267-84C1-4F65-BFB6-4746F8277679}">
      <dgm:prSet phldrT="[Text]"/>
      <dgm:spPr/>
      <dgm:t>
        <a:bodyPr/>
        <a:lstStyle/>
        <a:p>
          <a:r>
            <a:rPr lang="en-GB" dirty="0" smtClean="0"/>
            <a:t>Social cohesion</a:t>
          </a:r>
          <a:endParaRPr lang="en-US" dirty="0"/>
        </a:p>
      </dgm:t>
    </dgm:pt>
    <dgm:pt modelId="{E8C43011-B3B3-472C-A12C-0CABB6BD8969}" type="parTrans" cxnId="{502433D0-FE2C-43B0-885F-3F14394662A6}">
      <dgm:prSet/>
      <dgm:spPr/>
      <dgm:t>
        <a:bodyPr/>
        <a:lstStyle/>
        <a:p>
          <a:endParaRPr lang="en-US"/>
        </a:p>
      </dgm:t>
    </dgm:pt>
    <dgm:pt modelId="{27B35A47-D096-4246-BC3F-3C06B9591074}" type="sibTrans" cxnId="{502433D0-FE2C-43B0-885F-3F14394662A6}">
      <dgm:prSet/>
      <dgm:spPr/>
      <dgm:t>
        <a:bodyPr/>
        <a:lstStyle/>
        <a:p>
          <a:endParaRPr lang="en-US"/>
        </a:p>
      </dgm:t>
    </dgm:pt>
    <dgm:pt modelId="{0BFCA176-61D3-4248-A60F-9186CF2FB251}">
      <dgm:prSet phldrT="[Text]"/>
      <dgm:spPr/>
      <dgm:t>
        <a:bodyPr/>
        <a:lstStyle/>
        <a:p>
          <a:r>
            <a:rPr lang="en-GB" dirty="0" smtClean="0"/>
            <a:t>Is there greater cohesion and social harmony within the group/community as a result of your activity?</a:t>
          </a:r>
          <a:endParaRPr lang="en-US" dirty="0"/>
        </a:p>
      </dgm:t>
    </dgm:pt>
    <dgm:pt modelId="{39C89648-43C7-4828-A502-FB4C546F97D3}" type="parTrans" cxnId="{D22942AB-1A5A-4372-89E6-3D716F31954F}">
      <dgm:prSet/>
      <dgm:spPr/>
      <dgm:t>
        <a:bodyPr/>
        <a:lstStyle/>
        <a:p>
          <a:endParaRPr lang="en-US"/>
        </a:p>
      </dgm:t>
    </dgm:pt>
    <dgm:pt modelId="{94C934D7-A8D9-4125-913A-B96638439966}" type="sibTrans" cxnId="{D22942AB-1A5A-4372-89E6-3D716F31954F}">
      <dgm:prSet/>
      <dgm:spPr/>
      <dgm:t>
        <a:bodyPr/>
        <a:lstStyle/>
        <a:p>
          <a:endParaRPr lang="en-US"/>
        </a:p>
      </dgm:t>
    </dgm:pt>
    <dgm:pt modelId="{7665E831-83EF-4D58-8233-201F86D48235}">
      <dgm:prSet phldrT="[Text]"/>
      <dgm:spPr/>
      <dgm:t>
        <a:bodyPr/>
        <a:lstStyle/>
        <a:p>
          <a:r>
            <a:rPr lang="en-GB" dirty="0" smtClean="0"/>
            <a:t>Have the knowledge, skills and/or practices of TEI funded organisations improved?</a:t>
          </a:r>
          <a:endParaRPr lang="en-US" dirty="0"/>
        </a:p>
      </dgm:t>
    </dgm:pt>
    <dgm:pt modelId="{42F86F36-062B-4394-9D2E-8328162B228E}" type="parTrans" cxnId="{A87FC68D-2B5F-4555-9735-2F7AED6AC05A}">
      <dgm:prSet/>
      <dgm:spPr/>
      <dgm:t>
        <a:bodyPr/>
        <a:lstStyle/>
        <a:p>
          <a:endParaRPr lang="en-US"/>
        </a:p>
      </dgm:t>
    </dgm:pt>
    <dgm:pt modelId="{0F70E3CD-CA3D-42D8-B154-359CE365C9AA}" type="sibTrans" cxnId="{A87FC68D-2B5F-4555-9735-2F7AED6AC05A}">
      <dgm:prSet/>
      <dgm:spPr/>
      <dgm:t>
        <a:bodyPr/>
        <a:lstStyle/>
        <a:p>
          <a:endParaRPr lang="en-US"/>
        </a:p>
      </dgm:t>
    </dgm:pt>
    <dgm:pt modelId="{C1772A79-3758-4FF4-B126-700F07264BC6}">
      <dgm:prSet phldrT="[Text]"/>
      <dgm:spPr/>
      <dgm:t>
        <a:bodyPr/>
        <a:lstStyle/>
        <a:p>
          <a:r>
            <a:rPr lang="en-US" dirty="0" smtClean="0"/>
            <a:t>Are these </a:t>
          </a:r>
          <a:r>
            <a:rPr lang="en-US" dirty="0" err="1" smtClean="0"/>
            <a:t>organisations</a:t>
          </a:r>
          <a:r>
            <a:rPr lang="en-US" dirty="0" smtClean="0"/>
            <a:t> better able to respond to the needs of their clients/communities as a result?</a:t>
          </a:r>
          <a:endParaRPr lang="en-US" dirty="0"/>
        </a:p>
      </dgm:t>
    </dgm:pt>
    <dgm:pt modelId="{B0C943E2-171C-4993-8F37-5FEF310D2D6F}" type="parTrans" cxnId="{66C9BF05-1669-433A-8EFB-100F1C05FCAB}">
      <dgm:prSet/>
      <dgm:spPr/>
      <dgm:t>
        <a:bodyPr/>
        <a:lstStyle/>
        <a:p>
          <a:endParaRPr lang="en-US"/>
        </a:p>
      </dgm:t>
    </dgm:pt>
    <dgm:pt modelId="{78FA942A-4954-485E-9778-C97CB627093E}" type="sibTrans" cxnId="{66C9BF05-1669-433A-8EFB-100F1C05FCAB}">
      <dgm:prSet/>
      <dgm:spPr/>
      <dgm:t>
        <a:bodyPr/>
        <a:lstStyle/>
        <a:p>
          <a:endParaRPr lang="en-US"/>
        </a:p>
      </dgm:t>
    </dgm:pt>
    <dgm:pt modelId="{1C2A5232-A83F-4BAA-9BBD-4D29D27FDEB2}">
      <dgm:prSet phldrT="[Text]"/>
      <dgm:spPr/>
      <dgm:t>
        <a:bodyPr/>
        <a:lstStyle/>
        <a:p>
          <a:r>
            <a:rPr lang="en-US" dirty="0" smtClean="0"/>
            <a:t>Have the networks/relationships between TEI-funded </a:t>
          </a:r>
          <a:r>
            <a:rPr lang="en-US" dirty="0" err="1" smtClean="0"/>
            <a:t>organisations</a:t>
          </a:r>
          <a:r>
            <a:rPr lang="en-US" dirty="0" smtClean="0"/>
            <a:t> improved?</a:t>
          </a:r>
          <a:endParaRPr lang="en-US" dirty="0"/>
        </a:p>
      </dgm:t>
    </dgm:pt>
    <dgm:pt modelId="{85B3AA89-A6EC-4C6E-A8B5-BE37DFA4F578}" type="parTrans" cxnId="{B036F42D-9DF2-4E96-8BA9-2407C27AA37E}">
      <dgm:prSet/>
      <dgm:spPr/>
      <dgm:t>
        <a:bodyPr/>
        <a:lstStyle/>
        <a:p>
          <a:endParaRPr lang="en-US"/>
        </a:p>
      </dgm:t>
    </dgm:pt>
    <dgm:pt modelId="{8CD54103-E1CB-4E5C-A014-76E2361635BF}" type="sibTrans" cxnId="{B036F42D-9DF2-4E96-8BA9-2407C27AA37E}">
      <dgm:prSet/>
      <dgm:spPr/>
      <dgm:t>
        <a:bodyPr/>
        <a:lstStyle/>
        <a:p>
          <a:endParaRPr lang="en-US"/>
        </a:p>
      </dgm:t>
    </dgm:pt>
    <dgm:pt modelId="{5787AD2D-C667-4286-A5F6-C55CB1ACD9D8}" type="pres">
      <dgm:prSet presAssocID="{2FF7BD55-BEEA-43F3-A17D-0B88017EE38E}" presName="Name0" presStyleCnt="0">
        <dgm:presLayoutVars>
          <dgm:dir/>
          <dgm:animLvl val="lvl"/>
          <dgm:resizeHandles val="exact"/>
        </dgm:presLayoutVars>
      </dgm:prSet>
      <dgm:spPr/>
      <dgm:t>
        <a:bodyPr/>
        <a:lstStyle/>
        <a:p>
          <a:endParaRPr lang="en-US"/>
        </a:p>
      </dgm:t>
    </dgm:pt>
    <dgm:pt modelId="{20DBD4D3-ADF0-4D0A-928E-F3CAD06AAE52}" type="pres">
      <dgm:prSet presAssocID="{EB3A3528-4463-4E3E-83C9-D816E88AF373}" presName="composite" presStyleCnt="0"/>
      <dgm:spPr/>
    </dgm:pt>
    <dgm:pt modelId="{95D93EEB-BD9C-4039-96B0-36E6EBEF2F8C}" type="pres">
      <dgm:prSet presAssocID="{EB3A3528-4463-4E3E-83C9-D816E88AF373}" presName="parTx" presStyleLbl="alignNode1" presStyleIdx="0" presStyleCnt="4">
        <dgm:presLayoutVars>
          <dgm:chMax val="0"/>
          <dgm:chPref val="0"/>
          <dgm:bulletEnabled val="1"/>
        </dgm:presLayoutVars>
      </dgm:prSet>
      <dgm:spPr/>
      <dgm:t>
        <a:bodyPr/>
        <a:lstStyle/>
        <a:p>
          <a:endParaRPr lang="en-US"/>
        </a:p>
      </dgm:t>
    </dgm:pt>
    <dgm:pt modelId="{D4A61C04-5A80-4580-A47B-D847784DD8F5}" type="pres">
      <dgm:prSet presAssocID="{EB3A3528-4463-4E3E-83C9-D816E88AF373}" presName="desTx" presStyleLbl="alignAccFollowNode1" presStyleIdx="0" presStyleCnt="4">
        <dgm:presLayoutVars>
          <dgm:bulletEnabled val="1"/>
        </dgm:presLayoutVars>
      </dgm:prSet>
      <dgm:spPr/>
      <dgm:t>
        <a:bodyPr/>
        <a:lstStyle/>
        <a:p>
          <a:endParaRPr lang="en-US"/>
        </a:p>
      </dgm:t>
    </dgm:pt>
    <dgm:pt modelId="{64C71ED2-474D-4DAC-B033-5DA54FBEE9F3}" type="pres">
      <dgm:prSet presAssocID="{66CDE834-3AC5-498C-AF65-28DEF7F38AF2}" presName="space" presStyleCnt="0"/>
      <dgm:spPr/>
    </dgm:pt>
    <dgm:pt modelId="{70D4A1C6-CD9A-4E3F-8EDA-A1D52E99818B}" type="pres">
      <dgm:prSet presAssocID="{416C3689-E92F-440C-BD16-08B020AC5F34}" presName="composite" presStyleCnt="0"/>
      <dgm:spPr/>
    </dgm:pt>
    <dgm:pt modelId="{CD7BA97E-EFDB-4167-A9FD-A2EF335CDB02}" type="pres">
      <dgm:prSet presAssocID="{416C3689-E92F-440C-BD16-08B020AC5F34}" presName="parTx" presStyleLbl="alignNode1" presStyleIdx="1" presStyleCnt="4">
        <dgm:presLayoutVars>
          <dgm:chMax val="0"/>
          <dgm:chPref val="0"/>
          <dgm:bulletEnabled val="1"/>
        </dgm:presLayoutVars>
      </dgm:prSet>
      <dgm:spPr/>
      <dgm:t>
        <a:bodyPr/>
        <a:lstStyle/>
        <a:p>
          <a:endParaRPr lang="en-US"/>
        </a:p>
      </dgm:t>
    </dgm:pt>
    <dgm:pt modelId="{5EBABCCD-3149-4EF2-B2AB-315BC3C65C04}" type="pres">
      <dgm:prSet presAssocID="{416C3689-E92F-440C-BD16-08B020AC5F34}" presName="desTx" presStyleLbl="alignAccFollowNode1" presStyleIdx="1" presStyleCnt="4">
        <dgm:presLayoutVars>
          <dgm:bulletEnabled val="1"/>
        </dgm:presLayoutVars>
      </dgm:prSet>
      <dgm:spPr/>
      <dgm:t>
        <a:bodyPr/>
        <a:lstStyle/>
        <a:p>
          <a:endParaRPr lang="en-US"/>
        </a:p>
      </dgm:t>
    </dgm:pt>
    <dgm:pt modelId="{69D928C0-1E1C-4738-A4FE-0BEC5B929B78}" type="pres">
      <dgm:prSet presAssocID="{66D971F4-4B25-4B79-898B-8BC13C02D682}" presName="space" presStyleCnt="0"/>
      <dgm:spPr/>
    </dgm:pt>
    <dgm:pt modelId="{37715F14-3D15-4FC1-BB20-59B1D82A76D6}" type="pres">
      <dgm:prSet presAssocID="{9FEC0FCC-5747-4D88-B261-DED8C47B3FFD}" presName="composite" presStyleCnt="0"/>
      <dgm:spPr/>
    </dgm:pt>
    <dgm:pt modelId="{D49C0CF0-F390-43A1-A48E-867D30CB2686}" type="pres">
      <dgm:prSet presAssocID="{9FEC0FCC-5747-4D88-B261-DED8C47B3FFD}" presName="parTx" presStyleLbl="alignNode1" presStyleIdx="2" presStyleCnt="4">
        <dgm:presLayoutVars>
          <dgm:chMax val="0"/>
          <dgm:chPref val="0"/>
          <dgm:bulletEnabled val="1"/>
        </dgm:presLayoutVars>
      </dgm:prSet>
      <dgm:spPr/>
      <dgm:t>
        <a:bodyPr/>
        <a:lstStyle/>
        <a:p>
          <a:endParaRPr lang="en-US"/>
        </a:p>
      </dgm:t>
    </dgm:pt>
    <dgm:pt modelId="{5465A55C-16E3-4157-ACDF-18B6D607478D}" type="pres">
      <dgm:prSet presAssocID="{9FEC0FCC-5747-4D88-B261-DED8C47B3FFD}" presName="desTx" presStyleLbl="alignAccFollowNode1" presStyleIdx="2" presStyleCnt="4">
        <dgm:presLayoutVars>
          <dgm:bulletEnabled val="1"/>
        </dgm:presLayoutVars>
      </dgm:prSet>
      <dgm:spPr/>
      <dgm:t>
        <a:bodyPr/>
        <a:lstStyle/>
        <a:p>
          <a:endParaRPr lang="en-US"/>
        </a:p>
      </dgm:t>
    </dgm:pt>
    <dgm:pt modelId="{F32B147D-EF10-415E-8079-DB2D8A4586ED}" type="pres">
      <dgm:prSet presAssocID="{B22B4AB4-DF68-4038-B0F3-CC3C24B253B3}" presName="space" presStyleCnt="0"/>
      <dgm:spPr/>
    </dgm:pt>
    <dgm:pt modelId="{C42DF5D4-80AE-4F54-B783-795D94BD80EB}" type="pres">
      <dgm:prSet presAssocID="{C107A267-84C1-4F65-BFB6-4746F8277679}" presName="composite" presStyleCnt="0"/>
      <dgm:spPr/>
    </dgm:pt>
    <dgm:pt modelId="{3FF8C923-91F9-4CD2-AB56-E2E0DF783104}" type="pres">
      <dgm:prSet presAssocID="{C107A267-84C1-4F65-BFB6-4746F8277679}" presName="parTx" presStyleLbl="alignNode1" presStyleIdx="3" presStyleCnt="4">
        <dgm:presLayoutVars>
          <dgm:chMax val="0"/>
          <dgm:chPref val="0"/>
          <dgm:bulletEnabled val="1"/>
        </dgm:presLayoutVars>
      </dgm:prSet>
      <dgm:spPr/>
      <dgm:t>
        <a:bodyPr/>
        <a:lstStyle/>
        <a:p>
          <a:endParaRPr lang="en-US"/>
        </a:p>
      </dgm:t>
    </dgm:pt>
    <dgm:pt modelId="{BB16EEBF-2E3C-4561-9684-044ACC201447}" type="pres">
      <dgm:prSet presAssocID="{C107A267-84C1-4F65-BFB6-4746F8277679}" presName="desTx" presStyleLbl="alignAccFollowNode1" presStyleIdx="3" presStyleCnt="4">
        <dgm:presLayoutVars>
          <dgm:bulletEnabled val="1"/>
        </dgm:presLayoutVars>
      </dgm:prSet>
      <dgm:spPr/>
      <dgm:t>
        <a:bodyPr/>
        <a:lstStyle/>
        <a:p>
          <a:endParaRPr lang="en-US"/>
        </a:p>
      </dgm:t>
    </dgm:pt>
  </dgm:ptLst>
  <dgm:cxnLst>
    <dgm:cxn modelId="{4CE22C5F-0687-441B-B71A-988956553BD2}" type="presOf" srcId="{1C2A5232-A83F-4BAA-9BBD-4D29D27FDEB2}" destId="{5465A55C-16E3-4157-ACDF-18B6D607478D}" srcOrd="0" destOrd="0" presId="urn:microsoft.com/office/officeart/2005/8/layout/hList1"/>
    <dgm:cxn modelId="{4238EE34-871C-4999-B06D-A95F4E351276}" type="presOf" srcId="{C1772A79-3758-4FF4-B126-700F07264BC6}" destId="{5EBABCCD-3149-4EF2-B2AB-315BC3C65C04}" srcOrd="0" destOrd="1" presId="urn:microsoft.com/office/officeart/2005/8/layout/hList1"/>
    <dgm:cxn modelId="{1659080D-126D-4624-9356-DEC066AC1DFE}" type="presOf" srcId="{7665E831-83EF-4D58-8233-201F86D48235}" destId="{5EBABCCD-3149-4EF2-B2AB-315BC3C65C04}" srcOrd="0" destOrd="0" presId="urn:microsoft.com/office/officeart/2005/8/layout/hList1"/>
    <dgm:cxn modelId="{8C50BDC8-8F93-46C9-A019-F414B3160689}" type="presOf" srcId="{38154873-FD5B-4B3C-A2DE-9778AA7743DA}" destId="{D4A61C04-5A80-4580-A47B-D847784DD8F5}" srcOrd="0" destOrd="0" presId="urn:microsoft.com/office/officeart/2005/8/layout/hList1"/>
    <dgm:cxn modelId="{B142D662-7228-496D-AEC7-C13B88A24AD7}" type="presOf" srcId="{416C3689-E92F-440C-BD16-08B020AC5F34}" destId="{CD7BA97E-EFDB-4167-A9FD-A2EF335CDB02}" srcOrd="0" destOrd="0" presId="urn:microsoft.com/office/officeart/2005/8/layout/hList1"/>
    <dgm:cxn modelId="{E5AAB374-CF5F-490F-B776-1FA236305C52}" srcId="{2FF7BD55-BEEA-43F3-A17D-0B88017EE38E}" destId="{9FEC0FCC-5747-4D88-B261-DED8C47B3FFD}" srcOrd="2" destOrd="0" parTransId="{198AA8A4-D66C-4EA2-8DE4-30961A33CAE7}" sibTransId="{B22B4AB4-DF68-4038-B0F3-CC3C24B253B3}"/>
    <dgm:cxn modelId="{A87FC68D-2B5F-4555-9735-2F7AED6AC05A}" srcId="{416C3689-E92F-440C-BD16-08B020AC5F34}" destId="{7665E831-83EF-4D58-8233-201F86D48235}" srcOrd="0" destOrd="0" parTransId="{42F86F36-062B-4394-9D2E-8328162B228E}" sibTransId="{0F70E3CD-CA3D-42D8-B154-359CE365C9AA}"/>
    <dgm:cxn modelId="{D22942AB-1A5A-4372-89E6-3D716F31954F}" srcId="{C107A267-84C1-4F65-BFB6-4746F8277679}" destId="{0BFCA176-61D3-4248-A60F-9186CF2FB251}" srcOrd="0" destOrd="0" parTransId="{39C89648-43C7-4828-A502-FB4C546F97D3}" sibTransId="{94C934D7-A8D9-4125-913A-B96638439966}"/>
    <dgm:cxn modelId="{EFB1291B-BA7C-4941-BAC8-4D33A2DBCB00}" type="presOf" srcId="{0BFCA176-61D3-4248-A60F-9186CF2FB251}" destId="{BB16EEBF-2E3C-4561-9684-044ACC201447}" srcOrd="0" destOrd="0" presId="urn:microsoft.com/office/officeart/2005/8/layout/hList1"/>
    <dgm:cxn modelId="{E906C777-BB90-4501-82B8-326982C5BBB6}" type="presOf" srcId="{EB3A3528-4463-4E3E-83C9-D816E88AF373}" destId="{95D93EEB-BD9C-4039-96B0-36E6EBEF2F8C}" srcOrd="0" destOrd="0" presId="urn:microsoft.com/office/officeart/2005/8/layout/hList1"/>
    <dgm:cxn modelId="{D39D78AB-B5F0-43B6-8DDA-F639A6E713D5}" type="presOf" srcId="{C107A267-84C1-4F65-BFB6-4746F8277679}" destId="{3FF8C923-91F9-4CD2-AB56-E2E0DF783104}" srcOrd="0" destOrd="0" presId="urn:microsoft.com/office/officeart/2005/8/layout/hList1"/>
    <dgm:cxn modelId="{772E2208-C5E2-4BC9-93BF-81E4352C9611}" type="presOf" srcId="{9FEC0FCC-5747-4D88-B261-DED8C47B3FFD}" destId="{D49C0CF0-F390-43A1-A48E-867D30CB2686}" srcOrd="0" destOrd="0" presId="urn:microsoft.com/office/officeart/2005/8/layout/hList1"/>
    <dgm:cxn modelId="{BF5F8823-FCE2-466F-B592-810A626ED1E6}" srcId="{2FF7BD55-BEEA-43F3-A17D-0B88017EE38E}" destId="{EB3A3528-4463-4E3E-83C9-D816E88AF373}" srcOrd="0" destOrd="0" parTransId="{B7C45B16-106E-4DD5-9BB0-DAD566A1EE19}" sibTransId="{66CDE834-3AC5-498C-AF65-28DEF7F38AF2}"/>
    <dgm:cxn modelId="{08C64EC2-DA58-40AC-854C-0052F275D4C2}" srcId="{EB3A3528-4463-4E3E-83C9-D816E88AF373}" destId="{38154873-FD5B-4B3C-A2DE-9778AA7743DA}" srcOrd="0" destOrd="0" parTransId="{CB84CAC4-8FB8-42E5-AF46-B2ABE948E0A1}" sibTransId="{928811C0-1499-474A-8993-D7BA694B924B}"/>
    <dgm:cxn modelId="{0378053E-5534-42F5-A0FB-D5E61386CA91}" srcId="{9FEC0FCC-5747-4D88-B261-DED8C47B3FFD}" destId="{8518D3EE-699A-4443-9CAB-3CB04251CBE7}" srcOrd="1" destOrd="0" parTransId="{BB06E9F2-E777-48E4-85FB-760F5F954114}" sibTransId="{82F82A3C-72F0-42F0-AA78-CDB0106FB965}"/>
    <dgm:cxn modelId="{198D6DEC-6FE8-491B-84D7-FCF4A126648F}" type="presOf" srcId="{8518D3EE-699A-4443-9CAB-3CB04251CBE7}" destId="{5465A55C-16E3-4157-ACDF-18B6D607478D}" srcOrd="0" destOrd="1" presId="urn:microsoft.com/office/officeart/2005/8/layout/hList1"/>
    <dgm:cxn modelId="{502433D0-FE2C-43B0-885F-3F14394662A6}" srcId="{2FF7BD55-BEEA-43F3-A17D-0B88017EE38E}" destId="{C107A267-84C1-4F65-BFB6-4746F8277679}" srcOrd="3" destOrd="0" parTransId="{E8C43011-B3B3-472C-A12C-0CABB6BD8969}" sibTransId="{27B35A47-D096-4246-BC3F-3C06B9591074}"/>
    <dgm:cxn modelId="{59472571-1853-411E-A3E8-9AF56F78570A}" srcId="{2FF7BD55-BEEA-43F3-A17D-0B88017EE38E}" destId="{416C3689-E92F-440C-BD16-08B020AC5F34}" srcOrd="1" destOrd="0" parTransId="{598FE79E-DF48-4ACC-94E6-DAEED179C520}" sibTransId="{66D971F4-4B25-4B79-898B-8BC13C02D682}"/>
    <dgm:cxn modelId="{66C9BF05-1669-433A-8EFB-100F1C05FCAB}" srcId="{416C3689-E92F-440C-BD16-08B020AC5F34}" destId="{C1772A79-3758-4FF4-B126-700F07264BC6}" srcOrd="1" destOrd="0" parTransId="{B0C943E2-171C-4993-8F37-5FEF310D2D6F}" sibTransId="{78FA942A-4954-485E-9778-C97CB627093E}"/>
    <dgm:cxn modelId="{9FBA9660-5EED-4D38-9A21-6E40DB689D8B}" type="presOf" srcId="{2FF7BD55-BEEA-43F3-A17D-0B88017EE38E}" destId="{5787AD2D-C667-4286-A5F6-C55CB1ACD9D8}" srcOrd="0" destOrd="0" presId="urn:microsoft.com/office/officeart/2005/8/layout/hList1"/>
    <dgm:cxn modelId="{B036F42D-9DF2-4E96-8BA9-2407C27AA37E}" srcId="{9FEC0FCC-5747-4D88-B261-DED8C47B3FFD}" destId="{1C2A5232-A83F-4BAA-9BBD-4D29D27FDEB2}" srcOrd="0" destOrd="0" parTransId="{85B3AA89-A6EC-4C6E-A8B5-BE37DFA4F578}" sibTransId="{8CD54103-E1CB-4E5C-A014-76E2361635BF}"/>
    <dgm:cxn modelId="{07A7F934-3B7D-491B-A221-E87CC0C223AE}" type="presParOf" srcId="{5787AD2D-C667-4286-A5F6-C55CB1ACD9D8}" destId="{20DBD4D3-ADF0-4D0A-928E-F3CAD06AAE52}" srcOrd="0" destOrd="0" presId="urn:microsoft.com/office/officeart/2005/8/layout/hList1"/>
    <dgm:cxn modelId="{8EEE94DF-846E-4CD4-85B7-9C6E2BD54D3E}" type="presParOf" srcId="{20DBD4D3-ADF0-4D0A-928E-F3CAD06AAE52}" destId="{95D93EEB-BD9C-4039-96B0-36E6EBEF2F8C}" srcOrd="0" destOrd="0" presId="urn:microsoft.com/office/officeart/2005/8/layout/hList1"/>
    <dgm:cxn modelId="{5DE548F3-F263-4817-AA6C-0CAE628E5C0B}" type="presParOf" srcId="{20DBD4D3-ADF0-4D0A-928E-F3CAD06AAE52}" destId="{D4A61C04-5A80-4580-A47B-D847784DD8F5}" srcOrd="1" destOrd="0" presId="urn:microsoft.com/office/officeart/2005/8/layout/hList1"/>
    <dgm:cxn modelId="{B69CCD82-2166-4629-88CC-6D4BCF395321}" type="presParOf" srcId="{5787AD2D-C667-4286-A5F6-C55CB1ACD9D8}" destId="{64C71ED2-474D-4DAC-B033-5DA54FBEE9F3}" srcOrd="1" destOrd="0" presId="urn:microsoft.com/office/officeart/2005/8/layout/hList1"/>
    <dgm:cxn modelId="{7D00C91F-A383-4AFA-A72F-F275E03995BE}" type="presParOf" srcId="{5787AD2D-C667-4286-A5F6-C55CB1ACD9D8}" destId="{70D4A1C6-CD9A-4E3F-8EDA-A1D52E99818B}" srcOrd="2" destOrd="0" presId="urn:microsoft.com/office/officeart/2005/8/layout/hList1"/>
    <dgm:cxn modelId="{01A2AD42-AC9E-4C68-900E-513C71DA8CC0}" type="presParOf" srcId="{70D4A1C6-CD9A-4E3F-8EDA-A1D52E99818B}" destId="{CD7BA97E-EFDB-4167-A9FD-A2EF335CDB02}" srcOrd="0" destOrd="0" presId="urn:microsoft.com/office/officeart/2005/8/layout/hList1"/>
    <dgm:cxn modelId="{235ECC57-5DD8-45A6-9A24-C8F65D1BFAA1}" type="presParOf" srcId="{70D4A1C6-CD9A-4E3F-8EDA-A1D52E99818B}" destId="{5EBABCCD-3149-4EF2-B2AB-315BC3C65C04}" srcOrd="1" destOrd="0" presId="urn:microsoft.com/office/officeart/2005/8/layout/hList1"/>
    <dgm:cxn modelId="{1966B4FB-52C1-4CC1-BCCB-D85E4E18AE66}" type="presParOf" srcId="{5787AD2D-C667-4286-A5F6-C55CB1ACD9D8}" destId="{69D928C0-1E1C-4738-A4FE-0BEC5B929B78}" srcOrd="3" destOrd="0" presId="urn:microsoft.com/office/officeart/2005/8/layout/hList1"/>
    <dgm:cxn modelId="{3C07B15F-877B-419B-81D8-543F92F3EFB9}" type="presParOf" srcId="{5787AD2D-C667-4286-A5F6-C55CB1ACD9D8}" destId="{37715F14-3D15-4FC1-BB20-59B1D82A76D6}" srcOrd="4" destOrd="0" presId="urn:microsoft.com/office/officeart/2005/8/layout/hList1"/>
    <dgm:cxn modelId="{F8C5B525-6BC2-4C55-9679-3F38F256BA05}" type="presParOf" srcId="{37715F14-3D15-4FC1-BB20-59B1D82A76D6}" destId="{D49C0CF0-F390-43A1-A48E-867D30CB2686}" srcOrd="0" destOrd="0" presId="urn:microsoft.com/office/officeart/2005/8/layout/hList1"/>
    <dgm:cxn modelId="{F6B1D106-CA93-4933-BB4F-87A08EAF09AF}" type="presParOf" srcId="{37715F14-3D15-4FC1-BB20-59B1D82A76D6}" destId="{5465A55C-16E3-4157-ACDF-18B6D607478D}" srcOrd="1" destOrd="0" presId="urn:microsoft.com/office/officeart/2005/8/layout/hList1"/>
    <dgm:cxn modelId="{CE4B5558-C501-45F8-8C7C-5529AF6B621D}" type="presParOf" srcId="{5787AD2D-C667-4286-A5F6-C55CB1ACD9D8}" destId="{F32B147D-EF10-415E-8079-DB2D8A4586ED}" srcOrd="5" destOrd="0" presId="urn:microsoft.com/office/officeart/2005/8/layout/hList1"/>
    <dgm:cxn modelId="{D0732C18-6146-46AD-ABDF-2CA025735FF4}" type="presParOf" srcId="{5787AD2D-C667-4286-A5F6-C55CB1ACD9D8}" destId="{C42DF5D4-80AE-4F54-B783-795D94BD80EB}" srcOrd="6" destOrd="0" presId="urn:microsoft.com/office/officeart/2005/8/layout/hList1"/>
    <dgm:cxn modelId="{78A27677-BEB6-4BD8-983F-3F55584BFEBE}" type="presParOf" srcId="{C42DF5D4-80AE-4F54-B783-795D94BD80EB}" destId="{3FF8C923-91F9-4CD2-AB56-E2E0DF783104}" srcOrd="0" destOrd="0" presId="urn:microsoft.com/office/officeart/2005/8/layout/hList1"/>
    <dgm:cxn modelId="{0872FDD7-41F6-4F81-BC7A-A8E5527890C8}" type="presParOf" srcId="{C42DF5D4-80AE-4F54-B783-795D94BD80EB}" destId="{BB16EEBF-2E3C-4561-9684-044ACC20144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US" dirty="0" smtClean="0"/>
            <a:t>Think about the outcomes you are trying to achieve (refer to your contract and program logic).</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96DE8F42-67A4-4AA5-896C-69C4B9965803}">
      <dgm:prSet phldrT="[Text]"/>
      <dgm:spPr/>
      <dgm:t>
        <a:bodyPr/>
        <a:lstStyle/>
        <a:p>
          <a:r>
            <a:rPr lang="en-US" b="1" dirty="0" smtClean="0"/>
            <a:t>Use SCORE directly</a:t>
          </a:r>
          <a:endParaRPr lang="en-US" b="1" dirty="0"/>
        </a:p>
      </dgm:t>
    </dgm:pt>
    <dgm:pt modelId="{F99FA5FC-1F15-4DFA-A47C-DA6E1D589726}" type="parTrans" cxnId="{16FCF7C2-D914-46AF-881D-E1D029F7B6A3}">
      <dgm:prSet/>
      <dgm:spPr/>
      <dgm:t>
        <a:bodyPr/>
        <a:lstStyle/>
        <a:p>
          <a:endParaRPr lang="en-US"/>
        </a:p>
      </dgm:t>
    </dgm:pt>
    <dgm:pt modelId="{AFB4D2D8-CD82-4A3A-9369-3325D6F65684}" type="sibTrans" cxnId="{16FCF7C2-D914-46AF-881D-E1D029F7B6A3}">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GB" dirty="0" smtClean="0"/>
            <a:t>Record the SCORE assessment in the Data Exchange.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FBF85252-2C1E-4696-AFC4-5A0D8AB9CDE9}">
      <dgm:prSet phldrT="[Text]"/>
      <dgm:spPr/>
      <dgm:t>
        <a:bodyPr/>
        <a:lstStyle/>
        <a:p>
          <a:r>
            <a:rPr lang="en-US" dirty="0" smtClean="0"/>
            <a:t>Pick the domain(s) that is most relevant to your outcome.</a:t>
          </a:r>
          <a:endParaRPr lang="en-US" dirty="0"/>
        </a:p>
      </dgm:t>
    </dgm:pt>
    <dgm:pt modelId="{B9B56C31-BF6F-4F09-B777-D560E2A08D04}" type="parTrans" cxnId="{4B41D09E-8337-4B03-9DF5-D8CE59F4234E}">
      <dgm:prSet/>
      <dgm:spPr/>
      <dgm:t>
        <a:bodyPr/>
        <a:lstStyle/>
        <a:p>
          <a:endParaRPr lang="en-US"/>
        </a:p>
      </dgm:t>
    </dgm:pt>
    <dgm:pt modelId="{A8835546-CFB0-4893-A948-227602188FD9}" type="sibTrans" cxnId="{4B41D09E-8337-4B03-9DF5-D8CE59F4234E}">
      <dgm:prSet/>
      <dgm:spPr/>
      <dgm:t>
        <a:bodyPr/>
        <a:lstStyle/>
        <a:p>
          <a:endParaRPr lang="en-US"/>
        </a:p>
      </dgm:t>
    </dgm:pt>
    <dgm:pt modelId="{F8ED9DC7-A17F-46F6-A1E0-EEC7DB96CC8E}">
      <dgm:prSet phldrT="[Text]"/>
      <dgm:spPr/>
      <dgm:t>
        <a:bodyPr/>
        <a:lstStyle/>
        <a:p>
          <a:r>
            <a:rPr lang="en-US" dirty="0" smtClean="0"/>
            <a:t>See:</a:t>
          </a:r>
          <a:endParaRPr lang="en-US" dirty="0"/>
        </a:p>
      </dgm:t>
    </dgm:pt>
    <dgm:pt modelId="{C6BCB9D7-4145-4070-8B47-A613826ABABB}" type="parTrans" cxnId="{7666D9A5-6379-4F0A-9265-D679E1E19030}">
      <dgm:prSet/>
      <dgm:spPr/>
      <dgm:t>
        <a:bodyPr/>
        <a:lstStyle/>
        <a:p>
          <a:endParaRPr lang="en-US"/>
        </a:p>
      </dgm:t>
    </dgm:pt>
    <dgm:pt modelId="{35EDBBEC-EE25-49BC-8D28-84C1134F2C34}" type="sibTrans" cxnId="{7666D9A5-6379-4F0A-9265-D679E1E19030}">
      <dgm:prSet/>
      <dgm:spPr/>
      <dgm:t>
        <a:bodyPr/>
        <a:lstStyle/>
        <a:p>
          <a:endParaRPr lang="en-US"/>
        </a:p>
      </dgm:t>
    </dgm:pt>
    <dgm:pt modelId="{BA3C3CE6-D54A-485C-A540-7E14885F76DC}">
      <dgm:prSet/>
      <dgm:spPr/>
      <dgm:t>
        <a:bodyPr/>
        <a:lstStyle/>
        <a:p>
          <a:r>
            <a:rPr lang="en-GB" dirty="0" smtClean="0">
              <a:hlinkClick xmlns:r="http://schemas.openxmlformats.org/officeDocument/2006/relationships" r:id="rId1"/>
            </a:rPr>
            <a:t>Add a SCORE assessment – Task Card</a:t>
          </a:r>
          <a:endParaRPr lang="en-AU" dirty="0"/>
        </a:p>
      </dgm:t>
    </dgm:pt>
    <dgm:pt modelId="{D6309249-1409-4834-A568-331384C9109F}" type="parTrans" cxnId="{86FF9B36-8009-4573-A514-5C10B7662DDD}">
      <dgm:prSet/>
      <dgm:spPr/>
      <dgm:t>
        <a:bodyPr/>
        <a:lstStyle/>
        <a:p>
          <a:endParaRPr lang="en-US"/>
        </a:p>
      </dgm:t>
    </dgm:pt>
    <dgm:pt modelId="{A57897BA-9D6B-4C8D-AEA5-9E5ECB37A720}" type="sibTrans" cxnId="{86FF9B36-8009-4573-A514-5C10B7662DDD}">
      <dgm:prSet/>
      <dgm:spPr/>
      <dgm:t>
        <a:bodyPr/>
        <a:lstStyle/>
        <a:p>
          <a:endParaRPr lang="en-US"/>
        </a:p>
      </dgm:t>
    </dgm:pt>
    <dgm:pt modelId="{ADB70028-A77E-4344-AD69-FCC621F10AC3}">
      <dgm:prSet phldrT="[Text]"/>
      <dgm:spPr/>
      <dgm:t>
        <a:bodyPr/>
        <a:lstStyle/>
        <a:p>
          <a:r>
            <a:rPr lang="en-GB" dirty="0" smtClean="0">
              <a:hlinkClick xmlns:r="http://schemas.openxmlformats.org/officeDocument/2006/relationships" r:id="rId2"/>
            </a:rPr>
            <a:t>Add a SCORE assessment – Module</a:t>
          </a:r>
          <a:endParaRPr lang="en-US" dirty="0"/>
        </a:p>
      </dgm:t>
    </dgm:pt>
    <dgm:pt modelId="{81649576-F9CF-4335-95FA-37E5F35633E0}" type="parTrans" cxnId="{9D111840-5A22-4121-B59A-132E83E6A439}">
      <dgm:prSet/>
      <dgm:spPr/>
      <dgm:t>
        <a:bodyPr/>
        <a:lstStyle/>
        <a:p>
          <a:endParaRPr lang="en-US"/>
        </a:p>
      </dgm:t>
    </dgm:pt>
    <dgm:pt modelId="{C7899D18-3617-48D6-B204-1C17E3BD2A1E}" type="sibTrans" cxnId="{9D111840-5A22-4121-B59A-132E83E6A439}">
      <dgm:prSet/>
      <dgm:spPr/>
      <dgm:t>
        <a:bodyPr/>
        <a:lstStyle/>
        <a:p>
          <a:endParaRPr lang="en-US"/>
        </a:p>
      </dgm:t>
    </dgm:pt>
    <dgm:pt modelId="{6B6DFC55-201E-412F-AD70-36D11D7FD01B}">
      <dgm:prSet phldrT="[Text]"/>
      <dgm:spPr/>
      <dgm:t>
        <a:bodyPr/>
        <a:lstStyle/>
        <a:p>
          <a:r>
            <a:rPr lang="en-US" b="1" dirty="0" smtClean="0"/>
            <a:t>Use a survey tool</a:t>
          </a:r>
          <a:endParaRPr lang="en-US" b="1" dirty="0"/>
        </a:p>
      </dgm:t>
    </dgm:pt>
    <dgm:pt modelId="{34BAE7FE-24D0-45C3-AE1E-05B890BE6122}" type="parTrans" cxnId="{A043E8A2-061B-4EEA-B9E3-3EEC39A2346D}">
      <dgm:prSet/>
      <dgm:spPr/>
      <dgm:t>
        <a:bodyPr/>
        <a:lstStyle/>
        <a:p>
          <a:endParaRPr lang="en-US"/>
        </a:p>
      </dgm:t>
    </dgm:pt>
    <dgm:pt modelId="{DD00B3E3-CE3D-4EA4-9402-B897024548B0}" type="sibTrans" cxnId="{A043E8A2-061B-4EEA-B9E3-3EEC39A2346D}">
      <dgm:prSet/>
      <dgm:spPr/>
      <dgm:t>
        <a:bodyPr/>
        <a:lstStyle/>
        <a:p>
          <a:endParaRPr lang="en-US"/>
        </a:p>
      </dgm:t>
    </dgm:pt>
    <dgm:pt modelId="{ED6451D2-ECC8-4334-8C02-102ABFA40553}">
      <dgm:prSet phldrT="[Text]"/>
      <dgm:spPr/>
      <dgm:t>
        <a:bodyPr/>
        <a:lstStyle/>
        <a:p>
          <a:r>
            <a:rPr lang="en-US" dirty="0" smtClean="0"/>
            <a:t>Observe the group, use your professional judgement</a:t>
          </a:r>
          <a:endParaRPr lang="en-US" dirty="0"/>
        </a:p>
      </dgm:t>
    </dgm:pt>
    <dgm:pt modelId="{3E200E78-1A3A-4533-AF8A-BA6D8C436413}" type="parTrans" cxnId="{91205684-93CD-42B9-8D57-7D8BE6FD6C82}">
      <dgm:prSet/>
      <dgm:spPr/>
      <dgm:t>
        <a:bodyPr/>
        <a:lstStyle/>
        <a:p>
          <a:endParaRPr lang="en-US"/>
        </a:p>
      </dgm:t>
    </dgm:pt>
    <dgm:pt modelId="{6BCF6238-1FD5-4F7A-838A-2386A0FA4CD5}" type="sibTrans" cxnId="{91205684-93CD-42B9-8D57-7D8BE6FD6C82}">
      <dgm:prSet/>
      <dgm:spPr/>
      <dgm:t>
        <a:bodyPr/>
        <a:lstStyle/>
        <a:p>
          <a:endParaRPr lang="en-US"/>
        </a:p>
      </dgm:t>
    </dgm:pt>
    <dgm:pt modelId="{0DC3C27B-0B2D-4A2A-AE74-F45599AB23E4}">
      <dgm:prSet phldrT="[Text]"/>
      <dgm:spPr/>
      <dgm:t>
        <a:bodyPr/>
        <a:lstStyle/>
        <a:p>
          <a:r>
            <a:rPr lang="en-US" dirty="0" smtClean="0"/>
            <a:t>Short survey for clients to complete at the end of the session</a:t>
          </a:r>
          <a:endParaRPr lang="en-US" dirty="0"/>
        </a:p>
      </dgm:t>
    </dgm:pt>
    <dgm:pt modelId="{07A11DD7-E545-476A-A964-E1BE3C908B21}" type="parTrans" cxnId="{FCB4346A-3121-45C5-B8CD-D7BDD005022F}">
      <dgm:prSet/>
      <dgm:spPr/>
      <dgm:t>
        <a:bodyPr/>
        <a:lstStyle/>
        <a:p>
          <a:endParaRPr lang="en-US"/>
        </a:p>
      </dgm:t>
    </dgm:pt>
    <dgm:pt modelId="{E1272176-0CEE-47BB-B2C6-EC4A1467018D}" type="sibTrans" cxnId="{FCB4346A-3121-45C5-B8CD-D7BDD005022F}">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045D0176-F642-4491-BF18-DB6B0E1B819A}" srcId="{4F195198-715C-4ED5-894F-CEF96DD2E7CE}" destId="{A8DB1824-0FFA-4AF2-862E-F092999D8CCA}" srcOrd="0" destOrd="0" parTransId="{1C5073B6-2899-4C70-8315-14CC3C336AEE}" sibTransId="{9671345E-4A57-445D-8A8A-DF9B5774B864}"/>
    <dgm:cxn modelId="{50D13835-1E3B-432E-A609-52B57AF8E4B2}" srcId="{697A1B49-A603-4AA5-9099-A8991C210279}" destId="{77896514-DB9F-4703-AF89-6DE9FDF4B332}" srcOrd="1" destOrd="0" parTransId="{98ABB393-0D2B-45F4-822A-9F1A2453F7F6}" sibTransId="{21232F68-7C52-4CF2-918B-220DBD10ECC6}"/>
    <dgm:cxn modelId="{C66879E3-F734-425A-ABFE-A0D14250C8FE}" type="presOf" srcId="{4F195198-715C-4ED5-894F-CEF96DD2E7CE}" destId="{217405D5-1FB6-46B9-B3F1-ECC35C2C874D}" srcOrd="0" destOrd="0" presId="urn:microsoft.com/office/officeart/2005/8/layout/hList1"/>
    <dgm:cxn modelId="{C5F13AE5-5E9E-48F3-9065-CCFAFBA264C4}" type="presOf" srcId="{A8DB1824-0FFA-4AF2-862E-F092999D8CCA}" destId="{9B7D3E4D-9607-4F08-B1A7-50D6B972C51F}" srcOrd="0" destOrd="0" presId="urn:microsoft.com/office/officeart/2005/8/layout/hList1"/>
    <dgm:cxn modelId="{D11781FA-C7FF-44FA-B553-F13A4247E6AA}" srcId="{AEB7AD54-1B98-461A-BAD6-5D147F9B4739}" destId="{F3EC47CC-037D-4504-833B-C47F07F66273}" srcOrd="0" destOrd="0" parTransId="{33F4DF02-51A4-444A-B3F6-817291D5C752}" sibTransId="{4BF782CD-BDC3-4E80-99DE-E9E66E2855E3}"/>
    <dgm:cxn modelId="{8052D19D-A6EF-4322-B3BF-DAA9A868031E}" type="presOf" srcId="{ADB70028-A77E-4344-AD69-FCC621F10AC3}" destId="{D890E4CE-70EF-4E63-9726-64666650221D}" srcOrd="0" destOrd="2" presId="urn:microsoft.com/office/officeart/2005/8/layout/hList1"/>
    <dgm:cxn modelId="{49FD22EF-E7E2-4049-BF68-CE812A81436A}" srcId="{697A1B49-A603-4AA5-9099-A8991C210279}" destId="{4F195198-715C-4ED5-894F-CEF96DD2E7CE}" srcOrd="0" destOrd="0" parTransId="{DAA0DEF6-E767-4BAC-A47B-4BD9482CA297}" sibTransId="{8E9E9977-0E10-4E27-90F0-A95B6D32E0B9}"/>
    <dgm:cxn modelId="{BF0B6EC7-D046-454E-8A86-E713699AEC21}" type="presOf" srcId="{ED6451D2-ECC8-4334-8C02-102ABFA40553}" destId="{99E7535B-111B-45C9-8335-EC6AB5D7AE54}" srcOrd="0" destOrd="1" presId="urn:microsoft.com/office/officeart/2005/8/layout/hList1"/>
    <dgm:cxn modelId="{47CC9A3B-EC3F-4816-8F6F-00B0EE2FDFE9}" type="presOf" srcId="{F3EC47CC-037D-4504-833B-C47F07F66273}" destId="{D890E4CE-70EF-4E63-9726-64666650221D}" srcOrd="0" destOrd="0" presId="urn:microsoft.com/office/officeart/2005/8/layout/hList1"/>
    <dgm:cxn modelId="{324DD5FE-38E2-46A8-81D3-D7552CCF170A}" type="presOf" srcId="{6B6DFC55-201E-412F-AD70-36D11D7FD01B}" destId="{99E7535B-111B-45C9-8335-EC6AB5D7AE54}" srcOrd="0" destOrd="2" presId="urn:microsoft.com/office/officeart/2005/8/layout/hList1"/>
    <dgm:cxn modelId="{9D111840-5A22-4121-B59A-132E83E6A439}" srcId="{F8ED9DC7-A17F-46F6-A1E0-EEC7DB96CC8E}" destId="{ADB70028-A77E-4344-AD69-FCC621F10AC3}" srcOrd="0" destOrd="0" parTransId="{81649576-F9CF-4335-95FA-37E5F35633E0}" sibTransId="{C7899D18-3617-48D6-B204-1C17E3BD2A1E}"/>
    <dgm:cxn modelId="{7666D9A5-6379-4F0A-9265-D679E1E19030}" srcId="{AEB7AD54-1B98-461A-BAD6-5D147F9B4739}" destId="{F8ED9DC7-A17F-46F6-A1E0-EEC7DB96CC8E}" srcOrd="1" destOrd="0" parTransId="{C6BCB9D7-4145-4070-8B47-A613826ABABB}" sibTransId="{35EDBBEC-EE25-49BC-8D28-84C1134F2C34}"/>
    <dgm:cxn modelId="{86FF9B36-8009-4573-A514-5C10B7662DDD}" srcId="{F8ED9DC7-A17F-46F6-A1E0-EEC7DB96CC8E}" destId="{BA3C3CE6-D54A-485C-A540-7E14885F76DC}" srcOrd="1" destOrd="0" parTransId="{D6309249-1409-4834-A568-331384C9109F}" sibTransId="{A57897BA-9D6B-4C8D-AEA5-9E5ECB37A720}"/>
    <dgm:cxn modelId="{4427769A-DF33-49A2-BF4C-4C821BDE6594}" type="presOf" srcId="{F8ED9DC7-A17F-46F6-A1E0-EEC7DB96CC8E}" destId="{D890E4CE-70EF-4E63-9726-64666650221D}" srcOrd="0" destOrd="1" presId="urn:microsoft.com/office/officeart/2005/8/layout/hList1"/>
    <dgm:cxn modelId="{16FCF7C2-D914-46AF-881D-E1D029F7B6A3}" srcId="{77896514-DB9F-4703-AF89-6DE9FDF4B332}" destId="{96DE8F42-67A4-4AA5-896C-69C4B9965803}" srcOrd="0" destOrd="0" parTransId="{F99FA5FC-1F15-4DFA-A47C-DA6E1D589726}" sibTransId="{AFB4D2D8-CD82-4A3A-9369-3325D6F65684}"/>
    <dgm:cxn modelId="{2D724411-E268-4A44-BE73-1884656FEE47}" type="presOf" srcId="{0DC3C27B-0B2D-4A2A-AE74-F45599AB23E4}" destId="{99E7535B-111B-45C9-8335-EC6AB5D7AE54}" srcOrd="0" destOrd="3" presId="urn:microsoft.com/office/officeart/2005/8/layout/hList1"/>
    <dgm:cxn modelId="{2BE53D06-8E84-494C-85DC-E3F3903DFDB0}" type="presOf" srcId="{FBF85252-2C1E-4696-AFC4-5A0D8AB9CDE9}" destId="{9B7D3E4D-9607-4F08-B1A7-50D6B972C51F}" srcOrd="0" destOrd="1" presId="urn:microsoft.com/office/officeart/2005/8/layout/hList1"/>
    <dgm:cxn modelId="{A043E8A2-061B-4EEA-B9E3-3EEC39A2346D}" srcId="{77896514-DB9F-4703-AF89-6DE9FDF4B332}" destId="{6B6DFC55-201E-412F-AD70-36D11D7FD01B}" srcOrd="1" destOrd="0" parTransId="{34BAE7FE-24D0-45C3-AE1E-05B890BE6122}" sibTransId="{DD00B3E3-CE3D-4EA4-9402-B897024548B0}"/>
    <dgm:cxn modelId="{6DBEB1FB-C09B-447A-84C3-39480DAA5584}" srcId="{697A1B49-A603-4AA5-9099-A8991C210279}" destId="{AEB7AD54-1B98-461A-BAD6-5D147F9B4739}" srcOrd="2" destOrd="0" parTransId="{3D350E2A-36D5-47FB-96CD-F2D02B74D4A4}" sibTransId="{0EEA28C7-E8A7-4EAB-A142-2CADC35982B9}"/>
    <dgm:cxn modelId="{075A5E03-C897-4BEE-85B4-E7A828410204}" type="presOf" srcId="{77896514-DB9F-4703-AF89-6DE9FDF4B332}" destId="{7BC724F5-CF09-4321-9876-FF2455AED0DF}" srcOrd="0" destOrd="0" presId="urn:microsoft.com/office/officeart/2005/8/layout/hList1"/>
    <dgm:cxn modelId="{DCC2EC21-E226-4720-988A-7F79406FF5E8}" type="presOf" srcId="{BA3C3CE6-D54A-485C-A540-7E14885F76DC}" destId="{D890E4CE-70EF-4E63-9726-64666650221D}" srcOrd="0" destOrd="3" presId="urn:microsoft.com/office/officeart/2005/8/layout/hList1"/>
    <dgm:cxn modelId="{ECF87331-9302-4167-AC75-93B1A44FBECE}" type="presOf" srcId="{697A1B49-A603-4AA5-9099-A8991C210279}" destId="{BAAFCFCD-C188-4BCC-9271-CC1D6E4BC14A}" srcOrd="0" destOrd="0" presId="urn:microsoft.com/office/officeart/2005/8/layout/hList1"/>
    <dgm:cxn modelId="{FCB4346A-3121-45C5-B8CD-D7BDD005022F}" srcId="{6B6DFC55-201E-412F-AD70-36D11D7FD01B}" destId="{0DC3C27B-0B2D-4A2A-AE74-F45599AB23E4}" srcOrd="0" destOrd="0" parTransId="{07A11DD7-E545-476A-A964-E1BE3C908B21}" sibTransId="{E1272176-0CEE-47BB-B2C6-EC4A1467018D}"/>
    <dgm:cxn modelId="{D4A18530-D0A3-405F-8A9A-8F6E76BCD2AC}" type="presOf" srcId="{96DE8F42-67A4-4AA5-896C-69C4B9965803}" destId="{99E7535B-111B-45C9-8335-EC6AB5D7AE54}" srcOrd="0" destOrd="0" presId="urn:microsoft.com/office/officeart/2005/8/layout/hList1"/>
    <dgm:cxn modelId="{4B41D09E-8337-4B03-9DF5-D8CE59F4234E}" srcId="{4F195198-715C-4ED5-894F-CEF96DD2E7CE}" destId="{FBF85252-2C1E-4696-AFC4-5A0D8AB9CDE9}" srcOrd="1" destOrd="0" parTransId="{B9B56C31-BF6F-4F09-B777-D560E2A08D04}" sibTransId="{A8835546-CFB0-4893-A948-227602188FD9}"/>
    <dgm:cxn modelId="{91205684-93CD-42B9-8D57-7D8BE6FD6C82}" srcId="{96DE8F42-67A4-4AA5-896C-69C4B9965803}" destId="{ED6451D2-ECC8-4334-8C02-102ABFA40553}" srcOrd="0" destOrd="0" parTransId="{3E200E78-1A3A-4533-AF8A-BA6D8C436413}" sibTransId="{6BCF6238-1FD5-4F7A-838A-2386A0FA4CD5}"/>
    <dgm:cxn modelId="{4B3FEC2C-C971-4AD6-97E6-D38C66F46535}" type="presOf" srcId="{AEB7AD54-1B98-461A-BAD6-5D147F9B4739}" destId="{D7D5AE6D-AB88-417C-BA85-1D8DA6AFBA10}" srcOrd="0" destOrd="0" presId="urn:microsoft.com/office/officeart/2005/8/layout/hList1"/>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AU" dirty="0" smtClean="0"/>
            <a:t>This event aims to increase community connectedness for attendees. The ultimate goal is to increase social cohesion, networks and participation.</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AU" dirty="0" smtClean="0"/>
            <a:t>The service provider uses their professional judgement and decides the increased engagement shows a </a:t>
          </a:r>
          <a:r>
            <a:rPr lang="en-AU" b="1" dirty="0" smtClean="0"/>
            <a:t>‘moderate change’. </a:t>
          </a:r>
          <a:r>
            <a:rPr lang="en-AU" dirty="0" smtClean="0"/>
            <a:t>They record this as a 4 on the SCORE scale.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D78F2B48-39F6-4DDF-93D2-ED8FF3049CB5}">
      <dgm:prSet phldrT="[Text]"/>
      <dgm:spPr/>
      <dgm:t>
        <a:bodyPr/>
        <a:lstStyle/>
        <a:p>
          <a:r>
            <a:rPr lang="en-AU" b="1" dirty="0" smtClean="0"/>
            <a:t>They identify ‘Social cohesion’ as the Community SCORE that is more relevant. </a:t>
          </a:r>
          <a:endParaRPr lang="en-US" b="1" dirty="0"/>
        </a:p>
      </dgm:t>
    </dgm:pt>
    <dgm:pt modelId="{E1C18C10-9EBA-4522-99D1-1B09C8FAF452}" type="parTrans" cxnId="{4F325E3C-7D35-49C6-A31E-96A8D829CCB2}">
      <dgm:prSet/>
      <dgm:spPr/>
      <dgm:t>
        <a:bodyPr/>
        <a:lstStyle/>
        <a:p>
          <a:endParaRPr lang="en-US"/>
        </a:p>
      </dgm:t>
    </dgm:pt>
    <dgm:pt modelId="{F4007135-E0F7-4227-8067-A489A52AA295}" type="sibTrans" cxnId="{4F325E3C-7D35-49C6-A31E-96A8D829CCB2}">
      <dgm:prSet/>
      <dgm:spPr/>
      <dgm:t>
        <a:bodyPr/>
        <a:lstStyle/>
        <a:p>
          <a:endParaRPr lang="en-US"/>
        </a:p>
      </dgm:t>
    </dgm:pt>
    <dgm:pt modelId="{8D04C789-BB21-4A2D-A87B-E3442311360B}">
      <dgm:prSet phldrT="[Text]"/>
      <dgm:spPr/>
      <dgm:t>
        <a:bodyPr/>
        <a:lstStyle/>
        <a:p>
          <a:r>
            <a:rPr lang="en-US" dirty="0" smtClean="0"/>
            <a:t>They decide to use SCORE directly and observe how the attendees interact with each other.</a:t>
          </a:r>
          <a:endParaRPr lang="en-US" dirty="0"/>
        </a:p>
      </dgm:t>
    </dgm:pt>
    <dgm:pt modelId="{86DF784C-70EA-4D19-98AE-84DCBE1AD58B}" type="parTrans" cxnId="{21C2E084-752B-4EB9-A3C4-38EBD4F48F1A}">
      <dgm:prSet/>
      <dgm:spPr/>
      <dgm:t>
        <a:bodyPr/>
        <a:lstStyle/>
        <a:p>
          <a:endParaRPr lang="en-US"/>
        </a:p>
      </dgm:t>
    </dgm:pt>
    <dgm:pt modelId="{8329CEA8-9036-4ECF-BF24-F00E22AFE1FC}" type="sibTrans" cxnId="{21C2E084-752B-4EB9-A3C4-38EBD4F48F1A}">
      <dgm:prSet/>
      <dgm:spPr/>
      <dgm:t>
        <a:bodyPr/>
        <a:lstStyle/>
        <a:p>
          <a:endParaRPr lang="en-US"/>
        </a:p>
      </dgm:t>
    </dgm:pt>
    <dgm:pt modelId="{A583F9B6-E7AF-46A7-8E57-3DD2DC6CC26E}">
      <dgm:prSet phldrT="[Text]"/>
      <dgm:spPr/>
      <dgm:t>
        <a:bodyPr/>
        <a:lstStyle/>
        <a:p>
          <a:pPr rtl="0"/>
          <a:r>
            <a:rPr lang="en-AU" dirty="0" smtClean="0"/>
            <a:t>At the beginning of the event, they attendees engage in small talk. </a:t>
          </a:r>
          <a:endParaRPr lang="en-US" dirty="0"/>
        </a:p>
      </dgm:t>
    </dgm:pt>
    <dgm:pt modelId="{B77DB737-D922-4E8F-9F04-E3D6E237C3EE}" type="parTrans" cxnId="{83BEE53B-BDE2-4DF2-B338-7E86B99DEDB5}">
      <dgm:prSet/>
      <dgm:spPr/>
      <dgm:t>
        <a:bodyPr/>
        <a:lstStyle/>
        <a:p>
          <a:endParaRPr lang="en-US"/>
        </a:p>
      </dgm:t>
    </dgm:pt>
    <dgm:pt modelId="{C524CCB6-49D4-4E3C-BCC1-07A83970BCC4}" type="sibTrans" cxnId="{83BEE53B-BDE2-4DF2-B338-7E86B99DEDB5}">
      <dgm:prSet/>
      <dgm:spPr/>
      <dgm:t>
        <a:bodyPr/>
        <a:lstStyle/>
        <a:p>
          <a:endParaRPr lang="en-US"/>
        </a:p>
      </dgm:t>
    </dgm:pt>
    <dgm:pt modelId="{9391229B-902B-4E12-9487-85903CE14650}">
      <dgm:prSet phldrT="[Text]"/>
      <dgm:spPr/>
      <dgm:t>
        <a:bodyPr/>
        <a:lstStyle/>
        <a:p>
          <a:pPr rtl="0"/>
          <a:r>
            <a:rPr lang="en-AU" dirty="0" smtClean="0"/>
            <a:t>By the end of the event, they are mixing well. They have organised a Facebook group and have made plans to meet for coffee and a playdate. </a:t>
          </a:r>
          <a:endParaRPr lang="en-US" dirty="0"/>
        </a:p>
      </dgm:t>
    </dgm:pt>
    <dgm:pt modelId="{31EE5667-898D-4F0D-92FD-469C4E5809D7}" type="parTrans" cxnId="{42E3D578-DCAB-4D0C-A473-267215E855E3}">
      <dgm:prSet/>
      <dgm:spPr/>
      <dgm:t>
        <a:bodyPr/>
        <a:lstStyle/>
        <a:p>
          <a:endParaRPr lang="en-US"/>
        </a:p>
      </dgm:t>
    </dgm:pt>
    <dgm:pt modelId="{2929677A-EEE3-4710-B69E-FD1B75187F42}" type="sibTrans" cxnId="{42E3D578-DCAB-4D0C-A473-267215E855E3}">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21C2E084-752B-4EB9-A3C4-38EBD4F48F1A}" srcId="{77896514-DB9F-4703-AF89-6DE9FDF4B332}" destId="{8D04C789-BB21-4A2D-A87B-E3442311360B}" srcOrd="0" destOrd="0" parTransId="{86DF784C-70EA-4D19-98AE-84DCBE1AD58B}" sibTransId="{8329CEA8-9036-4ECF-BF24-F00E22AFE1FC}"/>
    <dgm:cxn modelId="{C5F13AE5-5E9E-48F3-9065-CCFAFBA264C4}" type="presOf" srcId="{A8DB1824-0FFA-4AF2-862E-F092999D8CCA}" destId="{9B7D3E4D-9607-4F08-B1A7-50D6B972C51F}" srcOrd="0" destOrd="0" presId="urn:microsoft.com/office/officeart/2005/8/layout/hList1"/>
    <dgm:cxn modelId="{B78384EC-F391-47BD-B796-17E20A5E8C1C}" type="presOf" srcId="{9391229B-902B-4E12-9487-85903CE14650}" destId="{99E7535B-111B-45C9-8335-EC6AB5D7AE54}" srcOrd="0" destOrd="2" presId="urn:microsoft.com/office/officeart/2005/8/layout/hList1"/>
    <dgm:cxn modelId="{47CC9A3B-EC3F-4816-8F6F-00B0EE2FDFE9}" type="presOf" srcId="{F3EC47CC-037D-4504-833B-C47F07F66273}" destId="{D890E4CE-70EF-4E63-9726-64666650221D}" srcOrd="0" destOrd="0" presId="urn:microsoft.com/office/officeart/2005/8/layout/hList1"/>
    <dgm:cxn modelId="{045D0176-F642-4491-BF18-DB6B0E1B819A}" srcId="{4F195198-715C-4ED5-894F-CEF96DD2E7CE}" destId="{A8DB1824-0FFA-4AF2-862E-F092999D8CCA}" srcOrd="0" destOrd="0" parTransId="{1C5073B6-2899-4C70-8315-14CC3C336AEE}" sibTransId="{9671345E-4A57-445D-8A8A-DF9B5774B864}"/>
    <dgm:cxn modelId="{42E3D578-DCAB-4D0C-A473-267215E855E3}" srcId="{77896514-DB9F-4703-AF89-6DE9FDF4B332}" destId="{9391229B-902B-4E12-9487-85903CE14650}" srcOrd="2" destOrd="0" parTransId="{31EE5667-898D-4F0D-92FD-469C4E5809D7}" sibTransId="{2929677A-EEE3-4710-B69E-FD1B75187F42}"/>
    <dgm:cxn modelId="{D11781FA-C7FF-44FA-B553-F13A4247E6AA}" srcId="{AEB7AD54-1B98-461A-BAD6-5D147F9B4739}" destId="{F3EC47CC-037D-4504-833B-C47F07F66273}" srcOrd="0" destOrd="0" parTransId="{33F4DF02-51A4-444A-B3F6-817291D5C752}" sibTransId="{4BF782CD-BDC3-4E80-99DE-E9E66E2855E3}"/>
    <dgm:cxn modelId="{C66879E3-F734-425A-ABFE-A0D14250C8FE}" type="presOf" srcId="{4F195198-715C-4ED5-894F-CEF96DD2E7CE}" destId="{217405D5-1FB6-46B9-B3F1-ECC35C2C874D}" srcOrd="0" destOrd="0" presId="urn:microsoft.com/office/officeart/2005/8/layout/hList1"/>
    <dgm:cxn modelId="{ECF87331-9302-4167-AC75-93B1A44FBECE}" type="presOf" srcId="{697A1B49-A603-4AA5-9099-A8991C210279}" destId="{BAAFCFCD-C188-4BCC-9271-CC1D6E4BC14A}" srcOrd="0" destOrd="0" presId="urn:microsoft.com/office/officeart/2005/8/layout/hList1"/>
    <dgm:cxn modelId="{59802960-FF75-46A9-A8B2-2F2C6405AED2}" type="presOf" srcId="{8D04C789-BB21-4A2D-A87B-E3442311360B}" destId="{99E7535B-111B-45C9-8335-EC6AB5D7AE54}" srcOrd="0" destOrd="0" presId="urn:microsoft.com/office/officeart/2005/8/layout/hList1"/>
    <dgm:cxn modelId="{49FD22EF-E7E2-4049-BF68-CE812A81436A}" srcId="{697A1B49-A603-4AA5-9099-A8991C210279}" destId="{4F195198-715C-4ED5-894F-CEF96DD2E7CE}" srcOrd="0" destOrd="0" parTransId="{DAA0DEF6-E767-4BAC-A47B-4BD9482CA297}" sibTransId="{8E9E9977-0E10-4E27-90F0-A95B6D32E0B9}"/>
    <dgm:cxn modelId="{075A5E03-C897-4BEE-85B4-E7A828410204}" type="presOf" srcId="{77896514-DB9F-4703-AF89-6DE9FDF4B332}" destId="{7BC724F5-CF09-4321-9876-FF2455AED0DF}" srcOrd="0" destOrd="0" presId="urn:microsoft.com/office/officeart/2005/8/layout/hList1"/>
    <dgm:cxn modelId="{CF6C0E9D-E53F-4232-8F0E-D5B7BC9402C5}" type="presOf" srcId="{D78F2B48-39F6-4DDF-93D2-ED8FF3049CB5}" destId="{9B7D3E4D-9607-4F08-B1A7-50D6B972C51F}" srcOrd="0" destOrd="1" presId="urn:microsoft.com/office/officeart/2005/8/layout/hList1"/>
    <dgm:cxn modelId="{4B3FEC2C-C971-4AD6-97E6-D38C66F46535}" type="presOf" srcId="{AEB7AD54-1B98-461A-BAD6-5D147F9B4739}" destId="{D7D5AE6D-AB88-417C-BA85-1D8DA6AFBA10}" srcOrd="0" destOrd="0" presId="urn:microsoft.com/office/officeart/2005/8/layout/hList1"/>
    <dgm:cxn modelId="{50D13835-1E3B-432E-A609-52B57AF8E4B2}" srcId="{697A1B49-A603-4AA5-9099-A8991C210279}" destId="{77896514-DB9F-4703-AF89-6DE9FDF4B332}" srcOrd="1" destOrd="0" parTransId="{98ABB393-0D2B-45F4-822A-9F1A2453F7F6}" sibTransId="{21232F68-7C52-4CF2-918B-220DBD10ECC6}"/>
    <dgm:cxn modelId="{83BEE53B-BDE2-4DF2-B338-7E86B99DEDB5}" srcId="{77896514-DB9F-4703-AF89-6DE9FDF4B332}" destId="{A583F9B6-E7AF-46A7-8E57-3DD2DC6CC26E}" srcOrd="1" destOrd="0" parTransId="{B77DB737-D922-4E8F-9F04-E3D6E237C3EE}" sibTransId="{C524CCB6-49D4-4E3C-BCC1-07A83970BCC4}"/>
    <dgm:cxn modelId="{B359A4C4-B2CA-481C-8FF8-612C0E537320}" type="presOf" srcId="{A583F9B6-E7AF-46A7-8E57-3DD2DC6CC26E}" destId="{99E7535B-111B-45C9-8335-EC6AB5D7AE54}" srcOrd="0" destOrd="1" presId="urn:microsoft.com/office/officeart/2005/8/layout/hList1"/>
    <dgm:cxn modelId="{6DBEB1FB-C09B-447A-84C3-39480DAA5584}" srcId="{697A1B49-A603-4AA5-9099-A8991C210279}" destId="{AEB7AD54-1B98-461A-BAD6-5D147F9B4739}" srcOrd="2" destOrd="0" parTransId="{3D350E2A-36D5-47FB-96CD-F2D02B74D4A4}" sibTransId="{0EEA28C7-E8A7-4EAB-A142-2CADC35982B9}"/>
    <dgm:cxn modelId="{4F325E3C-7D35-49C6-A31E-96A8D829CCB2}" srcId="{4F195198-715C-4ED5-894F-CEF96DD2E7CE}" destId="{D78F2B48-39F6-4DDF-93D2-ED8FF3049CB5}" srcOrd="1" destOrd="0" parTransId="{E1C18C10-9EBA-4522-99D1-1B09C8FAF452}" sibTransId="{F4007135-E0F7-4227-8067-A489A52AA295}"/>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GB" dirty="0" smtClean="0"/>
            <a:t>The events aims to increase community knowledge about services and resources available for people with mental illness and carers.</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GB" dirty="0" smtClean="0"/>
            <a:t>The services had mixed experiences.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8D04C789-BB21-4A2D-A87B-E3442311360B}">
      <dgm:prSet phldrT="[Text]"/>
      <dgm:spPr/>
      <dgm:t>
        <a:bodyPr/>
        <a:lstStyle/>
        <a:p>
          <a:r>
            <a:rPr lang="en-US" dirty="0" smtClean="0"/>
            <a:t>They decide to use SCORE directly.</a:t>
          </a:r>
          <a:endParaRPr lang="en-US" dirty="0"/>
        </a:p>
      </dgm:t>
    </dgm:pt>
    <dgm:pt modelId="{86DF784C-70EA-4D19-98AE-84DCBE1AD58B}" type="parTrans" cxnId="{21C2E084-752B-4EB9-A3C4-38EBD4F48F1A}">
      <dgm:prSet/>
      <dgm:spPr/>
      <dgm:t>
        <a:bodyPr/>
        <a:lstStyle/>
        <a:p>
          <a:endParaRPr lang="en-US"/>
        </a:p>
      </dgm:t>
    </dgm:pt>
    <dgm:pt modelId="{8329CEA8-9036-4ECF-BF24-F00E22AFE1FC}" type="sibTrans" cxnId="{21C2E084-752B-4EB9-A3C4-38EBD4F48F1A}">
      <dgm:prSet/>
      <dgm:spPr/>
      <dgm:t>
        <a:bodyPr/>
        <a:lstStyle/>
        <a:p>
          <a:endParaRPr lang="en-US"/>
        </a:p>
      </dgm:t>
    </dgm:pt>
    <dgm:pt modelId="{3E60C481-25C5-4A2E-8488-B16EF99E7D91}">
      <dgm:prSet phldrT="[Text]"/>
      <dgm:spPr/>
      <dgm:t>
        <a:bodyPr/>
        <a:lstStyle/>
        <a:p>
          <a:r>
            <a:rPr lang="en-GB" b="1" dirty="0" smtClean="0"/>
            <a:t>The service providers identify ‘group/community knowledge, skills, attitudes and behaviours’ as the Community SCORE domain most relevant to this activity.</a:t>
          </a:r>
          <a:endParaRPr lang="en-US" b="1" dirty="0"/>
        </a:p>
      </dgm:t>
    </dgm:pt>
    <dgm:pt modelId="{C7EBEB67-55CE-4238-95FF-4C1A31C74DE6}" type="parTrans" cxnId="{F81B5FC3-7520-4E63-865B-EBB4B4A7F0F6}">
      <dgm:prSet/>
      <dgm:spPr/>
      <dgm:t>
        <a:bodyPr/>
        <a:lstStyle/>
        <a:p>
          <a:endParaRPr lang="en-US"/>
        </a:p>
      </dgm:t>
    </dgm:pt>
    <dgm:pt modelId="{165B8970-B3D1-4E7A-A47B-18C93C3455E3}" type="sibTrans" cxnId="{F81B5FC3-7520-4E63-865B-EBB4B4A7F0F6}">
      <dgm:prSet/>
      <dgm:spPr/>
      <dgm:t>
        <a:bodyPr/>
        <a:lstStyle/>
        <a:p>
          <a:endParaRPr lang="en-US"/>
        </a:p>
      </dgm:t>
    </dgm:pt>
    <dgm:pt modelId="{5210877E-095E-48F3-91DF-F05AA22C806B}">
      <dgm:prSet phldrT="[Text]"/>
      <dgm:spPr/>
      <dgm:t>
        <a:bodyPr/>
        <a:lstStyle/>
        <a:p>
          <a:r>
            <a:rPr lang="en-AU" dirty="0" smtClean="0"/>
            <a:t>They decide the best way to assess the event is to debrief with all the services and speakers after it has finished.</a:t>
          </a:r>
          <a:endParaRPr lang="en-US" dirty="0"/>
        </a:p>
      </dgm:t>
    </dgm:pt>
    <dgm:pt modelId="{532F2B72-9B37-4758-B620-7A788905C14B}" type="parTrans" cxnId="{089C2912-F196-4256-ABE0-0CF0A09EBAC0}">
      <dgm:prSet/>
      <dgm:spPr/>
      <dgm:t>
        <a:bodyPr/>
        <a:lstStyle/>
        <a:p>
          <a:endParaRPr lang="en-US"/>
        </a:p>
      </dgm:t>
    </dgm:pt>
    <dgm:pt modelId="{11C610E8-F3F0-47C7-AD0D-111CEFFD5EDB}" type="sibTrans" cxnId="{089C2912-F196-4256-ABE0-0CF0A09EBAC0}">
      <dgm:prSet/>
      <dgm:spPr/>
      <dgm:t>
        <a:bodyPr/>
        <a:lstStyle/>
        <a:p>
          <a:endParaRPr lang="en-US"/>
        </a:p>
      </dgm:t>
    </dgm:pt>
    <dgm:pt modelId="{B037BC0E-A440-4570-AE3D-8A839516B9D2}">
      <dgm:prSet phldrT="[Text]"/>
      <dgm:spPr/>
      <dgm:t>
        <a:bodyPr/>
        <a:lstStyle/>
        <a:p>
          <a:r>
            <a:rPr lang="en-US" dirty="0" smtClean="0"/>
            <a:t>They talk about:</a:t>
          </a:r>
          <a:endParaRPr lang="en-US" dirty="0"/>
        </a:p>
      </dgm:t>
    </dgm:pt>
    <dgm:pt modelId="{2D2D48F0-3F7A-45F7-A2E2-47EE18367F68}" type="parTrans" cxnId="{255CF824-0FBB-4520-9ED8-95AA603924A4}">
      <dgm:prSet/>
      <dgm:spPr/>
      <dgm:t>
        <a:bodyPr/>
        <a:lstStyle/>
        <a:p>
          <a:endParaRPr lang="en-US"/>
        </a:p>
      </dgm:t>
    </dgm:pt>
    <dgm:pt modelId="{666FA424-7D6A-433F-9968-01167F1E31B9}" type="sibTrans" cxnId="{255CF824-0FBB-4520-9ED8-95AA603924A4}">
      <dgm:prSet/>
      <dgm:spPr/>
      <dgm:t>
        <a:bodyPr/>
        <a:lstStyle/>
        <a:p>
          <a:endParaRPr lang="en-US"/>
        </a:p>
      </dgm:t>
    </dgm:pt>
    <dgm:pt modelId="{E36AE79A-6ED7-4041-A1B6-4BA155ABB73E}">
      <dgm:prSet phldrT="[Text]"/>
      <dgm:spPr/>
      <dgm:t>
        <a:bodyPr/>
        <a:lstStyle/>
        <a:p>
          <a:r>
            <a:rPr lang="en-US" dirty="0" smtClean="0"/>
            <a:t>How many people came to each stall and what information they were given</a:t>
          </a:r>
          <a:endParaRPr lang="en-US" dirty="0"/>
        </a:p>
      </dgm:t>
    </dgm:pt>
    <dgm:pt modelId="{51845A05-D605-4498-A967-C78D8FC262F4}" type="parTrans" cxnId="{9815B73A-B4CC-4667-9E7B-502F1845751C}">
      <dgm:prSet/>
      <dgm:spPr/>
      <dgm:t>
        <a:bodyPr/>
        <a:lstStyle/>
        <a:p>
          <a:endParaRPr lang="en-US"/>
        </a:p>
      </dgm:t>
    </dgm:pt>
    <dgm:pt modelId="{26F2B066-F8A6-4F91-ACA8-5F7502F128F5}" type="sibTrans" cxnId="{9815B73A-B4CC-4667-9E7B-502F1845751C}">
      <dgm:prSet/>
      <dgm:spPr/>
      <dgm:t>
        <a:bodyPr/>
        <a:lstStyle/>
        <a:p>
          <a:endParaRPr lang="en-US"/>
        </a:p>
      </dgm:t>
    </dgm:pt>
    <dgm:pt modelId="{6FF4E290-80DD-4898-897C-D2F3A97F8189}">
      <dgm:prSet phldrT="[Text]"/>
      <dgm:spPr/>
      <dgm:t>
        <a:bodyPr/>
        <a:lstStyle/>
        <a:p>
          <a:r>
            <a:rPr lang="en-US" dirty="0" smtClean="0"/>
            <a:t>How people responded to this information</a:t>
          </a:r>
          <a:endParaRPr lang="en-US" dirty="0"/>
        </a:p>
      </dgm:t>
    </dgm:pt>
    <dgm:pt modelId="{8FE267C0-C6EE-4BF6-B3D4-20E6AB351238}" type="parTrans" cxnId="{6EF76AA7-2469-464E-B8CB-78F984542653}">
      <dgm:prSet/>
      <dgm:spPr/>
      <dgm:t>
        <a:bodyPr/>
        <a:lstStyle/>
        <a:p>
          <a:endParaRPr lang="en-US"/>
        </a:p>
      </dgm:t>
    </dgm:pt>
    <dgm:pt modelId="{A08C6109-AB5D-4B79-8694-1046D417DBFE}" type="sibTrans" cxnId="{6EF76AA7-2469-464E-B8CB-78F984542653}">
      <dgm:prSet/>
      <dgm:spPr/>
      <dgm:t>
        <a:bodyPr/>
        <a:lstStyle/>
        <a:p>
          <a:endParaRPr lang="en-US"/>
        </a:p>
      </dgm:t>
    </dgm:pt>
    <dgm:pt modelId="{F186EAEA-46D0-4511-AB07-4708C6AE7293}">
      <dgm:prSet phldrT="[Text]"/>
      <dgm:spPr/>
      <dgm:t>
        <a:bodyPr/>
        <a:lstStyle/>
        <a:p>
          <a:r>
            <a:rPr lang="en-US" dirty="0" smtClean="0"/>
            <a:t>How many people signed up to receive more information or registered to join a group or activity</a:t>
          </a:r>
          <a:endParaRPr lang="en-US" dirty="0"/>
        </a:p>
      </dgm:t>
    </dgm:pt>
    <dgm:pt modelId="{843882C7-7141-4639-9AD5-8FE484940CD4}" type="parTrans" cxnId="{4B8FC85D-C6C8-44A9-93F1-E71FA0284064}">
      <dgm:prSet/>
      <dgm:spPr/>
      <dgm:t>
        <a:bodyPr/>
        <a:lstStyle/>
        <a:p>
          <a:endParaRPr lang="en-US"/>
        </a:p>
      </dgm:t>
    </dgm:pt>
    <dgm:pt modelId="{D8CA5B91-B1A6-4377-B0F5-3E57C50DA6EF}" type="sibTrans" cxnId="{4B8FC85D-C6C8-44A9-93F1-E71FA0284064}">
      <dgm:prSet/>
      <dgm:spPr/>
      <dgm:t>
        <a:bodyPr/>
        <a:lstStyle/>
        <a:p>
          <a:endParaRPr lang="en-US"/>
        </a:p>
      </dgm:t>
    </dgm:pt>
    <dgm:pt modelId="{A418920E-B27A-40F0-A614-793D31DD868A}">
      <dgm:prSet phldrT="[Text]"/>
      <dgm:spPr/>
      <dgm:t>
        <a:bodyPr/>
        <a:lstStyle/>
        <a:p>
          <a:r>
            <a:rPr lang="en-US" dirty="0" smtClean="0"/>
            <a:t>How the talks went and if the speakers felt they were successful</a:t>
          </a:r>
          <a:endParaRPr lang="en-US" dirty="0"/>
        </a:p>
      </dgm:t>
    </dgm:pt>
    <dgm:pt modelId="{B5A8B8B8-1AFC-4F63-B411-F06BAA5E2903}" type="parTrans" cxnId="{1E6DD143-3CBE-4529-B5EC-867912D93997}">
      <dgm:prSet/>
      <dgm:spPr/>
      <dgm:t>
        <a:bodyPr/>
        <a:lstStyle/>
        <a:p>
          <a:endParaRPr lang="en-US"/>
        </a:p>
      </dgm:t>
    </dgm:pt>
    <dgm:pt modelId="{0A08869C-6CF7-4173-B89E-16F0C6819660}" type="sibTrans" cxnId="{1E6DD143-3CBE-4529-B5EC-867912D93997}">
      <dgm:prSet/>
      <dgm:spPr/>
      <dgm:t>
        <a:bodyPr/>
        <a:lstStyle/>
        <a:p>
          <a:endParaRPr lang="en-US"/>
        </a:p>
      </dgm:t>
    </dgm:pt>
    <dgm:pt modelId="{3A2B0119-9827-412F-A5D4-CCEFD57C8CE6}">
      <dgm:prSet/>
      <dgm:spPr/>
      <dgm:t>
        <a:bodyPr/>
        <a:lstStyle/>
        <a:p>
          <a:r>
            <a:rPr lang="en-GB" dirty="0" smtClean="0"/>
            <a:t>Some spoke about community members who were very grateful for the information given to them and who were excited to find out about different services in their community. </a:t>
          </a:r>
          <a:endParaRPr lang="en-AU" dirty="0"/>
        </a:p>
      </dgm:t>
    </dgm:pt>
    <dgm:pt modelId="{52BCDC6E-96E2-48AD-8D84-426CC3C9D552}" type="parTrans" cxnId="{90E0F9CA-7F26-48DF-98DA-0822615B716F}">
      <dgm:prSet/>
      <dgm:spPr/>
      <dgm:t>
        <a:bodyPr/>
        <a:lstStyle/>
        <a:p>
          <a:endParaRPr lang="en-US"/>
        </a:p>
      </dgm:t>
    </dgm:pt>
    <dgm:pt modelId="{290314AF-297D-47C2-BFC4-3F5AF5AFEFD0}" type="sibTrans" cxnId="{90E0F9CA-7F26-48DF-98DA-0822615B716F}">
      <dgm:prSet/>
      <dgm:spPr/>
      <dgm:t>
        <a:bodyPr/>
        <a:lstStyle/>
        <a:p>
          <a:endParaRPr lang="en-US"/>
        </a:p>
      </dgm:t>
    </dgm:pt>
    <dgm:pt modelId="{4954FC3D-C0AE-4544-B57A-247226084695}">
      <dgm:prSet/>
      <dgm:spPr/>
      <dgm:t>
        <a:bodyPr/>
        <a:lstStyle/>
        <a:p>
          <a:r>
            <a:rPr lang="en-GB" dirty="0" smtClean="0"/>
            <a:t>Others spoke about community members who were looking for information they couldn’t provide and for specific services that weren’t at the event. </a:t>
          </a:r>
          <a:endParaRPr lang="en-AU" dirty="0"/>
        </a:p>
      </dgm:t>
    </dgm:pt>
    <dgm:pt modelId="{BFF133CC-58FC-477B-BB9D-4DE34D75E3FF}" type="parTrans" cxnId="{879535A0-039C-4BD6-8D30-14A4808639CB}">
      <dgm:prSet/>
      <dgm:spPr/>
      <dgm:t>
        <a:bodyPr/>
        <a:lstStyle/>
        <a:p>
          <a:endParaRPr lang="en-US"/>
        </a:p>
      </dgm:t>
    </dgm:pt>
    <dgm:pt modelId="{869A44BB-A718-4D05-94F3-1AAE67100F9A}" type="sibTrans" cxnId="{879535A0-039C-4BD6-8D30-14A4808639CB}">
      <dgm:prSet/>
      <dgm:spPr/>
      <dgm:t>
        <a:bodyPr/>
        <a:lstStyle/>
        <a:p>
          <a:endParaRPr lang="en-US"/>
        </a:p>
      </dgm:t>
    </dgm:pt>
    <dgm:pt modelId="{57B39DA1-4725-4FDE-AAF0-648EB09B20DB}">
      <dgm:prSet/>
      <dgm:spPr/>
      <dgm:t>
        <a:bodyPr/>
        <a:lstStyle/>
        <a:p>
          <a:r>
            <a:rPr lang="en-GB" b="1" dirty="0" smtClean="0"/>
            <a:t>The service providers use the information shared in this discussion to agree on a Community SCORE. They decide to record a ‘3 – limited change with strong engagement’. </a:t>
          </a:r>
          <a:endParaRPr lang="en-AU" b="1" dirty="0"/>
        </a:p>
      </dgm:t>
    </dgm:pt>
    <dgm:pt modelId="{31372E8E-A88C-4C48-80C0-1C461E4AE85B}" type="parTrans" cxnId="{521EC63F-3722-48CA-B1FD-6B71E4FABC79}">
      <dgm:prSet/>
      <dgm:spPr/>
      <dgm:t>
        <a:bodyPr/>
        <a:lstStyle/>
        <a:p>
          <a:endParaRPr lang="en-US"/>
        </a:p>
      </dgm:t>
    </dgm:pt>
    <dgm:pt modelId="{7C7303DD-F9C0-4102-8E80-4BF87B5CC45D}" type="sibTrans" cxnId="{521EC63F-3722-48CA-B1FD-6B71E4FABC79}">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F81B5FC3-7520-4E63-865B-EBB4B4A7F0F6}" srcId="{4F195198-715C-4ED5-894F-CEF96DD2E7CE}" destId="{3E60C481-25C5-4A2E-8488-B16EF99E7D91}" srcOrd="1" destOrd="0" parTransId="{C7EBEB67-55CE-4238-95FF-4C1A31C74DE6}" sibTransId="{165B8970-B3D1-4E7A-A47B-18C93C3455E3}"/>
    <dgm:cxn modelId="{521EC63F-3722-48CA-B1FD-6B71E4FABC79}" srcId="{AEB7AD54-1B98-461A-BAD6-5D147F9B4739}" destId="{57B39DA1-4725-4FDE-AAF0-648EB09B20DB}" srcOrd="3" destOrd="0" parTransId="{31372E8E-A88C-4C48-80C0-1C461E4AE85B}" sibTransId="{7C7303DD-F9C0-4102-8E80-4BF87B5CC45D}"/>
    <dgm:cxn modelId="{67A579C5-ECA0-41F4-A256-F2AA733422D1}" type="presOf" srcId="{3A2B0119-9827-412F-A5D4-CCEFD57C8CE6}" destId="{D890E4CE-70EF-4E63-9726-64666650221D}" srcOrd="0" destOrd="1" presId="urn:microsoft.com/office/officeart/2005/8/layout/hList1"/>
    <dgm:cxn modelId="{089C2912-F196-4256-ABE0-0CF0A09EBAC0}" srcId="{77896514-DB9F-4703-AF89-6DE9FDF4B332}" destId="{5210877E-095E-48F3-91DF-F05AA22C806B}" srcOrd="1" destOrd="0" parTransId="{532F2B72-9B37-4758-B620-7A788905C14B}" sibTransId="{11C610E8-F3F0-47C7-AD0D-111CEFFD5EDB}"/>
    <dgm:cxn modelId="{4971BFE2-2C95-4633-AE8E-E4D7B4F6C1D6}" type="presOf" srcId="{3E60C481-25C5-4A2E-8488-B16EF99E7D91}" destId="{9B7D3E4D-9607-4F08-B1A7-50D6B972C51F}" srcOrd="0" destOrd="1" presId="urn:microsoft.com/office/officeart/2005/8/layout/hList1"/>
    <dgm:cxn modelId="{49FD22EF-E7E2-4049-BF68-CE812A81436A}" srcId="{697A1B49-A603-4AA5-9099-A8991C210279}" destId="{4F195198-715C-4ED5-894F-CEF96DD2E7CE}" srcOrd="0" destOrd="0" parTransId="{DAA0DEF6-E767-4BAC-A47B-4BD9482CA297}" sibTransId="{8E9E9977-0E10-4E27-90F0-A95B6D32E0B9}"/>
    <dgm:cxn modelId="{59802960-FF75-46A9-A8B2-2F2C6405AED2}" type="presOf" srcId="{8D04C789-BB21-4A2D-A87B-E3442311360B}" destId="{99E7535B-111B-45C9-8335-EC6AB5D7AE54}" srcOrd="0" destOrd="0" presId="urn:microsoft.com/office/officeart/2005/8/layout/hList1"/>
    <dgm:cxn modelId="{15747DFB-DA36-4EE7-BACA-B5F890227392}" type="presOf" srcId="{6FF4E290-80DD-4898-897C-D2F3A97F8189}" destId="{99E7535B-111B-45C9-8335-EC6AB5D7AE54}" srcOrd="0" destOrd="4" presId="urn:microsoft.com/office/officeart/2005/8/layout/hList1"/>
    <dgm:cxn modelId="{D11781FA-C7FF-44FA-B553-F13A4247E6AA}" srcId="{AEB7AD54-1B98-461A-BAD6-5D147F9B4739}" destId="{F3EC47CC-037D-4504-833B-C47F07F66273}" srcOrd="0" destOrd="0" parTransId="{33F4DF02-51A4-444A-B3F6-817291D5C752}" sibTransId="{4BF782CD-BDC3-4E80-99DE-E9E66E2855E3}"/>
    <dgm:cxn modelId="{B04A160C-D0A4-4444-BFAF-B6487CAC3DA1}" type="presOf" srcId="{57B39DA1-4725-4FDE-AAF0-648EB09B20DB}" destId="{D890E4CE-70EF-4E63-9726-64666650221D}" srcOrd="0" destOrd="3" presId="urn:microsoft.com/office/officeart/2005/8/layout/hList1"/>
    <dgm:cxn modelId="{C5F13AE5-5E9E-48F3-9065-CCFAFBA264C4}" type="presOf" srcId="{A8DB1824-0FFA-4AF2-862E-F092999D8CCA}" destId="{9B7D3E4D-9607-4F08-B1A7-50D6B972C51F}" srcOrd="0" destOrd="0" presId="urn:microsoft.com/office/officeart/2005/8/layout/hList1"/>
    <dgm:cxn modelId="{045D0176-F642-4491-BF18-DB6B0E1B819A}" srcId="{4F195198-715C-4ED5-894F-CEF96DD2E7CE}" destId="{A8DB1824-0FFA-4AF2-862E-F092999D8CCA}" srcOrd="0" destOrd="0" parTransId="{1C5073B6-2899-4C70-8315-14CC3C336AEE}" sibTransId="{9671345E-4A57-445D-8A8A-DF9B5774B864}"/>
    <dgm:cxn modelId="{4B3FEC2C-C971-4AD6-97E6-D38C66F46535}" type="presOf" srcId="{AEB7AD54-1B98-461A-BAD6-5D147F9B4739}" destId="{D7D5AE6D-AB88-417C-BA85-1D8DA6AFBA10}" srcOrd="0" destOrd="0" presId="urn:microsoft.com/office/officeart/2005/8/layout/hList1"/>
    <dgm:cxn modelId="{075A5E03-C897-4BEE-85B4-E7A828410204}" type="presOf" srcId="{77896514-DB9F-4703-AF89-6DE9FDF4B332}" destId="{7BC724F5-CF09-4321-9876-FF2455AED0DF}" srcOrd="0" destOrd="0" presId="urn:microsoft.com/office/officeart/2005/8/layout/hList1"/>
    <dgm:cxn modelId="{CF91F7C3-86AF-465D-BEE8-49DB160B06BF}" type="presOf" srcId="{B037BC0E-A440-4570-AE3D-8A839516B9D2}" destId="{99E7535B-111B-45C9-8335-EC6AB5D7AE54}" srcOrd="0" destOrd="2" presId="urn:microsoft.com/office/officeart/2005/8/layout/hList1"/>
    <dgm:cxn modelId="{ECF87331-9302-4167-AC75-93B1A44FBECE}" type="presOf" srcId="{697A1B49-A603-4AA5-9099-A8991C210279}" destId="{BAAFCFCD-C188-4BCC-9271-CC1D6E4BC14A}" srcOrd="0" destOrd="0" presId="urn:microsoft.com/office/officeart/2005/8/layout/hList1"/>
    <dgm:cxn modelId="{C66879E3-F734-425A-ABFE-A0D14250C8FE}" type="presOf" srcId="{4F195198-715C-4ED5-894F-CEF96DD2E7CE}" destId="{217405D5-1FB6-46B9-B3F1-ECC35C2C874D}" srcOrd="0" destOrd="0" presId="urn:microsoft.com/office/officeart/2005/8/layout/hList1"/>
    <dgm:cxn modelId="{1E6DD143-3CBE-4529-B5EC-867912D93997}" srcId="{B037BC0E-A440-4570-AE3D-8A839516B9D2}" destId="{A418920E-B27A-40F0-A614-793D31DD868A}" srcOrd="3" destOrd="0" parTransId="{B5A8B8B8-1AFC-4F63-B411-F06BAA5E2903}" sibTransId="{0A08869C-6CF7-4173-B89E-16F0C6819660}"/>
    <dgm:cxn modelId="{D91C26E3-B33C-4A7A-852F-5EE472EE7E84}" type="presOf" srcId="{A418920E-B27A-40F0-A614-793D31DD868A}" destId="{99E7535B-111B-45C9-8335-EC6AB5D7AE54}" srcOrd="0" destOrd="6" presId="urn:microsoft.com/office/officeart/2005/8/layout/hList1"/>
    <dgm:cxn modelId="{21C2E084-752B-4EB9-A3C4-38EBD4F48F1A}" srcId="{77896514-DB9F-4703-AF89-6DE9FDF4B332}" destId="{8D04C789-BB21-4A2D-A87B-E3442311360B}" srcOrd="0" destOrd="0" parTransId="{86DF784C-70EA-4D19-98AE-84DCBE1AD58B}" sibTransId="{8329CEA8-9036-4ECF-BF24-F00E22AFE1FC}"/>
    <dgm:cxn modelId="{CD1B98D7-CD23-4B3F-8BE9-E9A10EB797D3}" type="presOf" srcId="{E36AE79A-6ED7-4041-A1B6-4BA155ABB73E}" destId="{99E7535B-111B-45C9-8335-EC6AB5D7AE54}" srcOrd="0" destOrd="3" presId="urn:microsoft.com/office/officeart/2005/8/layout/hList1"/>
    <dgm:cxn modelId="{9815B73A-B4CC-4667-9E7B-502F1845751C}" srcId="{B037BC0E-A440-4570-AE3D-8A839516B9D2}" destId="{E36AE79A-6ED7-4041-A1B6-4BA155ABB73E}" srcOrd="0" destOrd="0" parTransId="{51845A05-D605-4498-A967-C78D8FC262F4}" sibTransId="{26F2B066-F8A6-4F91-ACA8-5F7502F128F5}"/>
    <dgm:cxn modelId="{47CC9A3B-EC3F-4816-8F6F-00B0EE2FDFE9}" type="presOf" srcId="{F3EC47CC-037D-4504-833B-C47F07F66273}" destId="{D890E4CE-70EF-4E63-9726-64666650221D}" srcOrd="0" destOrd="0" presId="urn:microsoft.com/office/officeart/2005/8/layout/hList1"/>
    <dgm:cxn modelId="{7934E356-81F9-4A57-8815-495C365E89CD}" type="presOf" srcId="{4954FC3D-C0AE-4544-B57A-247226084695}" destId="{D890E4CE-70EF-4E63-9726-64666650221D}" srcOrd="0" destOrd="2" presId="urn:microsoft.com/office/officeart/2005/8/layout/hList1"/>
    <dgm:cxn modelId="{90E0F9CA-7F26-48DF-98DA-0822615B716F}" srcId="{AEB7AD54-1B98-461A-BAD6-5D147F9B4739}" destId="{3A2B0119-9827-412F-A5D4-CCEFD57C8CE6}" srcOrd="1" destOrd="0" parTransId="{52BCDC6E-96E2-48AD-8D84-426CC3C9D552}" sibTransId="{290314AF-297D-47C2-BFC4-3F5AF5AFEFD0}"/>
    <dgm:cxn modelId="{4B8FC85D-C6C8-44A9-93F1-E71FA0284064}" srcId="{B037BC0E-A440-4570-AE3D-8A839516B9D2}" destId="{F186EAEA-46D0-4511-AB07-4708C6AE7293}" srcOrd="2" destOrd="0" parTransId="{843882C7-7141-4639-9AD5-8FE484940CD4}" sibTransId="{D8CA5B91-B1A6-4377-B0F5-3E57C50DA6EF}"/>
    <dgm:cxn modelId="{6DBEB1FB-C09B-447A-84C3-39480DAA5584}" srcId="{697A1B49-A603-4AA5-9099-A8991C210279}" destId="{AEB7AD54-1B98-461A-BAD6-5D147F9B4739}" srcOrd="2" destOrd="0" parTransId="{3D350E2A-36D5-47FB-96CD-F2D02B74D4A4}" sibTransId="{0EEA28C7-E8A7-4EAB-A142-2CADC35982B9}"/>
    <dgm:cxn modelId="{3D352135-4426-4F4F-BEC6-718A6F3B3C03}" type="presOf" srcId="{F186EAEA-46D0-4511-AB07-4708C6AE7293}" destId="{99E7535B-111B-45C9-8335-EC6AB5D7AE54}" srcOrd="0" destOrd="5" presId="urn:microsoft.com/office/officeart/2005/8/layout/hList1"/>
    <dgm:cxn modelId="{255CF824-0FBB-4520-9ED8-95AA603924A4}" srcId="{77896514-DB9F-4703-AF89-6DE9FDF4B332}" destId="{B037BC0E-A440-4570-AE3D-8A839516B9D2}" srcOrd="2" destOrd="0" parTransId="{2D2D48F0-3F7A-45F7-A2E2-47EE18367F68}" sibTransId="{666FA424-7D6A-433F-9968-01167F1E31B9}"/>
    <dgm:cxn modelId="{50D13835-1E3B-432E-A609-52B57AF8E4B2}" srcId="{697A1B49-A603-4AA5-9099-A8991C210279}" destId="{77896514-DB9F-4703-AF89-6DE9FDF4B332}" srcOrd="1" destOrd="0" parTransId="{98ABB393-0D2B-45F4-822A-9F1A2453F7F6}" sibTransId="{21232F68-7C52-4CF2-918B-220DBD10ECC6}"/>
    <dgm:cxn modelId="{6EF76AA7-2469-464E-B8CB-78F984542653}" srcId="{B037BC0E-A440-4570-AE3D-8A839516B9D2}" destId="{6FF4E290-80DD-4898-897C-D2F3A97F8189}" srcOrd="1" destOrd="0" parTransId="{8FE267C0-C6EE-4BF6-B3D4-20E6AB351238}" sibTransId="{A08C6109-AB5D-4B79-8694-1046D417DBFE}"/>
    <dgm:cxn modelId="{6ADB87A3-1796-4E2B-A8E0-8314F0320758}" type="presOf" srcId="{5210877E-095E-48F3-91DF-F05AA22C806B}" destId="{99E7535B-111B-45C9-8335-EC6AB5D7AE54}" srcOrd="0" destOrd="1" presId="urn:microsoft.com/office/officeart/2005/8/layout/hList1"/>
    <dgm:cxn modelId="{879535A0-039C-4BD6-8D30-14A4808639CB}" srcId="{AEB7AD54-1B98-461A-BAD6-5D147F9B4739}" destId="{4954FC3D-C0AE-4544-B57A-247226084695}" srcOrd="2" destOrd="0" parTransId="{BFF133CC-58FC-477B-BB9D-4DE34D75E3FF}" sibTransId="{869A44BB-A718-4D05-94F3-1AAE67100F9A}"/>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AU" dirty="0" smtClean="0"/>
            <a:t>The session aims to inform new parents about support services, activities and resources available in the local community. </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GB" dirty="0" smtClean="0"/>
            <a:t>The service provider uses the results of the survey to determine a Community SCORE.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8D04C789-BB21-4A2D-A87B-E3442311360B}">
      <dgm:prSet phldrT="[Text]"/>
      <dgm:spPr/>
      <dgm:t>
        <a:bodyPr/>
        <a:lstStyle/>
        <a:p>
          <a:r>
            <a:rPr lang="en-GB" dirty="0" smtClean="0"/>
            <a:t>They decide the best way to assess the activity is to conduct a short survey at the end of the session. </a:t>
          </a:r>
          <a:endParaRPr lang="en-US" dirty="0"/>
        </a:p>
      </dgm:t>
    </dgm:pt>
    <dgm:pt modelId="{86DF784C-70EA-4D19-98AE-84DCBE1AD58B}" type="parTrans" cxnId="{21C2E084-752B-4EB9-A3C4-38EBD4F48F1A}">
      <dgm:prSet/>
      <dgm:spPr/>
      <dgm:t>
        <a:bodyPr/>
        <a:lstStyle/>
        <a:p>
          <a:endParaRPr lang="en-US"/>
        </a:p>
      </dgm:t>
    </dgm:pt>
    <dgm:pt modelId="{8329CEA8-9036-4ECF-BF24-F00E22AFE1FC}" type="sibTrans" cxnId="{21C2E084-752B-4EB9-A3C4-38EBD4F48F1A}">
      <dgm:prSet/>
      <dgm:spPr/>
      <dgm:t>
        <a:bodyPr/>
        <a:lstStyle/>
        <a:p>
          <a:endParaRPr lang="en-US"/>
        </a:p>
      </dgm:t>
    </dgm:pt>
    <dgm:pt modelId="{3E60C481-25C5-4A2E-8488-B16EF99E7D91}">
      <dgm:prSet phldrT="[Text]"/>
      <dgm:spPr/>
      <dgm:t>
        <a:bodyPr/>
        <a:lstStyle/>
        <a:p>
          <a:r>
            <a:rPr lang="en-GB" b="1" dirty="0" smtClean="0"/>
            <a:t>The service provider identifies ‘group/community knowledge, skills, attitudes and behaviours’ as the Community SCORE domain most relevant to this activity.</a:t>
          </a:r>
          <a:endParaRPr lang="en-US" b="1" dirty="0"/>
        </a:p>
      </dgm:t>
    </dgm:pt>
    <dgm:pt modelId="{C7EBEB67-55CE-4238-95FF-4C1A31C74DE6}" type="parTrans" cxnId="{F81B5FC3-7520-4E63-865B-EBB4B4A7F0F6}">
      <dgm:prSet/>
      <dgm:spPr/>
      <dgm:t>
        <a:bodyPr/>
        <a:lstStyle/>
        <a:p>
          <a:endParaRPr lang="en-US"/>
        </a:p>
      </dgm:t>
    </dgm:pt>
    <dgm:pt modelId="{165B8970-B3D1-4E7A-A47B-18C93C3455E3}" type="sibTrans" cxnId="{F81B5FC3-7520-4E63-865B-EBB4B4A7F0F6}">
      <dgm:prSet/>
      <dgm:spPr/>
      <dgm:t>
        <a:bodyPr/>
        <a:lstStyle/>
        <a:p>
          <a:endParaRPr lang="en-US"/>
        </a:p>
      </dgm:t>
    </dgm:pt>
    <dgm:pt modelId="{A9BECAD3-DD6C-43F2-A3DE-CCC07D7FAFFC}">
      <dgm:prSet/>
      <dgm:spPr/>
      <dgm:t>
        <a:bodyPr/>
        <a:lstStyle/>
        <a:p>
          <a:r>
            <a:rPr lang="en-GB" dirty="0" smtClean="0"/>
            <a:t>it is not practical or feasible to collect pre- and post-surveys for a large group of people.</a:t>
          </a:r>
          <a:endParaRPr lang="en-AU" dirty="0"/>
        </a:p>
      </dgm:t>
    </dgm:pt>
    <dgm:pt modelId="{EB345CC1-8E0B-44CD-98ED-2AD3C55B0A1E}" type="parTrans" cxnId="{167E856E-E126-4920-9132-5DCF0232A609}">
      <dgm:prSet/>
      <dgm:spPr/>
      <dgm:t>
        <a:bodyPr/>
        <a:lstStyle/>
        <a:p>
          <a:endParaRPr lang="en-US"/>
        </a:p>
      </dgm:t>
    </dgm:pt>
    <dgm:pt modelId="{BD4E8F24-E22B-4EB9-9746-B72F1F6FB706}" type="sibTrans" cxnId="{167E856E-E126-4920-9132-5DCF0232A609}">
      <dgm:prSet/>
      <dgm:spPr/>
      <dgm:t>
        <a:bodyPr/>
        <a:lstStyle/>
        <a:p>
          <a:endParaRPr lang="en-US"/>
        </a:p>
      </dgm:t>
    </dgm:pt>
    <dgm:pt modelId="{F437A8CD-13FB-4888-A4E2-D16BCE0133D0}">
      <dgm:prSet/>
      <dgm:spPr/>
      <dgm:t>
        <a:bodyPr/>
        <a:lstStyle/>
        <a:p>
          <a:r>
            <a:rPr lang="en-GB" dirty="0" smtClean="0"/>
            <a:t>if they did collect pre- and post-surveys it is unlikely they would see a change in the participants responses. This is because the information session is a one-off and short event.</a:t>
          </a:r>
          <a:endParaRPr lang="en-AU" dirty="0"/>
        </a:p>
      </dgm:t>
    </dgm:pt>
    <dgm:pt modelId="{6E1B3D9A-0074-491D-B458-AF6AC202279D}" type="parTrans" cxnId="{53D3C562-78EE-4A94-A6D9-141F3FE93F11}">
      <dgm:prSet/>
      <dgm:spPr/>
      <dgm:t>
        <a:bodyPr/>
        <a:lstStyle/>
        <a:p>
          <a:endParaRPr lang="en-US"/>
        </a:p>
      </dgm:t>
    </dgm:pt>
    <dgm:pt modelId="{BDBA9C32-5C52-4A67-BD52-DD8CD85B9EC1}" type="sibTrans" cxnId="{53D3C562-78EE-4A94-A6D9-141F3FE93F11}">
      <dgm:prSet/>
      <dgm:spPr/>
      <dgm:t>
        <a:bodyPr/>
        <a:lstStyle/>
        <a:p>
          <a:endParaRPr lang="en-US"/>
        </a:p>
      </dgm:t>
    </dgm:pt>
    <dgm:pt modelId="{E797DA8C-6815-40C2-9943-B4F7479BDAB7}">
      <dgm:prSet phldrT="[Text]"/>
      <dgm:spPr/>
      <dgm:t>
        <a:bodyPr/>
        <a:lstStyle/>
        <a:p>
          <a:r>
            <a:rPr lang="en-GB" dirty="0" smtClean="0"/>
            <a:t>This is because:</a:t>
          </a:r>
          <a:endParaRPr lang="en-US" dirty="0"/>
        </a:p>
      </dgm:t>
    </dgm:pt>
    <dgm:pt modelId="{A69FAD5F-A353-4B18-803C-BF69BB292B4C}" type="parTrans" cxnId="{9BB1536E-A0AF-4ABA-94D9-24C455C5C8C4}">
      <dgm:prSet/>
      <dgm:spPr/>
      <dgm:t>
        <a:bodyPr/>
        <a:lstStyle/>
        <a:p>
          <a:endParaRPr lang="en-US"/>
        </a:p>
      </dgm:t>
    </dgm:pt>
    <dgm:pt modelId="{208A1372-E7C1-440B-A545-1FDC0B31A28D}" type="sibTrans" cxnId="{9BB1536E-A0AF-4ABA-94D9-24C455C5C8C4}">
      <dgm:prSet/>
      <dgm:spPr/>
      <dgm:t>
        <a:bodyPr/>
        <a:lstStyle/>
        <a:p>
          <a:endParaRPr lang="en-US"/>
        </a:p>
      </dgm:t>
    </dgm:pt>
    <dgm:pt modelId="{132019D7-1B5C-4DC2-9ED1-152AB0645064}">
      <dgm:prSet/>
      <dgm:spPr/>
      <dgm:t>
        <a:bodyPr/>
        <a:lstStyle/>
        <a:p>
          <a:r>
            <a:rPr lang="en-GB" dirty="0" smtClean="0"/>
            <a:t>If the majority of respondents ‘agree or strongly agree’ that they have a better understanding after attending the session, you might record this as a ‘4 - moderate change’.</a:t>
          </a:r>
          <a:endParaRPr lang="en-AU" dirty="0"/>
        </a:p>
      </dgm:t>
    </dgm:pt>
    <dgm:pt modelId="{83DE31BB-7CC8-4AEB-ACA7-27159846A075}" type="parTrans" cxnId="{5E528A4F-1D31-4AE5-AC78-1D340C6D6E35}">
      <dgm:prSet/>
      <dgm:spPr/>
      <dgm:t>
        <a:bodyPr/>
        <a:lstStyle/>
        <a:p>
          <a:endParaRPr lang="en-US"/>
        </a:p>
      </dgm:t>
    </dgm:pt>
    <dgm:pt modelId="{0279DFE0-259D-4A6E-B2DC-C589E150BAE3}" type="sibTrans" cxnId="{5E528A4F-1D31-4AE5-AC78-1D340C6D6E35}">
      <dgm:prSet/>
      <dgm:spPr/>
      <dgm:t>
        <a:bodyPr/>
        <a:lstStyle/>
        <a:p>
          <a:endParaRPr lang="en-US"/>
        </a:p>
      </dgm:t>
    </dgm:pt>
    <dgm:pt modelId="{75DBA0F6-A027-4860-94A6-F4A3CF160E20}">
      <dgm:prSet/>
      <dgm:spPr/>
      <dgm:t>
        <a:bodyPr/>
        <a:lstStyle/>
        <a:p>
          <a:r>
            <a:rPr lang="en-GB" dirty="0" smtClean="0"/>
            <a:t>If only a small number of respondents ‘agree or strongly agree’, you might record this as a ‘2 - limited change with emerging engagement’.</a:t>
          </a:r>
          <a:endParaRPr lang="en-AU" dirty="0"/>
        </a:p>
      </dgm:t>
    </dgm:pt>
    <dgm:pt modelId="{69320F9E-861C-4A10-B903-E8EB54907FE7}" type="parTrans" cxnId="{210E32FA-DE1A-4946-A260-376E4DD530FF}">
      <dgm:prSet/>
      <dgm:spPr/>
      <dgm:t>
        <a:bodyPr/>
        <a:lstStyle/>
        <a:p>
          <a:endParaRPr lang="en-US"/>
        </a:p>
      </dgm:t>
    </dgm:pt>
    <dgm:pt modelId="{2D481C1D-ABF0-429E-8BDC-28ED75FE11BE}" type="sibTrans" cxnId="{210E32FA-DE1A-4946-A260-376E4DD530FF}">
      <dgm:prSet/>
      <dgm:spPr/>
      <dgm:t>
        <a:bodyPr/>
        <a:lstStyle/>
        <a:p>
          <a:endParaRPr lang="en-US"/>
        </a:p>
      </dgm:t>
    </dgm:pt>
    <dgm:pt modelId="{5A705F75-DFCF-4400-A493-A18E32527B09}">
      <dgm:prSet phldrT="[Text]"/>
      <dgm:spPr/>
      <dgm:t>
        <a:bodyPr/>
        <a:lstStyle/>
        <a:p>
          <a:r>
            <a:rPr lang="en-GB" dirty="0" smtClean="0"/>
            <a:t>For example:</a:t>
          </a:r>
          <a:endParaRPr lang="en-US" dirty="0"/>
        </a:p>
      </dgm:t>
    </dgm:pt>
    <dgm:pt modelId="{C77BD4F8-0A24-4C39-A502-443F0CF4C2F2}" type="parTrans" cxnId="{97096AAE-DF85-4D2C-9B56-B3AC1A050E81}">
      <dgm:prSet/>
      <dgm:spPr/>
      <dgm:t>
        <a:bodyPr/>
        <a:lstStyle/>
        <a:p>
          <a:endParaRPr lang="en-US"/>
        </a:p>
      </dgm:t>
    </dgm:pt>
    <dgm:pt modelId="{4F354213-112A-48A6-8C1D-0D961F5D6026}" type="sibTrans" cxnId="{97096AAE-DF85-4D2C-9B56-B3AC1A050E81}">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6DBEB1FB-C09B-447A-84C3-39480DAA5584}" srcId="{697A1B49-A603-4AA5-9099-A8991C210279}" destId="{AEB7AD54-1B98-461A-BAD6-5D147F9B4739}" srcOrd="2" destOrd="0" parTransId="{3D350E2A-36D5-47FB-96CD-F2D02B74D4A4}" sibTransId="{0EEA28C7-E8A7-4EAB-A142-2CADC35982B9}"/>
    <dgm:cxn modelId="{167E856E-E126-4920-9132-5DCF0232A609}" srcId="{E797DA8C-6815-40C2-9943-B4F7479BDAB7}" destId="{A9BECAD3-DD6C-43F2-A3DE-CCC07D7FAFFC}" srcOrd="0" destOrd="0" parTransId="{EB345CC1-8E0B-44CD-98ED-2AD3C55B0A1E}" sibTransId="{BD4E8F24-E22B-4EB9-9746-B72F1F6FB706}"/>
    <dgm:cxn modelId="{1FED60E0-7089-4216-B3BF-D79B5063AD59}" type="presOf" srcId="{A9BECAD3-DD6C-43F2-A3DE-CCC07D7FAFFC}" destId="{99E7535B-111B-45C9-8335-EC6AB5D7AE54}" srcOrd="0" destOrd="2" presId="urn:microsoft.com/office/officeart/2005/8/layout/hList1"/>
    <dgm:cxn modelId="{D11781FA-C7FF-44FA-B553-F13A4247E6AA}" srcId="{AEB7AD54-1B98-461A-BAD6-5D147F9B4739}" destId="{F3EC47CC-037D-4504-833B-C47F07F66273}" srcOrd="0" destOrd="0" parTransId="{33F4DF02-51A4-444A-B3F6-817291D5C752}" sibTransId="{4BF782CD-BDC3-4E80-99DE-E9E66E2855E3}"/>
    <dgm:cxn modelId="{50D13835-1E3B-432E-A609-52B57AF8E4B2}" srcId="{697A1B49-A603-4AA5-9099-A8991C210279}" destId="{77896514-DB9F-4703-AF89-6DE9FDF4B332}" srcOrd="1" destOrd="0" parTransId="{98ABB393-0D2B-45F4-822A-9F1A2453F7F6}" sibTransId="{21232F68-7C52-4CF2-918B-220DBD10ECC6}"/>
    <dgm:cxn modelId="{53D3C562-78EE-4A94-A6D9-141F3FE93F11}" srcId="{E797DA8C-6815-40C2-9943-B4F7479BDAB7}" destId="{F437A8CD-13FB-4888-A4E2-D16BCE0133D0}" srcOrd="1" destOrd="0" parTransId="{6E1B3D9A-0074-491D-B458-AF6AC202279D}" sibTransId="{BDBA9C32-5C52-4A67-BD52-DD8CD85B9EC1}"/>
    <dgm:cxn modelId="{4971BFE2-2C95-4633-AE8E-E4D7B4F6C1D6}" type="presOf" srcId="{3E60C481-25C5-4A2E-8488-B16EF99E7D91}" destId="{9B7D3E4D-9607-4F08-B1A7-50D6B972C51F}" srcOrd="0" destOrd="1" presId="urn:microsoft.com/office/officeart/2005/8/layout/hList1"/>
    <dgm:cxn modelId="{9BB1536E-A0AF-4ABA-94D9-24C455C5C8C4}" srcId="{77896514-DB9F-4703-AF89-6DE9FDF4B332}" destId="{E797DA8C-6815-40C2-9943-B4F7479BDAB7}" srcOrd="1" destOrd="0" parTransId="{A69FAD5F-A353-4B18-803C-BF69BB292B4C}" sibTransId="{208A1372-E7C1-440B-A545-1FDC0B31A28D}"/>
    <dgm:cxn modelId="{599BCF5C-282A-419A-BCB1-4C01864AE222}" type="presOf" srcId="{E797DA8C-6815-40C2-9943-B4F7479BDAB7}" destId="{99E7535B-111B-45C9-8335-EC6AB5D7AE54}" srcOrd="0" destOrd="1" presId="urn:microsoft.com/office/officeart/2005/8/layout/hList1"/>
    <dgm:cxn modelId="{C5F13AE5-5E9E-48F3-9065-CCFAFBA264C4}" type="presOf" srcId="{A8DB1824-0FFA-4AF2-862E-F092999D8CCA}" destId="{9B7D3E4D-9607-4F08-B1A7-50D6B972C51F}" srcOrd="0" destOrd="0" presId="urn:microsoft.com/office/officeart/2005/8/layout/hList1"/>
    <dgm:cxn modelId="{C66879E3-F734-425A-ABFE-A0D14250C8FE}" type="presOf" srcId="{4F195198-715C-4ED5-894F-CEF96DD2E7CE}" destId="{217405D5-1FB6-46B9-B3F1-ECC35C2C874D}" srcOrd="0" destOrd="0" presId="urn:microsoft.com/office/officeart/2005/8/layout/hList1"/>
    <dgm:cxn modelId="{F81B5FC3-7520-4E63-865B-EBB4B4A7F0F6}" srcId="{4F195198-715C-4ED5-894F-CEF96DD2E7CE}" destId="{3E60C481-25C5-4A2E-8488-B16EF99E7D91}" srcOrd="1" destOrd="0" parTransId="{C7EBEB67-55CE-4238-95FF-4C1A31C74DE6}" sibTransId="{165B8970-B3D1-4E7A-A47B-18C93C3455E3}"/>
    <dgm:cxn modelId="{EA2F22E3-5775-4029-9C0E-92094C74FFB1}" type="presOf" srcId="{132019D7-1B5C-4DC2-9ED1-152AB0645064}" destId="{D890E4CE-70EF-4E63-9726-64666650221D}" srcOrd="0" destOrd="2" presId="urn:microsoft.com/office/officeart/2005/8/layout/hList1"/>
    <dgm:cxn modelId="{5E528A4F-1D31-4AE5-AC78-1D340C6D6E35}" srcId="{5A705F75-DFCF-4400-A493-A18E32527B09}" destId="{132019D7-1B5C-4DC2-9ED1-152AB0645064}" srcOrd="0" destOrd="0" parTransId="{83DE31BB-7CC8-4AEB-ACA7-27159846A075}" sibTransId="{0279DFE0-259D-4A6E-B2DC-C589E150BAE3}"/>
    <dgm:cxn modelId="{21C2E084-752B-4EB9-A3C4-38EBD4F48F1A}" srcId="{77896514-DB9F-4703-AF89-6DE9FDF4B332}" destId="{8D04C789-BB21-4A2D-A87B-E3442311360B}" srcOrd="0" destOrd="0" parTransId="{86DF784C-70EA-4D19-98AE-84DCBE1AD58B}" sibTransId="{8329CEA8-9036-4ECF-BF24-F00E22AFE1FC}"/>
    <dgm:cxn modelId="{045D0176-F642-4491-BF18-DB6B0E1B819A}" srcId="{4F195198-715C-4ED5-894F-CEF96DD2E7CE}" destId="{A8DB1824-0FFA-4AF2-862E-F092999D8CCA}" srcOrd="0" destOrd="0" parTransId="{1C5073B6-2899-4C70-8315-14CC3C336AEE}" sibTransId="{9671345E-4A57-445D-8A8A-DF9B5774B864}"/>
    <dgm:cxn modelId="{22AA5938-615B-4F43-8B0C-041C9AD831C4}" type="presOf" srcId="{75DBA0F6-A027-4860-94A6-F4A3CF160E20}" destId="{D890E4CE-70EF-4E63-9726-64666650221D}" srcOrd="0" destOrd="3" presId="urn:microsoft.com/office/officeart/2005/8/layout/hList1"/>
    <dgm:cxn modelId="{210E32FA-DE1A-4946-A260-376E4DD530FF}" srcId="{5A705F75-DFCF-4400-A493-A18E32527B09}" destId="{75DBA0F6-A027-4860-94A6-F4A3CF160E20}" srcOrd="1" destOrd="0" parTransId="{69320F9E-861C-4A10-B903-E8EB54907FE7}" sibTransId="{2D481C1D-ABF0-429E-8BDC-28ED75FE11BE}"/>
    <dgm:cxn modelId="{59802960-FF75-46A9-A8B2-2F2C6405AED2}" type="presOf" srcId="{8D04C789-BB21-4A2D-A87B-E3442311360B}" destId="{99E7535B-111B-45C9-8335-EC6AB5D7AE54}" srcOrd="0" destOrd="0" presId="urn:microsoft.com/office/officeart/2005/8/layout/hList1"/>
    <dgm:cxn modelId="{075A5E03-C897-4BEE-85B4-E7A828410204}" type="presOf" srcId="{77896514-DB9F-4703-AF89-6DE9FDF4B332}" destId="{7BC724F5-CF09-4321-9876-FF2455AED0DF}" srcOrd="0" destOrd="0" presId="urn:microsoft.com/office/officeart/2005/8/layout/hList1"/>
    <dgm:cxn modelId="{FCEEBD8F-F930-4182-A9B7-D1BAAE17DF3E}" type="presOf" srcId="{5A705F75-DFCF-4400-A493-A18E32527B09}" destId="{D890E4CE-70EF-4E63-9726-64666650221D}" srcOrd="0" destOrd="1" presId="urn:microsoft.com/office/officeart/2005/8/layout/hList1"/>
    <dgm:cxn modelId="{97096AAE-DF85-4D2C-9B56-B3AC1A050E81}" srcId="{AEB7AD54-1B98-461A-BAD6-5D147F9B4739}" destId="{5A705F75-DFCF-4400-A493-A18E32527B09}" srcOrd="1" destOrd="0" parTransId="{C77BD4F8-0A24-4C39-A502-443F0CF4C2F2}" sibTransId="{4F354213-112A-48A6-8C1D-0D961F5D6026}"/>
    <dgm:cxn modelId="{49FD22EF-E7E2-4049-BF68-CE812A81436A}" srcId="{697A1B49-A603-4AA5-9099-A8991C210279}" destId="{4F195198-715C-4ED5-894F-CEF96DD2E7CE}" srcOrd="0" destOrd="0" parTransId="{DAA0DEF6-E767-4BAC-A47B-4BD9482CA297}" sibTransId="{8E9E9977-0E10-4E27-90F0-A95B6D32E0B9}"/>
    <dgm:cxn modelId="{ECF87331-9302-4167-AC75-93B1A44FBECE}" type="presOf" srcId="{697A1B49-A603-4AA5-9099-A8991C210279}" destId="{BAAFCFCD-C188-4BCC-9271-CC1D6E4BC14A}" srcOrd="0" destOrd="0" presId="urn:microsoft.com/office/officeart/2005/8/layout/hList1"/>
    <dgm:cxn modelId="{4B3FEC2C-C971-4AD6-97E6-D38C66F46535}" type="presOf" srcId="{AEB7AD54-1B98-461A-BAD6-5D147F9B4739}" destId="{D7D5AE6D-AB88-417C-BA85-1D8DA6AFBA10}" srcOrd="0" destOrd="0" presId="urn:microsoft.com/office/officeart/2005/8/layout/hList1"/>
    <dgm:cxn modelId="{47CC9A3B-EC3F-4816-8F6F-00B0EE2FDFE9}" type="presOf" srcId="{F3EC47CC-037D-4504-833B-C47F07F66273}" destId="{D890E4CE-70EF-4E63-9726-64666650221D}" srcOrd="0" destOrd="0" presId="urn:microsoft.com/office/officeart/2005/8/layout/hList1"/>
    <dgm:cxn modelId="{82CF7005-3C9C-4001-98AB-299E016A805E}" type="presOf" srcId="{F437A8CD-13FB-4888-A4E2-D16BCE0133D0}" destId="{99E7535B-111B-45C9-8335-EC6AB5D7AE54}" srcOrd="0" destOrd="3" presId="urn:microsoft.com/office/officeart/2005/8/layout/hList1"/>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US" dirty="0" smtClean="0"/>
            <a:t>Think about the outcomes you are trying to achieve (refer to your contract and program logic).</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96DE8F42-67A4-4AA5-896C-69C4B9965803}">
      <dgm:prSet phldrT="[Text]"/>
      <dgm:spPr/>
      <dgm:t>
        <a:bodyPr/>
        <a:lstStyle/>
        <a:p>
          <a:r>
            <a:rPr lang="en-GB" dirty="0" smtClean="0"/>
            <a:t>Use a survey tool. </a:t>
          </a:r>
          <a:endParaRPr lang="en-US" dirty="0"/>
        </a:p>
      </dgm:t>
    </dgm:pt>
    <dgm:pt modelId="{F99FA5FC-1F15-4DFA-A47C-DA6E1D589726}" type="parTrans" cxnId="{16FCF7C2-D914-46AF-881D-E1D029F7B6A3}">
      <dgm:prSet/>
      <dgm:spPr/>
      <dgm:t>
        <a:bodyPr/>
        <a:lstStyle/>
        <a:p>
          <a:endParaRPr lang="en-US"/>
        </a:p>
      </dgm:t>
    </dgm:pt>
    <dgm:pt modelId="{AFB4D2D8-CD82-4A3A-9369-3325D6F65684}" type="sibTrans" cxnId="{16FCF7C2-D914-46AF-881D-E1D029F7B6A3}">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GB" dirty="0" smtClean="0"/>
            <a:t>Record the SCORE assessment in the Data Exchange.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FBF85252-2C1E-4696-AFC4-5A0D8AB9CDE9}">
      <dgm:prSet phldrT="[Text]"/>
      <dgm:spPr/>
      <dgm:t>
        <a:bodyPr/>
        <a:lstStyle/>
        <a:p>
          <a:r>
            <a:rPr lang="en-US" dirty="0" smtClean="0"/>
            <a:t>Pick the domain(s) that is more relevant to your activity and client group.</a:t>
          </a:r>
          <a:endParaRPr lang="en-US" dirty="0"/>
        </a:p>
      </dgm:t>
    </dgm:pt>
    <dgm:pt modelId="{B9B56C31-BF6F-4F09-B777-D560E2A08D04}" type="parTrans" cxnId="{4B41D09E-8337-4B03-9DF5-D8CE59F4234E}">
      <dgm:prSet/>
      <dgm:spPr/>
      <dgm:t>
        <a:bodyPr/>
        <a:lstStyle/>
        <a:p>
          <a:endParaRPr lang="en-US"/>
        </a:p>
      </dgm:t>
    </dgm:pt>
    <dgm:pt modelId="{A8835546-CFB0-4893-A948-227602188FD9}" type="sibTrans" cxnId="{4B41D09E-8337-4B03-9DF5-D8CE59F4234E}">
      <dgm:prSet/>
      <dgm:spPr/>
      <dgm:t>
        <a:bodyPr/>
        <a:lstStyle/>
        <a:p>
          <a:endParaRPr lang="en-US"/>
        </a:p>
      </dgm:t>
    </dgm:pt>
    <dgm:pt modelId="{F8ED9DC7-A17F-46F6-A1E0-EEC7DB96CC8E}">
      <dgm:prSet phldrT="[Text]"/>
      <dgm:spPr/>
      <dgm:t>
        <a:bodyPr/>
        <a:lstStyle/>
        <a:p>
          <a:r>
            <a:rPr lang="en-US" dirty="0" smtClean="0"/>
            <a:t>See:</a:t>
          </a:r>
          <a:endParaRPr lang="en-US" dirty="0"/>
        </a:p>
      </dgm:t>
    </dgm:pt>
    <dgm:pt modelId="{C6BCB9D7-4145-4070-8B47-A613826ABABB}" type="parTrans" cxnId="{7666D9A5-6379-4F0A-9265-D679E1E19030}">
      <dgm:prSet/>
      <dgm:spPr/>
      <dgm:t>
        <a:bodyPr/>
        <a:lstStyle/>
        <a:p>
          <a:endParaRPr lang="en-US"/>
        </a:p>
      </dgm:t>
    </dgm:pt>
    <dgm:pt modelId="{35EDBBEC-EE25-49BC-8D28-84C1134F2C34}" type="sibTrans" cxnId="{7666D9A5-6379-4F0A-9265-D679E1E19030}">
      <dgm:prSet/>
      <dgm:spPr/>
      <dgm:t>
        <a:bodyPr/>
        <a:lstStyle/>
        <a:p>
          <a:endParaRPr lang="en-US"/>
        </a:p>
      </dgm:t>
    </dgm:pt>
    <dgm:pt modelId="{BA3C3CE6-D54A-485C-A540-7E14885F76DC}">
      <dgm:prSet/>
      <dgm:spPr/>
      <dgm:t>
        <a:bodyPr/>
        <a:lstStyle/>
        <a:p>
          <a:r>
            <a:rPr lang="en-GB" dirty="0" smtClean="0">
              <a:hlinkClick xmlns:r="http://schemas.openxmlformats.org/officeDocument/2006/relationships" r:id="rId1"/>
            </a:rPr>
            <a:t>Add a SCORE assessment – Task Card</a:t>
          </a:r>
          <a:endParaRPr lang="en-AU" dirty="0"/>
        </a:p>
      </dgm:t>
    </dgm:pt>
    <dgm:pt modelId="{D6309249-1409-4834-A568-331384C9109F}" type="parTrans" cxnId="{86FF9B36-8009-4573-A514-5C10B7662DDD}">
      <dgm:prSet/>
      <dgm:spPr/>
      <dgm:t>
        <a:bodyPr/>
        <a:lstStyle/>
        <a:p>
          <a:endParaRPr lang="en-US"/>
        </a:p>
      </dgm:t>
    </dgm:pt>
    <dgm:pt modelId="{A57897BA-9D6B-4C8D-AEA5-9E5ECB37A720}" type="sibTrans" cxnId="{86FF9B36-8009-4573-A514-5C10B7662DDD}">
      <dgm:prSet/>
      <dgm:spPr/>
      <dgm:t>
        <a:bodyPr/>
        <a:lstStyle/>
        <a:p>
          <a:endParaRPr lang="en-US"/>
        </a:p>
      </dgm:t>
    </dgm:pt>
    <dgm:pt modelId="{ADB70028-A77E-4344-AD69-FCC621F10AC3}">
      <dgm:prSet phldrT="[Text]"/>
      <dgm:spPr/>
      <dgm:t>
        <a:bodyPr/>
        <a:lstStyle/>
        <a:p>
          <a:r>
            <a:rPr lang="en-GB" dirty="0" smtClean="0">
              <a:hlinkClick xmlns:r="http://schemas.openxmlformats.org/officeDocument/2006/relationships" r:id="rId2"/>
            </a:rPr>
            <a:t>Add a SCORE assessment – Module</a:t>
          </a:r>
          <a:endParaRPr lang="en-US" dirty="0"/>
        </a:p>
      </dgm:t>
    </dgm:pt>
    <dgm:pt modelId="{81649576-F9CF-4335-95FA-37E5F35633E0}" type="parTrans" cxnId="{9D111840-5A22-4121-B59A-132E83E6A439}">
      <dgm:prSet/>
      <dgm:spPr/>
      <dgm:t>
        <a:bodyPr/>
        <a:lstStyle/>
        <a:p>
          <a:endParaRPr lang="en-US"/>
        </a:p>
      </dgm:t>
    </dgm:pt>
    <dgm:pt modelId="{C7899D18-3617-48D6-B204-1C17E3BD2A1E}" type="sibTrans" cxnId="{9D111840-5A22-4121-B59A-132E83E6A439}">
      <dgm:prSet/>
      <dgm:spPr/>
      <dgm:t>
        <a:bodyPr/>
        <a:lstStyle/>
        <a:p>
          <a:endParaRPr lang="en-US"/>
        </a:p>
      </dgm:t>
    </dgm:pt>
    <dgm:pt modelId="{979EA164-6270-45D8-B544-E5CF7914110D}">
      <dgm:prSet/>
      <dgm:spPr/>
      <dgm:t>
        <a:bodyPr/>
        <a:lstStyle/>
        <a:p>
          <a:r>
            <a:rPr lang="en-GB" dirty="0" smtClean="0"/>
            <a:t>Ask participants to complete the short survey:</a:t>
          </a:r>
          <a:endParaRPr lang="en-AU" dirty="0"/>
        </a:p>
      </dgm:t>
    </dgm:pt>
    <dgm:pt modelId="{0AD96F44-E7D7-4023-AADE-669F05B8CF4B}" type="parTrans" cxnId="{5E71A0F0-0993-415B-9659-01511C2C1F4B}">
      <dgm:prSet/>
      <dgm:spPr/>
      <dgm:t>
        <a:bodyPr/>
        <a:lstStyle/>
        <a:p>
          <a:endParaRPr lang="en-US"/>
        </a:p>
      </dgm:t>
    </dgm:pt>
    <dgm:pt modelId="{80C1D563-2394-4109-BAC3-9A95C42760EF}" type="sibTrans" cxnId="{5E71A0F0-0993-415B-9659-01511C2C1F4B}">
      <dgm:prSet/>
      <dgm:spPr/>
      <dgm:t>
        <a:bodyPr/>
        <a:lstStyle/>
        <a:p>
          <a:endParaRPr lang="en-US"/>
        </a:p>
      </dgm:t>
    </dgm:pt>
    <dgm:pt modelId="{C09FE64C-4AD1-4F32-B1C0-AA2526D667AB}">
      <dgm:prSet/>
      <dgm:spPr/>
      <dgm:t>
        <a:bodyPr/>
        <a:lstStyle/>
        <a:p>
          <a:r>
            <a:rPr lang="en-GB" dirty="0" smtClean="0"/>
            <a:t>at the beginning of the first session</a:t>
          </a:r>
          <a:endParaRPr lang="en-AU" dirty="0"/>
        </a:p>
      </dgm:t>
    </dgm:pt>
    <dgm:pt modelId="{F9AFB013-FF33-4EC3-BE4B-E82A1D35BCFB}" type="parTrans" cxnId="{6F63AE5B-69A1-4308-A8BF-27791EAFB1F4}">
      <dgm:prSet/>
      <dgm:spPr/>
      <dgm:t>
        <a:bodyPr/>
        <a:lstStyle/>
        <a:p>
          <a:endParaRPr lang="en-US"/>
        </a:p>
      </dgm:t>
    </dgm:pt>
    <dgm:pt modelId="{95FC44E6-D6A8-427F-96BF-A4BA02595B69}" type="sibTrans" cxnId="{6F63AE5B-69A1-4308-A8BF-27791EAFB1F4}">
      <dgm:prSet/>
      <dgm:spPr/>
      <dgm:t>
        <a:bodyPr/>
        <a:lstStyle/>
        <a:p>
          <a:endParaRPr lang="en-US"/>
        </a:p>
      </dgm:t>
    </dgm:pt>
    <dgm:pt modelId="{3485CDE2-1714-42FE-8D27-A4DD2B796BE5}">
      <dgm:prSet/>
      <dgm:spPr/>
      <dgm:t>
        <a:bodyPr/>
        <a:lstStyle/>
        <a:p>
          <a:r>
            <a:rPr lang="en-GB" dirty="0" smtClean="0"/>
            <a:t>at the end of the last session.</a:t>
          </a:r>
          <a:endParaRPr lang="en-AU" dirty="0"/>
        </a:p>
      </dgm:t>
    </dgm:pt>
    <dgm:pt modelId="{10664200-7BB4-4AE3-951C-DA3CB3873C36}" type="parTrans" cxnId="{5B64FE26-CEDE-4E6E-AC83-AF49AD384DAF}">
      <dgm:prSet/>
      <dgm:spPr/>
      <dgm:t>
        <a:bodyPr/>
        <a:lstStyle/>
        <a:p>
          <a:endParaRPr lang="en-US"/>
        </a:p>
      </dgm:t>
    </dgm:pt>
    <dgm:pt modelId="{D495EB58-72FB-41E0-B903-AA3D4FE70953}" type="sibTrans" cxnId="{5B64FE26-CEDE-4E6E-AC83-AF49AD384DAF}">
      <dgm:prSet/>
      <dgm:spPr/>
      <dgm:t>
        <a:bodyPr/>
        <a:lstStyle/>
        <a:p>
          <a:endParaRPr lang="en-US"/>
        </a:p>
      </dgm:t>
    </dgm:pt>
    <dgm:pt modelId="{915D185F-F4C6-4523-A3DD-85234F21C4A4}">
      <dgm:prSet phldrT="[Text]"/>
      <dgm:spPr/>
      <dgm:t>
        <a:bodyPr/>
        <a:lstStyle/>
        <a:p>
          <a:r>
            <a:rPr lang="en-GB" dirty="0" smtClean="0"/>
            <a:t>You must ensure the tool is a suitable and accurate measure that can be interpreted consistently.</a:t>
          </a:r>
          <a:endParaRPr lang="en-US" dirty="0"/>
        </a:p>
      </dgm:t>
    </dgm:pt>
    <dgm:pt modelId="{B5A855D1-F389-4C6C-81A1-D4C6EDC84DCC}" type="parTrans" cxnId="{DC5A9310-69F6-4C4A-8956-BD51CE69F8B7}">
      <dgm:prSet/>
      <dgm:spPr/>
      <dgm:t>
        <a:bodyPr/>
        <a:lstStyle/>
        <a:p>
          <a:endParaRPr lang="en-US"/>
        </a:p>
      </dgm:t>
    </dgm:pt>
    <dgm:pt modelId="{81B83148-7242-4DAB-BDBD-16EAC80333B0}" type="sibTrans" cxnId="{DC5A9310-69F6-4C4A-8956-BD51CE69F8B7}">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045D0176-F642-4491-BF18-DB6B0E1B819A}" srcId="{4F195198-715C-4ED5-894F-CEF96DD2E7CE}" destId="{A8DB1824-0FFA-4AF2-862E-F092999D8CCA}" srcOrd="0" destOrd="0" parTransId="{1C5073B6-2899-4C70-8315-14CC3C336AEE}" sibTransId="{9671345E-4A57-445D-8A8A-DF9B5774B864}"/>
    <dgm:cxn modelId="{50D13835-1E3B-432E-A609-52B57AF8E4B2}" srcId="{697A1B49-A603-4AA5-9099-A8991C210279}" destId="{77896514-DB9F-4703-AF89-6DE9FDF4B332}" srcOrd="1" destOrd="0" parTransId="{98ABB393-0D2B-45F4-822A-9F1A2453F7F6}" sibTransId="{21232F68-7C52-4CF2-918B-220DBD10ECC6}"/>
    <dgm:cxn modelId="{C66879E3-F734-425A-ABFE-A0D14250C8FE}" type="presOf" srcId="{4F195198-715C-4ED5-894F-CEF96DD2E7CE}" destId="{217405D5-1FB6-46B9-B3F1-ECC35C2C874D}" srcOrd="0" destOrd="0" presId="urn:microsoft.com/office/officeart/2005/8/layout/hList1"/>
    <dgm:cxn modelId="{C5F13AE5-5E9E-48F3-9065-CCFAFBA264C4}" type="presOf" srcId="{A8DB1824-0FFA-4AF2-862E-F092999D8CCA}" destId="{9B7D3E4D-9607-4F08-B1A7-50D6B972C51F}" srcOrd="0" destOrd="0" presId="urn:microsoft.com/office/officeart/2005/8/layout/hList1"/>
    <dgm:cxn modelId="{8779BEC7-A5DD-4592-BFF3-3FA45B8F18CC}" type="presOf" srcId="{979EA164-6270-45D8-B544-E5CF7914110D}" destId="{99E7535B-111B-45C9-8335-EC6AB5D7AE54}" srcOrd="0" destOrd="2" presId="urn:microsoft.com/office/officeart/2005/8/layout/hList1"/>
    <dgm:cxn modelId="{E0BFD6D1-062F-4AF9-980A-50EC7FC33600}" type="presOf" srcId="{C09FE64C-4AD1-4F32-B1C0-AA2526D667AB}" destId="{99E7535B-111B-45C9-8335-EC6AB5D7AE54}" srcOrd="0" destOrd="3" presId="urn:microsoft.com/office/officeart/2005/8/layout/hList1"/>
    <dgm:cxn modelId="{5E71A0F0-0993-415B-9659-01511C2C1F4B}" srcId="{77896514-DB9F-4703-AF89-6DE9FDF4B332}" destId="{979EA164-6270-45D8-B544-E5CF7914110D}" srcOrd="2" destOrd="0" parTransId="{0AD96F44-E7D7-4023-AADE-669F05B8CF4B}" sibTransId="{80C1D563-2394-4109-BAC3-9A95C42760EF}"/>
    <dgm:cxn modelId="{D11781FA-C7FF-44FA-B553-F13A4247E6AA}" srcId="{AEB7AD54-1B98-461A-BAD6-5D147F9B4739}" destId="{F3EC47CC-037D-4504-833B-C47F07F66273}" srcOrd="0" destOrd="0" parTransId="{33F4DF02-51A4-444A-B3F6-817291D5C752}" sibTransId="{4BF782CD-BDC3-4E80-99DE-E9E66E2855E3}"/>
    <dgm:cxn modelId="{8052D19D-A6EF-4322-B3BF-DAA9A868031E}" type="presOf" srcId="{ADB70028-A77E-4344-AD69-FCC621F10AC3}" destId="{D890E4CE-70EF-4E63-9726-64666650221D}" srcOrd="0" destOrd="2" presId="urn:microsoft.com/office/officeart/2005/8/layout/hList1"/>
    <dgm:cxn modelId="{32067CE7-96BE-4691-B9AF-1AB310E1368F}" type="presOf" srcId="{915D185F-F4C6-4523-A3DD-85234F21C4A4}" destId="{99E7535B-111B-45C9-8335-EC6AB5D7AE54}" srcOrd="0" destOrd="1" presId="urn:microsoft.com/office/officeart/2005/8/layout/hList1"/>
    <dgm:cxn modelId="{C6D0A600-5B29-44CD-B69B-25662DC71339}" type="presOf" srcId="{3485CDE2-1714-42FE-8D27-A4DD2B796BE5}" destId="{99E7535B-111B-45C9-8335-EC6AB5D7AE54}" srcOrd="0" destOrd="4" presId="urn:microsoft.com/office/officeart/2005/8/layout/hList1"/>
    <dgm:cxn modelId="{49FD22EF-E7E2-4049-BF68-CE812A81436A}" srcId="{697A1B49-A603-4AA5-9099-A8991C210279}" destId="{4F195198-715C-4ED5-894F-CEF96DD2E7CE}" srcOrd="0" destOrd="0" parTransId="{DAA0DEF6-E767-4BAC-A47B-4BD9482CA297}" sibTransId="{8E9E9977-0E10-4E27-90F0-A95B6D32E0B9}"/>
    <dgm:cxn modelId="{47CC9A3B-EC3F-4816-8F6F-00B0EE2FDFE9}" type="presOf" srcId="{F3EC47CC-037D-4504-833B-C47F07F66273}" destId="{D890E4CE-70EF-4E63-9726-64666650221D}" srcOrd="0" destOrd="0" presId="urn:microsoft.com/office/officeart/2005/8/layout/hList1"/>
    <dgm:cxn modelId="{5B64FE26-CEDE-4E6E-AC83-AF49AD384DAF}" srcId="{979EA164-6270-45D8-B544-E5CF7914110D}" destId="{3485CDE2-1714-42FE-8D27-A4DD2B796BE5}" srcOrd="1" destOrd="0" parTransId="{10664200-7BB4-4AE3-951C-DA3CB3873C36}" sibTransId="{D495EB58-72FB-41E0-B903-AA3D4FE70953}"/>
    <dgm:cxn modelId="{9D111840-5A22-4121-B59A-132E83E6A439}" srcId="{F8ED9DC7-A17F-46F6-A1E0-EEC7DB96CC8E}" destId="{ADB70028-A77E-4344-AD69-FCC621F10AC3}" srcOrd="0" destOrd="0" parTransId="{81649576-F9CF-4335-95FA-37E5F35633E0}" sibTransId="{C7899D18-3617-48D6-B204-1C17E3BD2A1E}"/>
    <dgm:cxn modelId="{7666D9A5-6379-4F0A-9265-D679E1E19030}" srcId="{AEB7AD54-1B98-461A-BAD6-5D147F9B4739}" destId="{F8ED9DC7-A17F-46F6-A1E0-EEC7DB96CC8E}" srcOrd="1" destOrd="0" parTransId="{C6BCB9D7-4145-4070-8B47-A613826ABABB}" sibTransId="{35EDBBEC-EE25-49BC-8D28-84C1134F2C34}"/>
    <dgm:cxn modelId="{86FF9B36-8009-4573-A514-5C10B7662DDD}" srcId="{F8ED9DC7-A17F-46F6-A1E0-EEC7DB96CC8E}" destId="{BA3C3CE6-D54A-485C-A540-7E14885F76DC}" srcOrd="1" destOrd="0" parTransId="{D6309249-1409-4834-A568-331384C9109F}" sibTransId="{A57897BA-9D6B-4C8D-AEA5-9E5ECB37A720}"/>
    <dgm:cxn modelId="{4427769A-DF33-49A2-BF4C-4C821BDE6594}" type="presOf" srcId="{F8ED9DC7-A17F-46F6-A1E0-EEC7DB96CC8E}" destId="{D890E4CE-70EF-4E63-9726-64666650221D}" srcOrd="0" destOrd="1" presId="urn:microsoft.com/office/officeart/2005/8/layout/hList1"/>
    <dgm:cxn modelId="{16FCF7C2-D914-46AF-881D-E1D029F7B6A3}" srcId="{77896514-DB9F-4703-AF89-6DE9FDF4B332}" destId="{96DE8F42-67A4-4AA5-896C-69C4B9965803}" srcOrd="0" destOrd="0" parTransId="{F99FA5FC-1F15-4DFA-A47C-DA6E1D589726}" sibTransId="{AFB4D2D8-CD82-4A3A-9369-3325D6F65684}"/>
    <dgm:cxn modelId="{2BE53D06-8E84-494C-85DC-E3F3903DFDB0}" type="presOf" srcId="{FBF85252-2C1E-4696-AFC4-5A0D8AB9CDE9}" destId="{9B7D3E4D-9607-4F08-B1A7-50D6B972C51F}" srcOrd="0" destOrd="1" presId="urn:microsoft.com/office/officeart/2005/8/layout/hList1"/>
    <dgm:cxn modelId="{6DBEB1FB-C09B-447A-84C3-39480DAA5584}" srcId="{697A1B49-A603-4AA5-9099-A8991C210279}" destId="{AEB7AD54-1B98-461A-BAD6-5D147F9B4739}" srcOrd="2" destOrd="0" parTransId="{3D350E2A-36D5-47FB-96CD-F2D02B74D4A4}" sibTransId="{0EEA28C7-E8A7-4EAB-A142-2CADC35982B9}"/>
    <dgm:cxn modelId="{075A5E03-C897-4BEE-85B4-E7A828410204}" type="presOf" srcId="{77896514-DB9F-4703-AF89-6DE9FDF4B332}" destId="{7BC724F5-CF09-4321-9876-FF2455AED0DF}" srcOrd="0" destOrd="0" presId="urn:microsoft.com/office/officeart/2005/8/layout/hList1"/>
    <dgm:cxn modelId="{DCC2EC21-E226-4720-988A-7F79406FF5E8}" type="presOf" srcId="{BA3C3CE6-D54A-485C-A540-7E14885F76DC}" destId="{D890E4CE-70EF-4E63-9726-64666650221D}" srcOrd="0" destOrd="3" presId="urn:microsoft.com/office/officeart/2005/8/layout/hList1"/>
    <dgm:cxn modelId="{6F63AE5B-69A1-4308-A8BF-27791EAFB1F4}" srcId="{979EA164-6270-45D8-B544-E5CF7914110D}" destId="{C09FE64C-4AD1-4F32-B1C0-AA2526D667AB}" srcOrd="0" destOrd="0" parTransId="{F9AFB013-FF33-4EC3-BE4B-E82A1D35BCFB}" sibTransId="{95FC44E6-D6A8-427F-96BF-A4BA02595B69}"/>
    <dgm:cxn modelId="{ECF87331-9302-4167-AC75-93B1A44FBECE}" type="presOf" srcId="{697A1B49-A603-4AA5-9099-A8991C210279}" destId="{BAAFCFCD-C188-4BCC-9271-CC1D6E4BC14A}" srcOrd="0" destOrd="0" presId="urn:microsoft.com/office/officeart/2005/8/layout/hList1"/>
    <dgm:cxn modelId="{D4A18530-D0A3-405F-8A9A-8F6E76BCD2AC}" type="presOf" srcId="{96DE8F42-67A4-4AA5-896C-69C4B9965803}" destId="{99E7535B-111B-45C9-8335-EC6AB5D7AE54}" srcOrd="0" destOrd="0" presId="urn:microsoft.com/office/officeart/2005/8/layout/hList1"/>
    <dgm:cxn modelId="{4B41D09E-8337-4B03-9DF5-D8CE59F4234E}" srcId="{4F195198-715C-4ED5-894F-CEF96DD2E7CE}" destId="{FBF85252-2C1E-4696-AFC4-5A0D8AB9CDE9}" srcOrd="1" destOrd="0" parTransId="{B9B56C31-BF6F-4F09-B777-D560E2A08D04}" sibTransId="{A8835546-CFB0-4893-A948-227602188FD9}"/>
    <dgm:cxn modelId="{DC5A9310-69F6-4C4A-8956-BD51CE69F8B7}" srcId="{77896514-DB9F-4703-AF89-6DE9FDF4B332}" destId="{915D185F-F4C6-4523-A3DD-85234F21C4A4}" srcOrd="1" destOrd="0" parTransId="{B5A855D1-F389-4C6C-81A1-D4C6EDC84DCC}" sibTransId="{81B83148-7242-4DAB-BDBD-16EAC80333B0}"/>
    <dgm:cxn modelId="{4B3FEC2C-C971-4AD6-97E6-D38C66F46535}" type="presOf" srcId="{AEB7AD54-1B98-461A-BAD6-5D147F9B4739}" destId="{D7D5AE6D-AB88-417C-BA85-1D8DA6AFBA10}" srcOrd="0" destOrd="0" presId="urn:microsoft.com/office/officeart/2005/8/layout/hList1"/>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AU" dirty="0" smtClean="0">
              <a:ea typeface="Calibri" panose="020F0502020204030204" pitchFamily="34" charset="0"/>
              <a:cs typeface="Times New Roman" panose="02020603050405020304" pitchFamily="18" charset="0"/>
            </a:rPr>
            <a:t>The interagency aims to: </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GB" dirty="0" smtClean="0"/>
            <a:t>The service provider uses the results of the survey to determine a Community SCORE.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8D04C789-BB21-4A2D-A87B-E3442311360B}">
      <dgm:prSet phldrT="[Text]"/>
      <dgm:spPr/>
      <dgm:t>
        <a:bodyPr/>
        <a:lstStyle/>
        <a:p>
          <a:r>
            <a:rPr lang="en-AU" dirty="0" smtClean="0"/>
            <a:t>They decide to measure outcomes by asking the attendees to complete a survey at the:</a:t>
          </a:r>
          <a:endParaRPr lang="en-US" dirty="0"/>
        </a:p>
      </dgm:t>
    </dgm:pt>
    <dgm:pt modelId="{86DF784C-70EA-4D19-98AE-84DCBE1AD58B}" type="parTrans" cxnId="{21C2E084-752B-4EB9-A3C4-38EBD4F48F1A}">
      <dgm:prSet/>
      <dgm:spPr/>
      <dgm:t>
        <a:bodyPr/>
        <a:lstStyle/>
        <a:p>
          <a:endParaRPr lang="en-US"/>
        </a:p>
      </dgm:t>
    </dgm:pt>
    <dgm:pt modelId="{8329CEA8-9036-4ECF-BF24-F00E22AFE1FC}" type="sibTrans" cxnId="{21C2E084-752B-4EB9-A3C4-38EBD4F48F1A}">
      <dgm:prSet/>
      <dgm:spPr/>
      <dgm:t>
        <a:bodyPr/>
        <a:lstStyle/>
        <a:p>
          <a:endParaRPr lang="en-US"/>
        </a:p>
      </dgm:t>
    </dgm:pt>
    <dgm:pt modelId="{3E60C481-25C5-4A2E-8488-B16EF99E7D91}">
      <dgm:prSet phldrT="[Text]"/>
      <dgm:spPr/>
      <dgm:t>
        <a:bodyPr/>
        <a:lstStyle/>
        <a:p>
          <a:r>
            <a:rPr lang="en-AU" b="1" dirty="0" smtClean="0"/>
            <a:t>The service provider identifies two relevant Community SCORE domains:</a:t>
          </a:r>
          <a:endParaRPr lang="en-US" b="1" dirty="0"/>
        </a:p>
      </dgm:t>
    </dgm:pt>
    <dgm:pt modelId="{C7EBEB67-55CE-4238-95FF-4C1A31C74DE6}" type="parTrans" cxnId="{F81B5FC3-7520-4E63-865B-EBB4B4A7F0F6}">
      <dgm:prSet/>
      <dgm:spPr/>
      <dgm:t>
        <a:bodyPr/>
        <a:lstStyle/>
        <a:p>
          <a:endParaRPr lang="en-US"/>
        </a:p>
      </dgm:t>
    </dgm:pt>
    <dgm:pt modelId="{165B8970-B3D1-4E7A-A47B-18C93C3455E3}" type="sibTrans" cxnId="{F81B5FC3-7520-4E63-865B-EBB4B4A7F0F6}">
      <dgm:prSet/>
      <dgm:spPr/>
      <dgm:t>
        <a:bodyPr/>
        <a:lstStyle/>
        <a:p>
          <a:endParaRPr lang="en-US"/>
        </a:p>
      </dgm:t>
    </dgm:pt>
    <dgm:pt modelId="{5A705F75-DFCF-4400-A493-A18E32527B09}">
      <dgm:prSet phldrT="[Text]"/>
      <dgm:spPr/>
      <dgm:t>
        <a:bodyPr/>
        <a:lstStyle/>
        <a:p>
          <a:r>
            <a:rPr lang="en-AU" dirty="0" smtClean="0">
              <a:latin typeface="+mn-lt"/>
              <a:ea typeface="+mn-ea"/>
              <a:cs typeface="+mn-cs"/>
            </a:rPr>
            <a:t>For example: In the first survey, the majority of respondents say they ‘disagree’ or ‘neither agree nor disagree’ that they have strong relationships with other organisations. They decide to record this as a ‘2 – limited change with emerging engagement’. </a:t>
          </a:r>
          <a:endParaRPr lang="en-US" dirty="0"/>
        </a:p>
      </dgm:t>
    </dgm:pt>
    <dgm:pt modelId="{C77BD4F8-0A24-4C39-A502-443F0CF4C2F2}" type="parTrans" cxnId="{97096AAE-DF85-4D2C-9B56-B3AC1A050E81}">
      <dgm:prSet/>
      <dgm:spPr/>
      <dgm:t>
        <a:bodyPr/>
        <a:lstStyle/>
        <a:p>
          <a:endParaRPr lang="en-US"/>
        </a:p>
      </dgm:t>
    </dgm:pt>
    <dgm:pt modelId="{4F354213-112A-48A6-8C1D-0D961F5D6026}" type="sibTrans" cxnId="{97096AAE-DF85-4D2C-9B56-B3AC1A050E81}">
      <dgm:prSet/>
      <dgm:spPr/>
      <dgm:t>
        <a:bodyPr/>
        <a:lstStyle/>
        <a:p>
          <a:endParaRPr lang="en-US"/>
        </a:p>
      </dgm:t>
    </dgm:pt>
    <dgm:pt modelId="{26B2BC02-1FA5-40A4-96DF-CFDE06AFDACE}">
      <dgm:prSet/>
      <dgm:spPr/>
      <dgm:t>
        <a:bodyPr/>
        <a:lstStyle/>
        <a:p>
          <a:r>
            <a:rPr lang="en-AU" dirty="0" smtClean="0">
              <a:ea typeface="Calibri" panose="020F0502020204030204" pitchFamily="34" charset="0"/>
              <a:cs typeface="Times New Roman" panose="02020603050405020304" pitchFamily="18" charset="0"/>
            </a:rPr>
            <a:t>Connect local community organisations with each other</a:t>
          </a:r>
          <a:endParaRPr lang="en-AU" dirty="0">
            <a:ea typeface="Calibri" panose="020F0502020204030204" pitchFamily="34" charset="0"/>
            <a:cs typeface="Times New Roman" panose="02020603050405020304" pitchFamily="18" charset="0"/>
          </a:endParaRPr>
        </a:p>
      </dgm:t>
    </dgm:pt>
    <dgm:pt modelId="{DF7BA523-6A4C-4B39-9492-797000E81240}" type="parTrans" cxnId="{377C4C16-CF07-49BB-8B65-512E46274D6D}">
      <dgm:prSet/>
      <dgm:spPr/>
      <dgm:t>
        <a:bodyPr/>
        <a:lstStyle/>
        <a:p>
          <a:endParaRPr lang="en-US"/>
        </a:p>
      </dgm:t>
    </dgm:pt>
    <dgm:pt modelId="{ECA5DD96-4006-4EB5-BFDA-8529ECE3C299}" type="sibTrans" cxnId="{377C4C16-CF07-49BB-8B65-512E46274D6D}">
      <dgm:prSet/>
      <dgm:spPr/>
      <dgm:t>
        <a:bodyPr/>
        <a:lstStyle/>
        <a:p>
          <a:endParaRPr lang="en-US"/>
        </a:p>
      </dgm:t>
    </dgm:pt>
    <dgm:pt modelId="{6EC8C3FA-7F6D-4CB9-B1BA-19154BF52466}">
      <dgm:prSet/>
      <dgm:spPr/>
      <dgm:t>
        <a:bodyPr/>
        <a:lstStyle/>
        <a:p>
          <a:r>
            <a:rPr lang="en-AU" dirty="0" smtClean="0">
              <a:ea typeface="Calibri" panose="020F0502020204030204" pitchFamily="34" charset="0"/>
              <a:cs typeface="Times New Roman" panose="02020603050405020304" pitchFamily="18" charset="0"/>
            </a:rPr>
            <a:t>Identify emerging issues in the community and develop solutions</a:t>
          </a:r>
          <a:endParaRPr lang="en-AU" dirty="0">
            <a:ea typeface="Calibri" panose="020F0502020204030204" pitchFamily="34" charset="0"/>
            <a:cs typeface="Times New Roman" panose="02020603050405020304" pitchFamily="18" charset="0"/>
          </a:endParaRPr>
        </a:p>
      </dgm:t>
    </dgm:pt>
    <dgm:pt modelId="{D1A4ECD4-A7AE-4E30-A7E8-E23814453591}" type="parTrans" cxnId="{5F8005B5-3DBD-44F3-893A-08CF41F17EE3}">
      <dgm:prSet/>
      <dgm:spPr/>
      <dgm:t>
        <a:bodyPr/>
        <a:lstStyle/>
        <a:p>
          <a:endParaRPr lang="en-US"/>
        </a:p>
      </dgm:t>
    </dgm:pt>
    <dgm:pt modelId="{6333A565-9736-461F-974E-0875ECAFF752}" type="sibTrans" cxnId="{5F8005B5-3DBD-44F3-893A-08CF41F17EE3}">
      <dgm:prSet/>
      <dgm:spPr/>
      <dgm:t>
        <a:bodyPr/>
        <a:lstStyle/>
        <a:p>
          <a:endParaRPr lang="en-US"/>
        </a:p>
      </dgm:t>
    </dgm:pt>
    <dgm:pt modelId="{8151EE6E-2C44-4992-80AA-94B10342FC77}">
      <dgm:prSet/>
      <dgm:spPr/>
      <dgm:t>
        <a:bodyPr/>
        <a:lstStyle/>
        <a:p>
          <a:r>
            <a:rPr lang="en-AU" dirty="0" smtClean="0">
              <a:latin typeface="+mn-lt"/>
              <a:ea typeface="+mn-ea"/>
              <a:cs typeface="+mn-cs"/>
            </a:rPr>
            <a:t>In the second survey, the majority of respondents ‘agree’ that they have strong relationships. They decide to record this as a ‘4 – moderate change’.’</a:t>
          </a:r>
          <a:endParaRPr lang="en-AU" dirty="0" smtClean="0">
            <a:effectLst/>
          </a:endParaRPr>
        </a:p>
      </dgm:t>
    </dgm:pt>
    <dgm:pt modelId="{1F17FED9-25BB-43CA-A2FD-0D8053DD9181}" type="parTrans" cxnId="{EAB0158B-8326-4820-B075-7F428153CDA4}">
      <dgm:prSet/>
      <dgm:spPr/>
      <dgm:t>
        <a:bodyPr/>
        <a:lstStyle/>
        <a:p>
          <a:endParaRPr lang="en-US"/>
        </a:p>
      </dgm:t>
    </dgm:pt>
    <dgm:pt modelId="{A3AF4C18-A9AD-4677-88AF-387A64334F6A}" type="sibTrans" cxnId="{EAB0158B-8326-4820-B075-7F428153CDA4}">
      <dgm:prSet/>
      <dgm:spPr/>
      <dgm:t>
        <a:bodyPr/>
        <a:lstStyle/>
        <a:p>
          <a:endParaRPr lang="en-US"/>
        </a:p>
      </dgm:t>
    </dgm:pt>
    <dgm:pt modelId="{DE3AABE7-055E-4A0E-B25D-B156A297ED90}">
      <dgm:prSet phldrT="[Text]"/>
      <dgm:spPr/>
      <dgm:t>
        <a:bodyPr/>
        <a:lstStyle/>
        <a:p>
          <a:r>
            <a:rPr lang="en-AU" dirty="0" smtClean="0"/>
            <a:t>Beginning of the first session</a:t>
          </a:r>
          <a:endParaRPr lang="en-US" dirty="0"/>
        </a:p>
      </dgm:t>
    </dgm:pt>
    <dgm:pt modelId="{570AD5E2-27AA-4849-8039-AC651B3293AE}" type="parTrans" cxnId="{D09916F2-BBAF-485A-ADFA-1A0F43C54016}">
      <dgm:prSet/>
      <dgm:spPr/>
      <dgm:t>
        <a:bodyPr/>
        <a:lstStyle/>
        <a:p>
          <a:endParaRPr lang="en-US"/>
        </a:p>
      </dgm:t>
    </dgm:pt>
    <dgm:pt modelId="{2B99FB17-771C-4A6D-9AA4-3496D04C9821}" type="sibTrans" cxnId="{D09916F2-BBAF-485A-ADFA-1A0F43C54016}">
      <dgm:prSet/>
      <dgm:spPr/>
      <dgm:t>
        <a:bodyPr/>
        <a:lstStyle/>
        <a:p>
          <a:endParaRPr lang="en-US"/>
        </a:p>
      </dgm:t>
    </dgm:pt>
    <dgm:pt modelId="{47CE69F9-ACDC-48A8-A081-D222CF8F94EE}">
      <dgm:prSet phldrT="[Text]"/>
      <dgm:spPr/>
      <dgm:t>
        <a:bodyPr/>
        <a:lstStyle/>
        <a:p>
          <a:r>
            <a:rPr lang="en-US" dirty="0" smtClean="0"/>
            <a:t>Every 6 months as a follow up</a:t>
          </a:r>
          <a:endParaRPr lang="en-US" dirty="0"/>
        </a:p>
      </dgm:t>
    </dgm:pt>
    <dgm:pt modelId="{FBC2C963-AD90-4333-A39E-26F28B8CC2D9}" type="parTrans" cxnId="{F357857F-4466-43D1-99D7-CA42721A5B44}">
      <dgm:prSet/>
      <dgm:spPr/>
      <dgm:t>
        <a:bodyPr/>
        <a:lstStyle/>
        <a:p>
          <a:endParaRPr lang="en-US"/>
        </a:p>
      </dgm:t>
    </dgm:pt>
    <dgm:pt modelId="{0DEFF148-81FB-4EFC-BFA1-7EAA681029CE}" type="sibTrans" cxnId="{F357857F-4466-43D1-99D7-CA42721A5B44}">
      <dgm:prSet/>
      <dgm:spPr/>
      <dgm:t>
        <a:bodyPr/>
        <a:lstStyle/>
        <a:p>
          <a:endParaRPr lang="en-US"/>
        </a:p>
      </dgm:t>
    </dgm:pt>
    <dgm:pt modelId="{4901610E-AC1C-42F8-9115-A99619AEF5D4}">
      <dgm:prSet/>
      <dgm:spPr/>
      <dgm:t>
        <a:bodyPr/>
        <a:lstStyle/>
        <a:p>
          <a:r>
            <a:rPr lang="en-AU" dirty="0" smtClean="0">
              <a:ea typeface="Calibri" panose="020F0502020204030204" pitchFamily="34" charset="0"/>
              <a:cs typeface="Times New Roman" panose="02020603050405020304" pitchFamily="18" charset="0"/>
            </a:rPr>
            <a:t>Share information</a:t>
          </a:r>
          <a:endParaRPr lang="en-AU" dirty="0">
            <a:ea typeface="Calibri" panose="020F0502020204030204" pitchFamily="34" charset="0"/>
            <a:cs typeface="Times New Roman" panose="02020603050405020304" pitchFamily="18" charset="0"/>
          </a:endParaRPr>
        </a:p>
      </dgm:t>
    </dgm:pt>
    <dgm:pt modelId="{8D2C5180-FDB2-4774-BAE1-BAF8D3402193}" type="parTrans" cxnId="{ED0111D2-1E30-4E73-9849-3E06726077DF}">
      <dgm:prSet/>
      <dgm:spPr/>
      <dgm:t>
        <a:bodyPr/>
        <a:lstStyle/>
        <a:p>
          <a:endParaRPr lang="en-US"/>
        </a:p>
      </dgm:t>
    </dgm:pt>
    <dgm:pt modelId="{247FB221-E9C2-4CA7-AA1B-4E3325A4DD54}" type="sibTrans" cxnId="{ED0111D2-1E30-4E73-9849-3E06726077DF}">
      <dgm:prSet/>
      <dgm:spPr/>
      <dgm:t>
        <a:bodyPr/>
        <a:lstStyle/>
        <a:p>
          <a:endParaRPr lang="en-US"/>
        </a:p>
      </dgm:t>
    </dgm:pt>
    <dgm:pt modelId="{E5647416-22A5-429E-A36A-C66817731700}">
      <dgm:prSet phldrT="[Text]"/>
      <dgm:spPr/>
      <dgm:t>
        <a:bodyPr/>
        <a:lstStyle/>
        <a:p>
          <a:r>
            <a:rPr lang="en-AU" b="1" dirty="0" smtClean="0"/>
            <a:t>Organisational knowledge, skills, and practice</a:t>
          </a:r>
          <a:endParaRPr lang="en-US" b="1" dirty="0"/>
        </a:p>
      </dgm:t>
    </dgm:pt>
    <dgm:pt modelId="{C9C9AE7A-BC21-4616-A55E-FF2F2A06D571}" type="parTrans" cxnId="{C09C6429-8AD0-4C02-8A06-40C5B30B1FA8}">
      <dgm:prSet/>
      <dgm:spPr/>
      <dgm:t>
        <a:bodyPr/>
        <a:lstStyle/>
        <a:p>
          <a:endParaRPr lang="en-US"/>
        </a:p>
      </dgm:t>
    </dgm:pt>
    <dgm:pt modelId="{C8E1BDF2-1198-4099-9B9C-EE5E2900B5A6}" type="sibTrans" cxnId="{C09C6429-8AD0-4C02-8A06-40C5B30B1FA8}">
      <dgm:prSet/>
      <dgm:spPr/>
      <dgm:t>
        <a:bodyPr/>
        <a:lstStyle/>
        <a:p>
          <a:endParaRPr lang="en-US"/>
        </a:p>
      </dgm:t>
    </dgm:pt>
    <dgm:pt modelId="{A2B3E9A7-4749-4E6A-A4A4-77C39C2BDE0C}">
      <dgm:prSet phldrT="[Text]"/>
      <dgm:spPr/>
      <dgm:t>
        <a:bodyPr/>
        <a:lstStyle/>
        <a:p>
          <a:r>
            <a:rPr lang="en-US" b="1" dirty="0" smtClean="0"/>
            <a:t>Community Infrastructure and networks</a:t>
          </a:r>
          <a:endParaRPr lang="en-US" b="1" dirty="0"/>
        </a:p>
      </dgm:t>
    </dgm:pt>
    <dgm:pt modelId="{7E8719F4-8EAE-4D6E-A8B2-AE44B9217541}" type="parTrans" cxnId="{01E79D50-7331-4B6F-873E-0918A54A03F0}">
      <dgm:prSet/>
      <dgm:spPr/>
      <dgm:t>
        <a:bodyPr/>
        <a:lstStyle/>
        <a:p>
          <a:endParaRPr lang="en-US"/>
        </a:p>
      </dgm:t>
    </dgm:pt>
    <dgm:pt modelId="{D09FDFF4-52AB-4C06-A3BD-862A8B49DDFE}" type="sibTrans" cxnId="{01E79D50-7331-4B6F-873E-0918A54A03F0}">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4FB46C67-7550-4A3C-B8AF-219A53B83FA6}" type="presOf" srcId="{8151EE6E-2C44-4992-80AA-94B10342FC77}" destId="{D890E4CE-70EF-4E63-9726-64666650221D}" srcOrd="0" destOrd="2" presId="urn:microsoft.com/office/officeart/2005/8/layout/hList1"/>
    <dgm:cxn modelId="{F81B5FC3-7520-4E63-865B-EBB4B4A7F0F6}" srcId="{4F195198-715C-4ED5-894F-CEF96DD2E7CE}" destId="{3E60C481-25C5-4A2E-8488-B16EF99E7D91}" srcOrd="1" destOrd="0" parTransId="{C7EBEB67-55CE-4238-95FF-4C1A31C74DE6}" sibTransId="{165B8970-B3D1-4E7A-A47B-18C93C3455E3}"/>
    <dgm:cxn modelId="{FC4B058F-B7C6-4129-B7C3-A2A502F78954}" type="presOf" srcId="{E5647416-22A5-429E-A36A-C66817731700}" destId="{9B7D3E4D-9607-4F08-B1A7-50D6B972C51F}" srcOrd="0" destOrd="5" presId="urn:microsoft.com/office/officeart/2005/8/layout/hList1"/>
    <dgm:cxn modelId="{8CE87A48-4B2B-4650-9971-2F2B37E32B37}" type="presOf" srcId="{47CE69F9-ACDC-48A8-A081-D222CF8F94EE}" destId="{99E7535B-111B-45C9-8335-EC6AB5D7AE54}" srcOrd="0" destOrd="2" presId="urn:microsoft.com/office/officeart/2005/8/layout/hList1"/>
    <dgm:cxn modelId="{B62D1655-CBEA-49D4-B2E2-DFF640096A95}" type="presOf" srcId="{26B2BC02-1FA5-40A4-96DF-CFDE06AFDACE}" destId="{9B7D3E4D-9607-4F08-B1A7-50D6B972C51F}" srcOrd="0" destOrd="1" presId="urn:microsoft.com/office/officeart/2005/8/layout/hList1"/>
    <dgm:cxn modelId="{D09916F2-BBAF-485A-ADFA-1A0F43C54016}" srcId="{8D04C789-BB21-4A2D-A87B-E3442311360B}" destId="{DE3AABE7-055E-4A0E-B25D-B156A297ED90}" srcOrd="0" destOrd="0" parTransId="{570AD5E2-27AA-4849-8039-AC651B3293AE}" sibTransId="{2B99FB17-771C-4A6D-9AA4-3496D04C9821}"/>
    <dgm:cxn modelId="{39354FAF-FEDD-43CC-91E8-C4717F901E81}" type="presOf" srcId="{DE3AABE7-055E-4A0E-B25D-B156A297ED90}" destId="{99E7535B-111B-45C9-8335-EC6AB5D7AE54}" srcOrd="0" destOrd="1" presId="urn:microsoft.com/office/officeart/2005/8/layout/hList1"/>
    <dgm:cxn modelId="{EAB0158B-8326-4820-B075-7F428153CDA4}" srcId="{AEB7AD54-1B98-461A-BAD6-5D147F9B4739}" destId="{8151EE6E-2C44-4992-80AA-94B10342FC77}" srcOrd="2" destOrd="0" parTransId="{1F17FED9-25BB-43CA-A2FD-0D8053DD9181}" sibTransId="{A3AF4C18-A9AD-4677-88AF-387A64334F6A}"/>
    <dgm:cxn modelId="{4971BFE2-2C95-4633-AE8E-E4D7B4F6C1D6}" type="presOf" srcId="{3E60C481-25C5-4A2E-8488-B16EF99E7D91}" destId="{9B7D3E4D-9607-4F08-B1A7-50D6B972C51F}" srcOrd="0" destOrd="4" presId="urn:microsoft.com/office/officeart/2005/8/layout/hList1"/>
    <dgm:cxn modelId="{49FD22EF-E7E2-4049-BF68-CE812A81436A}" srcId="{697A1B49-A603-4AA5-9099-A8991C210279}" destId="{4F195198-715C-4ED5-894F-CEF96DD2E7CE}" srcOrd="0" destOrd="0" parTransId="{DAA0DEF6-E767-4BAC-A47B-4BD9482CA297}" sibTransId="{8E9E9977-0E10-4E27-90F0-A95B6D32E0B9}"/>
    <dgm:cxn modelId="{59802960-FF75-46A9-A8B2-2F2C6405AED2}" type="presOf" srcId="{8D04C789-BB21-4A2D-A87B-E3442311360B}" destId="{99E7535B-111B-45C9-8335-EC6AB5D7AE54}" srcOrd="0" destOrd="0" presId="urn:microsoft.com/office/officeart/2005/8/layout/hList1"/>
    <dgm:cxn modelId="{D11781FA-C7FF-44FA-B553-F13A4247E6AA}" srcId="{AEB7AD54-1B98-461A-BAD6-5D147F9B4739}" destId="{F3EC47CC-037D-4504-833B-C47F07F66273}" srcOrd="0" destOrd="0" parTransId="{33F4DF02-51A4-444A-B3F6-817291D5C752}" sibTransId="{4BF782CD-BDC3-4E80-99DE-E9E66E2855E3}"/>
    <dgm:cxn modelId="{97096AAE-DF85-4D2C-9B56-B3AC1A050E81}" srcId="{AEB7AD54-1B98-461A-BAD6-5D147F9B4739}" destId="{5A705F75-DFCF-4400-A493-A18E32527B09}" srcOrd="1" destOrd="0" parTransId="{C77BD4F8-0A24-4C39-A502-443F0CF4C2F2}" sibTransId="{4F354213-112A-48A6-8C1D-0D961F5D6026}"/>
    <dgm:cxn modelId="{FCEEBD8F-F930-4182-A9B7-D1BAAE17DF3E}" type="presOf" srcId="{5A705F75-DFCF-4400-A493-A18E32527B09}" destId="{D890E4CE-70EF-4E63-9726-64666650221D}" srcOrd="0" destOrd="1" presId="urn:microsoft.com/office/officeart/2005/8/layout/hList1"/>
    <dgm:cxn modelId="{C5F13AE5-5E9E-48F3-9065-CCFAFBA264C4}" type="presOf" srcId="{A8DB1824-0FFA-4AF2-862E-F092999D8CCA}" destId="{9B7D3E4D-9607-4F08-B1A7-50D6B972C51F}" srcOrd="0" destOrd="0" presId="urn:microsoft.com/office/officeart/2005/8/layout/hList1"/>
    <dgm:cxn modelId="{045D0176-F642-4491-BF18-DB6B0E1B819A}" srcId="{4F195198-715C-4ED5-894F-CEF96DD2E7CE}" destId="{A8DB1824-0FFA-4AF2-862E-F092999D8CCA}" srcOrd="0" destOrd="0" parTransId="{1C5073B6-2899-4C70-8315-14CC3C336AEE}" sibTransId="{9671345E-4A57-445D-8A8A-DF9B5774B864}"/>
    <dgm:cxn modelId="{4B3FEC2C-C971-4AD6-97E6-D38C66F46535}" type="presOf" srcId="{AEB7AD54-1B98-461A-BAD6-5D147F9B4739}" destId="{D7D5AE6D-AB88-417C-BA85-1D8DA6AFBA10}" srcOrd="0" destOrd="0" presId="urn:microsoft.com/office/officeart/2005/8/layout/hList1"/>
    <dgm:cxn modelId="{075A5E03-C897-4BEE-85B4-E7A828410204}" type="presOf" srcId="{77896514-DB9F-4703-AF89-6DE9FDF4B332}" destId="{7BC724F5-CF09-4321-9876-FF2455AED0DF}" srcOrd="0" destOrd="0" presId="urn:microsoft.com/office/officeart/2005/8/layout/hList1"/>
    <dgm:cxn modelId="{377C4C16-CF07-49BB-8B65-512E46274D6D}" srcId="{A8DB1824-0FFA-4AF2-862E-F092999D8CCA}" destId="{26B2BC02-1FA5-40A4-96DF-CFDE06AFDACE}" srcOrd="0" destOrd="0" parTransId="{DF7BA523-6A4C-4B39-9492-797000E81240}" sibTransId="{ECA5DD96-4006-4EB5-BFDA-8529ECE3C299}"/>
    <dgm:cxn modelId="{F357857F-4466-43D1-99D7-CA42721A5B44}" srcId="{8D04C789-BB21-4A2D-A87B-E3442311360B}" destId="{47CE69F9-ACDC-48A8-A081-D222CF8F94EE}" srcOrd="1" destOrd="0" parTransId="{FBC2C963-AD90-4333-A39E-26F28B8CC2D9}" sibTransId="{0DEFF148-81FB-4EFC-BFA1-7EAA681029CE}"/>
    <dgm:cxn modelId="{C09C6429-8AD0-4C02-8A06-40C5B30B1FA8}" srcId="{3E60C481-25C5-4A2E-8488-B16EF99E7D91}" destId="{E5647416-22A5-429E-A36A-C66817731700}" srcOrd="0" destOrd="0" parTransId="{C9C9AE7A-BC21-4616-A55E-FF2F2A06D571}" sibTransId="{C8E1BDF2-1198-4099-9B9C-EE5E2900B5A6}"/>
    <dgm:cxn modelId="{5F8005B5-3DBD-44F3-893A-08CF41F17EE3}" srcId="{A8DB1824-0FFA-4AF2-862E-F092999D8CCA}" destId="{6EC8C3FA-7F6D-4CB9-B1BA-19154BF52466}" srcOrd="2" destOrd="0" parTransId="{D1A4ECD4-A7AE-4E30-A7E8-E23814453591}" sibTransId="{6333A565-9736-461F-974E-0875ECAFF752}"/>
    <dgm:cxn modelId="{ECF87331-9302-4167-AC75-93B1A44FBECE}" type="presOf" srcId="{697A1B49-A603-4AA5-9099-A8991C210279}" destId="{BAAFCFCD-C188-4BCC-9271-CC1D6E4BC14A}" srcOrd="0" destOrd="0" presId="urn:microsoft.com/office/officeart/2005/8/layout/hList1"/>
    <dgm:cxn modelId="{C66879E3-F734-425A-ABFE-A0D14250C8FE}" type="presOf" srcId="{4F195198-715C-4ED5-894F-CEF96DD2E7CE}" destId="{217405D5-1FB6-46B9-B3F1-ECC35C2C874D}" srcOrd="0" destOrd="0" presId="urn:microsoft.com/office/officeart/2005/8/layout/hList1"/>
    <dgm:cxn modelId="{21C2E084-752B-4EB9-A3C4-38EBD4F48F1A}" srcId="{77896514-DB9F-4703-AF89-6DE9FDF4B332}" destId="{8D04C789-BB21-4A2D-A87B-E3442311360B}" srcOrd="0" destOrd="0" parTransId="{86DF784C-70EA-4D19-98AE-84DCBE1AD58B}" sibTransId="{8329CEA8-9036-4ECF-BF24-F00E22AFE1FC}"/>
    <dgm:cxn modelId="{28E7D322-E0AA-4A80-A33F-79B1491C2778}" type="presOf" srcId="{4901610E-AC1C-42F8-9115-A99619AEF5D4}" destId="{9B7D3E4D-9607-4F08-B1A7-50D6B972C51F}" srcOrd="0" destOrd="2" presId="urn:microsoft.com/office/officeart/2005/8/layout/hList1"/>
    <dgm:cxn modelId="{1C14A812-DE27-434A-AE25-D24942B7A421}" type="presOf" srcId="{6EC8C3FA-7F6D-4CB9-B1BA-19154BF52466}" destId="{9B7D3E4D-9607-4F08-B1A7-50D6B972C51F}" srcOrd="0" destOrd="3" presId="urn:microsoft.com/office/officeart/2005/8/layout/hList1"/>
    <dgm:cxn modelId="{47CC9A3B-EC3F-4816-8F6F-00B0EE2FDFE9}" type="presOf" srcId="{F3EC47CC-037D-4504-833B-C47F07F66273}" destId="{D890E4CE-70EF-4E63-9726-64666650221D}" srcOrd="0" destOrd="0" presId="urn:microsoft.com/office/officeart/2005/8/layout/hList1"/>
    <dgm:cxn modelId="{01E79D50-7331-4B6F-873E-0918A54A03F0}" srcId="{3E60C481-25C5-4A2E-8488-B16EF99E7D91}" destId="{A2B3E9A7-4749-4E6A-A4A4-77C39C2BDE0C}" srcOrd="1" destOrd="0" parTransId="{7E8719F4-8EAE-4D6E-A8B2-AE44B9217541}" sibTransId="{D09FDFF4-52AB-4C06-A3BD-862A8B49DDFE}"/>
    <dgm:cxn modelId="{6DBEB1FB-C09B-447A-84C3-39480DAA5584}" srcId="{697A1B49-A603-4AA5-9099-A8991C210279}" destId="{AEB7AD54-1B98-461A-BAD6-5D147F9B4739}" srcOrd="2" destOrd="0" parTransId="{3D350E2A-36D5-47FB-96CD-F2D02B74D4A4}" sibTransId="{0EEA28C7-E8A7-4EAB-A142-2CADC35982B9}"/>
    <dgm:cxn modelId="{50D13835-1E3B-432E-A609-52B57AF8E4B2}" srcId="{697A1B49-A603-4AA5-9099-A8991C210279}" destId="{77896514-DB9F-4703-AF89-6DE9FDF4B332}" srcOrd="1" destOrd="0" parTransId="{98ABB393-0D2B-45F4-822A-9F1A2453F7F6}" sibTransId="{21232F68-7C52-4CF2-918B-220DBD10ECC6}"/>
    <dgm:cxn modelId="{ED0111D2-1E30-4E73-9849-3E06726077DF}" srcId="{A8DB1824-0FFA-4AF2-862E-F092999D8CCA}" destId="{4901610E-AC1C-42F8-9115-A99619AEF5D4}" srcOrd="1" destOrd="0" parTransId="{8D2C5180-FDB2-4774-BAE1-BAF8D3402193}" sibTransId="{247FB221-E9C2-4CA7-AA1B-4E3325A4DD54}"/>
    <dgm:cxn modelId="{D70B09A9-2E09-4282-BE8A-36E704AC26A5}" type="presOf" srcId="{A2B3E9A7-4749-4E6A-A4A4-77C39C2BDE0C}" destId="{9B7D3E4D-9607-4F08-B1A7-50D6B972C51F}" srcOrd="0" destOrd="6" presId="urn:microsoft.com/office/officeart/2005/8/layout/hList1"/>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97A1B49-A603-4AA5-9099-A8991C210279}"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4F195198-715C-4ED5-894F-CEF96DD2E7CE}">
      <dgm:prSet phldrT="[Text]"/>
      <dgm:spPr/>
      <dgm:t>
        <a:bodyPr/>
        <a:lstStyle/>
        <a:p>
          <a:r>
            <a:rPr lang="en-US" dirty="0" smtClean="0"/>
            <a:t>Step 1. Identify your Community SCORE domain</a:t>
          </a:r>
          <a:endParaRPr lang="en-US" dirty="0"/>
        </a:p>
      </dgm:t>
    </dgm:pt>
    <dgm:pt modelId="{DAA0DEF6-E767-4BAC-A47B-4BD9482CA297}" type="parTrans" cxnId="{49FD22EF-E7E2-4049-BF68-CE812A81436A}">
      <dgm:prSet/>
      <dgm:spPr/>
      <dgm:t>
        <a:bodyPr/>
        <a:lstStyle/>
        <a:p>
          <a:endParaRPr lang="en-US"/>
        </a:p>
      </dgm:t>
    </dgm:pt>
    <dgm:pt modelId="{8E9E9977-0E10-4E27-90F0-A95B6D32E0B9}" type="sibTrans" cxnId="{49FD22EF-E7E2-4049-BF68-CE812A81436A}">
      <dgm:prSet/>
      <dgm:spPr/>
      <dgm:t>
        <a:bodyPr/>
        <a:lstStyle/>
        <a:p>
          <a:endParaRPr lang="en-US"/>
        </a:p>
      </dgm:t>
    </dgm:pt>
    <dgm:pt modelId="{A8DB1824-0FFA-4AF2-862E-F092999D8CCA}">
      <dgm:prSet phldrT="[Text]"/>
      <dgm:spPr/>
      <dgm:t>
        <a:bodyPr/>
        <a:lstStyle/>
        <a:p>
          <a:r>
            <a:rPr lang="en-AU" dirty="0" smtClean="0">
              <a:ea typeface="Calibri" panose="020F0502020204030204" pitchFamily="34" charset="0"/>
              <a:cs typeface="Times New Roman" panose="02020603050405020304" pitchFamily="18" charset="0"/>
            </a:rPr>
            <a:t>The workshops aim to: </a:t>
          </a:r>
          <a:endParaRPr lang="en-US" dirty="0"/>
        </a:p>
      </dgm:t>
    </dgm:pt>
    <dgm:pt modelId="{1C5073B6-2899-4C70-8315-14CC3C336AEE}" type="parTrans" cxnId="{045D0176-F642-4491-BF18-DB6B0E1B819A}">
      <dgm:prSet/>
      <dgm:spPr/>
      <dgm:t>
        <a:bodyPr/>
        <a:lstStyle/>
        <a:p>
          <a:endParaRPr lang="en-US"/>
        </a:p>
      </dgm:t>
    </dgm:pt>
    <dgm:pt modelId="{9671345E-4A57-445D-8A8A-DF9B5774B864}" type="sibTrans" cxnId="{045D0176-F642-4491-BF18-DB6B0E1B819A}">
      <dgm:prSet/>
      <dgm:spPr/>
      <dgm:t>
        <a:bodyPr/>
        <a:lstStyle/>
        <a:p>
          <a:endParaRPr lang="en-US"/>
        </a:p>
      </dgm:t>
    </dgm:pt>
    <dgm:pt modelId="{77896514-DB9F-4703-AF89-6DE9FDF4B332}">
      <dgm:prSet phldrT="[Text]"/>
      <dgm:spPr/>
      <dgm:t>
        <a:bodyPr/>
        <a:lstStyle/>
        <a:p>
          <a:r>
            <a:rPr lang="en-US" dirty="0" smtClean="0"/>
            <a:t>Step 2. Identify a tool to measure community outcomes</a:t>
          </a:r>
          <a:endParaRPr lang="en-US" dirty="0"/>
        </a:p>
      </dgm:t>
    </dgm:pt>
    <dgm:pt modelId="{98ABB393-0D2B-45F4-822A-9F1A2453F7F6}" type="parTrans" cxnId="{50D13835-1E3B-432E-A609-52B57AF8E4B2}">
      <dgm:prSet/>
      <dgm:spPr/>
      <dgm:t>
        <a:bodyPr/>
        <a:lstStyle/>
        <a:p>
          <a:endParaRPr lang="en-US"/>
        </a:p>
      </dgm:t>
    </dgm:pt>
    <dgm:pt modelId="{21232F68-7C52-4CF2-918B-220DBD10ECC6}" type="sibTrans" cxnId="{50D13835-1E3B-432E-A609-52B57AF8E4B2}">
      <dgm:prSet/>
      <dgm:spPr/>
      <dgm:t>
        <a:bodyPr/>
        <a:lstStyle/>
        <a:p>
          <a:endParaRPr lang="en-US"/>
        </a:p>
      </dgm:t>
    </dgm:pt>
    <dgm:pt modelId="{AEB7AD54-1B98-461A-BAD6-5D147F9B4739}">
      <dgm:prSet phldrT="[Text]"/>
      <dgm:spPr/>
      <dgm:t>
        <a:bodyPr/>
        <a:lstStyle/>
        <a:p>
          <a:r>
            <a:rPr lang="en-US" dirty="0" smtClean="0"/>
            <a:t>Step 3. Record the outcome in the Data Exchange</a:t>
          </a:r>
          <a:endParaRPr lang="en-US" dirty="0"/>
        </a:p>
      </dgm:t>
    </dgm:pt>
    <dgm:pt modelId="{3D350E2A-36D5-47FB-96CD-F2D02B74D4A4}" type="parTrans" cxnId="{6DBEB1FB-C09B-447A-84C3-39480DAA5584}">
      <dgm:prSet/>
      <dgm:spPr/>
      <dgm:t>
        <a:bodyPr/>
        <a:lstStyle/>
        <a:p>
          <a:endParaRPr lang="en-US"/>
        </a:p>
      </dgm:t>
    </dgm:pt>
    <dgm:pt modelId="{0EEA28C7-E8A7-4EAB-A142-2CADC35982B9}" type="sibTrans" cxnId="{6DBEB1FB-C09B-447A-84C3-39480DAA5584}">
      <dgm:prSet/>
      <dgm:spPr/>
      <dgm:t>
        <a:bodyPr/>
        <a:lstStyle/>
        <a:p>
          <a:endParaRPr lang="en-US"/>
        </a:p>
      </dgm:t>
    </dgm:pt>
    <dgm:pt modelId="{F3EC47CC-037D-4504-833B-C47F07F66273}">
      <dgm:prSet phldrT="[Text]"/>
      <dgm:spPr/>
      <dgm:t>
        <a:bodyPr/>
        <a:lstStyle/>
        <a:p>
          <a:r>
            <a:rPr lang="en-GB" dirty="0" smtClean="0"/>
            <a:t>The service provider uses the results of the survey to determine a Community SCORE.  </a:t>
          </a:r>
          <a:endParaRPr lang="en-US" dirty="0"/>
        </a:p>
      </dgm:t>
    </dgm:pt>
    <dgm:pt modelId="{33F4DF02-51A4-444A-B3F6-817291D5C752}" type="parTrans" cxnId="{D11781FA-C7FF-44FA-B553-F13A4247E6AA}">
      <dgm:prSet/>
      <dgm:spPr/>
      <dgm:t>
        <a:bodyPr/>
        <a:lstStyle/>
        <a:p>
          <a:endParaRPr lang="en-US"/>
        </a:p>
      </dgm:t>
    </dgm:pt>
    <dgm:pt modelId="{4BF782CD-BDC3-4E80-99DE-E9E66E2855E3}" type="sibTrans" cxnId="{D11781FA-C7FF-44FA-B553-F13A4247E6AA}">
      <dgm:prSet/>
      <dgm:spPr/>
      <dgm:t>
        <a:bodyPr/>
        <a:lstStyle/>
        <a:p>
          <a:endParaRPr lang="en-US"/>
        </a:p>
      </dgm:t>
    </dgm:pt>
    <dgm:pt modelId="{8D04C789-BB21-4A2D-A87B-E3442311360B}">
      <dgm:prSet phldrT="[Text]"/>
      <dgm:spPr/>
      <dgm:t>
        <a:bodyPr/>
        <a:lstStyle/>
        <a:p>
          <a:r>
            <a:rPr lang="en-AU" dirty="0" smtClean="0"/>
            <a:t>They decide to assess the workshops by asking attendees to complete a survey at the first and last session.</a:t>
          </a:r>
          <a:endParaRPr lang="en-US" dirty="0"/>
        </a:p>
      </dgm:t>
    </dgm:pt>
    <dgm:pt modelId="{86DF784C-70EA-4D19-98AE-84DCBE1AD58B}" type="parTrans" cxnId="{21C2E084-752B-4EB9-A3C4-38EBD4F48F1A}">
      <dgm:prSet/>
      <dgm:spPr/>
      <dgm:t>
        <a:bodyPr/>
        <a:lstStyle/>
        <a:p>
          <a:endParaRPr lang="en-US"/>
        </a:p>
      </dgm:t>
    </dgm:pt>
    <dgm:pt modelId="{8329CEA8-9036-4ECF-BF24-F00E22AFE1FC}" type="sibTrans" cxnId="{21C2E084-752B-4EB9-A3C4-38EBD4F48F1A}">
      <dgm:prSet/>
      <dgm:spPr/>
      <dgm:t>
        <a:bodyPr/>
        <a:lstStyle/>
        <a:p>
          <a:endParaRPr lang="en-US"/>
        </a:p>
      </dgm:t>
    </dgm:pt>
    <dgm:pt modelId="{5A705F75-DFCF-4400-A493-A18E32527B09}">
      <dgm:prSet phldrT="[Text]"/>
      <dgm:spPr/>
      <dgm:t>
        <a:bodyPr/>
        <a:lstStyle/>
        <a:p>
          <a:r>
            <a:rPr lang="en-AU" dirty="0" smtClean="0">
              <a:effectLst/>
            </a:rPr>
            <a:t>In the first survey, the majority of staff members say they ‘disagree’ or ‘neither agree nor disagree’ that they use research and data in their everyday decision-making. They record this ‘2 – limited change with emerging engagement’. </a:t>
          </a:r>
          <a:endParaRPr lang="en-US" dirty="0"/>
        </a:p>
      </dgm:t>
    </dgm:pt>
    <dgm:pt modelId="{C77BD4F8-0A24-4C39-A502-443F0CF4C2F2}" type="parTrans" cxnId="{97096AAE-DF85-4D2C-9B56-B3AC1A050E81}">
      <dgm:prSet/>
      <dgm:spPr/>
      <dgm:t>
        <a:bodyPr/>
        <a:lstStyle/>
        <a:p>
          <a:endParaRPr lang="en-US"/>
        </a:p>
      </dgm:t>
    </dgm:pt>
    <dgm:pt modelId="{4F354213-112A-48A6-8C1D-0D961F5D6026}" type="sibTrans" cxnId="{97096AAE-DF85-4D2C-9B56-B3AC1A050E81}">
      <dgm:prSet/>
      <dgm:spPr/>
      <dgm:t>
        <a:bodyPr/>
        <a:lstStyle/>
        <a:p>
          <a:endParaRPr lang="en-US"/>
        </a:p>
      </dgm:t>
    </dgm:pt>
    <dgm:pt modelId="{C585921F-3890-4ED4-81CA-B07CB82F4ECF}">
      <dgm:prSet/>
      <dgm:spPr/>
      <dgm:t>
        <a:bodyPr/>
        <a:lstStyle/>
        <a:p>
          <a:r>
            <a:rPr lang="en-AU" dirty="0" smtClean="0">
              <a:ea typeface="Calibri" panose="020F0502020204030204" pitchFamily="34" charset="0"/>
              <a:cs typeface="Times New Roman" panose="02020603050405020304" pitchFamily="18" charset="0"/>
            </a:rPr>
            <a:t>improve the staff’s ability to access and use evidence </a:t>
          </a:r>
          <a:endParaRPr lang="en-AU" dirty="0">
            <a:ea typeface="Calibri" panose="020F0502020204030204" pitchFamily="34" charset="0"/>
            <a:cs typeface="Times New Roman" panose="02020603050405020304" pitchFamily="18" charset="0"/>
          </a:endParaRPr>
        </a:p>
      </dgm:t>
    </dgm:pt>
    <dgm:pt modelId="{2DD5CE67-6ED1-4107-8839-5BA5EDD3AE73}" type="parTrans" cxnId="{F8461E74-3E1D-440F-9FF0-0FCF61EE0958}">
      <dgm:prSet/>
      <dgm:spPr/>
      <dgm:t>
        <a:bodyPr/>
        <a:lstStyle/>
        <a:p>
          <a:endParaRPr lang="en-US"/>
        </a:p>
      </dgm:t>
    </dgm:pt>
    <dgm:pt modelId="{CAA90CC7-02C5-49EC-8CE3-02D2E9F2AEA4}" type="sibTrans" cxnId="{F8461E74-3E1D-440F-9FF0-0FCF61EE0958}">
      <dgm:prSet/>
      <dgm:spPr/>
      <dgm:t>
        <a:bodyPr/>
        <a:lstStyle/>
        <a:p>
          <a:endParaRPr lang="en-US"/>
        </a:p>
      </dgm:t>
    </dgm:pt>
    <dgm:pt modelId="{7474A94E-05C9-406F-A645-965CBCA415B8}">
      <dgm:prSet/>
      <dgm:spPr/>
      <dgm:t>
        <a:bodyPr/>
        <a:lstStyle/>
        <a:p>
          <a:r>
            <a:rPr lang="en-AU" dirty="0" smtClean="0">
              <a:ea typeface="Calibri" panose="020F0502020204030204" pitchFamily="34" charset="0"/>
              <a:cs typeface="Times New Roman" panose="02020603050405020304" pitchFamily="18" charset="0"/>
            </a:rPr>
            <a:t>improve the organisation’s practices so these skills are embedded in their day-to-day work. </a:t>
          </a:r>
          <a:endParaRPr lang="en-AU" dirty="0">
            <a:ea typeface="Calibri" panose="020F0502020204030204" pitchFamily="34" charset="0"/>
            <a:cs typeface="Times New Roman" panose="02020603050405020304" pitchFamily="18" charset="0"/>
          </a:endParaRPr>
        </a:p>
      </dgm:t>
    </dgm:pt>
    <dgm:pt modelId="{8485D93B-63A3-4174-B1CD-4583CC121E66}" type="parTrans" cxnId="{A33188FF-2AAE-40FA-AED8-EEE73791D7FA}">
      <dgm:prSet/>
      <dgm:spPr/>
      <dgm:t>
        <a:bodyPr/>
        <a:lstStyle/>
        <a:p>
          <a:endParaRPr lang="en-US"/>
        </a:p>
      </dgm:t>
    </dgm:pt>
    <dgm:pt modelId="{C283E1A7-6BD5-4FCB-BFBE-36D1B21BCD1F}" type="sibTrans" cxnId="{A33188FF-2AAE-40FA-AED8-EEE73791D7FA}">
      <dgm:prSet/>
      <dgm:spPr/>
      <dgm:t>
        <a:bodyPr/>
        <a:lstStyle/>
        <a:p>
          <a:endParaRPr lang="en-US"/>
        </a:p>
      </dgm:t>
    </dgm:pt>
    <dgm:pt modelId="{CA3B618E-7772-4DA2-8400-86FEA9B09786}">
      <dgm:prSet/>
      <dgm:spPr/>
      <dgm:t>
        <a:bodyPr/>
        <a:lstStyle/>
        <a:p>
          <a:pPr rtl="0"/>
          <a:r>
            <a:rPr lang="en-AU" b="1" dirty="0" smtClean="0"/>
            <a:t>The service provider identifies ‘organisational knowledge, skills and practices’ as the Community SCORE domain most relevant to their workshops</a:t>
          </a:r>
          <a:r>
            <a:rPr lang="en-AU" dirty="0" smtClean="0"/>
            <a:t>. </a:t>
          </a:r>
          <a:endParaRPr lang="en-AU" dirty="0">
            <a:ea typeface="Calibri" panose="020F0502020204030204" pitchFamily="34" charset="0"/>
            <a:cs typeface="Times New Roman" panose="02020603050405020304" pitchFamily="18" charset="0"/>
          </a:endParaRPr>
        </a:p>
      </dgm:t>
    </dgm:pt>
    <dgm:pt modelId="{EC2A7D53-3689-45D6-9457-70497CCF87F8}" type="parTrans" cxnId="{93E2C409-1432-4A25-8CB6-AF73D0BEA94B}">
      <dgm:prSet/>
      <dgm:spPr/>
      <dgm:t>
        <a:bodyPr/>
        <a:lstStyle/>
        <a:p>
          <a:endParaRPr lang="en-US"/>
        </a:p>
      </dgm:t>
    </dgm:pt>
    <dgm:pt modelId="{240FA498-E48F-4E98-8410-D2DED6BE1076}" type="sibTrans" cxnId="{93E2C409-1432-4A25-8CB6-AF73D0BEA94B}">
      <dgm:prSet/>
      <dgm:spPr/>
      <dgm:t>
        <a:bodyPr/>
        <a:lstStyle/>
        <a:p>
          <a:endParaRPr lang="en-US"/>
        </a:p>
      </dgm:t>
    </dgm:pt>
    <dgm:pt modelId="{F29E0E24-0653-4E3E-9C93-52CBAC3658BC}">
      <dgm:prSet/>
      <dgm:spPr/>
      <dgm:t>
        <a:bodyPr/>
        <a:lstStyle/>
        <a:p>
          <a:r>
            <a:rPr lang="en-AU" dirty="0" smtClean="0">
              <a:effectLst/>
            </a:rPr>
            <a:t>In the second survey, the majority of staff members ‘agree’ that their organisations has embedded evidence-based practices in the way they work. They record this as a ‘4 – moderate change’.</a:t>
          </a:r>
        </a:p>
      </dgm:t>
    </dgm:pt>
    <dgm:pt modelId="{DF45F631-3E90-4D11-ACC7-4A8DAEF0B6BA}" type="parTrans" cxnId="{0B4F9165-08BA-4D8B-A909-7ABABE90C905}">
      <dgm:prSet/>
      <dgm:spPr/>
      <dgm:t>
        <a:bodyPr/>
        <a:lstStyle/>
        <a:p>
          <a:endParaRPr lang="en-US"/>
        </a:p>
      </dgm:t>
    </dgm:pt>
    <dgm:pt modelId="{C78645D8-41AD-41D0-B36F-EACAED778956}" type="sibTrans" cxnId="{0B4F9165-08BA-4D8B-A909-7ABABE90C905}">
      <dgm:prSet/>
      <dgm:spPr/>
      <dgm:t>
        <a:bodyPr/>
        <a:lstStyle/>
        <a:p>
          <a:endParaRPr lang="en-US"/>
        </a:p>
      </dgm:t>
    </dgm:pt>
    <dgm:pt modelId="{BAAFCFCD-C188-4BCC-9271-CC1D6E4BC14A}" type="pres">
      <dgm:prSet presAssocID="{697A1B49-A603-4AA5-9099-A8991C210279}" presName="Name0" presStyleCnt="0">
        <dgm:presLayoutVars>
          <dgm:dir/>
          <dgm:animLvl val="lvl"/>
          <dgm:resizeHandles val="exact"/>
        </dgm:presLayoutVars>
      </dgm:prSet>
      <dgm:spPr/>
      <dgm:t>
        <a:bodyPr/>
        <a:lstStyle/>
        <a:p>
          <a:endParaRPr lang="en-US"/>
        </a:p>
      </dgm:t>
    </dgm:pt>
    <dgm:pt modelId="{180C753B-F721-4E8D-BE17-FB040B0782DD}" type="pres">
      <dgm:prSet presAssocID="{4F195198-715C-4ED5-894F-CEF96DD2E7CE}" presName="composite" presStyleCnt="0"/>
      <dgm:spPr/>
    </dgm:pt>
    <dgm:pt modelId="{217405D5-1FB6-46B9-B3F1-ECC35C2C874D}" type="pres">
      <dgm:prSet presAssocID="{4F195198-715C-4ED5-894F-CEF96DD2E7CE}" presName="parTx" presStyleLbl="alignNode1" presStyleIdx="0" presStyleCnt="3">
        <dgm:presLayoutVars>
          <dgm:chMax val="0"/>
          <dgm:chPref val="0"/>
          <dgm:bulletEnabled val="1"/>
        </dgm:presLayoutVars>
      </dgm:prSet>
      <dgm:spPr/>
      <dgm:t>
        <a:bodyPr/>
        <a:lstStyle/>
        <a:p>
          <a:endParaRPr lang="en-US"/>
        </a:p>
      </dgm:t>
    </dgm:pt>
    <dgm:pt modelId="{9B7D3E4D-9607-4F08-B1A7-50D6B972C51F}" type="pres">
      <dgm:prSet presAssocID="{4F195198-715C-4ED5-894F-CEF96DD2E7CE}" presName="desTx" presStyleLbl="alignAccFollowNode1" presStyleIdx="0" presStyleCnt="3">
        <dgm:presLayoutVars>
          <dgm:bulletEnabled val="1"/>
        </dgm:presLayoutVars>
      </dgm:prSet>
      <dgm:spPr/>
      <dgm:t>
        <a:bodyPr/>
        <a:lstStyle/>
        <a:p>
          <a:endParaRPr lang="en-US"/>
        </a:p>
      </dgm:t>
    </dgm:pt>
    <dgm:pt modelId="{6A238EF4-FA23-4C07-94CB-F73CE45E0A92}" type="pres">
      <dgm:prSet presAssocID="{8E9E9977-0E10-4E27-90F0-A95B6D32E0B9}" presName="space" presStyleCnt="0"/>
      <dgm:spPr/>
    </dgm:pt>
    <dgm:pt modelId="{8FFA1298-1E6F-45F9-8E70-2A4BF38DF7BD}" type="pres">
      <dgm:prSet presAssocID="{77896514-DB9F-4703-AF89-6DE9FDF4B332}" presName="composite" presStyleCnt="0"/>
      <dgm:spPr/>
    </dgm:pt>
    <dgm:pt modelId="{7BC724F5-CF09-4321-9876-FF2455AED0DF}" type="pres">
      <dgm:prSet presAssocID="{77896514-DB9F-4703-AF89-6DE9FDF4B332}" presName="parTx" presStyleLbl="alignNode1" presStyleIdx="1" presStyleCnt="3">
        <dgm:presLayoutVars>
          <dgm:chMax val="0"/>
          <dgm:chPref val="0"/>
          <dgm:bulletEnabled val="1"/>
        </dgm:presLayoutVars>
      </dgm:prSet>
      <dgm:spPr/>
      <dgm:t>
        <a:bodyPr/>
        <a:lstStyle/>
        <a:p>
          <a:endParaRPr lang="en-US"/>
        </a:p>
      </dgm:t>
    </dgm:pt>
    <dgm:pt modelId="{99E7535B-111B-45C9-8335-EC6AB5D7AE54}" type="pres">
      <dgm:prSet presAssocID="{77896514-DB9F-4703-AF89-6DE9FDF4B332}" presName="desTx" presStyleLbl="alignAccFollowNode1" presStyleIdx="1" presStyleCnt="3">
        <dgm:presLayoutVars>
          <dgm:bulletEnabled val="1"/>
        </dgm:presLayoutVars>
      </dgm:prSet>
      <dgm:spPr/>
      <dgm:t>
        <a:bodyPr/>
        <a:lstStyle/>
        <a:p>
          <a:endParaRPr lang="en-US"/>
        </a:p>
      </dgm:t>
    </dgm:pt>
    <dgm:pt modelId="{220E748F-F1C6-40BB-BDAB-5958DC583DA1}" type="pres">
      <dgm:prSet presAssocID="{21232F68-7C52-4CF2-918B-220DBD10ECC6}" presName="space" presStyleCnt="0"/>
      <dgm:spPr/>
    </dgm:pt>
    <dgm:pt modelId="{332AB160-C63A-4DF5-BCBB-09800F92A542}" type="pres">
      <dgm:prSet presAssocID="{AEB7AD54-1B98-461A-BAD6-5D147F9B4739}" presName="composite" presStyleCnt="0"/>
      <dgm:spPr/>
    </dgm:pt>
    <dgm:pt modelId="{D7D5AE6D-AB88-417C-BA85-1D8DA6AFBA10}" type="pres">
      <dgm:prSet presAssocID="{AEB7AD54-1B98-461A-BAD6-5D147F9B4739}" presName="parTx" presStyleLbl="alignNode1" presStyleIdx="2" presStyleCnt="3">
        <dgm:presLayoutVars>
          <dgm:chMax val="0"/>
          <dgm:chPref val="0"/>
          <dgm:bulletEnabled val="1"/>
        </dgm:presLayoutVars>
      </dgm:prSet>
      <dgm:spPr/>
      <dgm:t>
        <a:bodyPr/>
        <a:lstStyle/>
        <a:p>
          <a:endParaRPr lang="en-US"/>
        </a:p>
      </dgm:t>
    </dgm:pt>
    <dgm:pt modelId="{D890E4CE-70EF-4E63-9726-64666650221D}" type="pres">
      <dgm:prSet presAssocID="{AEB7AD54-1B98-461A-BAD6-5D147F9B4739}" presName="desTx" presStyleLbl="alignAccFollowNode1" presStyleIdx="2" presStyleCnt="3">
        <dgm:presLayoutVars>
          <dgm:bulletEnabled val="1"/>
        </dgm:presLayoutVars>
      </dgm:prSet>
      <dgm:spPr/>
      <dgm:t>
        <a:bodyPr/>
        <a:lstStyle/>
        <a:p>
          <a:endParaRPr lang="en-US"/>
        </a:p>
      </dgm:t>
    </dgm:pt>
  </dgm:ptLst>
  <dgm:cxnLst>
    <dgm:cxn modelId="{6DBEB1FB-C09B-447A-84C3-39480DAA5584}" srcId="{697A1B49-A603-4AA5-9099-A8991C210279}" destId="{AEB7AD54-1B98-461A-BAD6-5D147F9B4739}" srcOrd="2" destOrd="0" parTransId="{3D350E2A-36D5-47FB-96CD-F2D02B74D4A4}" sibTransId="{0EEA28C7-E8A7-4EAB-A142-2CADC35982B9}"/>
    <dgm:cxn modelId="{C02D7022-1735-45E8-9BF5-11D988BFAFA2}" type="presOf" srcId="{CA3B618E-7772-4DA2-8400-86FEA9B09786}" destId="{9B7D3E4D-9607-4F08-B1A7-50D6B972C51F}" srcOrd="0" destOrd="3" presId="urn:microsoft.com/office/officeart/2005/8/layout/hList1"/>
    <dgm:cxn modelId="{D11781FA-C7FF-44FA-B553-F13A4247E6AA}" srcId="{AEB7AD54-1B98-461A-BAD6-5D147F9B4739}" destId="{F3EC47CC-037D-4504-833B-C47F07F66273}" srcOrd="0" destOrd="0" parTransId="{33F4DF02-51A4-444A-B3F6-817291D5C752}" sibTransId="{4BF782CD-BDC3-4E80-99DE-E9E66E2855E3}"/>
    <dgm:cxn modelId="{50D13835-1E3B-432E-A609-52B57AF8E4B2}" srcId="{697A1B49-A603-4AA5-9099-A8991C210279}" destId="{77896514-DB9F-4703-AF89-6DE9FDF4B332}" srcOrd="1" destOrd="0" parTransId="{98ABB393-0D2B-45F4-822A-9F1A2453F7F6}" sibTransId="{21232F68-7C52-4CF2-918B-220DBD10ECC6}"/>
    <dgm:cxn modelId="{5A714DB4-3927-4116-B84B-313DDB703209}" type="presOf" srcId="{F29E0E24-0653-4E3E-9C93-52CBAC3658BC}" destId="{D890E4CE-70EF-4E63-9726-64666650221D}" srcOrd="0" destOrd="2" presId="urn:microsoft.com/office/officeart/2005/8/layout/hList1"/>
    <dgm:cxn modelId="{C5F13AE5-5E9E-48F3-9065-CCFAFBA264C4}" type="presOf" srcId="{A8DB1824-0FFA-4AF2-862E-F092999D8CCA}" destId="{9B7D3E4D-9607-4F08-B1A7-50D6B972C51F}" srcOrd="0" destOrd="0" presId="urn:microsoft.com/office/officeart/2005/8/layout/hList1"/>
    <dgm:cxn modelId="{555A6E2A-5927-4345-8B63-9032C403DDA5}" type="presOf" srcId="{7474A94E-05C9-406F-A645-965CBCA415B8}" destId="{9B7D3E4D-9607-4F08-B1A7-50D6B972C51F}" srcOrd="0" destOrd="2" presId="urn:microsoft.com/office/officeart/2005/8/layout/hList1"/>
    <dgm:cxn modelId="{C66879E3-F734-425A-ABFE-A0D14250C8FE}" type="presOf" srcId="{4F195198-715C-4ED5-894F-CEF96DD2E7CE}" destId="{217405D5-1FB6-46B9-B3F1-ECC35C2C874D}" srcOrd="0" destOrd="0" presId="urn:microsoft.com/office/officeart/2005/8/layout/hList1"/>
    <dgm:cxn modelId="{21C2E084-752B-4EB9-A3C4-38EBD4F48F1A}" srcId="{77896514-DB9F-4703-AF89-6DE9FDF4B332}" destId="{8D04C789-BB21-4A2D-A87B-E3442311360B}" srcOrd="0" destOrd="0" parTransId="{86DF784C-70EA-4D19-98AE-84DCBE1AD58B}" sibTransId="{8329CEA8-9036-4ECF-BF24-F00E22AFE1FC}"/>
    <dgm:cxn modelId="{045D0176-F642-4491-BF18-DB6B0E1B819A}" srcId="{4F195198-715C-4ED5-894F-CEF96DD2E7CE}" destId="{A8DB1824-0FFA-4AF2-862E-F092999D8CCA}" srcOrd="0" destOrd="0" parTransId="{1C5073B6-2899-4C70-8315-14CC3C336AEE}" sibTransId="{9671345E-4A57-445D-8A8A-DF9B5774B864}"/>
    <dgm:cxn modelId="{F8461E74-3E1D-440F-9FF0-0FCF61EE0958}" srcId="{A8DB1824-0FFA-4AF2-862E-F092999D8CCA}" destId="{C585921F-3890-4ED4-81CA-B07CB82F4ECF}" srcOrd="0" destOrd="0" parTransId="{2DD5CE67-6ED1-4107-8839-5BA5EDD3AE73}" sibTransId="{CAA90CC7-02C5-49EC-8CE3-02D2E9F2AEA4}"/>
    <dgm:cxn modelId="{59802960-FF75-46A9-A8B2-2F2C6405AED2}" type="presOf" srcId="{8D04C789-BB21-4A2D-A87B-E3442311360B}" destId="{99E7535B-111B-45C9-8335-EC6AB5D7AE54}" srcOrd="0" destOrd="0" presId="urn:microsoft.com/office/officeart/2005/8/layout/hList1"/>
    <dgm:cxn modelId="{075A5E03-C897-4BEE-85B4-E7A828410204}" type="presOf" srcId="{77896514-DB9F-4703-AF89-6DE9FDF4B332}" destId="{7BC724F5-CF09-4321-9876-FF2455AED0DF}" srcOrd="0" destOrd="0" presId="urn:microsoft.com/office/officeart/2005/8/layout/hList1"/>
    <dgm:cxn modelId="{93E2C409-1432-4A25-8CB6-AF73D0BEA94B}" srcId="{4F195198-715C-4ED5-894F-CEF96DD2E7CE}" destId="{CA3B618E-7772-4DA2-8400-86FEA9B09786}" srcOrd="1" destOrd="0" parTransId="{EC2A7D53-3689-45D6-9457-70497CCF87F8}" sibTransId="{240FA498-E48F-4E98-8410-D2DED6BE1076}"/>
    <dgm:cxn modelId="{FCEEBD8F-F930-4182-A9B7-D1BAAE17DF3E}" type="presOf" srcId="{5A705F75-DFCF-4400-A493-A18E32527B09}" destId="{D890E4CE-70EF-4E63-9726-64666650221D}" srcOrd="0" destOrd="1" presId="urn:microsoft.com/office/officeart/2005/8/layout/hList1"/>
    <dgm:cxn modelId="{CD9D4BD0-A293-4364-B792-1FF6888D8E69}" type="presOf" srcId="{C585921F-3890-4ED4-81CA-B07CB82F4ECF}" destId="{9B7D3E4D-9607-4F08-B1A7-50D6B972C51F}" srcOrd="0" destOrd="1" presId="urn:microsoft.com/office/officeart/2005/8/layout/hList1"/>
    <dgm:cxn modelId="{A33188FF-2AAE-40FA-AED8-EEE73791D7FA}" srcId="{A8DB1824-0FFA-4AF2-862E-F092999D8CCA}" destId="{7474A94E-05C9-406F-A645-965CBCA415B8}" srcOrd="1" destOrd="0" parTransId="{8485D93B-63A3-4174-B1CD-4583CC121E66}" sibTransId="{C283E1A7-6BD5-4FCB-BFBE-36D1B21BCD1F}"/>
    <dgm:cxn modelId="{97096AAE-DF85-4D2C-9B56-B3AC1A050E81}" srcId="{AEB7AD54-1B98-461A-BAD6-5D147F9B4739}" destId="{5A705F75-DFCF-4400-A493-A18E32527B09}" srcOrd="1" destOrd="0" parTransId="{C77BD4F8-0A24-4C39-A502-443F0CF4C2F2}" sibTransId="{4F354213-112A-48A6-8C1D-0D961F5D6026}"/>
    <dgm:cxn modelId="{0B4F9165-08BA-4D8B-A909-7ABABE90C905}" srcId="{AEB7AD54-1B98-461A-BAD6-5D147F9B4739}" destId="{F29E0E24-0653-4E3E-9C93-52CBAC3658BC}" srcOrd="2" destOrd="0" parTransId="{DF45F631-3E90-4D11-ACC7-4A8DAEF0B6BA}" sibTransId="{C78645D8-41AD-41D0-B36F-EACAED778956}"/>
    <dgm:cxn modelId="{49FD22EF-E7E2-4049-BF68-CE812A81436A}" srcId="{697A1B49-A603-4AA5-9099-A8991C210279}" destId="{4F195198-715C-4ED5-894F-CEF96DD2E7CE}" srcOrd="0" destOrd="0" parTransId="{DAA0DEF6-E767-4BAC-A47B-4BD9482CA297}" sibTransId="{8E9E9977-0E10-4E27-90F0-A95B6D32E0B9}"/>
    <dgm:cxn modelId="{ECF87331-9302-4167-AC75-93B1A44FBECE}" type="presOf" srcId="{697A1B49-A603-4AA5-9099-A8991C210279}" destId="{BAAFCFCD-C188-4BCC-9271-CC1D6E4BC14A}" srcOrd="0" destOrd="0" presId="urn:microsoft.com/office/officeart/2005/8/layout/hList1"/>
    <dgm:cxn modelId="{4B3FEC2C-C971-4AD6-97E6-D38C66F46535}" type="presOf" srcId="{AEB7AD54-1B98-461A-BAD6-5D147F9B4739}" destId="{D7D5AE6D-AB88-417C-BA85-1D8DA6AFBA10}" srcOrd="0" destOrd="0" presId="urn:microsoft.com/office/officeart/2005/8/layout/hList1"/>
    <dgm:cxn modelId="{47CC9A3B-EC3F-4816-8F6F-00B0EE2FDFE9}" type="presOf" srcId="{F3EC47CC-037D-4504-833B-C47F07F66273}" destId="{D890E4CE-70EF-4E63-9726-64666650221D}" srcOrd="0" destOrd="0" presId="urn:microsoft.com/office/officeart/2005/8/layout/hList1"/>
    <dgm:cxn modelId="{899FD06E-389F-45AD-9825-6DF1DA2DEEC2}" type="presParOf" srcId="{BAAFCFCD-C188-4BCC-9271-CC1D6E4BC14A}" destId="{180C753B-F721-4E8D-BE17-FB040B0782DD}" srcOrd="0" destOrd="0" presId="urn:microsoft.com/office/officeart/2005/8/layout/hList1"/>
    <dgm:cxn modelId="{1C453699-EDCC-401C-B6EA-32523C8321C1}" type="presParOf" srcId="{180C753B-F721-4E8D-BE17-FB040B0782DD}" destId="{217405D5-1FB6-46B9-B3F1-ECC35C2C874D}" srcOrd="0" destOrd="0" presId="urn:microsoft.com/office/officeart/2005/8/layout/hList1"/>
    <dgm:cxn modelId="{048B54C9-6A52-44F0-99E0-B8E06BEC0DE6}" type="presParOf" srcId="{180C753B-F721-4E8D-BE17-FB040B0782DD}" destId="{9B7D3E4D-9607-4F08-B1A7-50D6B972C51F}" srcOrd="1" destOrd="0" presId="urn:microsoft.com/office/officeart/2005/8/layout/hList1"/>
    <dgm:cxn modelId="{6DD7DA7E-81ED-4F19-B741-5949CFCAB672}" type="presParOf" srcId="{BAAFCFCD-C188-4BCC-9271-CC1D6E4BC14A}" destId="{6A238EF4-FA23-4C07-94CB-F73CE45E0A92}" srcOrd="1" destOrd="0" presId="urn:microsoft.com/office/officeart/2005/8/layout/hList1"/>
    <dgm:cxn modelId="{F0E980A2-992D-4951-8235-AB693D5F05D5}" type="presParOf" srcId="{BAAFCFCD-C188-4BCC-9271-CC1D6E4BC14A}" destId="{8FFA1298-1E6F-45F9-8E70-2A4BF38DF7BD}" srcOrd="2" destOrd="0" presId="urn:microsoft.com/office/officeart/2005/8/layout/hList1"/>
    <dgm:cxn modelId="{147BDA3D-87AE-44BB-8695-90D541DC6A20}" type="presParOf" srcId="{8FFA1298-1E6F-45F9-8E70-2A4BF38DF7BD}" destId="{7BC724F5-CF09-4321-9876-FF2455AED0DF}" srcOrd="0" destOrd="0" presId="urn:microsoft.com/office/officeart/2005/8/layout/hList1"/>
    <dgm:cxn modelId="{0C49BA64-08DE-411C-8708-91D944140A85}" type="presParOf" srcId="{8FFA1298-1E6F-45F9-8E70-2A4BF38DF7BD}" destId="{99E7535B-111B-45C9-8335-EC6AB5D7AE54}" srcOrd="1" destOrd="0" presId="urn:microsoft.com/office/officeart/2005/8/layout/hList1"/>
    <dgm:cxn modelId="{5F98B001-CA9B-4974-9943-8FEEB43AF693}" type="presParOf" srcId="{BAAFCFCD-C188-4BCC-9271-CC1D6E4BC14A}" destId="{220E748F-F1C6-40BB-BDAB-5958DC583DA1}" srcOrd="3" destOrd="0" presId="urn:microsoft.com/office/officeart/2005/8/layout/hList1"/>
    <dgm:cxn modelId="{EFAB81C1-26B1-41FA-BBD5-A4CE95EAE398}" type="presParOf" srcId="{BAAFCFCD-C188-4BCC-9271-CC1D6E4BC14A}" destId="{332AB160-C63A-4DF5-BCBB-09800F92A542}" srcOrd="4" destOrd="0" presId="urn:microsoft.com/office/officeart/2005/8/layout/hList1"/>
    <dgm:cxn modelId="{78B7DEA7-860A-47D3-84CC-27775CEB1998}" type="presParOf" srcId="{332AB160-C63A-4DF5-BCBB-09800F92A542}" destId="{D7D5AE6D-AB88-417C-BA85-1D8DA6AFBA10}" srcOrd="0" destOrd="0" presId="urn:microsoft.com/office/officeart/2005/8/layout/hList1"/>
    <dgm:cxn modelId="{A8CC4A69-4257-455D-8028-A26ED7DA8505}" type="presParOf" srcId="{332AB160-C63A-4DF5-BCBB-09800F92A542}" destId="{D890E4CE-70EF-4E63-9726-6466665022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B65A8-D29E-4FC6-AEA0-71900673B558}">
      <dsp:nvSpPr>
        <dsp:cNvPr id="0" name=""/>
        <dsp:cNvSpPr/>
      </dsp:nvSpPr>
      <dsp:spPr>
        <a:xfrm>
          <a:off x="0"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What is Community SCORE?</a:t>
          </a:r>
          <a:endParaRPr lang="en-US" sz="3300" kern="1200" dirty="0"/>
        </a:p>
      </dsp:txBody>
      <dsp:txXfrm>
        <a:off x="0" y="690893"/>
        <a:ext cx="3196828" cy="1918096"/>
      </dsp:txXfrm>
    </dsp:sp>
    <dsp:sp modelId="{35AA1BB3-90A0-4EE4-9730-F5FF60CEC5DE}">
      <dsp:nvSpPr>
        <dsp:cNvPr id="0" name=""/>
        <dsp:cNvSpPr/>
      </dsp:nvSpPr>
      <dsp:spPr>
        <a:xfrm>
          <a:off x="3516510"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When should I use Community SCORE?</a:t>
          </a:r>
          <a:endParaRPr lang="en-US" sz="3300" kern="1200" dirty="0"/>
        </a:p>
      </dsp:txBody>
      <dsp:txXfrm>
        <a:off x="3516510" y="690893"/>
        <a:ext cx="3196828" cy="1918096"/>
      </dsp:txXfrm>
    </dsp:sp>
    <dsp:sp modelId="{7960EFA4-8644-4967-943A-9F34240869B9}">
      <dsp:nvSpPr>
        <dsp:cNvPr id="0" name=""/>
        <dsp:cNvSpPr/>
      </dsp:nvSpPr>
      <dsp:spPr>
        <a:xfrm>
          <a:off x="7033021"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How do I use Community SCORE?</a:t>
          </a:r>
          <a:endParaRPr lang="en-US" sz="3300" kern="1200" dirty="0"/>
        </a:p>
      </dsp:txBody>
      <dsp:txXfrm>
        <a:off x="7033021" y="690893"/>
        <a:ext cx="3196828" cy="1918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93EEB-BD9C-4039-96B0-36E6EBEF2F8C}">
      <dsp:nvSpPr>
        <dsp:cNvPr id="0" name=""/>
        <dsp:cNvSpPr/>
      </dsp:nvSpPr>
      <dsp:spPr>
        <a:xfrm>
          <a:off x="3829" y="112385"/>
          <a:ext cx="2302958" cy="678378"/>
        </a:xfrm>
        <a:prstGeom prst="rect">
          <a:avLst/>
        </a:prstGeom>
        <a:solidFill>
          <a:schemeClr val="accent4">
            <a:shade val="80000"/>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t>Group/community knowledge, skills, attitudes and behaviours: </a:t>
          </a:r>
          <a:endParaRPr lang="en-US" sz="1400" kern="1200" dirty="0"/>
        </a:p>
      </dsp:txBody>
      <dsp:txXfrm>
        <a:off x="3829" y="112385"/>
        <a:ext cx="2302958" cy="678378"/>
      </dsp:txXfrm>
    </dsp:sp>
    <dsp:sp modelId="{D4A61C04-5A80-4580-A47B-D847784DD8F5}">
      <dsp:nvSpPr>
        <dsp:cNvPr id="0" name=""/>
        <dsp:cNvSpPr/>
      </dsp:nvSpPr>
      <dsp:spPr>
        <a:xfrm>
          <a:off x="3829" y="790764"/>
          <a:ext cx="2302958" cy="188306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Have the attitudes, behaviours, skills or knowledge of the client group improved?</a:t>
          </a:r>
          <a:endParaRPr lang="en-US" sz="1400" kern="1200" dirty="0"/>
        </a:p>
      </dsp:txBody>
      <dsp:txXfrm>
        <a:off x="3829" y="790764"/>
        <a:ext cx="2302958" cy="1883069"/>
      </dsp:txXfrm>
    </dsp:sp>
    <dsp:sp modelId="{CD7BA97E-EFDB-4167-A9FD-A2EF335CDB02}">
      <dsp:nvSpPr>
        <dsp:cNvPr id="0" name=""/>
        <dsp:cNvSpPr/>
      </dsp:nvSpPr>
      <dsp:spPr>
        <a:xfrm>
          <a:off x="2629202" y="112385"/>
          <a:ext cx="2302958" cy="678378"/>
        </a:xfrm>
        <a:prstGeom prst="rect">
          <a:avLst/>
        </a:prstGeom>
        <a:solidFill>
          <a:schemeClr val="accent4">
            <a:shade val="80000"/>
            <a:hueOff val="-58853"/>
            <a:satOff val="-1455"/>
            <a:lumOff val="8329"/>
            <a:alphaOff val="0"/>
          </a:schemeClr>
        </a:solidFill>
        <a:ln w="25400" cap="flat" cmpd="sng" algn="ctr">
          <a:solidFill>
            <a:schemeClr val="accent4">
              <a:shade val="80000"/>
              <a:hueOff val="-58853"/>
              <a:satOff val="-1455"/>
              <a:lumOff val="83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t>Organisational knowledge, skills and practices</a:t>
          </a:r>
          <a:endParaRPr lang="en-US" sz="1400" kern="1200" dirty="0"/>
        </a:p>
      </dsp:txBody>
      <dsp:txXfrm>
        <a:off x="2629202" y="112385"/>
        <a:ext cx="2302958" cy="678378"/>
      </dsp:txXfrm>
    </dsp:sp>
    <dsp:sp modelId="{5EBABCCD-3149-4EF2-B2AB-315BC3C65C04}">
      <dsp:nvSpPr>
        <dsp:cNvPr id="0" name=""/>
        <dsp:cNvSpPr/>
      </dsp:nvSpPr>
      <dsp:spPr>
        <a:xfrm>
          <a:off x="2629202" y="790764"/>
          <a:ext cx="2302958" cy="188306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Have the knowledge, skills and/or practices of TEI funded organisations improved?</a:t>
          </a:r>
          <a:endParaRPr lang="en-US" sz="1400" kern="1200" dirty="0"/>
        </a:p>
        <a:p>
          <a:pPr marL="114300" lvl="1" indent="-114300" algn="l" defTabSz="622300">
            <a:lnSpc>
              <a:spcPct val="90000"/>
            </a:lnSpc>
            <a:spcBef>
              <a:spcPct val="0"/>
            </a:spcBef>
            <a:spcAft>
              <a:spcPct val="15000"/>
            </a:spcAft>
            <a:buChar char="••"/>
          </a:pPr>
          <a:r>
            <a:rPr lang="en-US" sz="1400" kern="1200" dirty="0" smtClean="0"/>
            <a:t>Are these </a:t>
          </a:r>
          <a:r>
            <a:rPr lang="en-US" sz="1400" kern="1200" dirty="0" err="1" smtClean="0"/>
            <a:t>organisations</a:t>
          </a:r>
          <a:r>
            <a:rPr lang="en-US" sz="1400" kern="1200" dirty="0" smtClean="0"/>
            <a:t> better able to respond to the needs of their clients/communities as a result?</a:t>
          </a:r>
          <a:endParaRPr lang="en-US" sz="1400" kern="1200" dirty="0"/>
        </a:p>
      </dsp:txBody>
      <dsp:txXfrm>
        <a:off x="2629202" y="790764"/>
        <a:ext cx="2302958" cy="1883069"/>
      </dsp:txXfrm>
    </dsp:sp>
    <dsp:sp modelId="{D49C0CF0-F390-43A1-A48E-867D30CB2686}">
      <dsp:nvSpPr>
        <dsp:cNvPr id="0" name=""/>
        <dsp:cNvSpPr/>
      </dsp:nvSpPr>
      <dsp:spPr>
        <a:xfrm>
          <a:off x="5254575" y="112385"/>
          <a:ext cx="2302958" cy="678378"/>
        </a:xfrm>
        <a:prstGeom prst="rect">
          <a:avLst/>
        </a:prstGeom>
        <a:solidFill>
          <a:schemeClr val="accent4">
            <a:shade val="80000"/>
            <a:hueOff val="-117705"/>
            <a:satOff val="-2910"/>
            <a:lumOff val="16659"/>
            <a:alphaOff val="0"/>
          </a:schemeClr>
        </a:solidFill>
        <a:ln w="25400" cap="flat" cmpd="sng" algn="ctr">
          <a:solidFill>
            <a:schemeClr val="accent4">
              <a:shade val="80000"/>
              <a:hueOff val="-117705"/>
              <a:satOff val="-2910"/>
              <a:lumOff val="166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t>Community infrastructure and networks</a:t>
          </a:r>
          <a:endParaRPr lang="en-US" sz="1400" kern="1200" dirty="0"/>
        </a:p>
      </dsp:txBody>
      <dsp:txXfrm>
        <a:off x="5254575" y="112385"/>
        <a:ext cx="2302958" cy="678378"/>
      </dsp:txXfrm>
    </dsp:sp>
    <dsp:sp modelId="{5465A55C-16E3-4157-ACDF-18B6D607478D}">
      <dsp:nvSpPr>
        <dsp:cNvPr id="0" name=""/>
        <dsp:cNvSpPr/>
      </dsp:nvSpPr>
      <dsp:spPr>
        <a:xfrm>
          <a:off x="5254575" y="790764"/>
          <a:ext cx="2302958" cy="188306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Have the networks/relationships between TEI-funded </a:t>
          </a:r>
          <a:r>
            <a:rPr lang="en-US" sz="1400" kern="1200" dirty="0" err="1" smtClean="0"/>
            <a:t>organisations</a:t>
          </a:r>
          <a:r>
            <a:rPr lang="en-US" sz="1400" kern="1200" dirty="0" smtClean="0"/>
            <a:t> improved?</a:t>
          </a:r>
          <a:endParaRPr lang="en-US" sz="1400" kern="1200" dirty="0"/>
        </a:p>
        <a:p>
          <a:pPr marL="114300" lvl="1" indent="-114300" algn="l" defTabSz="622300">
            <a:lnSpc>
              <a:spcPct val="90000"/>
            </a:lnSpc>
            <a:spcBef>
              <a:spcPct val="0"/>
            </a:spcBef>
            <a:spcAft>
              <a:spcPct val="15000"/>
            </a:spcAft>
            <a:buChar char="••"/>
          </a:pPr>
          <a:r>
            <a:rPr lang="en-GB" sz="1400" kern="1200" dirty="0" smtClean="0"/>
            <a:t>Are these organisations better able to respond to the needs of their clients/communities as a result?</a:t>
          </a:r>
          <a:endParaRPr lang="en-US" sz="1400" kern="1200" dirty="0"/>
        </a:p>
      </dsp:txBody>
      <dsp:txXfrm>
        <a:off x="5254575" y="790764"/>
        <a:ext cx="2302958" cy="1883069"/>
      </dsp:txXfrm>
    </dsp:sp>
    <dsp:sp modelId="{3FF8C923-91F9-4CD2-AB56-E2E0DF783104}">
      <dsp:nvSpPr>
        <dsp:cNvPr id="0" name=""/>
        <dsp:cNvSpPr/>
      </dsp:nvSpPr>
      <dsp:spPr>
        <a:xfrm>
          <a:off x="7879948" y="112385"/>
          <a:ext cx="2302958" cy="678378"/>
        </a:xfrm>
        <a:prstGeom prst="rect">
          <a:avLst/>
        </a:prstGeom>
        <a:solidFill>
          <a:schemeClr val="accent4">
            <a:shade val="80000"/>
            <a:hueOff val="-176558"/>
            <a:satOff val="-4365"/>
            <a:lumOff val="24988"/>
            <a:alphaOff val="0"/>
          </a:schemeClr>
        </a:solidFill>
        <a:ln w="25400" cap="flat" cmpd="sng" algn="ctr">
          <a:solidFill>
            <a:schemeClr val="accent4">
              <a:shade val="80000"/>
              <a:hueOff val="-176558"/>
              <a:satOff val="-4365"/>
              <a:lumOff val="249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kern="1200" dirty="0" smtClean="0"/>
            <a:t>Social cohesion</a:t>
          </a:r>
          <a:endParaRPr lang="en-US" sz="1400" kern="1200" dirty="0"/>
        </a:p>
      </dsp:txBody>
      <dsp:txXfrm>
        <a:off x="7879948" y="112385"/>
        <a:ext cx="2302958" cy="678378"/>
      </dsp:txXfrm>
    </dsp:sp>
    <dsp:sp modelId="{BB16EEBF-2E3C-4561-9684-044ACC201447}">
      <dsp:nvSpPr>
        <dsp:cNvPr id="0" name=""/>
        <dsp:cNvSpPr/>
      </dsp:nvSpPr>
      <dsp:spPr>
        <a:xfrm>
          <a:off x="7879948" y="790764"/>
          <a:ext cx="2302958" cy="188306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Is there greater cohesion and social harmony within the group/community as a result of your activity?</a:t>
          </a:r>
          <a:endParaRPr lang="en-US" sz="1400" kern="1200" dirty="0"/>
        </a:p>
      </dsp:txBody>
      <dsp:txXfrm>
        <a:off x="7879948" y="790764"/>
        <a:ext cx="2302958" cy="18830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29" y="35024"/>
          <a:ext cx="3343274" cy="105142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Step 1. Identify your Community SCORE domain</a:t>
          </a:r>
          <a:endParaRPr lang="en-US" sz="2200" kern="1200" dirty="0"/>
        </a:p>
      </dsp:txBody>
      <dsp:txXfrm>
        <a:off x="3429" y="35024"/>
        <a:ext cx="3343274" cy="1051427"/>
      </dsp:txXfrm>
    </dsp:sp>
    <dsp:sp modelId="{9B7D3E4D-9607-4F08-B1A7-50D6B972C51F}">
      <dsp:nvSpPr>
        <dsp:cNvPr id="0" name=""/>
        <dsp:cNvSpPr/>
      </dsp:nvSpPr>
      <dsp:spPr>
        <a:xfrm>
          <a:off x="3429" y="1086452"/>
          <a:ext cx="3343274" cy="3404486"/>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Think about the outcomes you are trying to achieve (refer to your contract and program logic).</a:t>
          </a:r>
          <a:endParaRPr lang="en-US" sz="2200" kern="1200" dirty="0"/>
        </a:p>
        <a:p>
          <a:pPr marL="228600" lvl="1" indent="-228600" algn="l" defTabSz="977900">
            <a:lnSpc>
              <a:spcPct val="90000"/>
            </a:lnSpc>
            <a:spcBef>
              <a:spcPct val="0"/>
            </a:spcBef>
            <a:spcAft>
              <a:spcPct val="15000"/>
            </a:spcAft>
            <a:buChar char="••"/>
          </a:pPr>
          <a:r>
            <a:rPr lang="en-US" sz="2200" kern="1200" dirty="0" smtClean="0"/>
            <a:t>Pick the domain(s) that is most relevant to your outcome.</a:t>
          </a:r>
          <a:endParaRPr lang="en-US" sz="2200" kern="1200" dirty="0"/>
        </a:p>
      </dsp:txBody>
      <dsp:txXfrm>
        <a:off x="3429" y="1086452"/>
        <a:ext cx="3343274" cy="3404486"/>
      </dsp:txXfrm>
    </dsp:sp>
    <dsp:sp modelId="{7BC724F5-CF09-4321-9876-FF2455AED0DF}">
      <dsp:nvSpPr>
        <dsp:cNvPr id="0" name=""/>
        <dsp:cNvSpPr/>
      </dsp:nvSpPr>
      <dsp:spPr>
        <a:xfrm>
          <a:off x="3814762" y="35024"/>
          <a:ext cx="3343274" cy="105142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Step 2. Identify a tool to measure community outcomes</a:t>
          </a:r>
          <a:endParaRPr lang="en-US" sz="2200" kern="1200" dirty="0"/>
        </a:p>
      </dsp:txBody>
      <dsp:txXfrm>
        <a:off x="3814762" y="35024"/>
        <a:ext cx="3343274" cy="1051427"/>
      </dsp:txXfrm>
    </dsp:sp>
    <dsp:sp modelId="{99E7535B-111B-45C9-8335-EC6AB5D7AE54}">
      <dsp:nvSpPr>
        <dsp:cNvPr id="0" name=""/>
        <dsp:cNvSpPr/>
      </dsp:nvSpPr>
      <dsp:spPr>
        <a:xfrm>
          <a:off x="3814762" y="1086452"/>
          <a:ext cx="3343274" cy="3404486"/>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b="1" kern="1200" dirty="0" smtClean="0"/>
            <a:t>Use SCORE directly</a:t>
          </a:r>
          <a:endParaRPr lang="en-US" sz="2200" b="1" kern="1200" dirty="0"/>
        </a:p>
        <a:p>
          <a:pPr marL="457200" lvl="2" indent="-228600" algn="l" defTabSz="977900">
            <a:lnSpc>
              <a:spcPct val="90000"/>
            </a:lnSpc>
            <a:spcBef>
              <a:spcPct val="0"/>
            </a:spcBef>
            <a:spcAft>
              <a:spcPct val="15000"/>
            </a:spcAft>
            <a:buChar char="••"/>
          </a:pPr>
          <a:r>
            <a:rPr lang="en-US" sz="2200" kern="1200" dirty="0" smtClean="0"/>
            <a:t>Observe the group, use your professional judgement</a:t>
          </a:r>
          <a:endParaRPr lang="en-US" sz="2200" kern="1200" dirty="0"/>
        </a:p>
        <a:p>
          <a:pPr marL="228600" lvl="1" indent="-228600" algn="l" defTabSz="977900">
            <a:lnSpc>
              <a:spcPct val="90000"/>
            </a:lnSpc>
            <a:spcBef>
              <a:spcPct val="0"/>
            </a:spcBef>
            <a:spcAft>
              <a:spcPct val="15000"/>
            </a:spcAft>
            <a:buChar char="••"/>
          </a:pPr>
          <a:r>
            <a:rPr lang="en-US" sz="2200" b="1" kern="1200" dirty="0" smtClean="0"/>
            <a:t>Use a survey tool</a:t>
          </a:r>
          <a:endParaRPr lang="en-US" sz="2200" b="1" kern="1200" dirty="0"/>
        </a:p>
        <a:p>
          <a:pPr marL="457200" lvl="2" indent="-228600" algn="l" defTabSz="977900">
            <a:lnSpc>
              <a:spcPct val="90000"/>
            </a:lnSpc>
            <a:spcBef>
              <a:spcPct val="0"/>
            </a:spcBef>
            <a:spcAft>
              <a:spcPct val="15000"/>
            </a:spcAft>
            <a:buChar char="••"/>
          </a:pPr>
          <a:r>
            <a:rPr lang="en-US" sz="2200" kern="1200" dirty="0" smtClean="0"/>
            <a:t>Short survey for clients to complete at the end of the session</a:t>
          </a:r>
          <a:endParaRPr lang="en-US" sz="2200" kern="1200" dirty="0"/>
        </a:p>
      </dsp:txBody>
      <dsp:txXfrm>
        <a:off x="3814762" y="1086452"/>
        <a:ext cx="3343274" cy="3404486"/>
      </dsp:txXfrm>
    </dsp:sp>
    <dsp:sp modelId="{D7D5AE6D-AB88-417C-BA85-1D8DA6AFBA10}">
      <dsp:nvSpPr>
        <dsp:cNvPr id="0" name=""/>
        <dsp:cNvSpPr/>
      </dsp:nvSpPr>
      <dsp:spPr>
        <a:xfrm>
          <a:off x="7626096" y="35024"/>
          <a:ext cx="3343274" cy="105142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Step 3. Record the outcome in the Data Exchange</a:t>
          </a:r>
          <a:endParaRPr lang="en-US" sz="2200" kern="1200" dirty="0"/>
        </a:p>
      </dsp:txBody>
      <dsp:txXfrm>
        <a:off x="7626096" y="35024"/>
        <a:ext cx="3343274" cy="1051427"/>
      </dsp:txXfrm>
    </dsp:sp>
    <dsp:sp modelId="{D890E4CE-70EF-4E63-9726-64666650221D}">
      <dsp:nvSpPr>
        <dsp:cNvPr id="0" name=""/>
        <dsp:cNvSpPr/>
      </dsp:nvSpPr>
      <dsp:spPr>
        <a:xfrm>
          <a:off x="7626096" y="1086452"/>
          <a:ext cx="3343274" cy="3404486"/>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GB" sz="2200" kern="1200" dirty="0" smtClean="0"/>
            <a:t>Record the SCORE assessment in the Data Exchange. </a:t>
          </a:r>
          <a:endParaRPr lang="en-US" sz="2200" kern="1200" dirty="0"/>
        </a:p>
        <a:p>
          <a:pPr marL="228600" lvl="1" indent="-228600" algn="l" defTabSz="977900">
            <a:lnSpc>
              <a:spcPct val="90000"/>
            </a:lnSpc>
            <a:spcBef>
              <a:spcPct val="0"/>
            </a:spcBef>
            <a:spcAft>
              <a:spcPct val="15000"/>
            </a:spcAft>
            <a:buChar char="••"/>
          </a:pPr>
          <a:r>
            <a:rPr lang="en-US" sz="2200" kern="1200" dirty="0" smtClean="0"/>
            <a:t>See:</a:t>
          </a:r>
          <a:endParaRPr lang="en-US" sz="2200" kern="1200" dirty="0"/>
        </a:p>
        <a:p>
          <a:pPr marL="457200" lvl="2" indent="-228600" algn="l" defTabSz="977900">
            <a:lnSpc>
              <a:spcPct val="90000"/>
            </a:lnSpc>
            <a:spcBef>
              <a:spcPct val="0"/>
            </a:spcBef>
            <a:spcAft>
              <a:spcPct val="15000"/>
            </a:spcAft>
            <a:buChar char="••"/>
          </a:pPr>
          <a:r>
            <a:rPr lang="en-GB" sz="2200" kern="1200" dirty="0" smtClean="0">
              <a:hlinkClick xmlns:r="http://schemas.openxmlformats.org/officeDocument/2006/relationships" r:id="rId1"/>
            </a:rPr>
            <a:t>Add a SCORE assessment – Module</a:t>
          </a:r>
          <a:endParaRPr lang="en-US" sz="2200" kern="1200" dirty="0"/>
        </a:p>
        <a:p>
          <a:pPr marL="457200" lvl="2" indent="-228600" algn="l" defTabSz="977900">
            <a:lnSpc>
              <a:spcPct val="90000"/>
            </a:lnSpc>
            <a:spcBef>
              <a:spcPct val="0"/>
            </a:spcBef>
            <a:spcAft>
              <a:spcPct val="15000"/>
            </a:spcAft>
            <a:buChar char="••"/>
          </a:pPr>
          <a:r>
            <a:rPr lang="en-GB" sz="2200" kern="1200" dirty="0" smtClean="0">
              <a:hlinkClick xmlns:r="http://schemas.openxmlformats.org/officeDocument/2006/relationships" r:id="rId2"/>
            </a:rPr>
            <a:t>Add a SCORE assessment – Task Card</a:t>
          </a:r>
          <a:endParaRPr lang="en-AU" sz="2200" kern="1200" dirty="0"/>
        </a:p>
      </dsp:txBody>
      <dsp:txXfrm>
        <a:off x="7626096" y="1086452"/>
        <a:ext cx="3343274" cy="34044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29" y="28107"/>
          <a:ext cx="3343274" cy="570363"/>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Step 1. Identify your Community SCORE domain</a:t>
          </a:r>
          <a:endParaRPr lang="en-US" sz="1600" kern="1200" dirty="0"/>
        </a:p>
      </dsp:txBody>
      <dsp:txXfrm>
        <a:off x="3429" y="28107"/>
        <a:ext cx="3343274" cy="570363"/>
      </dsp:txXfrm>
    </dsp:sp>
    <dsp:sp modelId="{9B7D3E4D-9607-4F08-B1A7-50D6B972C51F}">
      <dsp:nvSpPr>
        <dsp:cNvPr id="0" name=""/>
        <dsp:cNvSpPr/>
      </dsp:nvSpPr>
      <dsp:spPr>
        <a:xfrm>
          <a:off x="3429" y="598470"/>
          <a:ext cx="3343274" cy="2838330"/>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AU" sz="1600" kern="1200" dirty="0" smtClean="0"/>
            <a:t>This event aims to increase community connectedness for attendees. The ultimate goal is to increase social cohesion, networks and participation.</a:t>
          </a:r>
          <a:endParaRPr lang="en-US" sz="1600" kern="1200" dirty="0"/>
        </a:p>
        <a:p>
          <a:pPr marL="171450" lvl="1" indent="-171450" algn="l" defTabSz="711200">
            <a:lnSpc>
              <a:spcPct val="90000"/>
            </a:lnSpc>
            <a:spcBef>
              <a:spcPct val="0"/>
            </a:spcBef>
            <a:spcAft>
              <a:spcPct val="15000"/>
            </a:spcAft>
            <a:buChar char="••"/>
          </a:pPr>
          <a:r>
            <a:rPr lang="en-AU" sz="1600" b="1" kern="1200" dirty="0" smtClean="0"/>
            <a:t>They identify ‘Social cohesion’ as the Community SCORE that is more relevant. </a:t>
          </a:r>
          <a:endParaRPr lang="en-US" sz="1600" b="1" kern="1200" dirty="0"/>
        </a:p>
      </dsp:txBody>
      <dsp:txXfrm>
        <a:off x="3429" y="598470"/>
        <a:ext cx="3343274" cy="2838330"/>
      </dsp:txXfrm>
    </dsp:sp>
    <dsp:sp modelId="{7BC724F5-CF09-4321-9876-FF2455AED0DF}">
      <dsp:nvSpPr>
        <dsp:cNvPr id="0" name=""/>
        <dsp:cNvSpPr/>
      </dsp:nvSpPr>
      <dsp:spPr>
        <a:xfrm>
          <a:off x="3814762" y="28107"/>
          <a:ext cx="3343274" cy="570363"/>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Step 2. Identify a tool to measure community outcomes</a:t>
          </a:r>
          <a:endParaRPr lang="en-US" sz="1600" kern="1200" dirty="0"/>
        </a:p>
      </dsp:txBody>
      <dsp:txXfrm>
        <a:off x="3814762" y="28107"/>
        <a:ext cx="3343274" cy="570363"/>
      </dsp:txXfrm>
    </dsp:sp>
    <dsp:sp modelId="{99E7535B-111B-45C9-8335-EC6AB5D7AE54}">
      <dsp:nvSpPr>
        <dsp:cNvPr id="0" name=""/>
        <dsp:cNvSpPr/>
      </dsp:nvSpPr>
      <dsp:spPr>
        <a:xfrm>
          <a:off x="3814762" y="598470"/>
          <a:ext cx="3343274" cy="2838330"/>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They decide to use SCORE directly and observe how the attendees interact with each other.</a:t>
          </a:r>
          <a:endParaRPr lang="en-US" sz="1600" kern="1200" dirty="0"/>
        </a:p>
        <a:p>
          <a:pPr marL="171450" lvl="1" indent="-171450" algn="l" defTabSz="711200" rtl="0">
            <a:lnSpc>
              <a:spcPct val="90000"/>
            </a:lnSpc>
            <a:spcBef>
              <a:spcPct val="0"/>
            </a:spcBef>
            <a:spcAft>
              <a:spcPct val="15000"/>
            </a:spcAft>
            <a:buChar char="••"/>
          </a:pPr>
          <a:r>
            <a:rPr lang="en-AU" sz="1600" kern="1200" dirty="0" smtClean="0"/>
            <a:t>At the beginning of the event, they attendees engage in small talk. </a:t>
          </a:r>
          <a:endParaRPr lang="en-US" sz="1600" kern="1200" dirty="0"/>
        </a:p>
        <a:p>
          <a:pPr marL="171450" lvl="1" indent="-171450" algn="l" defTabSz="711200" rtl="0">
            <a:lnSpc>
              <a:spcPct val="90000"/>
            </a:lnSpc>
            <a:spcBef>
              <a:spcPct val="0"/>
            </a:spcBef>
            <a:spcAft>
              <a:spcPct val="15000"/>
            </a:spcAft>
            <a:buChar char="••"/>
          </a:pPr>
          <a:r>
            <a:rPr lang="en-AU" sz="1600" kern="1200" dirty="0" smtClean="0"/>
            <a:t>By the end of the event, they are mixing well. They have organised a Facebook group and have made plans to meet for coffee and a playdate. </a:t>
          </a:r>
          <a:endParaRPr lang="en-US" sz="1600" kern="1200" dirty="0"/>
        </a:p>
      </dsp:txBody>
      <dsp:txXfrm>
        <a:off x="3814762" y="598470"/>
        <a:ext cx="3343274" cy="2838330"/>
      </dsp:txXfrm>
    </dsp:sp>
    <dsp:sp modelId="{D7D5AE6D-AB88-417C-BA85-1D8DA6AFBA10}">
      <dsp:nvSpPr>
        <dsp:cNvPr id="0" name=""/>
        <dsp:cNvSpPr/>
      </dsp:nvSpPr>
      <dsp:spPr>
        <a:xfrm>
          <a:off x="7626096" y="28107"/>
          <a:ext cx="3343274" cy="570363"/>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Step 3. Record the outcome in the Data Exchange</a:t>
          </a:r>
          <a:endParaRPr lang="en-US" sz="1600" kern="1200" dirty="0"/>
        </a:p>
      </dsp:txBody>
      <dsp:txXfrm>
        <a:off x="7626096" y="28107"/>
        <a:ext cx="3343274" cy="570363"/>
      </dsp:txXfrm>
    </dsp:sp>
    <dsp:sp modelId="{D890E4CE-70EF-4E63-9726-64666650221D}">
      <dsp:nvSpPr>
        <dsp:cNvPr id="0" name=""/>
        <dsp:cNvSpPr/>
      </dsp:nvSpPr>
      <dsp:spPr>
        <a:xfrm>
          <a:off x="7626096" y="598470"/>
          <a:ext cx="3343274" cy="2838330"/>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AU" sz="1600" kern="1200" dirty="0" smtClean="0"/>
            <a:t>The service provider uses their professional judgement and decides the increased engagement shows a </a:t>
          </a:r>
          <a:r>
            <a:rPr lang="en-AU" sz="1600" b="1" kern="1200" dirty="0" smtClean="0"/>
            <a:t>‘moderate change’. </a:t>
          </a:r>
          <a:r>
            <a:rPr lang="en-AU" sz="1600" kern="1200" dirty="0" smtClean="0"/>
            <a:t>They record this as a 4 on the SCORE scale. </a:t>
          </a:r>
          <a:endParaRPr lang="en-US" sz="1600" kern="1200" dirty="0"/>
        </a:p>
      </dsp:txBody>
      <dsp:txXfrm>
        <a:off x="7626096" y="598470"/>
        <a:ext cx="3343274" cy="28383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59" y="179126"/>
          <a:ext cx="3373265" cy="46579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Step 1. Identify your Community SCORE domain</a:t>
          </a:r>
          <a:endParaRPr lang="en-US" sz="1300" kern="1200" dirty="0"/>
        </a:p>
      </dsp:txBody>
      <dsp:txXfrm>
        <a:off x="3459" y="179126"/>
        <a:ext cx="3373265" cy="465797"/>
      </dsp:txXfrm>
    </dsp:sp>
    <dsp:sp modelId="{9B7D3E4D-9607-4F08-B1A7-50D6B972C51F}">
      <dsp:nvSpPr>
        <dsp:cNvPr id="0" name=""/>
        <dsp:cNvSpPr/>
      </dsp:nvSpPr>
      <dsp:spPr>
        <a:xfrm>
          <a:off x="3459" y="644923"/>
          <a:ext cx="3373265" cy="287386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The events aims to increase community knowledge about services and resources available for people with mental illness and carers.</a:t>
          </a:r>
          <a:endParaRPr lang="en-US" sz="1300" kern="1200" dirty="0"/>
        </a:p>
        <a:p>
          <a:pPr marL="114300" lvl="1" indent="-114300" algn="l" defTabSz="577850">
            <a:lnSpc>
              <a:spcPct val="90000"/>
            </a:lnSpc>
            <a:spcBef>
              <a:spcPct val="0"/>
            </a:spcBef>
            <a:spcAft>
              <a:spcPct val="15000"/>
            </a:spcAft>
            <a:buChar char="••"/>
          </a:pPr>
          <a:r>
            <a:rPr lang="en-GB" sz="1300" b="1" kern="1200" dirty="0" smtClean="0"/>
            <a:t>The service providers identify ‘group/community knowledge, skills, attitudes and behaviours’ as the Community SCORE domain most relevant to this activity.</a:t>
          </a:r>
          <a:endParaRPr lang="en-US" sz="1300" b="1" kern="1200" dirty="0"/>
        </a:p>
      </dsp:txBody>
      <dsp:txXfrm>
        <a:off x="3459" y="644923"/>
        <a:ext cx="3373265" cy="2873862"/>
      </dsp:txXfrm>
    </dsp:sp>
    <dsp:sp modelId="{7BC724F5-CF09-4321-9876-FF2455AED0DF}">
      <dsp:nvSpPr>
        <dsp:cNvPr id="0" name=""/>
        <dsp:cNvSpPr/>
      </dsp:nvSpPr>
      <dsp:spPr>
        <a:xfrm>
          <a:off x="3848981" y="179126"/>
          <a:ext cx="3373265" cy="46579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Step 2. Identify a tool to measure community outcomes</a:t>
          </a:r>
          <a:endParaRPr lang="en-US" sz="1300" kern="1200" dirty="0"/>
        </a:p>
      </dsp:txBody>
      <dsp:txXfrm>
        <a:off x="3848981" y="179126"/>
        <a:ext cx="3373265" cy="465797"/>
      </dsp:txXfrm>
    </dsp:sp>
    <dsp:sp modelId="{99E7535B-111B-45C9-8335-EC6AB5D7AE54}">
      <dsp:nvSpPr>
        <dsp:cNvPr id="0" name=""/>
        <dsp:cNvSpPr/>
      </dsp:nvSpPr>
      <dsp:spPr>
        <a:xfrm>
          <a:off x="3848981" y="644923"/>
          <a:ext cx="3373265" cy="287386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They decide to use SCORE directly.</a:t>
          </a:r>
          <a:endParaRPr lang="en-US" sz="1300" kern="1200" dirty="0"/>
        </a:p>
        <a:p>
          <a:pPr marL="114300" lvl="1" indent="-114300" algn="l" defTabSz="577850">
            <a:lnSpc>
              <a:spcPct val="90000"/>
            </a:lnSpc>
            <a:spcBef>
              <a:spcPct val="0"/>
            </a:spcBef>
            <a:spcAft>
              <a:spcPct val="15000"/>
            </a:spcAft>
            <a:buChar char="••"/>
          </a:pPr>
          <a:r>
            <a:rPr lang="en-AU" sz="1300" kern="1200" dirty="0" smtClean="0"/>
            <a:t>They decide the best way to assess the event is to debrief with all the services and speakers after it has finished.</a:t>
          </a:r>
          <a:endParaRPr lang="en-US" sz="1300" kern="1200" dirty="0"/>
        </a:p>
        <a:p>
          <a:pPr marL="114300" lvl="1" indent="-114300" algn="l" defTabSz="577850">
            <a:lnSpc>
              <a:spcPct val="90000"/>
            </a:lnSpc>
            <a:spcBef>
              <a:spcPct val="0"/>
            </a:spcBef>
            <a:spcAft>
              <a:spcPct val="15000"/>
            </a:spcAft>
            <a:buChar char="••"/>
          </a:pPr>
          <a:r>
            <a:rPr lang="en-US" sz="1300" kern="1200" dirty="0" smtClean="0"/>
            <a:t>They talk about:</a:t>
          </a:r>
          <a:endParaRPr lang="en-US" sz="1300" kern="1200" dirty="0"/>
        </a:p>
        <a:p>
          <a:pPr marL="228600" lvl="2" indent="-114300" algn="l" defTabSz="577850">
            <a:lnSpc>
              <a:spcPct val="90000"/>
            </a:lnSpc>
            <a:spcBef>
              <a:spcPct val="0"/>
            </a:spcBef>
            <a:spcAft>
              <a:spcPct val="15000"/>
            </a:spcAft>
            <a:buChar char="••"/>
          </a:pPr>
          <a:r>
            <a:rPr lang="en-US" sz="1300" kern="1200" dirty="0" smtClean="0"/>
            <a:t>How many people came to each stall and what information they were given</a:t>
          </a:r>
          <a:endParaRPr lang="en-US" sz="1300" kern="1200" dirty="0"/>
        </a:p>
        <a:p>
          <a:pPr marL="228600" lvl="2" indent="-114300" algn="l" defTabSz="577850">
            <a:lnSpc>
              <a:spcPct val="90000"/>
            </a:lnSpc>
            <a:spcBef>
              <a:spcPct val="0"/>
            </a:spcBef>
            <a:spcAft>
              <a:spcPct val="15000"/>
            </a:spcAft>
            <a:buChar char="••"/>
          </a:pPr>
          <a:r>
            <a:rPr lang="en-US" sz="1300" kern="1200" dirty="0" smtClean="0"/>
            <a:t>How people responded to this information</a:t>
          </a:r>
          <a:endParaRPr lang="en-US" sz="1300" kern="1200" dirty="0"/>
        </a:p>
        <a:p>
          <a:pPr marL="228600" lvl="2" indent="-114300" algn="l" defTabSz="577850">
            <a:lnSpc>
              <a:spcPct val="90000"/>
            </a:lnSpc>
            <a:spcBef>
              <a:spcPct val="0"/>
            </a:spcBef>
            <a:spcAft>
              <a:spcPct val="15000"/>
            </a:spcAft>
            <a:buChar char="••"/>
          </a:pPr>
          <a:r>
            <a:rPr lang="en-US" sz="1300" kern="1200" dirty="0" smtClean="0"/>
            <a:t>How many people signed up to receive more information or registered to join a group or activity</a:t>
          </a:r>
          <a:endParaRPr lang="en-US" sz="1300" kern="1200" dirty="0"/>
        </a:p>
        <a:p>
          <a:pPr marL="228600" lvl="2" indent="-114300" algn="l" defTabSz="577850">
            <a:lnSpc>
              <a:spcPct val="90000"/>
            </a:lnSpc>
            <a:spcBef>
              <a:spcPct val="0"/>
            </a:spcBef>
            <a:spcAft>
              <a:spcPct val="15000"/>
            </a:spcAft>
            <a:buChar char="••"/>
          </a:pPr>
          <a:r>
            <a:rPr lang="en-US" sz="1300" kern="1200" dirty="0" smtClean="0"/>
            <a:t>How the talks went and if the speakers felt they were successful</a:t>
          </a:r>
          <a:endParaRPr lang="en-US" sz="1300" kern="1200" dirty="0"/>
        </a:p>
      </dsp:txBody>
      <dsp:txXfrm>
        <a:off x="3848981" y="644923"/>
        <a:ext cx="3373265" cy="2873862"/>
      </dsp:txXfrm>
    </dsp:sp>
    <dsp:sp modelId="{D7D5AE6D-AB88-417C-BA85-1D8DA6AFBA10}">
      <dsp:nvSpPr>
        <dsp:cNvPr id="0" name=""/>
        <dsp:cNvSpPr/>
      </dsp:nvSpPr>
      <dsp:spPr>
        <a:xfrm>
          <a:off x="7694504" y="179126"/>
          <a:ext cx="3373265" cy="46579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Step 3. Record the outcome in the Data Exchange</a:t>
          </a:r>
          <a:endParaRPr lang="en-US" sz="1300" kern="1200" dirty="0"/>
        </a:p>
      </dsp:txBody>
      <dsp:txXfrm>
        <a:off x="7694504" y="179126"/>
        <a:ext cx="3373265" cy="465797"/>
      </dsp:txXfrm>
    </dsp:sp>
    <dsp:sp modelId="{D890E4CE-70EF-4E63-9726-64666650221D}">
      <dsp:nvSpPr>
        <dsp:cNvPr id="0" name=""/>
        <dsp:cNvSpPr/>
      </dsp:nvSpPr>
      <dsp:spPr>
        <a:xfrm>
          <a:off x="7694504" y="644923"/>
          <a:ext cx="3373265" cy="287386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The services had mixed experiences. </a:t>
          </a:r>
          <a:endParaRPr lang="en-US" sz="1300" kern="1200" dirty="0"/>
        </a:p>
        <a:p>
          <a:pPr marL="114300" lvl="1" indent="-114300" algn="l" defTabSz="577850">
            <a:lnSpc>
              <a:spcPct val="90000"/>
            </a:lnSpc>
            <a:spcBef>
              <a:spcPct val="0"/>
            </a:spcBef>
            <a:spcAft>
              <a:spcPct val="15000"/>
            </a:spcAft>
            <a:buChar char="••"/>
          </a:pPr>
          <a:r>
            <a:rPr lang="en-GB" sz="1300" kern="1200" dirty="0" smtClean="0"/>
            <a:t>Some spoke about community members who were very grateful for the information given to them and who were excited to find out about different services in their community. </a:t>
          </a:r>
          <a:endParaRPr lang="en-AU" sz="1300" kern="1200" dirty="0"/>
        </a:p>
        <a:p>
          <a:pPr marL="114300" lvl="1" indent="-114300" algn="l" defTabSz="577850">
            <a:lnSpc>
              <a:spcPct val="90000"/>
            </a:lnSpc>
            <a:spcBef>
              <a:spcPct val="0"/>
            </a:spcBef>
            <a:spcAft>
              <a:spcPct val="15000"/>
            </a:spcAft>
            <a:buChar char="••"/>
          </a:pPr>
          <a:r>
            <a:rPr lang="en-GB" sz="1300" kern="1200" dirty="0" smtClean="0"/>
            <a:t>Others spoke about community members who were looking for information they couldn’t provide and for specific services that weren’t at the event. </a:t>
          </a:r>
          <a:endParaRPr lang="en-AU" sz="1300" kern="1200" dirty="0"/>
        </a:p>
        <a:p>
          <a:pPr marL="114300" lvl="1" indent="-114300" algn="l" defTabSz="577850">
            <a:lnSpc>
              <a:spcPct val="90000"/>
            </a:lnSpc>
            <a:spcBef>
              <a:spcPct val="0"/>
            </a:spcBef>
            <a:spcAft>
              <a:spcPct val="15000"/>
            </a:spcAft>
            <a:buChar char="••"/>
          </a:pPr>
          <a:r>
            <a:rPr lang="en-GB" sz="1300" b="1" kern="1200" dirty="0" smtClean="0"/>
            <a:t>The service providers use the information shared in this discussion to agree on a Community SCORE. They decide to record a ‘3 – limited change with strong engagement’. </a:t>
          </a:r>
          <a:endParaRPr lang="en-AU" sz="1300" b="1" kern="1200" dirty="0"/>
        </a:p>
      </dsp:txBody>
      <dsp:txXfrm>
        <a:off x="7694504" y="644923"/>
        <a:ext cx="3373265" cy="28738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59" y="126444"/>
          <a:ext cx="3373265" cy="51799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Step 1. Identify your Community SCORE domain</a:t>
          </a:r>
          <a:endParaRPr lang="en-US" sz="1500" kern="1200" dirty="0"/>
        </a:p>
      </dsp:txBody>
      <dsp:txXfrm>
        <a:off x="3459" y="126444"/>
        <a:ext cx="3373265" cy="517997"/>
      </dsp:txXfrm>
    </dsp:sp>
    <dsp:sp modelId="{9B7D3E4D-9607-4F08-B1A7-50D6B972C51F}">
      <dsp:nvSpPr>
        <dsp:cNvPr id="0" name=""/>
        <dsp:cNvSpPr/>
      </dsp:nvSpPr>
      <dsp:spPr>
        <a:xfrm>
          <a:off x="3459" y="644441"/>
          <a:ext cx="3373265" cy="328306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AU" sz="1500" kern="1200" dirty="0" smtClean="0"/>
            <a:t>The session aims to inform new parents about support services, activities and resources available in the local community. </a:t>
          </a:r>
          <a:endParaRPr lang="en-US" sz="1500" kern="1200" dirty="0"/>
        </a:p>
        <a:p>
          <a:pPr marL="114300" lvl="1" indent="-114300" algn="l" defTabSz="666750">
            <a:lnSpc>
              <a:spcPct val="90000"/>
            </a:lnSpc>
            <a:spcBef>
              <a:spcPct val="0"/>
            </a:spcBef>
            <a:spcAft>
              <a:spcPct val="15000"/>
            </a:spcAft>
            <a:buChar char="••"/>
          </a:pPr>
          <a:r>
            <a:rPr lang="en-GB" sz="1500" b="1" kern="1200" dirty="0" smtClean="0"/>
            <a:t>The service provider identifies ‘group/community knowledge, skills, attitudes and behaviours’ as the Community SCORE domain most relevant to this activity.</a:t>
          </a:r>
          <a:endParaRPr lang="en-US" sz="1500" b="1" kern="1200" dirty="0"/>
        </a:p>
      </dsp:txBody>
      <dsp:txXfrm>
        <a:off x="3459" y="644441"/>
        <a:ext cx="3373265" cy="3283062"/>
      </dsp:txXfrm>
    </dsp:sp>
    <dsp:sp modelId="{7BC724F5-CF09-4321-9876-FF2455AED0DF}">
      <dsp:nvSpPr>
        <dsp:cNvPr id="0" name=""/>
        <dsp:cNvSpPr/>
      </dsp:nvSpPr>
      <dsp:spPr>
        <a:xfrm>
          <a:off x="3848981" y="126444"/>
          <a:ext cx="3373265" cy="51799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Step 2. Identify a tool to measure community outcomes</a:t>
          </a:r>
          <a:endParaRPr lang="en-US" sz="1500" kern="1200" dirty="0"/>
        </a:p>
      </dsp:txBody>
      <dsp:txXfrm>
        <a:off x="3848981" y="126444"/>
        <a:ext cx="3373265" cy="517997"/>
      </dsp:txXfrm>
    </dsp:sp>
    <dsp:sp modelId="{99E7535B-111B-45C9-8335-EC6AB5D7AE54}">
      <dsp:nvSpPr>
        <dsp:cNvPr id="0" name=""/>
        <dsp:cNvSpPr/>
      </dsp:nvSpPr>
      <dsp:spPr>
        <a:xfrm>
          <a:off x="3848981" y="644441"/>
          <a:ext cx="3373265" cy="328306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dirty="0" smtClean="0"/>
            <a:t>They decide the best way to assess the activity is to conduct a short survey at the end of the session. </a:t>
          </a:r>
          <a:endParaRPr lang="en-US" sz="1500" kern="1200" dirty="0"/>
        </a:p>
        <a:p>
          <a:pPr marL="114300" lvl="1" indent="-114300" algn="l" defTabSz="666750">
            <a:lnSpc>
              <a:spcPct val="90000"/>
            </a:lnSpc>
            <a:spcBef>
              <a:spcPct val="0"/>
            </a:spcBef>
            <a:spcAft>
              <a:spcPct val="15000"/>
            </a:spcAft>
            <a:buChar char="••"/>
          </a:pPr>
          <a:r>
            <a:rPr lang="en-GB" sz="1500" kern="1200" dirty="0" smtClean="0"/>
            <a:t>This is because:</a:t>
          </a:r>
          <a:endParaRPr lang="en-US" sz="1500" kern="1200" dirty="0"/>
        </a:p>
        <a:p>
          <a:pPr marL="228600" lvl="2" indent="-114300" algn="l" defTabSz="666750">
            <a:lnSpc>
              <a:spcPct val="90000"/>
            </a:lnSpc>
            <a:spcBef>
              <a:spcPct val="0"/>
            </a:spcBef>
            <a:spcAft>
              <a:spcPct val="15000"/>
            </a:spcAft>
            <a:buChar char="••"/>
          </a:pPr>
          <a:r>
            <a:rPr lang="en-GB" sz="1500" kern="1200" dirty="0" smtClean="0"/>
            <a:t>it is not practical or feasible to collect pre- and post-surveys for a large group of people.</a:t>
          </a:r>
          <a:endParaRPr lang="en-AU" sz="1500" kern="1200" dirty="0"/>
        </a:p>
        <a:p>
          <a:pPr marL="228600" lvl="2" indent="-114300" algn="l" defTabSz="666750">
            <a:lnSpc>
              <a:spcPct val="90000"/>
            </a:lnSpc>
            <a:spcBef>
              <a:spcPct val="0"/>
            </a:spcBef>
            <a:spcAft>
              <a:spcPct val="15000"/>
            </a:spcAft>
            <a:buChar char="••"/>
          </a:pPr>
          <a:r>
            <a:rPr lang="en-GB" sz="1500" kern="1200" dirty="0" smtClean="0"/>
            <a:t>if they did collect pre- and post-surveys it is unlikely they would see a change in the participants responses. This is because the information session is a one-off and short event.</a:t>
          </a:r>
          <a:endParaRPr lang="en-AU" sz="1500" kern="1200" dirty="0"/>
        </a:p>
      </dsp:txBody>
      <dsp:txXfrm>
        <a:off x="3848981" y="644441"/>
        <a:ext cx="3373265" cy="3283062"/>
      </dsp:txXfrm>
    </dsp:sp>
    <dsp:sp modelId="{D7D5AE6D-AB88-417C-BA85-1D8DA6AFBA10}">
      <dsp:nvSpPr>
        <dsp:cNvPr id="0" name=""/>
        <dsp:cNvSpPr/>
      </dsp:nvSpPr>
      <dsp:spPr>
        <a:xfrm>
          <a:off x="7694504" y="126444"/>
          <a:ext cx="3373265" cy="51799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Step 3. Record the outcome in the Data Exchange</a:t>
          </a:r>
          <a:endParaRPr lang="en-US" sz="1500" kern="1200" dirty="0"/>
        </a:p>
      </dsp:txBody>
      <dsp:txXfrm>
        <a:off x="7694504" y="126444"/>
        <a:ext cx="3373265" cy="517997"/>
      </dsp:txXfrm>
    </dsp:sp>
    <dsp:sp modelId="{D890E4CE-70EF-4E63-9726-64666650221D}">
      <dsp:nvSpPr>
        <dsp:cNvPr id="0" name=""/>
        <dsp:cNvSpPr/>
      </dsp:nvSpPr>
      <dsp:spPr>
        <a:xfrm>
          <a:off x="7694504" y="644441"/>
          <a:ext cx="3373265" cy="328306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dirty="0" smtClean="0"/>
            <a:t>The service provider uses the results of the survey to determine a Community SCORE.  </a:t>
          </a:r>
          <a:endParaRPr lang="en-US" sz="1500" kern="1200" dirty="0"/>
        </a:p>
        <a:p>
          <a:pPr marL="114300" lvl="1" indent="-114300" algn="l" defTabSz="666750">
            <a:lnSpc>
              <a:spcPct val="90000"/>
            </a:lnSpc>
            <a:spcBef>
              <a:spcPct val="0"/>
            </a:spcBef>
            <a:spcAft>
              <a:spcPct val="15000"/>
            </a:spcAft>
            <a:buChar char="••"/>
          </a:pPr>
          <a:r>
            <a:rPr lang="en-GB" sz="1500" kern="1200" dirty="0" smtClean="0"/>
            <a:t>For example:</a:t>
          </a:r>
          <a:endParaRPr lang="en-US" sz="1500" kern="1200" dirty="0"/>
        </a:p>
        <a:p>
          <a:pPr marL="228600" lvl="2" indent="-114300" algn="l" defTabSz="666750">
            <a:lnSpc>
              <a:spcPct val="90000"/>
            </a:lnSpc>
            <a:spcBef>
              <a:spcPct val="0"/>
            </a:spcBef>
            <a:spcAft>
              <a:spcPct val="15000"/>
            </a:spcAft>
            <a:buChar char="••"/>
          </a:pPr>
          <a:r>
            <a:rPr lang="en-GB" sz="1500" kern="1200" dirty="0" smtClean="0"/>
            <a:t>If the majority of respondents ‘agree or strongly agree’ that they have a better understanding after attending the session, you might record this as a ‘4 - moderate change’.</a:t>
          </a:r>
          <a:endParaRPr lang="en-AU" sz="1500" kern="1200" dirty="0"/>
        </a:p>
        <a:p>
          <a:pPr marL="228600" lvl="2" indent="-114300" algn="l" defTabSz="666750">
            <a:lnSpc>
              <a:spcPct val="90000"/>
            </a:lnSpc>
            <a:spcBef>
              <a:spcPct val="0"/>
            </a:spcBef>
            <a:spcAft>
              <a:spcPct val="15000"/>
            </a:spcAft>
            <a:buChar char="••"/>
          </a:pPr>
          <a:r>
            <a:rPr lang="en-GB" sz="1500" kern="1200" dirty="0" smtClean="0"/>
            <a:t>If only a small number of respondents ‘agree or strongly agree’, you might record this as a ‘2 - limited change with emerging engagement’.</a:t>
          </a:r>
          <a:endParaRPr lang="en-AU" sz="1500" kern="1200" dirty="0"/>
        </a:p>
      </dsp:txBody>
      <dsp:txXfrm>
        <a:off x="7694504" y="644441"/>
        <a:ext cx="3373265" cy="32830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29" y="205409"/>
          <a:ext cx="3343274" cy="92065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Step 1. Identify your Community SCORE domain</a:t>
          </a:r>
          <a:endParaRPr lang="en-US" sz="1900" kern="1200" dirty="0"/>
        </a:p>
      </dsp:txBody>
      <dsp:txXfrm>
        <a:off x="3429" y="205409"/>
        <a:ext cx="3343274" cy="920650"/>
      </dsp:txXfrm>
    </dsp:sp>
    <dsp:sp modelId="{9B7D3E4D-9607-4F08-B1A7-50D6B972C51F}">
      <dsp:nvSpPr>
        <dsp:cNvPr id="0" name=""/>
        <dsp:cNvSpPr/>
      </dsp:nvSpPr>
      <dsp:spPr>
        <a:xfrm>
          <a:off x="3429" y="1126059"/>
          <a:ext cx="3343274" cy="319449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Think about the outcomes you are trying to achieve (refer to your contract and program logic).</a:t>
          </a:r>
          <a:endParaRPr lang="en-US" sz="1900" kern="1200" dirty="0"/>
        </a:p>
        <a:p>
          <a:pPr marL="171450" lvl="1" indent="-171450" algn="l" defTabSz="844550">
            <a:lnSpc>
              <a:spcPct val="90000"/>
            </a:lnSpc>
            <a:spcBef>
              <a:spcPct val="0"/>
            </a:spcBef>
            <a:spcAft>
              <a:spcPct val="15000"/>
            </a:spcAft>
            <a:buChar char="••"/>
          </a:pPr>
          <a:r>
            <a:rPr lang="en-US" sz="1900" kern="1200" dirty="0" smtClean="0"/>
            <a:t>Pick the domain(s) that is more relevant to your activity and client group.</a:t>
          </a:r>
          <a:endParaRPr lang="en-US" sz="1900" kern="1200" dirty="0"/>
        </a:p>
      </dsp:txBody>
      <dsp:txXfrm>
        <a:off x="3429" y="1126059"/>
        <a:ext cx="3343274" cy="3194493"/>
      </dsp:txXfrm>
    </dsp:sp>
    <dsp:sp modelId="{7BC724F5-CF09-4321-9876-FF2455AED0DF}">
      <dsp:nvSpPr>
        <dsp:cNvPr id="0" name=""/>
        <dsp:cNvSpPr/>
      </dsp:nvSpPr>
      <dsp:spPr>
        <a:xfrm>
          <a:off x="3814762" y="205409"/>
          <a:ext cx="3343274" cy="92065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Step 2. Identify a tool to measure community outcomes</a:t>
          </a:r>
          <a:endParaRPr lang="en-US" sz="1900" kern="1200" dirty="0"/>
        </a:p>
      </dsp:txBody>
      <dsp:txXfrm>
        <a:off x="3814762" y="205409"/>
        <a:ext cx="3343274" cy="920650"/>
      </dsp:txXfrm>
    </dsp:sp>
    <dsp:sp modelId="{99E7535B-111B-45C9-8335-EC6AB5D7AE54}">
      <dsp:nvSpPr>
        <dsp:cNvPr id="0" name=""/>
        <dsp:cNvSpPr/>
      </dsp:nvSpPr>
      <dsp:spPr>
        <a:xfrm>
          <a:off x="3814762" y="1126059"/>
          <a:ext cx="3343274" cy="319449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smtClean="0"/>
            <a:t>Use a survey tool. </a:t>
          </a:r>
          <a:endParaRPr lang="en-US" sz="1900" kern="1200" dirty="0"/>
        </a:p>
        <a:p>
          <a:pPr marL="171450" lvl="1" indent="-171450" algn="l" defTabSz="844550">
            <a:lnSpc>
              <a:spcPct val="90000"/>
            </a:lnSpc>
            <a:spcBef>
              <a:spcPct val="0"/>
            </a:spcBef>
            <a:spcAft>
              <a:spcPct val="15000"/>
            </a:spcAft>
            <a:buChar char="••"/>
          </a:pPr>
          <a:r>
            <a:rPr lang="en-GB" sz="1900" kern="1200" dirty="0" smtClean="0"/>
            <a:t>You must ensure the tool is a suitable and accurate measure that can be interpreted consistently.</a:t>
          </a:r>
          <a:endParaRPr lang="en-US" sz="1900" kern="1200" dirty="0"/>
        </a:p>
        <a:p>
          <a:pPr marL="171450" lvl="1" indent="-171450" algn="l" defTabSz="844550">
            <a:lnSpc>
              <a:spcPct val="90000"/>
            </a:lnSpc>
            <a:spcBef>
              <a:spcPct val="0"/>
            </a:spcBef>
            <a:spcAft>
              <a:spcPct val="15000"/>
            </a:spcAft>
            <a:buChar char="••"/>
          </a:pPr>
          <a:r>
            <a:rPr lang="en-GB" sz="1900" kern="1200" dirty="0" smtClean="0"/>
            <a:t>Ask participants to complete the short survey:</a:t>
          </a:r>
          <a:endParaRPr lang="en-AU" sz="1900" kern="1200" dirty="0"/>
        </a:p>
        <a:p>
          <a:pPr marL="342900" lvl="2" indent="-171450" algn="l" defTabSz="844550">
            <a:lnSpc>
              <a:spcPct val="90000"/>
            </a:lnSpc>
            <a:spcBef>
              <a:spcPct val="0"/>
            </a:spcBef>
            <a:spcAft>
              <a:spcPct val="15000"/>
            </a:spcAft>
            <a:buChar char="••"/>
          </a:pPr>
          <a:r>
            <a:rPr lang="en-GB" sz="1900" kern="1200" dirty="0" smtClean="0"/>
            <a:t>at the beginning of the first session</a:t>
          </a:r>
          <a:endParaRPr lang="en-AU" sz="1900" kern="1200" dirty="0"/>
        </a:p>
        <a:p>
          <a:pPr marL="342900" lvl="2" indent="-171450" algn="l" defTabSz="844550">
            <a:lnSpc>
              <a:spcPct val="90000"/>
            </a:lnSpc>
            <a:spcBef>
              <a:spcPct val="0"/>
            </a:spcBef>
            <a:spcAft>
              <a:spcPct val="15000"/>
            </a:spcAft>
            <a:buChar char="••"/>
          </a:pPr>
          <a:r>
            <a:rPr lang="en-GB" sz="1900" kern="1200" dirty="0" smtClean="0"/>
            <a:t>at the end of the last session.</a:t>
          </a:r>
          <a:endParaRPr lang="en-AU" sz="1900" kern="1200" dirty="0"/>
        </a:p>
      </dsp:txBody>
      <dsp:txXfrm>
        <a:off x="3814762" y="1126059"/>
        <a:ext cx="3343274" cy="3194493"/>
      </dsp:txXfrm>
    </dsp:sp>
    <dsp:sp modelId="{D7D5AE6D-AB88-417C-BA85-1D8DA6AFBA10}">
      <dsp:nvSpPr>
        <dsp:cNvPr id="0" name=""/>
        <dsp:cNvSpPr/>
      </dsp:nvSpPr>
      <dsp:spPr>
        <a:xfrm>
          <a:off x="7626096" y="205409"/>
          <a:ext cx="3343274" cy="92065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Step 3. Record the outcome in the Data Exchange</a:t>
          </a:r>
          <a:endParaRPr lang="en-US" sz="1900" kern="1200" dirty="0"/>
        </a:p>
      </dsp:txBody>
      <dsp:txXfrm>
        <a:off x="7626096" y="205409"/>
        <a:ext cx="3343274" cy="920650"/>
      </dsp:txXfrm>
    </dsp:sp>
    <dsp:sp modelId="{D890E4CE-70EF-4E63-9726-64666650221D}">
      <dsp:nvSpPr>
        <dsp:cNvPr id="0" name=""/>
        <dsp:cNvSpPr/>
      </dsp:nvSpPr>
      <dsp:spPr>
        <a:xfrm>
          <a:off x="7626096" y="1126059"/>
          <a:ext cx="3343274" cy="319449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smtClean="0"/>
            <a:t>Record the SCORE assessment in the Data Exchange. </a:t>
          </a:r>
          <a:endParaRPr lang="en-US" sz="1900" kern="1200" dirty="0"/>
        </a:p>
        <a:p>
          <a:pPr marL="171450" lvl="1" indent="-171450" algn="l" defTabSz="844550">
            <a:lnSpc>
              <a:spcPct val="90000"/>
            </a:lnSpc>
            <a:spcBef>
              <a:spcPct val="0"/>
            </a:spcBef>
            <a:spcAft>
              <a:spcPct val="15000"/>
            </a:spcAft>
            <a:buChar char="••"/>
          </a:pPr>
          <a:r>
            <a:rPr lang="en-US" sz="1900" kern="1200" dirty="0" smtClean="0"/>
            <a:t>See:</a:t>
          </a:r>
          <a:endParaRPr lang="en-US" sz="1900" kern="1200" dirty="0"/>
        </a:p>
        <a:p>
          <a:pPr marL="342900" lvl="2" indent="-171450" algn="l" defTabSz="844550">
            <a:lnSpc>
              <a:spcPct val="90000"/>
            </a:lnSpc>
            <a:spcBef>
              <a:spcPct val="0"/>
            </a:spcBef>
            <a:spcAft>
              <a:spcPct val="15000"/>
            </a:spcAft>
            <a:buChar char="••"/>
          </a:pPr>
          <a:r>
            <a:rPr lang="en-GB" sz="1900" kern="1200" dirty="0" smtClean="0">
              <a:hlinkClick xmlns:r="http://schemas.openxmlformats.org/officeDocument/2006/relationships" r:id="rId1"/>
            </a:rPr>
            <a:t>Add a SCORE assessment – Module</a:t>
          </a:r>
          <a:endParaRPr lang="en-US" sz="1900" kern="1200" dirty="0"/>
        </a:p>
        <a:p>
          <a:pPr marL="342900" lvl="2" indent="-171450" algn="l" defTabSz="844550">
            <a:lnSpc>
              <a:spcPct val="90000"/>
            </a:lnSpc>
            <a:spcBef>
              <a:spcPct val="0"/>
            </a:spcBef>
            <a:spcAft>
              <a:spcPct val="15000"/>
            </a:spcAft>
            <a:buChar char="••"/>
          </a:pPr>
          <a:r>
            <a:rPr lang="en-GB" sz="1900" kern="1200" dirty="0" smtClean="0">
              <a:hlinkClick xmlns:r="http://schemas.openxmlformats.org/officeDocument/2006/relationships" r:id="rId2"/>
            </a:rPr>
            <a:t>Add a SCORE assessment – Task Card</a:t>
          </a:r>
          <a:endParaRPr lang="en-AU" sz="1900" kern="1200" dirty="0"/>
        </a:p>
      </dsp:txBody>
      <dsp:txXfrm>
        <a:off x="7626096" y="1126059"/>
        <a:ext cx="3343274" cy="31944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59" y="3358"/>
          <a:ext cx="3373265" cy="49189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Step 1. Identify your Community SCORE domain</a:t>
          </a:r>
          <a:endParaRPr lang="en-US" sz="1400" kern="1200" dirty="0"/>
        </a:p>
      </dsp:txBody>
      <dsp:txXfrm>
        <a:off x="3459" y="3358"/>
        <a:ext cx="3373265" cy="491897"/>
      </dsp:txXfrm>
    </dsp:sp>
    <dsp:sp modelId="{9B7D3E4D-9607-4F08-B1A7-50D6B972C51F}">
      <dsp:nvSpPr>
        <dsp:cNvPr id="0" name=""/>
        <dsp:cNvSpPr/>
      </dsp:nvSpPr>
      <dsp:spPr>
        <a:xfrm>
          <a:off x="3459" y="495255"/>
          <a:ext cx="3373265" cy="319929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AU" sz="1400" kern="1200" dirty="0" smtClean="0">
              <a:ea typeface="Calibri" panose="020F0502020204030204" pitchFamily="34" charset="0"/>
              <a:cs typeface="Times New Roman" panose="02020603050405020304" pitchFamily="18" charset="0"/>
            </a:rPr>
            <a:t>The interagency aims to: </a:t>
          </a:r>
          <a:endParaRPr lang="en-US" sz="1400" kern="1200" dirty="0"/>
        </a:p>
        <a:p>
          <a:pPr marL="228600" lvl="2" indent="-114300" algn="l" defTabSz="622300">
            <a:lnSpc>
              <a:spcPct val="90000"/>
            </a:lnSpc>
            <a:spcBef>
              <a:spcPct val="0"/>
            </a:spcBef>
            <a:spcAft>
              <a:spcPct val="15000"/>
            </a:spcAft>
            <a:buChar char="••"/>
          </a:pPr>
          <a:r>
            <a:rPr lang="en-AU" sz="1400" kern="1200" dirty="0" smtClean="0">
              <a:ea typeface="Calibri" panose="020F0502020204030204" pitchFamily="34" charset="0"/>
              <a:cs typeface="Times New Roman" panose="02020603050405020304" pitchFamily="18" charset="0"/>
            </a:rPr>
            <a:t>Connect local community organisations with each other</a:t>
          </a:r>
          <a:endParaRPr lang="en-AU" sz="1400" kern="1200" dirty="0">
            <a:ea typeface="Calibri" panose="020F0502020204030204" pitchFamily="34" charset="0"/>
            <a:cs typeface="Times New Roman" panose="02020603050405020304" pitchFamily="18" charset="0"/>
          </a:endParaRPr>
        </a:p>
        <a:p>
          <a:pPr marL="228600" lvl="2" indent="-114300" algn="l" defTabSz="622300">
            <a:lnSpc>
              <a:spcPct val="90000"/>
            </a:lnSpc>
            <a:spcBef>
              <a:spcPct val="0"/>
            </a:spcBef>
            <a:spcAft>
              <a:spcPct val="15000"/>
            </a:spcAft>
            <a:buChar char="••"/>
          </a:pPr>
          <a:r>
            <a:rPr lang="en-AU" sz="1400" kern="1200" dirty="0" smtClean="0">
              <a:ea typeface="Calibri" panose="020F0502020204030204" pitchFamily="34" charset="0"/>
              <a:cs typeface="Times New Roman" panose="02020603050405020304" pitchFamily="18" charset="0"/>
            </a:rPr>
            <a:t>Share information</a:t>
          </a:r>
          <a:endParaRPr lang="en-AU" sz="1400" kern="1200" dirty="0">
            <a:ea typeface="Calibri" panose="020F0502020204030204" pitchFamily="34" charset="0"/>
            <a:cs typeface="Times New Roman" panose="02020603050405020304" pitchFamily="18" charset="0"/>
          </a:endParaRPr>
        </a:p>
        <a:p>
          <a:pPr marL="228600" lvl="2" indent="-114300" algn="l" defTabSz="622300">
            <a:lnSpc>
              <a:spcPct val="90000"/>
            </a:lnSpc>
            <a:spcBef>
              <a:spcPct val="0"/>
            </a:spcBef>
            <a:spcAft>
              <a:spcPct val="15000"/>
            </a:spcAft>
            <a:buChar char="••"/>
          </a:pPr>
          <a:r>
            <a:rPr lang="en-AU" sz="1400" kern="1200" dirty="0" smtClean="0">
              <a:ea typeface="Calibri" panose="020F0502020204030204" pitchFamily="34" charset="0"/>
              <a:cs typeface="Times New Roman" panose="02020603050405020304" pitchFamily="18" charset="0"/>
            </a:rPr>
            <a:t>Identify emerging issues in the community and develop solutions</a:t>
          </a:r>
          <a:endParaRPr lang="en-AU" sz="1400" kern="1200" dirty="0">
            <a:ea typeface="Calibri" panose="020F0502020204030204" pitchFamily="34"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AU" sz="1400" b="1" kern="1200" dirty="0" smtClean="0"/>
            <a:t>The service provider identifies two relevant Community SCORE domains:</a:t>
          </a:r>
          <a:endParaRPr lang="en-US" sz="1400" b="1" kern="1200" dirty="0"/>
        </a:p>
        <a:p>
          <a:pPr marL="228600" lvl="2" indent="-114300" algn="l" defTabSz="622300">
            <a:lnSpc>
              <a:spcPct val="90000"/>
            </a:lnSpc>
            <a:spcBef>
              <a:spcPct val="0"/>
            </a:spcBef>
            <a:spcAft>
              <a:spcPct val="15000"/>
            </a:spcAft>
            <a:buChar char="••"/>
          </a:pPr>
          <a:r>
            <a:rPr lang="en-AU" sz="1400" b="1" kern="1200" dirty="0" smtClean="0"/>
            <a:t>Organisational knowledge, skills, and practice</a:t>
          </a:r>
          <a:endParaRPr lang="en-US" sz="1400" b="1" kern="1200" dirty="0"/>
        </a:p>
        <a:p>
          <a:pPr marL="228600" lvl="2" indent="-114300" algn="l" defTabSz="622300">
            <a:lnSpc>
              <a:spcPct val="90000"/>
            </a:lnSpc>
            <a:spcBef>
              <a:spcPct val="0"/>
            </a:spcBef>
            <a:spcAft>
              <a:spcPct val="15000"/>
            </a:spcAft>
            <a:buChar char="••"/>
          </a:pPr>
          <a:r>
            <a:rPr lang="en-US" sz="1400" b="1" kern="1200" dirty="0" smtClean="0"/>
            <a:t>Community Infrastructure and networks</a:t>
          </a:r>
          <a:endParaRPr lang="en-US" sz="1400" b="1" kern="1200" dirty="0"/>
        </a:p>
      </dsp:txBody>
      <dsp:txXfrm>
        <a:off x="3459" y="495255"/>
        <a:ext cx="3373265" cy="3199297"/>
      </dsp:txXfrm>
    </dsp:sp>
    <dsp:sp modelId="{7BC724F5-CF09-4321-9876-FF2455AED0DF}">
      <dsp:nvSpPr>
        <dsp:cNvPr id="0" name=""/>
        <dsp:cNvSpPr/>
      </dsp:nvSpPr>
      <dsp:spPr>
        <a:xfrm>
          <a:off x="3848981" y="3358"/>
          <a:ext cx="3373265" cy="49189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Step 2. Identify a tool to measure community outcomes</a:t>
          </a:r>
          <a:endParaRPr lang="en-US" sz="1400" kern="1200" dirty="0"/>
        </a:p>
      </dsp:txBody>
      <dsp:txXfrm>
        <a:off x="3848981" y="3358"/>
        <a:ext cx="3373265" cy="491897"/>
      </dsp:txXfrm>
    </dsp:sp>
    <dsp:sp modelId="{99E7535B-111B-45C9-8335-EC6AB5D7AE54}">
      <dsp:nvSpPr>
        <dsp:cNvPr id="0" name=""/>
        <dsp:cNvSpPr/>
      </dsp:nvSpPr>
      <dsp:spPr>
        <a:xfrm>
          <a:off x="3848981" y="495255"/>
          <a:ext cx="3373265" cy="319929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AU" sz="1400" kern="1200" dirty="0" smtClean="0"/>
            <a:t>They decide to measure outcomes by asking the attendees to complete a survey at the:</a:t>
          </a:r>
          <a:endParaRPr lang="en-US" sz="1400" kern="1200" dirty="0"/>
        </a:p>
        <a:p>
          <a:pPr marL="228600" lvl="2" indent="-114300" algn="l" defTabSz="622300">
            <a:lnSpc>
              <a:spcPct val="90000"/>
            </a:lnSpc>
            <a:spcBef>
              <a:spcPct val="0"/>
            </a:spcBef>
            <a:spcAft>
              <a:spcPct val="15000"/>
            </a:spcAft>
            <a:buChar char="••"/>
          </a:pPr>
          <a:r>
            <a:rPr lang="en-AU" sz="1400" kern="1200" dirty="0" smtClean="0"/>
            <a:t>Beginning of the first session</a:t>
          </a:r>
          <a:endParaRPr lang="en-US" sz="1400" kern="1200" dirty="0"/>
        </a:p>
        <a:p>
          <a:pPr marL="228600" lvl="2" indent="-114300" algn="l" defTabSz="622300">
            <a:lnSpc>
              <a:spcPct val="90000"/>
            </a:lnSpc>
            <a:spcBef>
              <a:spcPct val="0"/>
            </a:spcBef>
            <a:spcAft>
              <a:spcPct val="15000"/>
            </a:spcAft>
            <a:buChar char="••"/>
          </a:pPr>
          <a:r>
            <a:rPr lang="en-US" sz="1400" kern="1200" dirty="0" smtClean="0"/>
            <a:t>Every 6 months as a follow up</a:t>
          </a:r>
          <a:endParaRPr lang="en-US" sz="1400" kern="1200" dirty="0"/>
        </a:p>
      </dsp:txBody>
      <dsp:txXfrm>
        <a:off x="3848981" y="495255"/>
        <a:ext cx="3373265" cy="3199297"/>
      </dsp:txXfrm>
    </dsp:sp>
    <dsp:sp modelId="{D7D5AE6D-AB88-417C-BA85-1D8DA6AFBA10}">
      <dsp:nvSpPr>
        <dsp:cNvPr id="0" name=""/>
        <dsp:cNvSpPr/>
      </dsp:nvSpPr>
      <dsp:spPr>
        <a:xfrm>
          <a:off x="7694504" y="3358"/>
          <a:ext cx="3373265" cy="49189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Step 3. Record the outcome in the Data Exchange</a:t>
          </a:r>
          <a:endParaRPr lang="en-US" sz="1400" kern="1200" dirty="0"/>
        </a:p>
      </dsp:txBody>
      <dsp:txXfrm>
        <a:off x="7694504" y="3358"/>
        <a:ext cx="3373265" cy="491897"/>
      </dsp:txXfrm>
    </dsp:sp>
    <dsp:sp modelId="{D890E4CE-70EF-4E63-9726-64666650221D}">
      <dsp:nvSpPr>
        <dsp:cNvPr id="0" name=""/>
        <dsp:cNvSpPr/>
      </dsp:nvSpPr>
      <dsp:spPr>
        <a:xfrm>
          <a:off x="7694504" y="495255"/>
          <a:ext cx="3373265" cy="319929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The service provider uses the results of the survey to determine a Community SCORE.  </a:t>
          </a:r>
          <a:endParaRPr lang="en-US" sz="1400" kern="1200" dirty="0"/>
        </a:p>
        <a:p>
          <a:pPr marL="114300" lvl="1" indent="-114300" algn="l" defTabSz="622300">
            <a:lnSpc>
              <a:spcPct val="90000"/>
            </a:lnSpc>
            <a:spcBef>
              <a:spcPct val="0"/>
            </a:spcBef>
            <a:spcAft>
              <a:spcPct val="15000"/>
            </a:spcAft>
            <a:buChar char="••"/>
          </a:pPr>
          <a:r>
            <a:rPr lang="en-AU" sz="1400" kern="1200" dirty="0" smtClean="0">
              <a:latin typeface="+mn-lt"/>
              <a:ea typeface="+mn-ea"/>
              <a:cs typeface="+mn-cs"/>
            </a:rPr>
            <a:t>For example: In the first survey, the majority of respondents say they ‘disagree’ or ‘neither agree nor disagree’ that they have strong relationships with other organisations. They decide to record this as a ‘2 – limited change with emerging engagement’. </a:t>
          </a:r>
          <a:endParaRPr lang="en-US" sz="1400" kern="1200" dirty="0"/>
        </a:p>
        <a:p>
          <a:pPr marL="114300" lvl="1" indent="-114300" algn="l" defTabSz="622300">
            <a:lnSpc>
              <a:spcPct val="90000"/>
            </a:lnSpc>
            <a:spcBef>
              <a:spcPct val="0"/>
            </a:spcBef>
            <a:spcAft>
              <a:spcPct val="15000"/>
            </a:spcAft>
            <a:buChar char="••"/>
          </a:pPr>
          <a:r>
            <a:rPr lang="en-AU" sz="1400" kern="1200" dirty="0" smtClean="0">
              <a:latin typeface="+mn-lt"/>
              <a:ea typeface="+mn-ea"/>
              <a:cs typeface="+mn-cs"/>
            </a:rPr>
            <a:t>In the second survey, the majority of respondents ‘agree’ that they have strong relationships. They decide to record this as a ‘4 – moderate change’.’</a:t>
          </a:r>
          <a:endParaRPr lang="en-AU" sz="1400" kern="1200" dirty="0" smtClean="0">
            <a:effectLst/>
          </a:endParaRPr>
        </a:p>
      </dsp:txBody>
      <dsp:txXfrm>
        <a:off x="7694504" y="495255"/>
        <a:ext cx="3373265" cy="31992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405D5-1FB6-46B9-B3F1-ECC35C2C874D}">
      <dsp:nvSpPr>
        <dsp:cNvPr id="0" name=""/>
        <dsp:cNvSpPr/>
      </dsp:nvSpPr>
      <dsp:spPr>
        <a:xfrm>
          <a:off x="3459" y="277869"/>
          <a:ext cx="3373265" cy="46579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Step 1. Identify your Community SCORE domain</a:t>
          </a:r>
          <a:endParaRPr lang="en-US" sz="1300" kern="1200" dirty="0"/>
        </a:p>
      </dsp:txBody>
      <dsp:txXfrm>
        <a:off x="3459" y="277869"/>
        <a:ext cx="3373265" cy="465797"/>
      </dsp:txXfrm>
    </dsp:sp>
    <dsp:sp modelId="{9B7D3E4D-9607-4F08-B1A7-50D6B972C51F}">
      <dsp:nvSpPr>
        <dsp:cNvPr id="0" name=""/>
        <dsp:cNvSpPr/>
      </dsp:nvSpPr>
      <dsp:spPr>
        <a:xfrm>
          <a:off x="3459" y="743667"/>
          <a:ext cx="3373265" cy="2676375"/>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AU" sz="1300" kern="1200" dirty="0" smtClean="0">
              <a:ea typeface="Calibri" panose="020F0502020204030204" pitchFamily="34" charset="0"/>
              <a:cs typeface="Times New Roman" panose="02020603050405020304" pitchFamily="18" charset="0"/>
            </a:rPr>
            <a:t>The workshops aim to: </a:t>
          </a:r>
          <a:endParaRPr lang="en-US" sz="1300" kern="1200" dirty="0"/>
        </a:p>
        <a:p>
          <a:pPr marL="228600" lvl="2" indent="-114300" algn="l" defTabSz="577850">
            <a:lnSpc>
              <a:spcPct val="90000"/>
            </a:lnSpc>
            <a:spcBef>
              <a:spcPct val="0"/>
            </a:spcBef>
            <a:spcAft>
              <a:spcPct val="15000"/>
            </a:spcAft>
            <a:buChar char="••"/>
          </a:pPr>
          <a:r>
            <a:rPr lang="en-AU" sz="1300" kern="1200" dirty="0" smtClean="0">
              <a:ea typeface="Calibri" panose="020F0502020204030204" pitchFamily="34" charset="0"/>
              <a:cs typeface="Times New Roman" panose="02020603050405020304" pitchFamily="18" charset="0"/>
            </a:rPr>
            <a:t>improve the staff’s ability to access and use evidence </a:t>
          </a:r>
          <a:endParaRPr lang="en-AU" sz="1300" kern="1200" dirty="0">
            <a:ea typeface="Calibri" panose="020F0502020204030204" pitchFamily="34" charset="0"/>
            <a:cs typeface="Times New Roman" panose="02020603050405020304" pitchFamily="18" charset="0"/>
          </a:endParaRPr>
        </a:p>
        <a:p>
          <a:pPr marL="228600" lvl="2" indent="-114300" algn="l" defTabSz="577850">
            <a:lnSpc>
              <a:spcPct val="90000"/>
            </a:lnSpc>
            <a:spcBef>
              <a:spcPct val="0"/>
            </a:spcBef>
            <a:spcAft>
              <a:spcPct val="15000"/>
            </a:spcAft>
            <a:buChar char="••"/>
          </a:pPr>
          <a:r>
            <a:rPr lang="en-AU" sz="1300" kern="1200" dirty="0" smtClean="0">
              <a:ea typeface="Calibri" panose="020F0502020204030204" pitchFamily="34" charset="0"/>
              <a:cs typeface="Times New Roman" panose="02020603050405020304" pitchFamily="18" charset="0"/>
            </a:rPr>
            <a:t>improve the organisation’s practices so these skills are embedded in their day-to-day work. </a:t>
          </a:r>
          <a:endParaRPr lang="en-AU" sz="1300" kern="1200" dirty="0">
            <a:ea typeface="Calibri" panose="020F0502020204030204" pitchFamily="34" charset="0"/>
            <a:cs typeface="Times New Roman" panose="02020603050405020304" pitchFamily="18" charset="0"/>
          </a:endParaRPr>
        </a:p>
        <a:p>
          <a:pPr marL="114300" lvl="1" indent="-114300" algn="l" defTabSz="577850" rtl="0">
            <a:lnSpc>
              <a:spcPct val="90000"/>
            </a:lnSpc>
            <a:spcBef>
              <a:spcPct val="0"/>
            </a:spcBef>
            <a:spcAft>
              <a:spcPct val="15000"/>
            </a:spcAft>
            <a:buChar char="••"/>
          </a:pPr>
          <a:r>
            <a:rPr lang="en-AU" sz="1300" b="1" kern="1200" dirty="0" smtClean="0"/>
            <a:t>The service provider identifies ‘organisational knowledge, skills and practices’ as the Community SCORE domain most relevant to their workshops</a:t>
          </a:r>
          <a:r>
            <a:rPr lang="en-AU" sz="1300" kern="1200" dirty="0" smtClean="0"/>
            <a:t>. </a:t>
          </a:r>
          <a:endParaRPr lang="en-AU" sz="1300" kern="1200" dirty="0">
            <a:ea typeface="Calibri" panose="020F0502020204030204" pitchFamily="34" charset="0"/>
            <a:cs typeface="Times New Roman" panose="02020603050405020304" pitchFamily="18" charset="0"/>
          </a:endParaRPr>
        </a:p>
      </dsp:txBody>
      <dsp:txXfrm>
        <a:off x="3459" y="743667"/>
        <a:ext cx="3373265" cy="2676375"/>
      </dsp:txXfrm>
    </dsp:sp>
    <dsp:sp modelId="{7BC724F5-CF09-4321-9876-FF2455AED0DF}">
      <dsp:nvSpPr>
        <dsp:cNvPr id="0" name=""/>
        <dsp:cNvSpPr/>
      </dsp:nvSpPr>
      <dsp:spPr>
        <a:xfrm>
          <a:off x="3848981" y="277869"/>
          <a:ext cx="3373265" cy="46579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Step 2. Identify a tool to measure community outcomes</a:t>
          </a:r>
          <a:endParaRPr lang="en-US" sz="1300" kern="1200" dirty="0"/>
        </a:p>
      </dsp:txBody>
      <dsp:txXfrm>
        <a:off x="3848981" y="277869"/>
        <a:ext cx="3373265" cy="465797"/>
      </dsp:txXfrm>
    </dsp:sp>
    <dsp:sp modelId="{99E7535B-111B-45C9-8335-EC6AB5D7AE54}">
      <dsp:nvSpPr>
        <dsp:cNvPr id="0" name=""/>
        <dsp:cNvSpPr/>
      </dsp:nvSpPr>
      <dsp:spPr>
        <a:xfrm>
          <a:off x="3848981" y="743667"/>
          <a:ext cx="3373265" cy="2676375"/>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AU" sz="1300" kern="1200" dirty="0" smtClean="0"/>
            <a:t>They decide to assess the workshops by asking attendees to complete a survey at the first and last session.</a:t>
          </a:r>
          <a:endParaRPr lang="en-US" sz="1300" kern="1200" dirty="0"/>
        </a:p>
      </dsp:txBody>
      <dsp:txXfrm>
        <a:off x="3848981" y="743667"/>
        <a:ext cx="3373265" cy="2676375"/>
      </dsp:txXfrm>
    </dsp:sp>
    <dsp:sp modelId="{D7D5AE6D-AB88-417C-BA85-1D8DA6AFBA10}">
      <dsp:nvSpPr>
        <dsp:cNvPr id="0" name=""/>
        <dsp:cNvSpPr/>
      </dsp:nvSpPr>
      <dsp:spPr>
        <a:xfrm>
          <a:off x="7694504" y="277869"/>
          <a:ext cx="3373265" cy="46579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Step 3. Record the outcome in the Data Exchange</a:t>
          </a:r>
          <a:endParaRPr lang="en-US" sz="1300" kern="1200" dirty="0"/>
        </a:p>
      </dsp:txBody>
      <dsp:txXfrm>
        <a:off x="7694504" y="277869"/>
        <a:ext cx="3373265" cy="465797"/>
      </dsp:txXfrm>
    </dsp:sp>
    <dsp:sp modelId="{D890E4CE-70EF-4E63-9726-64666650221D}">
      <dsp:nvSpPr>
        <dsp:cNvPr id="0" name=""/>
        <dsp:cNvSpPr/>
      </dsp:nvSpPr>
      <dsp:spPr>
        <a:xfrm>
          <a:off x="7694504" y="743667"/>
          <a:ext cx="3373265" cy="2676375"/>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The service provider uses the results of the survey to determine a Community SCORE.  </a:t>
          </a:r>
          <a:endParaRPr lang="en-US" sz="1300" kern="1200" dirty="0"/>
        </a:p>
        <a:p>
          <a:pPr marL="114300" lvl="1" indent="-114300" algn="l" defTabSz="577850">
            <a:lnSpc>
              <a:spcPct val="90000"/>
            </a:lnSpc>
            <a:spcBef>
              <a:spcPct val="0"/>
            </a:spcBef>
            <a:spcAft>
              <a:spcPct val="15000"/>
            </a:spcAft>
            <a:buChar char="••"/>
          </a:pPr>
          <a:r>
            <a:rPr lang="en-AU" sz="1300" kern="1200" dirty="0" smtClean="0">
              <a:effectLst/>
            </a:rPr>
            <a:t>In the first survey, the majority of staff members say they ‘disagree’ or ‘neither agree nor disagree’ that they use research and data in their everyday decision-making. They record this ‘2 – limited change with emerging engagement’. </a:t>
          </a:r>
          <a:endParaRPr lang="en-US" sz="1300" kern="1200" dirty="0"/>
        </a:p>
        <a:p>
          <a:pPr marL="114300" lvl="1" indent="-114300" algn="l" defTabSz="577850">
            <a:lnSpc>
              <a:spcPct val="90000"/>
            </a:lnSpc>
            <a:spcBef>
              <a:spcPct val="0"/>
            </a:spcBef>
            <a:spcAft>
              <a:spcPct val="15000"/>
            </a:spcAft>
            <a:buChar char="••"/>
          </a:pPr>
          <a:r>
            <a:rPr lang="en-AU" sz="1300" kern="1200" dirty="0" smtClean="0">
              <a:effectLst/>
            </a:rPr>
            <a:t>In the second survey, the majority of staff members ‘agree’ that their organisations has embedded evidence-based practices in the way they work. They record this as a ‘4 – moderate change’.</a:t>
          </a:r>
        </a:p>
      </dsp:txBody>
      <dsp:txXfrm>
        <a:off x="7694504" y="743667"/>
        <a:ext cx="3373265" cy="26763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EEABDBE0-CC51-4061-9700-257899163C96}" type="datetimeFigureOut">
              <a:rPr lang="en-US" altLang="en-US"/>
              <a:pPr/>
              <a:t>3/12/2021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DA42C83-F98D-4220-A634-9B59F5F033D4}" type="slidenum">
              <a:rPr lang="en-US" altLang="en-US"/>
              <a:pPr/>
              <a:t>‹#›</a:t>
            </a:fld>
            <a:endParaRPr lang="en-US" altLang="en-US"/>
          </a:p>
        </p:txBody>
      </p:sp>
    </p:spTree>
    <p:extLst>
      <p:ext uri="{BB962C8B-B14F-4D97-AF65-F5344CB8AC3E}">
        <p14:creationId xmlns:p14="http://schemas.microsoft.com/office/powerpoint/2010/main" val="34380911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AC1F236C-BA45-41AB-BF2C-C2722EB97A27}" type="datetimeFigureOut">
              <a:rPr lang="en-US" altLang="en-US"/>
              <a:pPr/>
              <a:t>3/12/2021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endParaRPr lang="en-US" alt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35EB3887-8C5D-4BCE-8DF9-B8932C194D29}" type="slidenum">
              <a:rPr lang="en-US" altLang="en-US"/>
              <a:pPr/>
              <a:t>‹#›</a:t>
            </a:fld>
            <a:endParaRPr lang="en-US" altLang="en-US"/>
          </a:p>
        </p:txBody>
      </p:sp>
    </p:spTree>
    <p:extLst>
      <p:ext uri="{BB962C8B-B14F-4D97-AF65-F5344CB8AC3E}">
        <p14:creationId xmlns:p14="http://schemas.microsoft.com/office/powerpoint/2010/main" val="333846062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Hi everyone, and welcome to Webinar 10 in our Data Exchange webinar series for the Targeted Earlier Intervention program.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today’s webinar, we are going to talk about Community SCORE - measuring outcomes for unidentified groups and communities.</a:t>
            </a:r>
            <a:endParaRPr lang="en-AU" sz="120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a:t>
            </a:fld>
            <a:endParaRPr lang="en-US" altLang="en-US"/>
          </a:p>
        </p:txBody>
      </p:sp>
    </p:spTree>
    <p:extLst>
      <p:ext uri="{BB962C8B-B14F-4D97-AF65-F5344CB8AC3E}">
        <p14:creationId xmlns:p14="http://schemas.microsoft.com/office/powerpoint/2010/main" val="72680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examples of screen.</a:t>
            </a:r>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10</a:t>
            </a:fld>
            <a:endParaRPr lang="en-US" altLang="en-US"/>
          </a:p>
        </p:txBody>
      </p:sp>
    </p:spTree>
    <p:extLst>
      <p:ext uri="{BB962C8B-B14F-4D97-AF65-F5344CB8AC3E}">
        <p14:creationId xmlns:p14="http://schemas.microsoft.com/office/powerpoint/2010/main" val="3418664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community SCORE has a 5-point rating scale.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see down the left hand side of the slide – number 1 is no change, then we have limited change with emerging engagement, limited change with strong engagement, moderate change, and significant change.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11</a:t>
            </a:fld>
            <a:endParaRPr lang="en-US" altLang="en-US"/>
          </a:p>
        </p:txBody>
      </p:sp>
    </p:spTree>
    <p:extLst>
      <p:ext uri="{BB962C8B-B14F-4D97-AF65-F5344CB8AC3E}">
        <p14:creationId xmlns:p14="http://schemas.microsoft.com/office/powerpoint/2010/main" val="893155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two different methods we can use to collect and report Community SCOREs.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method is that you just report 1 Community SCORE for the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do this for Community events, information nights or forums, and one-off classes or sessions.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second method, is to record pre- and post-SCOREs across multiple sessions.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could do this for a series of workshops, forums, interagency meetings.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should only use Method 2 if you have the same group of people attend the sessions, because you want to see if their outcomes have changed.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if it is not practical or relevant for you to collect personal information from them as individual clients – so they will be recorded as unidentified clients even though they will all be attending multiple sessions.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12</a:t>
            </a:fld>
            <a:endParaRPr lang="en-US" altLang="en-US"/>
          </a:p>
        </p:txBody>
      </p:sp>
    </p:spTree>
    <p:extLst>
      <p:ext uri="{BB962C8B-B14F-4D97-AF65-F5344CB8AC3E}">
        <p14:creationId xmlns:p14="http://schemas.microsoft.com/office/powerpoint/2010/main" val="3510599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So I’m going to go through each of those 2 methods in more detail now.</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I’ll show you some concrete examples as well, so you can see how it all kind of comes to together.</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there are 3 key steps you need to follow.</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one is to identify you Community SCORE domain that you’ll use.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to do this, you need to think about the outcomes you are trying to achieve – and you can always take a look at you contract or your program logic if you already have one.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you need to figure out which of the 4 community SCORE domains is most relevant to your outcome.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you’ve done that, you can identify a tool to measure the outcome.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for this method, we have two options. We can use SCORE directly, as an observation tool, so you can observe the group of people and make a professional judgement about how you think the group is going.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OR we can use a survey tool – so you could develop a short survey at the end of the event or the session to give to your clients to help you understand how they’re going. And then once you’ve implemented that, you need to record it in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now I’m going to take you through some concrete examples to show you what this will look like in practice.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13</a:t>
            </a:fld>
            <a:endParaRPr lang="en-US" altLang="en-US"/>
          </a:p>
        </p:txBody>
      </p:sp>
    </p:spTree>
    <p:extLst>
      <p:ext uri="{BB962C8B-B14F-4D97-AF65-F5344CB8AC3E}">
        <p14:creationId xmlns:p14="http://schemas.microsoft.com/office/powerpoint/2010/main" val="3121909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mn-lt"/>
                <a:ea typeface="+mn-ea"/>
                <a:cs typeface="+mn-cs"/>
              </a:rPr>
              <a:t>So, the first example I want to walk you through is for a small community event.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this example, an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hosts a </a:t>
            </a:r>
            <a:r>
              <a:rPr lang="en-US" sz="1200" kern="1200" dirty="0" err="1" smtClean="0">
                <a:solidFill>
                  <a:schemeClr val="tx1"/>
                </a:solidFill>
                <a:effectLst/>
                <a:latin typeface="+mn-lt"/>
                <a:ea typeface="+mn-ea"/>
                <a:cs typeface="+mn-cs"/>
              </a:rPr>
              <a:t>bbq</a:t>
            </a:r>
            <a:r>
              <a:rPr lang="en-US" sz="1200" kern="1200" dirty="0" smtClean="0">
                <a:solidFill>
                  <a:schemeClr val="tx1"/>
                </a:solidFill>
                <a:effectLst/>
                <a:latin typeface="+mn-lt"/>
                <a:ea typeface="+mn-ea"/>
                <a:cs typeface="+mn-cs"/>
              </a:rPr>
              <a:t> for families in the local community. They play games where adults and children can mix, </a:t>
            </a:r>
            <a:r>
              <a:rPr lang="en-US" sz="1200" kern="1200" dirty="0" err="1" smtClean="0">
                <a:solidFill>
                  <a:schemeClr val="tx1"/>
                </a:solidFill>
                <a:effectLst/>
                <a:latin typeface="+mn-lt"/>
                <a:ea typeface="+mn-ea"/>
                <a:cs typeface="+mn-cs"/>
              </a:rPr>
              <a:t>theres</a:t>
            </a:r>
            <a:r>
              <a:rPr lang="en-US" sz="1200" kern="1200" dirty="0" smtClean="0">
                <a:solidFill>
                  <a:schemeClr val="tx1"/>
                </a:solidFill>
                <a:effectLst/>
                <a:latin typeface="+mn-lt"/>
                <a:ea typeface="+mn-ea"/>
                <a:cs typeface="+mn-cs"/>
              </a:rPr>
              <a:t> lots of fun things happening on the day.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thing they need to do is identity their outcome and the community SCORE domain they’re going to use.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this event aims to increase community connectedness for the attendees.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ultimate goal is to increase social cohesion, networks and participation.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of the four community SCORE domains we have, ‘social cohesion’ is probably the most relevant.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that’s what they’re going to use to record their outcome.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they need to figure out how they’re going to measure it. So they have two options – they can use SCORE as an observational tool, or they can develop a survey.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example, they decide to use SCORE directly as an observation tool.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 reason they choose to observe the group, rather than develop a survey, is because this is just a really informal get together. Its just an opportunity for people in their community to connect with others, and have a fun Saturday afternoon. They don’t want to burden people by asking them to complete a short survey. And also, there might be lots of people coming and going throughout the afternoon – so it could be quite hard to actually get people to answer your questions.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they’re going to watch the group of people, see how people interact and engage with each other, and they might have some small conversations with people about they think things its going.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at the beginning of the event, they notice that people are just engaging in small talk with each other. Which isn’t a lot of engagement.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by the end of the event, everybody seems to be mixing well. They’ve organized a </a:t>
            </a:r>
            <a:r>
              <a:rPr lang="en-US" sz="1200" kern="1200" dirty="0" err="1" smtClean="0">
                <a:solidFill>
                  <a:schemeClr val="tx1"/>
                </a:solidFill>
                <a:effectLst/>
                <a:latin typeface="+mn-lt"/>
                <a:ea typeface="+mn-ea"/>
                <a:cs typeface="+mn-cs"/>
              </a:rPr>
              <a:t>facebook</a:t>
            </a:r>
            <a:r>
              <a:rPr lang="en-US" sz="1200" kern="1200" dirty="0" smtClean="0">
                <a:solidFill>
                  <a:schemeClr val="tx1"/>
                </a:solidFill>
                <a:effectLst/>
                <a:latin typeface="+mn-lt"/>
                <a:ea typeface="+mn-ea"/>
                <a:cs typeface="+mn-cs"/>
              </a:rPr>
              <a:t> group and they have made plans to meet up for coffee and a playdate. So we can see that there has actually been some really positive engagement here.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now, all they need to do is record that in DEX.</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they’re going to use their own professional judgement and they need to figure out on that scale of 1-5 where they think the group sits. So in this example, they decide that the increased engagement, the fact that people have made a </a:t>
            </a:r>
            <a:r>
              <a:rPr lang="en-US" sz="1200" kern="1200" dirty="0" err="1" smtClean="0">
                <a:solidFill>
                  <a:schemeClr val="tx1"/>
                </a:solidFill>
                <a:effectLst/>
                <a:latin typeface="+mn-lt"/>
                <a:ea typeface="+mn-ea"/>
                <a:cs typeface="+mn-cs"/>
              </a:rPr>
              <a:t>facebook</a:t>
            </a:r>
            <a:r>
              <a:rPr lang="en-US" sz="1200" kern="1200" dirty="0" smtClean="0">
                <a:solidFill>
                  <a:schemeClr val="tx1"/>
                </a:solidFill>
                <a:effectLst/>
                <a:latin typeface="+mn-lt"/>
                <a:ea typeface="+mn-ea"/>
                <a:cs typeface="+mn-cs"/>
              </a:rPr>
              <a:t> group, they’ve got future plans to catch up, that shows a ‘moderate change’ in the Social Cohesion domain. So they record this as a 4 on the Community SCORE scale.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14</a:t>
            </a:fld>
            <a:endParaRPr lang="en-US" altLang="en-US"/>
          </a:p>
        </p:txBody>
      </p:sp>
    </p:spTree>
    <p:extLst>
      <p:ext uri="{BB962C8B-B14F-4D97-AF65-F5344CB8AC3E}">
        <p14:creationId xmlns:p14="http://schemas.microsoft.com/office/powerpoint/2010/main" val="2496410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mn-lt"/>
                <a:ea typeface="+mn-ea"/>
                <a:cs typeface="+mn-cs"/>
              </a:rPr>
              <a:t>So our next example is for a large community event.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this example, a group of TEI service providers </a:t>
            </a:r>
            <a:r>
              <a:rPr lang="en-US" sz="1200" kern="1200" dirty="0" err="1" smtClean="0">
                <a:solidFill>
                  <a:schemeClr val="tx1"/>
                </a:solidFill>
                <a:effectLst/>
                <a:latin typeface="+mn-lt"/>
                <a:ea typeface="+mn-ea"/>
                <a:cs typeface="+mn-cs"/>
              </a:rPr>
              <a:t>organise</a:t>
            </a:r>
            <a:r>
              <a:rPr lang="en-US" sz="1200" kern="1200" dirty="0" smtClean="0">
                <a:solidFill>
                  <a:schemeClr val="tx1"/>
                </a:solidFill>
                <a:effectLst/>
                <a:latin typeface="+mn-lt"/>
                <a:ea typeface="+mn-ea"/>
                <a:cs typeface="+mn-cs"/>
              </a:rPr>
              <a:t> an event to raise public awareness of mental illness. The event has stalls for local services and a series of talks from community members with lived experience of mental illness.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again, the first thing they need to do is identify their outcome and the SCORE domain.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this event aims to increase community </a:t>
            </a:r>
            <a:r>
              <a:rPr lang="en-GB" sz="1200" kern="1200" dirty="0" smtClean="0">
                <a:solidFill>
                  <a:schemeClr val="tx1"/>
                </a:solidFill>
                <a:effectLst/>
                <a:latin typeface="+mn-lt"/>
                <a:ea typeface="+mn-ea"/>
                <a:cs typeface="+mn-cs"/>
              </a:rPr>
              <a:t>knowledge about services and resources available for people with mental illness and carers.</a:t>
            </a:r>
            <a:endParaRPr lang="en-A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 they decide that the most relevant domain is </a:t>
            </a:r>
            <a:r>
              <a:rPr lang="en-GB" sz="1200" b="1" kern="1200" dirty="0" smtClean="0">
                <a:solidFill>
                  <a:schemeClr val="tx1"/>
                </a:solidFill>
                <a:effectLst/>
                <a:latin typeface="+mn-lt"/>
                <a:ea typeface="+mn-ea"/>
                <a:cs typeface="+mn-cs"/>
              </a:rPr>
              <a:t>‘group/community knowledge, skills, attitudes and behaviours’ </a:t>
            </a:r>
            <a:r>
              <a:rPr lang="en-GB" sz="1200" kern="1200" dirty="0" smtClean="0">
                <a:solidFill>
                  <a:schemeClr val="tx1"/>
                </a:solidFill>
                <a:effectLst/>
                <a:latin typeface="+mn-lt"/>
                <a:ea typeface="+mn-ea"/>
                <a:cs typeface="+mn-cs"/>
              </a:rPr>
              <a:t>because they’re trying to impact people’s knowledge right, they’re trying to raise awareness.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now they have to figure out how they’re going to measure that.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in this example again, they decide to use SCORE directly, and all the service providers who were at the event, and the speakers who presented, will come together at the end of the day to debrief and talk about how they think it went.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discuss lots of different things like: </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How many people came to each stall and what information they were given</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How people responded to this information</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How many people signed up to receive more information or registered to join a group or activity</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How the talks went and if the speakers felt they were successful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this example, at the end of the day, all the service providers come together to have this discussion, and there are a couple of different things that they find. </a:t>
            </a:r>
            <a:endParaRPr lang="en-A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Some people spoke about community members who were very grateful for the information given to them and who were excited to find out about different services available in their community. </a:t>
            </a:r>
            <a:endParaRPr lang="en-A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Others spoke about community members who were actually looking for information they couldn’t provide and for specific services that weren’t even at the event. </a:t>
            </a:r>
            <a:endParaRPr lang="en-A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 there were some mixed experiences, right?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collectively they decide that on the Community SCORE scale, from 1-5, this is probably indicates that there was limited change. Because there were some people who were very happy, and others who weren’t. So they think they did a pretty average job. So in the Data Exchange, they record that as a 3 on the SCORE scale.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15</a:t>
            </a:fld>
            <a:endParaRPr lang="en-US" altLang="en-US"/>
          </a:p>
        </p:txBody>
      </p:sp>
    </p:spTree>
    <p:extLst>
      <p:ext uri="{BB962C8B-B14F-4D97-AF65-F5344CB8AC3E}">
        <p14:creationId xmlns:p14="http://schemas.microsoft.com/office/powerpoint/2010/main" val="1177654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effectLst/>
                <a:latin typeface="+mn-lt"/>
                <a:ea typeface="+mn-ea"/>
                <a:cs typeface="+mn-cs"/>
              </a:rPr>
              <a:t>So, before we move on to the next example, there is one little thing that I would like to talk about.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those organisations who do conduct large scale community events, what I would really like you to start thinking about is how can you record outcomes for these events in more meaningful ways.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with an event like our previous example, I could imagine that there would be local volunteers who contributed to putting on that event.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I could imagine as well, that the time they spent doing that work, could have really empowered them. Like maybe after all the planning sessions they were a part of, they really feel like they’re contributing to local decision-making, maybe their sense of belonging to their community has improved.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these are really tangible outcomes that you could measure.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same goes for, in the example I had, the people who spoke at the event were all community members with lived experience of mental illness. And again, I could imagine that having that opportunity to address their community and talk about their lived experiences could have a really positive impact on them. It could have increased their confidence, it could have empowered them, it could really make them feel that they have a voice and they’re being listened to by their peers and community.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start collecting information from the volunteers who contribute to your events and the people who speak at your event you’re able to tell the bigger story about the impact your having in your community.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maybe just have a think about how you can start recording these sorts of activities in more meaningful ways, to show the full breadth of the impact you’re having.</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16</a:t>
            </a:fld>
            <a:endParaRPr lang="en-US" altLang="en-US"/>
          </a:p>
        </p:txBody>
      </p:sp>
    </p:spTree>
    <p:extLst>
      <p:ext uri="{BB962C8B-B14F-4D97-AF65-F5344CB8AC3E}">
        <p14:creationId xmlns:p14="http://schemas.microsoft.com/office/powerpoint/2010/main" val="2512325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effectLst/>
                <a:latin typeface="+mn-lt"/>
                <a:ea typeface="+mn-ea"/>
                <a:cs typeface="+mn-cs"/>
              </a:rPr>
              <a:t>So just one last example for our first method, an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hosts an information session for new parents.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thing they need to do is identify their outcome and their SCORE domain.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t>
            </a:r>
            <a:r>
              <a:rPr lang="en-AU" sz="1200" kern="1200" dirty="0" smtClean="0">
                <a:solidFill>
                  <a:schemeClr val="tx1"/>
                </a:solidFill>
                <a:effectLst/>
                <a:latin typeface="+mn-lt"/>
                <a:ea typeface="+mn-ea"/>
                <a:cs typeface="+mn-cs"/>
              </a:rPr>
              <a:t>the information session aims to inform new parents about support services, activities and resources that are available in the local community. </a:t>
            </a:r>
          </a:p>
          <a:p>
            <a:r>
              <a:rPr lang="en-US" sz="1200" kern="1200" dirty="0" smtClean="0">
                <a:solidFill>
                  <a:schemeClr val="tx1"/>
                </a:solidFill>
                <a:effectLst/>
                <a:latin typeface="+mn-lt"/>
                <a:ea typeface="+mn-ea"/>
                <a:cs typeface="+mn-cs"/>
              </a:rPr>
              <a:t>So of the four community SCORE domains, they identify that ‘</a:t>
            </a:r>
            <a:r>
              <a:rPr lang="en-GB" sz="1200" b="1" kern="1200" dirty="0" smtClean="0">
                <a:solidFill>
                  <a:schemeClr val="tx1"/>
                </a:solidFill>
                <a:effectLst/>
                <a:latin typeface="+mn-lt"/>
                <a:ea typeface="+mn-ea"/>
                <a:cs typeface="+mn-cs"/>
              </a:rPr>
              <a:t>group/community knowledge, skills, attitudes and behaviours</a:t>
            </a:r>
            <a:r>
              <a:rPr lang="en-US" sz="1200" kern="1200" dirty="0" smtClean="0">
                <a:solidFill>
                  <a:schemeClr val="tx1"/>
                </a:solidFill>
                <a:effectLst/>
                <a:latin typeface="+mn-lt"/>
                <a:ea typeface="+mn-ea"/>
                <a:cs typeface="+mn-cs"/>
              </a:rPr>
              <a:t>’ is most relevant. Because they’re trying to improve peoples knowledge, right?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now they have to figure out how they’re going to measure that.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example, they decide to conduct a short survey. And they’re just going to do it once, at the end of the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for two reasons:</a:t>
            </a:r>
            <a:endParaRPr lang="en-AU"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it is not practical or feasible to collect both pre- and post-surveys for a large group of people.</a:t>
            </a:r>
            <a:endParaRPr lang="en-AU"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if they did collect pre- and post-surveys it is unlikely they would see a change in the participants responses. Especially for an information sessions that might only go for one hour.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develop a short little survey, that they can ask everyone to complete at the end of the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I’m just going to skip to the next slide very quickly…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I’ve got some examples of how you might figure out that SCORE in the last box.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a majority of respondents said yes, the session was useful, I know more about the services in my community, then maybe they would record that as a 4 on the SCORE scale, for moderate change.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if only a small number of respondents said that, then maybe it would be a 2 on the SCORE scale for limited change.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have to look at all the results from the survey, tally them all up, and then figure out where you think the majority sits.</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17</a:t>
            </a:fld>
            <a:endParaRPr lang="en-US" altLang="en-US"/>
          </a:p>
        </p:txBody>
      </p:sp>
    </p:spTree>
    <p:extLst>
      <p:ext uri="{BB962C8B-B14F-4D97-AF65-F5344CB8AC3E}">
        <p14:creationId xmlns:p14="http://schemas.microsoft.com/office/powerpoint/2010/main" val="2967439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is an example of the survey tool they used.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hand this to people as they walk in the door, and they ask them to complete it at the end of the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just have two simple statements:</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session provided me with useful information</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have a better understanding of the services and facilities in my community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at the end of the info night, they collect these from everyone who completed it, and they use the answers to figure out what their Community SCORE might be.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18</a:t>
            </a:fld>
            <a:endParaRPr lang="en-US" altLang="en-US"/>
          </a:p>
        </p:txBody>
      </p:sp>
    </p:spTree>
    <p:extLst>
      <p:ext uri="{BB962C8B-B14F-4D97-AF65-F5344CB8AC3E}">
        <p14:creationId xmlns:p14="http://schemas.microsoft.com/office/powerpoint/2010/main" val="3858645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that’s in for method 1.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we’re going to go through method 2.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19</a:t>
            </a:fld>
            <a:endParaRPr lang="en-US" altLang="en-US"/>
          </a:p>
        </p:txBody>
      </p:sp>
    </p:spTree>
    <p:extLst>
      <p:ext uri="{BB962C8B-B14F-4D97-AF65-F5344CB8AC3E}">
        <p14:creationId xmlns:p14="http://schemas.microsoft.com/office/powerpoint/2010/main" val="2238555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always, there are three key things today’s webinar will cover.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a:t>
            </a:r>
            <a:r>
              <a:rPr lang="en-AU" sz="1200" kern="1200" dirty="0" smtClean="0">
                <a:solidFill>
                  <a:schemeClr val="tx1"/>
                </a:solidFill>
                <a:effectLst/>
                <a:latin typeface="+mn-lt"/>
                <a:ea typeface="+mn-ea"/>
                <a:cs typeface="+mn-cs"/>
              </a:rPr>
              <a:t>’ll talk about what Community SCORE actually is, when to use it, and how to use it. </a:t>
            </a:r>
          </a:p>
          <a:p>
            <a:r>
              <a:rPr lang="en-US" sz="1200" kern="1200" dirty="0" smtClean="0">
                <a:solidFill>
                  <a:schemeClr val="tx1"/>
                </a:solidFill>
                <a:effectLst/>
                <a:latin typeface="+mn-lt"/>
                <a:ea typeface="+mn-ea"/>
                <a:cs typeface="+mn-cs"/>
              </a:rPr>
              <a:t>I’ll go through an overarching process of how to use Community SCORE and I’ll show you some concrete examples, so you can see what it looks like in practice.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a:t>
            </a:fld>
            <a:endParaRPr lang="en-US" altLang="en-US"/>
          </a:p>
        </p:txBody>
      </p:sp>
    </p:spTree>
    <p:extLst>
      <p:ext uri="{BB962C8B-B14F-4D97-AF65-F5344CB8AC3E}">
        <p14:creationId xmlns:p14="http://schemas.microsoft.com/office/powerpoint/2010/main" val="4177452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The second method, is to record pre- and post-SCOREs across multiple sessions.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could do this for a series of workshops, forums, interagency meetings.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should only use this method if you have the same group of people attend the sessions, because you want to see if their outcomes have changed.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have different people attending the sessions, then use Method 1.</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for example, if you run three information sessions on parenting, and you expect a different group of people to attend each time, then use method one. Because that’s a one-off service essentially.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you can also use this method if it is not practical or relevant for you to collect personal information from individual clients – so they will be recorded as unidentified clients even though they will all be attending the same sessions.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to implement this method there are 3 key steps you need to follow.</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one is to identify you Community SCORE domain.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do the same thing we already discussed, you need to think about the outcomes you are trying to achieve –take a look at you contract or your program logic if you already have one.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try to identify the Community SCORE domain that is most relevant to your outcome.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you’ve done that, you then identify how you’re going to measure that outcome.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advice for this method is to use a survey tool.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could do observation if you really wanted to – but I think a survey tool is more appropriate because you’re meeting with the group on at least two separate occasions.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again, the last step is to record the outcome in the Data Exchange.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now I’m going to take you through some concrete examples.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20</a:t>
            </a:fld>
            <a:endParaRPr lang="en-US" altLang="en-US"/>
          </a:p>
        </p:txBody>
      </p:sp>
    </p:spTree>
    <p:extLst>
      <p:ext uri="{BB962C8B-B14F-4D97-AF65-F5344CB8AC3E}">
        <p14:creationId xmlns:p14="http://schemas.microsoft.com/office/powerpoint/2010/main" val="3259283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mn-lt"/>
                <a:ea typeface="+mn-ea"/>
                <a:cs typeface="+mn-cs"/>
              </a:rPr>
              <a:t>So, the first example we have is using a survey tool to measure outcomes for </a:t>
            </a:r>
            <a:r>
              <a:rPr lang="en-US" sz="1200" kern="1200" dirty="0" err="1" smtClean="0">
                <a:solidFill>
                  <a:schemeClr val="tx1"/>
                </a:solidFill>
                <a:effectLst/>
                <a:latin typeface="+mn-lt"/>
                <a:ea typeface="+mn-ea"/>
                <a:cs typeface="+mn-cs"/>
              </a:rPr>
              <a:t>interagencies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this example, a service provider hosts monthly interagency meetings with local service providers.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thing they need to do is identify their outcomes and the relevant SCORE domains.</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purpose of the interagency, as you can see on the slide, is to</a:t>
            </a:r>
          </a:p>
          <a:p>
            <a:pPr lvl="1"/>
            <a:r>
              <a:rPr lang="en-AU" sz="1200" kern="1200" dirty="0" smtClean="0">
                <a:solidFill>
                  <a:schemeClr val="tx1"/>
                </a:solidFill>
                <a:effectLst/>
                <a:latin typeface="+mn-lt"/>
                <a:ea typeface="+mn-ea"/>
                <a:cs typeface="+mn-cs"/>
              </a:rPr>
              <a:t>Connect local community organisations with each other</a:t>
            </a:r>
          </a:p>
          <a:p>
            <a:pPr lvl="1"/>
            <a:r>
              <a:rPr lang="en-AU" sz="1200" kern="1200" dirty="0" smtClean="0">
                <a:solidFill>
                  <a:schemeClr val="tx1"/>
                </a:solidFill>
                <a:effectLst/>
                <a:latin typeface="+mn-lt"/>
                <a:ea typeface="+mn-ea"/>
                <a:cs typeface="+mn-cs"/>
              </a:rPr>
              <a:t>To enable them to share information</a:t>
            </a:r>
          </a:p>
          <a:p>
            <a:pPr lvl="1"/>
            <a:r>
              <a:rPr lang="en-AU" sz="1200" kern="1200" dirty="0" smtClean="0">
                <a:solidFill>
                  <a:schemeClr val="tx1"/>
                </a:solidFill>
                <a:effectLst/>
                <a:latin typeface="+mn-lt"/>
                <a:ea typeface="+mn-ea"/>
                <a:cs typeface="+mn-cs"/>
              </a:rPr>
              <a:t>And to identify emerging issues in the community and develop solutions</a:t>
            </a:r>
          </a:p>
          <a:p>
            <a:r>
              <a:rPr lang="en-US" sz="1200" kern="1200" dirty="0" smtClean="0">
                <a:solidFill>
                  <a:schemeClr val="tx1"/>
                </a:solidFill>
                <a:effectLst/>
                <a:latin typeface="+mn-lt"/>
                <a:ea typeface="+mn-ea"/>
                <a:cs typeface="+mn-cs"/>
              </a:rPr>
              <a:t>So of the four community SCORE domains, they actually identify two domains that are relevant to the interagency.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one is organizational knowledge, skills and practices – and this is because they’re trying to increase the knowledge of these organisations about issues in the community, about the best way to respond to those, about what other organisations are doing.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second domain is community infrastructure and networks – and this is because they’re trying to connect local organisations with each other, and facilitate positive relationships between those organisations so they can work together to tackle the issues the local community faces.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they’ve got their outcome and they’ve identified their community SCORE domain. Now they have to figure out how they’re going to measure that.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example, they decide to conduct a short survey. So the first survey is conducted at the beginning of the first interagency, at the beginning of the year. And then they decide to do a follow up every 6 months, to see how the group is tracking.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I’m just going to skip to the next slide very quickly…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coming back to our steps really quickly.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We’ve conducted the survey, and now we’re ready to record an outcome in the Data Exchange, so step 3.</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again, I’ve got some examples of what this might look like in the last box.</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its really the same as the previous example, you have to look at all the results from the survey, tally them all up, and then figure out where you think the majority sits, on the 5-point SCORE scale.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hopefully, you’ll be able to see that overtime, your interagency is supporting organisations to engage with one another, to share information, to and respond to community needs.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21</a:t>
            </a:fld>
            <a:endParaRPr lang="en-US" altLang="en-US"/>
          </a:p>
        </p:txBody>
      </p:sp>
    </p:spTree>
    <p:extLst>
      <p:ext uri="{BB962C8B-B14F-4D97-AF65-F5344CB8AC3E}">
        <p14:creationId xmlns:p14="http://schemas.microsoft.com/office/powerpoint/2010/main" val="1970402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This is an example of the survey they use.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its quite simple. They have the same questions in the pre-survey and the post-survey, so all of their follow up.</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Because they want to see the difference in everyone’s knowledge, their relationships, all that sort of stuff.</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have four relatively simple statements:</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have a strong understanding of my communities needs</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am aware of other organisations in my community who I can work with</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have strong relationships with other organisations in my community</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My relationships with other organisations help me respond to my clients needs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these statements relate to the Community SCORE domains they identified earlier.</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see in the red box here, the first two statements, will be used to measure outcomes for the domain </a:t>
            </a:r>
            <a:r>
              <a:rPr lang="en-US" sz="1200" kern="1200" dirty="0" err="1" smtClean="0">
                <a:solidFill>
                  <a:schemeClr val="tx1"/>
                </a:solidFill>
                <a:effectLst/>
                <a:latin typeface="+mn-lt"/>
                <a:ea typeface="+mn-ea"/>
                <a:cs typeface="+mn-cs"/>
              </a:rPr>
              <a:t>Organisational</a:t>
            </a:r>
            <a:r>
              <a:rPr lang="en-US" sz="1200" kern="1200" dirty="0" smtClean="0">
                <a:solidFill>
                  <a:schemeClr val="tx1"/>
                </a:solidFill>
                <a:effectLst/>
                <a:latin typeface="+mn-lt"/>
                <a:ea typeface="+mn-ea"/>
                <a:cs typeface="+mn-cs"/>
              </a:rPr>
              <a:t> knowledge, skills and practices.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 last two statements, will be used to measure outcomes for the domain Community Infrastructure and Networks.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they’ll use people’s responses to these questions to determine the community SCORE for those domains.</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22</a:t>
            </a:fld>
            <a:endParaRPr lang="en-US" altLang="en-US"/>
          </a:p>
        </p:txBody>
      </p:sp>
    </p:spTree>
    <p:extLst>
      <p:ext uri="{BB962C8B-B14F-4D97-AF65-F5344CB8AC3E}">
        <p14:creationId xmlns:p14="http://schemas.microsoft.com/office/powerpoint/2010/main" val="1814748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effectLst/>
                <a:latin typeface="+mn-lt"/>
                <a:ea typeface="+mn-ea"/>
                <a:cs typeface="+mn-cs"/>
              </a:rPr>
              <a:t>So, the second example we have is using a survey tool for sector development workshops.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this example, a sector development orgs hosts a series of workshops for other organisations to learn how to use evidence and data in their work.</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run 3 workshops with the same group of staff members.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as always the first thing they need to do is identify their outcome and the relevant community SCORE.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workshops aim to: </a:t>
            </a:r>
          </a:p>
          <a:p>
            <a:pPr lvl="1"/>
            <a:r>
              <a:rPr lang="en-AU" sz="1200" kern="1200" dirty="0" smtClean="0">
                <a:solidFill>
                  <a:schemeClr val="tx1"/>
                </a:solidFill>
                <a:effectLst/>
                <a:latin typeface="+mn-lt"/>
                <a:ea typeface="+mn-ea"/>
                <a:cs typeface="+mn-cs"/>
              </a:rPr>
              <a:t>improve the staff member’s ability to access and use evidence </a:t>
            </a:r>
          </a:p>
          <a:p>
            <a:pPr lvl="1"/>
            <a:r>
              <a:rPr lang="en-AU" sz="1200" kern="1200" dirty="0" smtClean="0">
                <a:solidFill>
                  <a:schemeClr val="tx1"/>
                </a:solidFill>
                <a:effectLst/>
                <a:latin typeface="+mn-lt"/>
                <a:ea typeface="+mn-ea"/>
                <a:cs typeface="+mn-cs"/>
              </a:rPr>
              <a:t>improve the organisation’s practices so these skills are embedded in their day-to-day work. </a:t>
            </a:r>
          </a:p>
          <a:p>
            <a:r>
              <a:rPr lang="en-US" sz="1200" kern="1200" dirty="0" smtClean="0">
                <a:solidFill>
                  <a:schemeClr val="tx1"/>
                </a:solidFill>
                <a:effectLst/>
                <a:latin typeface="+mn-lt"/>
                <a:ea typeface="+mn-ea"/>
                <a:cs typeface="+mn-cs"/>
              </a:rPr>
              <a:t>So of the four community SCORE domains, they identify that </a:t>
            </a:r>
            <a:r>
              <a:rPr lang="en-AU" sz="1200" b="1" kern="1200" dirty="0" smtClean="0">
                <a:solidFill>
                  <a:schemeClr val="tx1"/>
                </a:solidFill>
                <a:effectLst/>
                <a:latin typeface="+mn-lt"/>
                <a:ea typeface="+mn-ea"/>
                <a:cs typeface="+mn-cs"/>
              </a:rPr>
              <a:t>‘organisational knowledge, skills and practices’ </a:t>
            </a:r>
            <a:r>
              <a:rPr lang="en-US" sz="1200" kern="1200" dirty="0" smtClean="0">
                <a:solidFill>
                  <a:schemeClr val="tx1"/>
                </a:solidFill>
                <a:effectLst/>
                <a:latin typeface="+mn-lt"/>
                <a:ea typeface="+mn-ea"/>
                <a:cs typeface="+mn-cs"/>
              </a:rPr>
              <a:t>is most relevant.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they’ve got their outcome and they’ve identified their community SCORE domain. Now they have to figure out how they’re going to measure that.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example, they decide to conduct a short survey. And they’re going to do this twice, once at the beginning of the first session and then again, at the end of the last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I’m just going to skip to the next slide very quickly…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again, I’ve got some examples of what this might look like in the last box, and its very similar to the other examples.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to look at all the results from the survey, tally them all up, and then figure out where the majority sits, on the 5-point SCORE scale.</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For example: In the first survey, the majority of staff members say they ‘disagree’ or ‘neither agree nor disagree’ that they use research and data in their everyday decision-making. They record this ‘2 – limited change with emerging engagement’. </a:t>
            </a:r>
          </a:p>
          <a:p>
            <a:r>
              <a:rPr lang="en-AU" sz="1200" kern="1200" dirty="0" smtClean="0">
                <a:solidFill>
                  <a:schemeClr val="tx1"/>
                </a:solidFill>
                <a:effectLst/>
                <a:latin typeface="+mn-lt"/>
                <a:ea typeface="+mn-ea"/>
                <a:cs typeface="+mn-cs"/>
              </a:rPr>
              <a:t>In the second survey, the majority of staff members ‘agree’ that their organisations has embedded evidence-based practices in the way they work. They record this as a ‘4 – moderate change’.</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23</a:t>
            </a:fld>
            <a:endParaRPr lang="en-US" altLang="en-US"/>
          </a:p>
        </p:txBody>
      </p:sp>
    </p:spTree>
    <p:extLst>
      <p:ext uri="{BB962C8B-B14F-4D97-AF65-F5344CB8AC3E}">
        <p14:creationId xmlns:p14="http://schemas.microsoft.com/office/powerpoint/2010/main" val="2520606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This is an example of a survey they could use.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again, its super simple. They have the same questions in the pre-survey and the post-survey.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Because they want to see the difference in the clients knowledge and skills.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 have two really clear, simple statements:</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use research and data in my day-to-day decision making</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My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has embedded evidence-based decision-making in the way we work.</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both statements relate directly to the outcomes they’re trying to achieve as well.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then they use the results of the survey, to determine the Community SCORE.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24</a:t>
            </a:fld>
            <a:endParaRPr lang="en-US" altLang="en-US"/>
          </a:p>
        </p:txBody>
      </p:sp>
    </p:spTree>
    <p:extLst>
      <p:ext uri="{BB962C8B-B14F-4D97-AF65-F5344CB8AC3E}">
        <p14:creationId xmlns:p14="http://schemas.microsoft.com/office/powerpoint/2010/main" val="14422438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0" fontAlgn="base" hangingPunct="0"/>
            <a:r>
              <a:rPr lang="en-US" sz="1200" kern="1200" dirty="0" smtClean="0">
                <a:solidFill>
                  <a:schemeClr val="tx1"/>
                </a:solidFill>
                <a:effectLst/>
                <a:latin typeface="+mn-lt"/>
                <a:ea typeface="+mn-ea"/>
                <a:cs typeface="+mn-cs"/>
              </a:rPr>
              <a:t>So last week, I introduced you guys to a resource called the TEI Outcomes Matrix. </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So you can see this is just a really simply table that you can use to help you go through the process that I just went through. </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So you can document the outcomes you’re working towards, how you’re going to measure those outcomes, the SCORE domain that you’ll use to report the outcome.</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And you can also include information about when it will measured and who is responsible for measuring it. </a:t>
            </a:r>
            <a:endParaRPr lang="en-AU" sz="1200" kern="1200" dirty="0" smtClean="0">
              <a:solidFill>
                <a:schemeClr val="tx1"/>
              </a:solidFill>
              <a:effectLst/>
              <a:latin typeface="+mn-lt"/>
              <a:ea typeface="+mn-ea"/>
              <a:cs typeface="+mn-cs"/>
            </a:endParaRPr>
          </a:p>
          <a:p>
            <a:pPr eaLnBrk="0" fontAlgn="base" hangingPunct="0"/>
            <a:r>
              <a:rPr lang="en-AU" sz="1200" kern="1200" dirty="0" smtClean="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25</a:t>
            </a:fld>
            <a:endParaRPr lang="en-US" altLang="en-US"/>
          </a:p>
        </p:txBody>
      </p:sp>
    </p:spTree>
    <p:extLst>
      <p:ext uri="{BB962C8B-B14F-4D97-AF65-F5344CB8AC3E}">
        <p14:creationId xmlns:p14="http://schemas.microsoft.com/office/powerpoint/2010/main" val="3638083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So this is an example we completed earlier – for a parenting information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column identifies the outcome domain we’re working in, then we’re got the specific outcome that is the purpose of the information session: so we’re trying to increase parents knowledge of service in their community.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the third column, how will this be measured, includes the survey questions that will be used.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 SCORE domain that it will be recorded in: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see it says, attendees complete a short survey with 2 questions on a 5-point Likert scale:</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session provided me with useful information</a:t>
            </a:r>
            <a:endParaRPr lang="en-AU"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have a better understanding of the services and facilities available in my community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Responses are averaged and a single score is entered directly into Community SCORE: Group/community knowledge, skills, attitudes and </a:t>
            </a:r>
            <a:r>
              <a:rPr lang="en-US" sz="1200" kern="1200" dirty="0" err="1" smtClean="0">
                <a:solidFill>
                  <a:schemeClr val="tx1"/>
                </a:solidFill>
                <a:effectLst/>
                <a:latin typeface="+mn-lt"/>
                <a:ea typeface="+mn-ea"/>
                <a:cs typeface="+mn-cs"/>
              </a:rPr>
              <a:t>behaviours</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the next column, when will this be measured, gives us some information about when the survey will be conducted.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it says, at the end of the session. Attendees will be given the survey when they enter, and will be ask to hand back the completed survey as they leave the building.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our last column, who is responsible for measuring the outcome. And it just says, leader of the information sessions asks attendees to complete the short survey.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see we’ve got a really clear and simple plan of attack for measuring outcomes for the information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use this resource to help you go through the process we just went through, of identifying your outcome and the SCORE domain and then figuring out how its going to measured and implemented.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26</a:t>
            </a:fld>
            <a:endParaRPr lang="en-US" altLang="en-US"/>
          </a:p>
        </p:txBody>
      </p:sp>
    </p:spTree>
    <p:extLst>
      <p:ext uri="{BB962C8B-B14F-4D97-AF65-F5344CB8AC3E}">
        <p14:creationId xmlns:p14="http://schemas.microsoft.com/office/powerpoint/2010/main" val="2708213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eaLnBrk="0" fontAlgn="base" hangingPunct="0"/>
            <a:r>
              <a:rPr lang="en-US" sz="1200" kern="1200" dirty="0" smtClean="0">
                <a:solidFill>
                  <a:schemeClr val="tx1"/>
                </a:solidFill>
                <a:effectLst/>
                <a:latin typeface="+mn-lt"/>
                <a:ea typeface="+mn-ea"/>
                <a:cs typeface="+mn-cs"/>
              </a:rPr>
              <a:t>Ok, now we’re up to the final bit to actually record the Community SCORE in the Data Exchange.</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Ok, so for those of you who are using the web-based portal, these three resources walk you through how to enter the Community SCORE. </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So the Community SCORE is entered at the session level – so after you’ve created a session, you will have the opportunity to ‘add a Community SCORE’.</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Then you just need to select who conducted the assessment. </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For Community SCORE we’re probably always going to choose SCORE directly – I’m not aware of any validated instruments that measure this kind of stuff.</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So you just select who conducted the assessment.</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And then down here in the little matrix, you’ll just select what the actual SCORE was.</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So, its super important to remember, you do not need to record a SCORE for every domain. Just the domain that is most relevant to your activity.</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These domains are quite disparate from one another, so its probably going to very rare that you would use all four of them.</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When we think back at all the examples I went through today, in almost every example there was only one relevant domain.</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It was only the example for </a:t>
            </a:r>
            <a:r>
              <a:rPr lang="en-US" sz="1200" kern="1200" dirty="0" err="1" smtClean="0">
                <a:solidFill>
                  <a:schemeClr val="tx1"/>
                </a:solidFill>
                <a:effectLst/>
                <a:latin typeface="+mn-lt"/>
                <a:ea typeface="+mn-ea"/>
                <a:cs typeface="+mn-cs"/>
              </a:rPr>
              <a:t>interagencies</a:t>
            </a:r>
            <a:r>
              <a:rPr lang="en-US" sz="1200" kern="1200" dirty="0" smtClean="0">
                <a:solidFill>
                  <a:schemeClr val="tx1"/>
                </a:solidFill>
                <a:effectLst/>
                <a:latin typeface="+mn-lt"/>
                <a:ea typeface="+mn-ea"/>
                <a:cs typeface="+mn-cs"/>
              </a:rPr>
              <a:t>, where I used two domains. </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So please, think very critically about the work you’re doing, and the immediate outcomes you’re trying to achieve, and try to identify the domains that are most relevant to you’re activity.</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You do not need to record an outcome for every domain.</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Another super important thing to remember, is that you should only record Community SCORE for sessions with unidentified clients.</a:t>
            </a:r>
            <a:endParaRPr lang="en-AU" sz="1200" kern="1200" dirty="0" smtClean="0">
              <a:solidFill>
                <a:schemeClr val="tx1"/>
              </a:solidFill>
              <a:effectLst/>
              <a:latin typeface="+mn-lt"/>
              <a:ea typeface="+mn-ea"/>
              <a:cs typeface="+mn-cs"/>
            </a:endParaRPr>
          </a:p>
          <a:p>
            <a:pPr eaLnBrk="0" fontAlgn="base" hangingPunct="0"/>
            <a:r>
              <a:rPr lang="en-US" sz="1200" kern="1200" dirty="0" smtClean="0">
                <a:solidFill>
                  <a:schemeClr val="tx1"/>
                </a:solidFill>
                <a:effectLst/>
                <a:latin typeface="+mn-lt"/>
                <a:ea typeface="+mn-ea"/>
                <a:cs typeface="+mn-cs"/>
              </a:rPr>
              <a:t>If all of your clients are individual clients who have a client record in DEX, then you should be using Circumstance and Goals SCORE to measure their outcomes. Not Community SCORE. </a:t>
            </a:r>
            <a:endParaRPr lang="en-AU" sz="1200" kern="1200" dirty="0" smtClean="0">
              <a:solidFill>
                <a:schemeClr val="tx1"/>
              </a:solidFill>
              <a:effectLst/>
              <a:latin typeface="+mn-lt"/>
              <a:ea typeface="+mn-ea"/>
              <a:cs typeface="+mn-cs"/>
            </a:endParaRPr>
          </a:p>
          <a:p>
            <a:pPr eaLnBrk="0" fontAlgn="base" hangingPunct="0"/>
            <a:r>
              <a:rPr lang="en-AU" sz="1200" kern="1200" dirty="0" smtClean="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27</a:t>
            </a:fld>
            <a:endParaRPr lang="en-US" altLang="en-US"/>
          </a:p>
        </p:txBody>
      </p:sp>
    </p:spTree>
    <p:extLst>
      <p:ext uri="{BB962C8B-B14F-4D97-AF65-F5344CB8AC3E}">
        <p14:creationId xmlns:p14="http://schemas.microsoft.com/office/powerpoint/2010/main" val="3399269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Ok, so one of the common questions we also get is how many clients do you need to report SCOREs for.</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a little bit tricky for Community SCORE, because as you should all now know, we only use Community SCORE for unidentified groups.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as a general rule of thumb, you should record a Community SCORE for the majority of the group or community activities where its not possible to record SCORE for individual clients.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this means, for every session you’ve conducted, where you have recorded a number of unidentified clients, you should record a Community SCORE for the majority of those sessions, so at least half of them.</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28</a:t>
            </a:fld>
            <a:endParaRPr lang="en-US" altLang="en-US"/>
          </a:p>
        </p:txBody>
      </p:sp>
    </p:spTree>
    <p:extLst>
      <p:ext uri="{BB962C8B-B14F-4D97-AF65-F5344CB8AC3E}">
        <p14:creationId xmlns:p14="http://schemas.microsoft.com/office/powerpoint/2010/main" val="29164675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are all of the resources, I’ve shown you today.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left, we have the documents that we in DCJ have developed. The first resource, ‘What is Community SCORE?’ goes through the methods and steps I took your through today. So please download that document and work your way through it.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outcomes matrix is also here – so please download that resource. We’ve heard from lots of organisations that they’ve found it really useful to work through how they’re going to measure client outcomes.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on the right, are all the resources DSS have developed, including the </a:t>
            </a:r>
            <a:r>
              <a:rPr lang="en-US" sz="1200" kern="1200" dirty="0" err="1" smtClean="0">
                <a:solidFill>
                  <a:schemeClr val="tx1"/>
                </a:solidFill>
                <a:effectLst/>
                <a:latin typeface="+mn-lt"/>
                <a:ea typeface="+mn-ea"/>
                <a:cs typeface="+mn-cs"/>
              </a:rPr>
              <a:t>taskcards</a:t>
            </a:r>
            <a:r>
              <a:rPr lang="en-US" sz="1200" kern="1200" dirty="0" smtClean="0">
                <a:solidFill>
                  <a:schemeClr val="tx1"/>
                </a:solidFill>
                <a:effectLst/>
                <a:latin typeface="+mn-lt"/>
                <a:ea typeface="+mn-ea"/>
                <a:cs typeface="+mn-cs"/>
              </a:rPr>
              <a:t> and learning modules to actually enter the Community SCORE into the web-based portal.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29</a:t>
            </a:fld>
            <a:endParaRPr lang="en-US" altLang="en-US"/>
          </a:p>
        </p:txBody>
      </p:sp>
    </p:spTree>
    <p:extLst>
      <p:ext uri="{BB962C8B-B14F-4D97-AF65-F5344CB8AC3E}">
        <p14:creationId xmlns:p14="http://schemas.microsoft.com/office/powerpoint/2010/main" val="1227537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previous webinar’s I introduced everyone to this document: the Data Exchange Quick Start Guide. This is a five page document that outlines the 11 key steps you need to follow to access and start using the Data Exchange. It includes links to all the key resources you need to action each step. And as you can see on the slide it includes this checklist, so you can keep track of where you’re up to.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each of our webinar’s I’ve been taking everyone through each step in this document.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as you can see we’ve worked our way through getting onto Data Exchange, and we’ve started entering out data, and now we’re up to Step 10 – measure and report client outcomes.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like our last few webinars, we’ve split this step up into two different webinars, because measuring outcomes is quite a mammoth task.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3</a:t>
            </a:fld>
            <a:endParaRPr lang="en-US" altLang="en-US"/>
          </a:p>
        </p:txBody>
      </p:sp>
    </p:spTree>
    <p:extLst>
      <p:ext uri="{BB962C8B-B14F-4D97-AF65-F5344CB8AC3E}">
        <p14:creationId xmlns:p14="http://schemas.microsoft.com/office/powerpoint/2010/main" val="40918182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 as always. here are all the places you can go for help if needed.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Thanks everyone. </a:t>
            </a:r>
            <a:endParaRPr lang="en-AU" sz="1200" kern="1200" smtClean="0">
              <a:solidFill>
                <a:schemeClr val="tx1"/>
              </a:solidFill>
              <a:effectLst/>
              <a:latin typeface="+mn-lt"/>
              <a:ea typeface="+mn-ea"/>
              <a:cs typeface="+mn-cs"/>
            </a:endParaRPr>
          </a:p>
          <a:p>
            <a:endParaRPr lang="en-AU"/>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30</a:t>
            </a:fld>
            <a:endParaRPr lang="en-US" altLang="en-US"/>
          </a:p>
        </p:txBody>
      </p:sp>
    </p:spTree>
    <p:extLst>
      <p:ext uri="{BB962C8B-B14F-4D97-AF65-F5344CB8AC3E}">
        <p14:creationId xmlns:p14="http://schemas.microsoft.com/office/powerpoint/2010/main" val="428258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So our previous webinar we discussed how to use SCORE for individual clients. And in today’s webinar, we’ll go over how to use Community SCORE to measure and report outcomes for unidentified groups of people.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4</a:t>
            </a:fld>
            <a:endParaRPr lang="en-US" altLang="en-US"/>
          </a:p>
        </p:txBody>
      </p:sp>
    </p:spTree>
    <p:extLst>
      <p:ext uri="{BB962C8B-B14F-4D97-AF65-F5344CB8AC3E}">
        <p14:creationId xmlns:p14="http://schemas.microsoft.com/office/powerpoint/2010/main" val="2703914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effectLst/>
                <a:latin typeface="+mn-lt"/>
                <a:ea typeface="+mn-ea"/>
                <a:cs typeface="+mn-cs"/>
              </a:rPr>
              <a:t>So we went through this in our previous webinar, but I’m going to cover it again just in case people haven’t seen it.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What are client outcomes? Client outcomes are the changes your service or activities hope to achieve.</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These may be changes in your client’s knowledge, attitudes, values, skills or behaviours. And they could be outcomes for individuals, groups, families, or communities.</a:t>
            </a:r>
          </a:p>
          <a:p>
            <a:r>
              <a:rPr lang="en-US" sz="1200" kern="1200" dirty="0" smtClean="0">
                <a:solidFill>
                  <a:schemeClr val="tx1"/>
                </a:solidFill>
                <a:effectLst/>
                <a:latin typeface="+mn-lt"/>
                <a:ea typeface="+mn-ea"/>
                <a:cs typeface="+mn-cs"/>
              </a:rPr>
              <a:t>There are 9 high-level client outcomes the TEI program is working towards: so for example, increase school attendance and achievement, sustained participation in employment, sustained safe and stable housing.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And we have mapped these outcomes to the NSW Human Services Outcomes Framework: so you can see there are 7 different domains there, that include things like safety, health, home etc.  </a:t>
            </a:r>
          </a:p>
          <a:p>
            <a:r>
              <a:rPr lang="en-AU" sz="1200" kern="1200" dirty="0" smtClean="0">
                <a:solidFill>
                  <a:schemeClr val="tx1"/>
                </a:solidFill>
                <a:effectLst/>
                <a:latin typeface="+mn-lt"/>
                <a:ea typeface="+mn-ea"/>
                <a:cs typeface="+mn-cs"/>
              </a:rPr>
              <a:t>These are the outcomes that the TEI Program as a whole aims to achieve for children, young people, families and communities in New South Wales.</a:t>
            </a:r>
          </a:p>
          <a:p>
            <a:r>
              <a:rPr lang="en-US" sz="1200" kern="1200" dirty="0" smtClean="0">
                <a:solidFill>
                  <a:schemeClr val="tx1"/>
                </a:solidFill>
                <a:effectLst/>
                <a:latin typeface="+mn-lt"/>
                <a:ea typeface="+mn-ea"/>
                <a:cs typeface="+mn-cs"/>
              </a:rPr>
              <a:t>In your TEI contract, you have identified one of these domains for each of the service types you deliver. So these are the high-level outcomes that every single person here today, is contributing to in some way or another.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today’s webinar, I’m going to show you how to measure and report these outcomes for the work that you do.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5</a:t>
            </a:fld>
            <a:endParaRPr lang="en-US" altLang="en-US"/>
          </a:p>
        </p:txBody>
      </p:sp>
    </p:spTree>
    <p:extLst>
      <p:ext uri="{BB962C8B-B14F-4D97-AF65-F5344CB8AC3E}">
        <p14:creationId xmlns:p14="http://schemas.microsoft.com/office/powerpoint/2010/main" val="3881930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Before, we do that I want to spend a bit of time discussing why it’s important to measure outcomes.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Measuring client outcomes can help us understand the effectiveness of our services and if our clients are better off after receiving a service. Client outcome data shows us if our clients have achieved their goals, or if their circumstances have improved.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can use this information to improve the services we deliver to ensure our clients receive the right service, at the right time.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can also use this information to build the local evidence base for what works. We can evaluate our programs and services and identify activities that achieve the best possible outcomes for our clients.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there is an end-game to all of this data collection and reporting. Please don’t think about it, as some compliance exercise – it’s really about making sure we’re all making a positive difference in our clients lives and we’ve giving them the best service possible to improve their situation.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6</a:t>
            </a:fld>
            <a:endParaRPr lang="en-US" altLang="en-US"/>
          </a:p>
        </p:txBody>
      </p:sp>
    </p:spTree>
    <p:extLst>
      <p:ext uri="{BB962C8B-B14F-4D97-AF65-F5344CB8AC3E}">
        <p14:creationId xmlns:p14="http://schemas.microsoft.com/office/powerpoint/2010/main" val="2449014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effectLst/>
                <a:latin typeface="+mn-lt"/>
                <a:ea typeface="+mn-ea"/>
                <a:cs typeface="+mn-cs"/>
              </a:rPr>
              <a:t>To measure the effectiveness of the TEI program, we are reporting client outcome data in the Data Exchange. </a:t>
            </a:r>
            <a:r>
              <a:rPr lang="en-US" sz="1200" kern="1200" dirty="0" smtClean="0">
                <a:solidFill>
                  <a:schemeClr val="tx1"/>
                </a:solidFill>
                <a:effectLst/>
                <a:latin typeface="+mn-lt"/>
                <a:ea typeface="+mn-ea"/>
                <a:cs typeface="+mn-cs"/>
              </a:rPr>
              <a:t>This means we need to use SCORE to report client outcomes.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SCORE is an outcomes reporting tool used in the Data Exchange, it stands for Standard Client/Community Outcomes Reporting.  </a:t>
            </a:r>
          </a:p>
          <a:p>
            <a:r>
              <a:rPr lang="en-AU" sz="1200" kern="1200" dirty="0" smtClean="0">
                <a:solidFill>
                  <a:schemeClr val="tx1"/>
                </a:solidFill>
                <a:effectLst/>
                <a:latin typeface="+mn-lt"/>
                <a:ea typeface="+mn-ea"/>
                <a:cs typeface="+mn-cs"/>
              </a:rPr>
              <a:t>It allows us to report client and community outcomes and satisfaction. </a:t>
            </a:r>
          </a:p>
          <a:p>
            <a:r>
              <a:rPr lang="en-AU" sz="1200" kern="1200" dirty="0" smtClean="0">
                <a:solidFill>
                  <a:schemeClr val="tx1"/>
                </a:solidFill>
                <a:effectLst/>
                <a:latin typeface="+mn-lt"/>
                <a:ea typeface="+mn-ea"/>
                <a:cs typeface="+mn-cs"/>
              </a:rPr>
              <a:t>There are four different types of outcomes measured through SCORE. And last week, I took you through the three for individual clients: so circumstances, goals and satisfaction. </a:t>
            </a:r>
          </a:p>
          <a:p>
            <a:r>
              <a:rPr lang="en-US" sz="1200" kern="1200" dirty="0" smtClean="0">
                <a:solidFill>
                  <a:schemeClr val="tx1"/>
                </a:solidFill>
                <a:effectLst/>
                <a:latin typeface="+mn-lt"/>
                <a:ea typeface="+mn-ea"/>
                <a:cs typeface="+mn-cs"/>
              </a:rPr>
              <a:t>This week, we’re going to tackle community SCORE.</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7</a:t>
            </a:fld>
            <a:endParaRPr lang="en-US" altLang="en-US"/>
          </a:p>
        </p:txBody>
      </p:sp>
    </p:spTree>
    <p:extLst>
      <p:ext uri="{BB962C8B-B14F-4D97-AF65-F5344CB8AC3E}">
        <p14:creationId xmlns:p14="http://schemas.microsoft.com/office/powerpoint/2010/main" val="2360453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effectLst/>
                <a:latin typeface="+mn-lt"/>
                <a:ea typeface="+mn-ea"/>
                <a:cs typeface="+mn-cs"/>
              </a:rPr>
              <a:t>So, Community SCORE enables us to report outcomes for groups or communities, so our unidentified clients in the Data Exchange.</a:t>
            </a:r>
            <a:endParaRPr lang="en-A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the TEI program, Community SCORE should be used when it is not possible, practical or relevant to record SCOREs for individual clients. </a:t>
            </a:r>
            <a:endParaRPr lang="en-A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For example:</a:t>
            </a:r>
            <a:endParaRPr lang="en-AU"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An information night/session</a:t>
            </a:r>
            <a:endParaRPr lang="en-AU"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Community event</a:t>
            </a:r>
            <a:endParaRPr lang="en-AU"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One-off occasions of service</a:t>
            </a:r>
            <a:endParaRPr lang="en-AU"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Some sector development work</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8</a:t>
            </a:fld>
            <a:endParaRPr lang="en-US" altLang="en-US"/>
          </a:p>
        </p:txBody>
      </p:sp>
    </p:spTree>
    <p:extLst>
      <p:ext uri="{BB962C8B-B14F-4D97-AF65-F5344CB8AC3E}">
        <p14:creationId xmlns:p14="http://schemas.microsoft.com/office/powerpoint/2010/main" val="4030501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There are four Community SCORE domains that we can use to measure community outcomes.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domain, is group/community knowledge, skills, attitudes and </a:t>
            </a:r>
            <a:r>
              <a:rPr lang="en-US" sz="1200" kern="1200" dirty="0" err="1" smtClean="0">
                <a:solidFill>
                  <a:schemeClr val="tx1"/>
                </a:solidFill>
                <a:effectLst/>
                <a:latin typeface="+mn-lt"/>
                <a:ea typeface="+mn-ea"/>
                <a:cs typeface="+mn-cs"/>
              </a:rPr>
              <a:t>behaviours</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if you were to use this domain you’d really be interested in measuring if the knowledge, skills, attitudes etc. of the client group have improved.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second domain is organizational knowledge, skills and practices.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for this domain, we’re really interested in if the knowledge/skills/practices of TEI-funded organisations have improved.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if those organisations are better able to respond to the needs of the clients/communities as a result of your work.</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third domain, is community infrastructure and networks.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this one, we’re interested in if the networks or relationships between TEI-funded organisations have improved?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if those organisations are better able to respond to the needs of their clients/communities as a result?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last one, social cohesion.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pretty self explanatory. Is there greater cohesion and social harmony within the group/community as a result of your activity?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hopefully already picked up on this. But these two domains in the middle are only really for sector development work.</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organisations that work with other organisations to improve how they respond to community needs.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they’ll only really be used for community sector planning, or community sector coordination – when you’re working with other community organisations.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9</a:t>
            </a:fld>
            <a:endParaRPr lang="en-US" altLang="en-US"/>
          </a:p>
        </p:txBody>
      </p:sp>
    </p:spTree>
    <p:extLst>
      <p:ext uri="{BB962C8B-B14F-4D97-AF65-F5344CB8AC3E}">
        <p14:creationId xmlns:p14="http://schemas.microsoft.com/office/powerpoint/2010/main" val="14501896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
        <p:nvSpPr>
          <p:cNvPr id="7" name="Title 1"/>
          <p:cNvSpPr txBox="1">
            <a:spLocks/>
          </p:cNvSpPr>
          <p:nvPr userDrawn="1"/>
        </p:nvSpPr>
        <p:spPr>
          <a:xfrm>
            <a:off x="1102784" y="1814514"/>
            <a:ext cx="10140949" cy="750887"/>
          </a:xfrm>
          <a:prstGeom prst="rect">
            <a:avLst/>
          </a:prstGeom>
        </p:spPr>
        <p:txBody>
          <a:bodyPr lIns="0" tIns="0" rIns="0" bIns="0"/>
          <a:lstStyle>
            <a:lvl1pPr algn="l">
              <a:defRPr sz="4000" b="0" baseline="0">
                <a:solidFill>
                  <a:srgbClr val="FFFFFF"/>
                </a:solidFill>
                <a:latin typeface="Arial"/>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02663"/>
              </a:solidFill>
              <a:effectLst/>
              <a:uLnTx/>
              <a:uFillTx/>
              <a:latin typeface="Arial"/>
              <a:ea typeface="+mn-ea"/>
              <a:cs typeface="Arial"/>
            </a:endParaRPr>
          </a:p>
        </p:txBody>
      </p:sp>
      <p:sp>
        <p:nvSpPr>
          <p:cNvPr id="8" name="Subtitle 2"/>
          <p:cNvSpPr txBox="1">
            <a:spLocks/>
          </p:cNvSpPr>
          <p:nvPr userDrawn="1"/>
        </p:nvSpPr>
        <p:spPr bwMode="auto">
          <a:xfrm>
            <a:off x="1102784" y="2489200"/>
            <a:ext cx="9504256"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kumimoji="0" lang="en-US" altLang="en-US" sz="2400" b="0" i="0" u="none" strike="noStrike" kern="1200" cap="none" spc="0" normalizeH="0" baseline="0" noProof="0" dirty="0" smtClean="0">
                <a:ln>
                  <a:noFill/>
                </a:ln>
                <a:solidFill>
                  <a:srgbClr val="002663"/>
                </a:solidFill>
                <a:effectLst/>
                <a:uLnTx/>
                <a:uFillTx/>
                <a:latin typeface="Arial" charset="0"/>
                <a:ea typeface="+mn-ea"/>
                <a:cs typeface="Arial" charset="0"/>
              </a:rPr>
              <a:t> </a:t>
            </a:r>
            <a:endParaRPr kumimoji="0" lang="en-US" altLang="en-US" sz="2400" b="0" i="0" u="none" strike="noStrike" kern="1200" cap="none" spc="0" normalizeH="0" baseline="0" noProof="0" dirty="0">
              <a:ln>
                <a:noFill/>
              </a:ln>
              <a:solidFill>
                <a:srgbClr val="002663"/>
              </a:solidFill>
              <a:effectLst/>
              <a:uLnTx/>
              <a:uFillTx/>
              <a:latin typeface="Arial" charset="0"/>
              <a:ea typeface="+mn-ea"/>
              <a:cs typeface="Arial" charset="0"/>
            </a:endParaRPr>
          </a:p>
        </p:txBody>
      </p:sp>
    </p:spTree>
    <p:extLst>
      <p:ext uri="{BB962C8B-B14F-4D97-AF65-F5344CB8AC3E}">
        <p14:creationId xmlns:p14="http://schemas.microsoft.com/office/powerpoint/2010/main" val="365866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5019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129549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149267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C3B7B6D-EE13-47EA-A348-F70EA4113C67}" type="datetimeFigureOut">
              <a:rPr lang="en-AU" smtClean="0"/>
              <a:t>12/03/2021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129468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C3B7B6D-EE13-47EA-A348-F70EA4113C67}" type="datetimeFigureOut">
              <a:rPr lang="en-AU" smtClean="0"/>
              <a:t>12/03/2021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86915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B7B6D-EE13-47EA-A348-F70EA4113C67}" type="datetimeFigureOut">
              <a:rPr lang="en-AU" smtClean="0"/>
              <a:t>12/03/2021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707948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4286156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773038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073548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50180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252914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8"/>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3" name="Picture 6" descr="FAM001_Powerpoint_v1.pd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3956" y="424866"/>
            <a:ext cx="4803657" cy="1082042"/>
          </a:xfrm>
          <a:prstGeom prst="rect">
            <a:avLst/>
          </a:prstGeom>
        </p:spPr>
      </p:pic>
    </p:spTree>
    <p:extLst>
      <p:ext uri="{BB962C8B-B14F-4D97-AF65-F5344CB8AC3E}">
        <p14:creationId xmlns:p14="http://schemas.microsoft.com/office/powerpoint/2010/main" val="68349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208344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Tree>
    <p:extLst>
      <p:ext uri="{BB962C8B-B14F-4D97-AF65-F5344CB8AC3E}">
        <p14:creationId xmlns:p14="http://schemas.microsoft.com/office/powerpoint/2010/main" val="86962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197403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191722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46803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2239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FAM001_Powerpoint_v123.pdf"/>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10"/>
          <p:cNvSpPr>
            <a:spLocks noGrp="1"/>
          </p:cNvSpPr>
          <p:nvPr>
            <p:ph type="sldNum" sz="quarter" idx="4"/>
          </p:nvPr>
        </p:nvSpPr>
        <p:spPr>
          <a:xfrm>
            <a:off x="10583333" y="6511925"/>
            <a:ext cx="999067"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0D1B43"/>
                </a:solidFill>
              </a:defRPr>
            </a:lvl1pPr>
          </a:lstStyle>
          <a:p>
            <a:fld id="{0C593B24-55A9-4F7F-9188-85A302237596}" type="slidenum">
              <a:rPr lang="en-US" altLang="en-US"/>
              <a:pPr/>
              <a:t>‹#›</a:t>
            </a:fld>
            <a:endParaRPr lang="en-US" altLang="en-US"/>
          </a:p>
        </p:txBody>
      </p:sp>
      <p:sp>
        <p:nvSpPr>
          <p:cNvPr id="1029" name="Title Placeholder 16"/>
          <p:cNvSpPr>
            <a:spLocks noGrp="1"/>
          </p:cNvSpPr>
          <p:nvPr>
            <p:ph type="title"/>
          </p:nvPr>
        </p:nvSpPr>
        <p:spPr bwMode="auto">
          <a:xfrm>
            <a:off x="609600" y="361950"/>
            <a:ext cx="109728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smtClean="0"/>
              <a:t>Click to edit Master title style</a:t>
            </a:r>
            <a:endParaRPr lang="en-US" altLang="en-US" dirty="0" smtClean="0"/>
          </a:p>
        </p:txBody>
      </p:sp>
      <p:sp>
        <p:nvSpPr>
          <p:cNvPr id="1030" name="Text Placeholder 20"/>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dirty="0" smtClean="0"/>
              <a:t>Click to edit Master text styles</a:t>
            </a:r>
          </a:p>
        </p:txBody>
      </p:sp>
      <p:sp>
        <p:nvSpPr>
          <p:cNvPr id="24" name="Date Placeholder 23"/>
          <p:cNvSpPr>
            <a:spLocks noGrp="1"/>
          </p:cNvSpPr>
          <p:nvPr>
            <p:ph type="dt" sz="half" idx="2"/>
          </p:nvPr>
        </p:nvSpPr>
        <p:spPr>
          <a:xfrm>
            <a:off x="7857067" y="6511925"/>
            <a:ext cx="2844800"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0D1B43"/>
                </a:solidFill>
              </a:defRPr>
            </a:lvl1pPr>
          </a:lstStyle>
          <a:p>
            <a:fld id="{E7FF8EB5-577C-41CB-92BE-72B120E98652}" type="datetime2">
              <a:rPr lang="en-US" altLang="en-US"/>
              <a:pPr/>
              <a:t>Friday, March 12, 2021</a:t>
            </a:fld>
            <a:endParaRPr lang="en-US" altLang="en-US"/>
          </a:p>
        </p:txBody>
      </p:sp>
      <p:pic>
        <p:nvPicPr>
          <p:cNvPr id="2" name="Pictur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97891" y="6334913"/>
            <a:ext cx="1716117" cy="386562"/>
          </a:xfrm>
          <a:prstGeom prst="rect">
            <a:avLst/>
          </a:prstGeom>
        </p:spPr>
      </p:pic>
    </p:spTree>
    <p:extLst>
      <p:ext uri="{BB962C8B-B14F-4D97-AF65-F5344CB8AC3E}">
        <p14:creationId xmlns:p14="http://schemas.microsoft.com/office/powerpoint/2010/main" val="1581205646"/>
      </p:ext>
    </p:extLst>
  </p:cSld>
  <p:clrMap bg1="lt1" tx1="dk1" bg2="lt2" tx2="dk2" accent1="accent1" accent2="accent2" accent3="accent3" accent4="accent4" accent5="accent5" accent6="accent6" hlink="hlink" folHlink="folHlink"/>
  <p:sldLayoutIdLst>
    <p:sldLayoutId id="2147483669" r:id="rId1"/>
    <p:sldLayoutId id="2147483674" r:id="rId2"/>
    <p:sldLayoutId id="2147483670" r:id="rId3"/>
    <p:sldLayoutId id="2147483671" r:id="rId4"/>
    <p:sldLayoutId id="2147483662" r:id="rId5"/>
    <p:sldLayoutId id="2147483672" r:id="rId6"/>
    <p:sldLayoutId id="2147483661" r:id="rId7"/>
    <p:sldLayoutId id="2147483675" r:id="rId8"/>
  </p:sldLayoutIdLst>
  <p:timing>
    <p:tnLst>
      <p:par>
        <p:cTn id="1" dur="indefinite" restart="never" nodeType="tmRoot"/>
      </p:par>
    </p:tnLst>
  </p:timing>
  <p:hf hdr="0" ftr="0"/>
  <p:txStyles>
    <p:titleStyle>
      <a:lvl1pPr algn="l" defTabSz="457200" rtl="0" eaLnBrk="0" fontAlgn="base" hangingPunct="0">
        <a:spcBef>
          <a:spcPct val="0"/>
        </a:spcBef>
        <a:spcAft>
          <a:spcPct val="0"/>
        </a:spcAft>
        <a:defRPr sz="3000" kern="1200">
          <a:solidFill>
            <a:srgbClr val="0D1B43"/>
          </a:solidFill>
          <a:latin typeface="+mj-lt"/>
          <a:ea typeface="+mj-ea"/>
          <a:cs typeface="+mj-cs"/>
        </a:defRPr>
      </a:lvl1pPr>
      <a:lvl2pPr algn="l" defTabSz="457200" rtl="0" eaLnBrk="0" fontAlgn="base" hangingPunct="0">
        <a:spcBef>
          <a:spcPct val="0"/>
        </a:spcBef>
        <a:spcAft>
          <a:spcPct val="0"/>
        </a:spcAft>
        <a:defRPr sz="3000">
          <a:solidFill>
            <a:srgbClr val="0D1B43"/>
          </a:solidFill>
          <a:latin typeface="Arial" charset="0"/>
        </a:defRPr>
      </a:lvl2pPr>
      <a:lvl3pPr algn="l" defTabSz="457200" rtl="0" eaLnBrk="0" fontAlgn="base" hangingPunct="0">
        <a:spcBef>
          <a:spcPct val="0"/>
        </a:spcBef>
        <a:spcAft>
          <a:spcPct val="0"/>
        </a:spcAft>
        <a:defRPr sz="3000">
          <a:solidFill>
            <a:srgbClr val="0D1B43"/>
          </a:solidFill>
          <a:latin typeface="Arial" charset="0"/>
        </a:defRPr>
      </a:lvl3pPr>
      <a:lvl4pPr algn="l" defTabSz="457200" rtl="0" eaLnBrk="0" fontAlgn="base" hangingPunct="0">
        <a:spcBef>
          <a:spcPct val="0"/>
        </a:spcBef>
        <a:spcAft>
          <a:spcPct val="0"/>
        </a:spcAft>
        <a:defRPr sz="3000">
          <a:solidFill>
            <a:srgbClr val="0D1B43"/>
          </a:solidFill>
          <a:latin typeface="Arial" charset="0"/>
        </a:defRPr>
      </a:lvl4pPr>
      <a:lvl5pPr algn="l" defTabSz="457200" rtl="0" eaLnBrk="0" fontAlgn="base" hangingPunct="0">
        <a:spcBef>
          <a:spcPct val="0"/>
        </a:spcBef>
        <a:spcAft>
          <a:spcPct val="0"/>
        </a:spcAft>
        <a:defRPr sz="3000">
          <a:solidFill>
            <a:srgbClr val="0D1B43"/>
          </a:solidFill>
          <a:latin typeface="Arial" charset="0"/>
        </a:defRPr>
      </a:lvl5pPr>
      <a:lvl6pPr marL="457200" algn="l" defTabSz="457200" rtl="0" fontAlgn="base">
        <a:spcBef>
          <a:spcPct val="0"/>
        </a:spcBef>
        <a:spcAft>
          <a:spcPct val="0"/>
        </a:spcAft>
        <a:defRPr sz="3000">
          <a:solidFill>
            <a:srgbClr val="0D1B43"/>
          </a:solidFill>
          <a:latin typeface="Arial" charset="0"/>
        </a:defRPr>
      </a:lvl6pPr>
      <a:lvl7pPr marL="914400" algn="l" defTabSz="457200" rtl="0" fontAlgn="base">
        <a:spcBef>
          <a:spcPct val="0"/>
        </a:spcBef>
        <a:spcAft>
          <a:spcPct val="0"/>
        </a:spcAft>
        <a:defRPr sz="3000">
          <a:solidFill>
            <a:srgbClr val="0D1B43"/>
          </a:solidFill>
          <a:latin typeface="Arial" charset="0"/>
        </a:defRPr>
      </a:lvl7pPr>
      <a:lvl8pPr marL="1371600" algn="l" defTabSz="457200" rtl="0" fontAlgn="base">
        <a:spcBef>
          <a:spcPct val="0"/>
        </a:spcBef>
        <a:spcAft>
          <a:spcPct val="0"/>
        </a:spcAft>
        <a:defRPr sz="3000">
          <a:solidFill>
            <a:srgbClr val="0D1B43"/>
          </a:solidFill>
          <a:latin typeface="Arial" charset="0"/>
        </a:defRPr>
      </a:lvl8pPr>
      <a:lvl9pPr marL="1828800" algn="l" defTabSz="457200" rtl="0" fontAlgn="base">
        <a:spcBef>
          <a:spcPct val="0"/>
        </a:spcBef>
        <a:spcAft>
          <a:spcPct val="0"/>
        </a:spcAft>
        <a:defRPr sz="3000">
          <a:solidFill>
            <a:srgbClr val="0D1B43"/>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B7B6D-EE13-47EA-A348-F70EA4113C67}" type="datetimeFigureOut">
              <a:rPr lang="en-AU" smtClean="0"/>
              <a:t>12/03/2021</a:t>
            </a:fld>
            <a:endParaRPr lang="en-AU"/>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07868-A15B-4081-A600-5678E70D0A88}" type="slidenum">
              <a:rPr lang="en-AU" smtClean="0"/>
              <a:t>‹#›</a:t>
            </a:fld>
            <a:endParaRPr lang="en-AU"/>
          </a:p>
        </p:txBody>
      </p:sp>
    </p:spTree>
    <p:extLst>
      <p:ext uri="{BB962C8B-B14F-4D97-AF65-F5344CB8AC3E}">
        <p14:creationId xmlns:p14="http://schemas.microsoft.com/office/powerpoint/2010/main" val="178213926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FPqhc6sdyvw"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dex.dss.gov.au/document/491"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hyperlink" Target="https://dex.dss.gov.au/document/371" TargetMode="External"/><Relationship Id="rId4" Type="http://schemas.openxmlformats.org/officeDocument/2006/relationships/hyperlink" Target="https://dex.dss.gov.au/document/511"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hyperlink" Target="https://dex.dss.gov.au/document/81" TargetMode="External"/><Relationship Id="rId13" Type="http://schemas.openxmlformats.org/officeDocument/2006/relationships/hyperlink" Target="https://dex.dss.gov.au/document/376" TargetMode="External"/><Relationship Id="rId3" Type="http://schemas.openxmlformats.org/officeDocument/2006/relationships/hyperlink" Target="https://www.facs.nsw.gov.au/download?file=778254" TargetMode="External"/><Relationship Id="rId7" Type="http://schemas.openxmlformats.org/officeDocument/2006/relationships/hyperlink" Target="https://dex.dss.gov.au/document/796" TargetMode="External"/><Relationship Id="rId12" Type="http://schemas.openxmlformats.org/officeDocument/2006/relationships/hyperlink" Target="https://dex.dss.gov.au/document/371"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6" Type="http://schemas.openxmlformats.org/officeDocument/2006/relationships/hyperlink" Target="https://www.facs.nsw.gov.au/download?file=776047" TargetMode="External"/><Relationship Id="rId11" Type="http://schemas.openxmlformats.org/officeDocument/2006/relationships/hyperlink" Target="https://dex.dss.gov.au/document/511" TargetMode="External"/><Relationship Id="rId5" Type="http://schemas.openxmlformats.org/officeDocument/2006/relationships/hyperlink" Target="https://www.facs.nsw.gov.au/download?file=776048" TargetMode="External"/><Relationship Id="rId10" Type="http://schemas.openxmlformats.org/officeDocument/2006/relationships/hyperlink" Target="https://dex.dss.gov.au/document/121" TargetMode="External"/><Relationship Id="rId4" Type="http://schemas.openxmlformats.org/officeDocument/2006/relationships/hyperlink" Target="https://www.facs.nsw.gov.au/download?file=787490" TargetMode="External"/><Relationship Id="rId9" Type="http://schemas.openxmlformats.org/officeDocument/2006/relationships/hyperlink" Target="https://dex.dss.gov.au/document/296"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facs.nsw.gov.au/download?file=785709"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hyperlink" Target="https://www.mygovid.gov.au/need-help" TargetMode="External"/><Relationship Id="rId3" Type="http://schemas.openxmlformats.org/officeDocument/2006/relationships/hyperlink" Target="https://dex.dss.gov.au/" TargetMode="External"/><Relationship Id="rId7" Type="http://schemas.openxmlformats.org/officeDocument/2006/relationships/hyperlink" Target="tel:1300287539"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 Id="rId6" Type="http://schemas.openxmlformats.org/officeDocument/2006/relationships/hyperlink" Target="https://www.facs.nsw.gov.au/providers/children-families/early-intervention/TEI-program" TargetMode="External"/><Relationship Id="rId5" Type="http://schemas.openxmlformats.org/officeDocument/2006/relationships/hyperlink" Target="tel:1800020283" TargetMode="External"/><Relationship Id="rId4" Type="http://schemas.openxmlformats.org/officeDocument/2006/relationships/hyperlink" Target="mailto:dssdataexchange.helpdesk@dss.gov.au" TargetMode="External"/><Relationship Id="rId9" Type="http://schemas.openxmlformats.org/officeDocument/2006/relationships/hyperlink" Target="https://info.authorisationmanager.gov.au/hel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www.facs.nsw.gov.au/download?file=785709"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buNone/>
            </a:pPr>
            <a:r>
              <a:rPr lang="en-US" sz="5400" dirty="0" smtClean="0"/>
              <a:t>Targeted Earlier Intervention Program</a:t>
            </a:r>
          </a:p>
          <a:p>
            <a:pPr marL="0" indent="0">
              <a:buNone/>
            </a:pPr>
            <a:r>
              <a:rPr lang="en-US" dirty="0" smtClean="0"/>
              <a:t>Webinar 10: </a:t>
            </a:r>
            <a:r>
              <a:rPr lang="en-US" sz="2800" dirty="0" smtClean="0"/>
              <a:t>Community SCORE</a:t>
            </a:r>
          </a:p>
          <a:p>
            <a:pPr marL="0" indent="0">
              <a:buNone/>
            </a:pPr>
            <a:r>
              <a:rPr lang="en-US" sz="2800" dirty="0" smtClean="0"/>
              <a:t>Live recording: </a:t>
            </a:r>
            <a:r>
              <a:rPr lang="nn-NO" sz="2800" dirty="0">
                <a:hlinkClick r:id="rId3"/>
              </a:rPr>
              <a:t>https://</a:t>
            </a:r>
            <a:r>
              <a:rPr lang="nn-NO" sz="2800" dirty="0" smtClean="0">
                <a:hlinkClick r:id="rId3"/>
              </a:rPr>
              <a:t>www.youtube.com/watch?v=FPqhc6sdyvw</a:t>
            </a:r>
            <a:endParaRPr lang="nn-NO" sz="2800" dirty="0" smtClean="0"/>
          </a:p>
          <a:p>
            <a:pPr marL="0" indent="0">
              <a:buNone/>
            </a:pPr>
            <a:endParaRPr lang="nn-NO" sz="2800" dirty="0" smtClean="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a:t>
            </a:fld>
            <a:endParaRPr lang="en-US" altLang="en-US"/>
          </a:p>
        </p:txBody>
      </p:sp>
    </p:spTree>
    <p:extLst>
      <p:ext uri="{BB962C8B-B14F-4D97-AF65-F5344CB8AC3E}">
        <p14:creationId xmlns:p14="http://schemas.microsoft.com/office/powerpoint/2010/main" val="2667032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Community SCORE Domains - Examples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10</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609599" y="1420093"/>
            <a:ext cx="11263745" cy="4911723"/>
          </a:xfrm>
        </p:spPr>
        <p:txBody>
          <a:bodyPr/>
          <a:lstStyle/>
          <a:p>
            <a:pPr marL="0" indent="0">
              <a:buNone/>
            </a:pPr>
            <a:r>
              <a:rPr lang="en-US" sz="2800" dirty="0" smtClean="0">
                <a:latin typeface="Gotham" panose="02000504050000020004" pitchFamily="2" charset="0"/>
              </a:rPr>
              <a:t> </a:t>
            </a:r>
            <a:endParaRPr lang="en-US" sz="2800" dirty="0">
              <a:latin typeface="Gotham" panose="02000504050000020004" pitchFamily="2" charset="0"/>
            </a:endParaRPr>
          </a:p>
          <a:p>
            <a:pPr marL="0" indent="0">
              <a:buNone/>
            </a:pPr>
            <a:endParaRPr lang="en-AU" sz="2800" dirty="0"/>
          </a:p>
          <a:p>
            <a:pPr marL="0" indent="0">
              <a:buNone/>
            </a:pPr>
            <a:endParaRPr lang="en-AU" dirty="0"/>
          </a:p>
          <a:p>
            <a:pPr marL="0" indent="0">
              <a:buNone/>
            </a:pPr>
            <a:endParaRPr lang="en-US" dirty="0" smtClean="0"/>
          </a:p>
        </p:txBody>
      </p:sp>
      <p:pic>
        <p:nvPicPr>
          <p:cNvPr id="2" name="Picture 1"/>
          <p:cNvPicPr>
            <a:picLocks noChangeAspect="1"/>
          </p:cNvPicPr>
          <p:nvPr/>
        </p:nvPicPr>
        <p:blipFill>
          <a:blip r:embed="rId3"/>
          <a:stretch>
            <a:fillRect/>
          </a:stretch>
        </p:blipFill>
        <p:spPr>
          <a:xfrm>
            <a:off x="2172115" y="2038498"/>
            <a:ext cx="4026300" cy="920576"/>
          </a:xfrm>
          <a:prstGeom prst="rect">
            <a:avLst/>
          </a:prstGeom>
        </p:spPr>
      </p:pic>
      <p:pic>
        <p:nvPicPr>
          <p:cNvPr id="8" name="Picture 7"/>
          <p:cNvPicPr>
            <a:picLocks noChangeAspect="1"/>
          </p:cNvPicPr>
          <p:nvPr/>
        </p:nvPicPr>
        <p:blipFill>
          <a:blip r:embed="rId4"/>
          <a:stretch>
            <a:fillRect/>
          </a:stretch>
        </p:blipFill>
        <p:spPr>
          <a:xfrm>
            <a:off x="2172116" y="4129032"/>
            <a:ext cx="4026299" cy="920576"/>
          </a:xfrm>
          <a:prstGeom prst="rect">
            <a:avLst/>
          </a:prstGeom>
        </p:spPr>
      </p:pic>
      <p:sp>
        <p:nvSpPr>
          <p:cNvPr id="10" name="TextBox 9"/>
          <p:cNvSpPr txBox="1"/>
          <p:nvPr/>
        </p:nvSpPr>
        <p:spPr>
          <a:xfrm>
            <a:off x="2305287" y="1574456"/>
            <a:ext cx="7813963" cy="369332"/>
          </a:xfrm>
          <a:prstGeom prst="rect">
            <a:avLst/>
          </a:prstGeom>
          <a:noFill/>
        </p:spPr>
        <p:txBody>
          <a:bodyPr wrap="square" rtlCol="0">
            <a:spAutoFit/>
          </a:bodyPr>
          <a:lstStyle/>
          <a:p>
            <a:r>
              <a:rPr lang="en-US" b="1" dirty="0" smtClean="0">
                <a:solidFill>
                  <a:srgbClr val="3A5683"/>
                </a:solidFill>
              </a:rPr>
              <a:t>Activity									Community SCORE domain</a:t>
            </a:r>
            <a:endParaRPr lang="en-AU" b="1" dirty="0">
              <a:solidFill>
                <a:srgbClr val="3A5683"/>
              </a:solidFill>
            </a:endParaRPr>
          </a:p>
        </p:txBody>
      </p:sp>
      <p:pic>
        <p:nvPicPr>
          <p:cNvPr id="13" name="Picture 12"/>
          <p:cNvPicPr>
            <a:picLocks noChangeAspect="1"/>
          </p:cNvPicPr>
          <p:nvPr/>
        </p:nvPicPr>
        <p:blipFill>
          <a:blip r:embed="rId5"/>
          <a:stretch>
            <a:fillRect/>
          </a:stretch>
        </p:blipFill>
        <p:spPr>
          <a:xfrm>
            <a:off x="7436902" y="3072893"/>
            <a:ext cx="1463167" cy="877900"/>
          </a:xfrm>
          <a:prstGeom prst="rect">
            <a:avLst/>
          </a:prstGeom>
        </p:spPr>
      </p:pic>
      <p:pic>
        <p:nvPicPr>
          <p:cNvPr id="14" name="Picture 13"/>
          <p:cNvPicPr>
            <a:picLocks noChangeAspect="1"/>
          </p:cNvPicPr>
          <p:nvPr/>
        </p:nvPicPr>
        <p:blipFill>
          <a:blip r:embed="rId6"/>
          <a:stretch>
            <a:fillRect/>
          </a:stretch>
        </p:blipFill>
        <p:spPr>
          <a:xfrm>
            <a:off x="7436903" y="2087127"/>
            <a:ext cx="1463167" cy="877900"/>
          </a:xfrm>
          <a:prstGeom prst="rect">
            <a:avLst/>
          </a:prstGeom>
        </p:spPr>
      </p:pic>
      <p:pic>
        <p:nvPicPr>
          <p:cNvPr id="15" name="Picture 14"/>
          <p:cNvPicPr>
            <a:picLocks noChangeAspect="1"/>
          </p:cNvPicPr>
          <p:nvPr/>
        </p:nvPicPr>
        <p:blipFill>
          <a:blip r:embed="rId7"/>
          <a:stretch>
            <a:fillRect/>
          </a:stretch>
        </p:blipFill>
        <p:spPr>
          <a:xfrm>
            <a:off x="7436903" y="4145352"/>
            <a:ext cx="1463167" cy="877900"/>
          </a:xfrm>
          <a:prstGeom prst="rect">
            <a:avLst/>
          </a:prstGeom>
        </p:spPr>
      </p:pic>
      <p:pic>
        <p:nvPicPr>
          <p:cNvPr id="19" name="Picture 18"/>
          <p:cNvPicPr>
            <a:picLocks noChangeAspect="1"/>
          </p:cNvPicPr>
          <p:nvPr/>
        </p:nvPicPr>
        <p:blipFill>
          <a:blip r:embed="rId8"/>
          <a:stretch>
            <a:fillRect/>
          </a:stretch>
        </p:blipFill>
        <p:spPr>
          <a:xfrm>
            <a:off x="7436903" y="5242160"/>
            <a:ext cx="1463167" cy="877900"/>
          </a:xfrm>
          <a:prstGeom prst="rect">
            <a:avLst/>
          </a:prstGeom>
        </p:spPr>
      </p:pic>
      <p:sp>
        <p:nvSpPr>
          <p:cNvPr id="22" name="Right Arrow 21"/>
          <p:cNvSpPr/>
          <p:nvPr/>
        </p:nvSpPr>
        <p:spPr>
          <a:xfrm>
            <a:off x="6342225" y="2266024"/>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3" name="Right Arrow 22"/>
          <p:cNvSpPr/>
          <p:nvPr/>
        </p:nvSpPr>
        <p:spPr>
          <a:xfrm>
            <a:off x="6326876" y="3199159"/>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4" name="Right Arrow 23"/>
          <p:cNvSpPr/>
          <p:nvPr/>
        </p:nvSpPr>
        <p:spPr>
          <a:xfrm>
            <a:off x="6342225" y="4299156"/>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5" name="Right Arrow 24"/>
          <p:cNvSpPr/>
          <p:nvPr/>
        </p:nvSpPr>
        <p:spPr>
          <a:xfrm>
            <a:off x="6326876" y="5399153"/>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26" name="Picture 25"/>
          <p:cNvPicPr>
            <a:picLocks noChangeAspect="1"/>
          </p:cNvPicPr>
          <p:nvPr/>
        </p:nvPicPr>
        <p:blipFill>
          <a:blip r:embed="rId9"/>
          <a:stretch>
            <a:fillRect/>
          </a:stretch>
        </p:blipFill>
        <p:spPr>
          <a:xfrm>
            <a:off x="2172116" y="3132686"/>
            <a:ext cx="4026299" cy="920576"/>
          </a:xfrm>
          <a:prstGeom prst="rect">
            <a:avLst/>
          </a:prstGeom>
        </p:spPr>
      </p:pic>
      <p:pic>
        <p:nvPicPr>
          <p:cNvPr id="27" name="Picture 26"/>
          <p:cNvPicPr>
            <a:picLocks noChangeAspect="1"/>
          </p:cNvPicPr>
          <p:nvPr/>
        </p:nvPicPr>
        <p:blipFill>
          <a:blip r:embed="rId10"/>
          <a:stretch>
            <a:fillRect/>
          </a:stretch>
        </p:blipFill>
        <p:spPr>
          <a:xfrm>
            <a:off x="2172116" y="5199484"/>
            <a:ext cx="4026299" cy="920576"/>
          </a:xfrm>
          <a:prstGeom prst="rect">
            <a:avLst/>
          </a:prstGeom>
        </p:spPr>
      </p:pic>
    </p:spTree>
    <p:extLst>
      <p:ext uri="{BB962C8B-B14F-4D97-AF65-F5344CB8AC3E}">
        <p14:creationId xmlns:p14="http://schemas.microsoft.com/office/powerpoint/2010/main" val="133743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Community SCORE Rating Scale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11</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pSp>
        <p:nvGrpSpPr>
          <p:cNvPr id="13" name="Group 12"/>
          <p:cNvGrpSpPr/>
          <p:nvPr/>
        </p:nvGrpSpPr>
        <p:grpSpPr>
          <a:xfrm>
            <a:off x="609598" y="1527192"/>
            <a:ext cx="2222502" cy="799839"/>
            <a:chOff x="508217" y="737"/>
            <a:chExt cx="1333065" cy="799839"/>
          </a:xfrm>
        </p:grpSpPr>
        <p:sp>
          <p:nvSpPr>
            <p:cNvPr id="14" name="Rectangle 13"/>
            <p:cNvSpPr/>
            <p:nvPr/>
          </p:nvSpPr>
          <p:spPr>
            <a:xfrm>
              <a:off x="508217" y="737"/>
              <a:ext cx="1333065" cy="79983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TextBox 14"/>
            <p:cNvSpPr txBox="1"/>
            <p:nvPr/>
          </p:nvSpPr>
          <p:spPr>
            <a:xfrm>
              <a:off x="508217" y="737"/>
              <a:ext cx="1333065" cy="7998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600" kern="1200" dirty="0" smtClean="0"/>
                <a:t>1. No change</a:t>
              </a:r>
              <a:endParaRPr lang="en-US" sz="1600" kern="1200" dirty="0"/>
            </a:p>
          </p:txBody>
        </p:sp>
      </p:grpSp>
      <p:grpSp>
        <p:nvGrpSpPr>
          <p:cNvPr id="16" name="Group 15"/>
          <p:cNvGrpSpPr/>
          <p:nvPr/>
        </p:nvGrpSpPr>
        <p:grpSpPr>
          <a:xfrm>
            <a:off x="610034" y="2486435"/>
            <a:ext cx="2222066" cy="799839"/>
            <a:chOff x="508217" y="933884"/>
            <a:chExt cx="1333065" cy="799839"/>
          </a:xfrm>
        </p:grpSpPr>
        <p:sp>
          <p:nvSpPr>
            <p:cNvPr id="17" name="Rectangle 16"/>
            <p:cNvSpPr/>
            <p:nvPr/>
          </p:nvSpPr>
          <p:spPr>
            <a:xfrm>
              <a:off x="508217" y="933884"/>
              <a:ext cx="1333065" cy="79983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TextBox 17"/>
            <p:cNvSpPr txBox="1"/>
            <p:nvPr/>
          </p:nvSpPr>
          <p:spPr>
            <a:xfrm>
              <a:off x="508217" y="933884"/>
              <a:ext cx="1333065" cy="7998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600" kern="1200" dirty="0" smtClean="0"/>
                <a:t>2. Limited change with emerging engagement</a:t>
              </a:r>
              <a:endParaRPr lang="en-US" sz="1600" kern="1200" dirty="0"/>
            </a:p>
          </p:txBody>
        </p:sp>
      </p:grpSp>
      <p:grpSp>
        <p:nvGrpSpPr>
          <p:cNvPr id="19" name="Group 18"/>
          <p:cNvGrpSpPr/>
          <p:nvPr/>
        </p:nvGrpSpPr>
        <p:grpSpPr>
          <a:xfrm>
            <a:off x="609600" y="3439197"/>
            <a:ext cx="2222500" cy="799839"/>
            <a:chOff x="508217" y="1867030"/>
            <a:chExt cx="1333065" cy="799839"/>
          </a:xfrm>
        </p:grpSpPr>
        <p:sp>
          <p:nvSpPr>
            <p:cNvPr id="20" name="Rectangle 19"/>
            <p:cNvSpPr/>
            <p:nvPr/>
          </p:nvSpPr>
          <p:spPr>
            <a:xfrm>
              <a:off x="508217" y="1867030"/>
              <a:ext cx="1333065" cy="79983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TextBox 20"/>
            <p:cNvSpPr txBox="1"/>
            <p:nvPr/>
          </p:nvSpPr>
          <p:spPr>
            <a:xfrm>
              <a:off x="508217" y="1867030"/>
              <a:ext cx="1333065" cy="7998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600" kern="1200" dirty="0" smtClean="0"/>
                <a:t>3. Limited change with strong engagement</a:t>
              </a:r>
              <a:endParaRPr lang="en-US" sz="1600" kern="1200" dirty="0"/>
            </a:p>
          </p:txBody>
        </p:sp>
      </p:grpSp>
      <p:grpSp>
        <p:nvGrpSpPr>
          <p:cNvPr id="22" name="Group 21"/>
          <p:cNvGrpSpPr/>
          <p:nvPr/>
        </p:nvGrpSpPr>
        <p:grpSpPr>
          <a:xfrm>
            <a:off x="609599" y="4398440"/>
            <a:ext cx="2222501" cy="799839"/>
            <a:chOff x="508217" y="2800176"/>
            <a:chExt cx="1333065" cy="799839"/>
          </a:xfrm>
        </p:grpSpPr>
        <p:sp>
          <p:nvSpPr>
            <p:cNvPr id="23" name="Rectangle 22"/>
            <p:cNvSpPr/>
            <p:nvPr/>
          </p:nvSpPr>
          <p:spPr>
            <a:xfrm>
              <a:off x="508217" y="2800176"/>
              <a:ext cx="1333065" cy="79983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TextBox 23"/>
            <p:cNvSpPr txBox="1"/>
            <p:nvPr/>
          </p:nvSpPr>
          <p:spPr>
            <a:xfrm>
              <a:off x="508217" y="2800176"/>
              <a:ext cx="1333065" cy="7998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600" kern="1200" dirty="0" smtClean="0"/>
                <a:t>4. Moderate change</a:t>
              </a:r>
              <a:endParaRPr lang="en-US" sz="1600" kern="1200" dirty="0"/>
            </a:p>
          </p:txBody>
        </p:sp>
      </p:grpSp>
      <p:grpSp>
        <p:nvGrpSpPr>
          <p:cNvPr id="25" name="Group 24"/>
          <p:cNvGrpSpPr/>
          <p:nvPr/>
        </p:nvGrpSpPr>
        <p:grpSpPr>
          <a:xfrm>
            <a:off x="609600" y="5351202"/>
            <a:ext cx="2222500" cy="799839"/>
            <a:chOff x="508217" y="3733322"/>
            <a:chExt cx="1333065" cy="799839"/>
          </a:xfrm>
        </p:grpSpPr>
        <p:sp>
          <p:nvSpPr>
            <p:cNvPr id="26" name="Rectangle 25"/>
            <p:cNvSpPr/>
            <p:nvPr/>
          </p:nvSpPr>
          <p:spPr>
            <a:xfrm>
              <a:off x="508217" y="3733322"/>
              <a:ext cx="1333065" cy="79983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TextBox 26"/>
            <p:cNvSpPr txBox="1"/>
            <p:nvPr/>
          </p:nvSpPr>
          <p:spPr>
            <a:xfrm>
              <a:off x="508217" y="3733322"/>
              <a:ext cx="1333065" cy="7998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600" kern="1200" dirty="0" smtClean="0"/>
                <a:t>5. Significant change</a:t>
              </a:r>
              <a:endParaRPr lang="en-US" sz="1600" kern="1200" dirty="0"/>
            </a:p>
          </p:txBody>
        </p:sp>
      </p:grpSp>
      <p:sp>
        <p:nvSpPr>
          <p:cNvPr id="28" name="Content Placeholder 27"/>
          <p:cNvSpPr>
            <a:spLocks noGrp="1"/>
          </p:cNvSpPr>
          <p:nvPr>
            <p:ph idx="1"/>
          </p:nvPr>
        </p:nvSpPr>
        <p:spPr>
          <a:xfrm>
            <a:off x="3581400" y="1600202"/>
            <a:ext cx="7802880" cy="4525963"/>
          </a:xfrm>
        </p:spPr>
        <p:txBody>
          <a:bodyPr/>
          <a:lstStyle/>
          <a:p>
            <a:r>
              <a:rPr lang="en-US" dirty="0" smtClean="0"/>
              <a:t>A 5-point rating scale is used to report changes in community outcomes. </a:t>
            </a:r>
          </a:p>
          <a:p>
            <a:r>
              <a:rPr lang="en-US" dirty="0" smtClean="0"/>
              <a:t>To record a Community SCORE, you need to record a rating between 1 and 5 against the relevant domain.</a:t>
            </a:r>
          </a:p>
          <a:p>
            <a:r>
              <a:rPr lang="en-US" dirty="0" smtClean="0"/>
              <a:t>See the Data Exchange Protocols, pg. 38</a:t>
            </a:r>
            <a:endParaRPr lang="en-AU" dirty="0"/>
          </a:p>
        </p:txBody>
      </p:sp>
    </p:spTree>
    <p:extLst>
      <p:ext uri="{BB962C8B-B14F-4D97-AF65-F5344CB8AC3E}">
        <p14:creationId xmlns:p14="http://schemas.microsoft.com/office/powerpoint/2010/main" val="2931476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to use Community SCORE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2" name="Content Placeholder 1"/>
          <p:cNvSpPr>
            <a:spLocks noGrp="1"/>
          </p:cNvSpPr>
          <p:nvPr>
            <p:ph idx="1"/>
          </p:nvPr>
        </p:nvSpPr>
        <p:spPr>
          <a:xfrm>
            <a:off x="609600" y="1600203"/>
            <a:ext cx="4711700" cy="990597"/>
          </a:xfrm>
          <a:solidFill>
            <a:srgbClr val="F79646"/>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marL="0" indent="0" algn="ctr">
              <a:buNone/>
            </a:pPr>
            <a:r>
              <a:rPr lang="en-US" sz="2400" dirty="0" smtClean="0"/>
              <a:t>Method 1: Post-SCOREs for single sessions</a:t>
            </a:r>
            <a:endParaRPr lang="en-AU" sz="2400" dirty="0"/>
          </a:p>
        </p:txBody>
      </p:sp>
      <p:sp>
        <p:nvSpPr>
          <p:cNvPr id="7" name="Content Placeholder 1"/>
          <p:cNvSpPr txBox="1">
            <a:spLocks/>
          </p:cNvSpPr>
          <p:nvPr/>
        </p:nvSpPr>
        <p:spPr bwMode="auto">
          <a:xfrm>
            <a:off x="6096000" y="1587505"/>
            <a:ext cx="5486400" cy="1003295"/>
          </a:xfrm>
          <a:prstGeom prst="rect">
            <a:avLst/>
          </a:prstGeom>
          <a:solidFill>
            <a:srgbClr val="9BBB59"/>
          </a:solidFill>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US" sz="2400" dirty="0" smtClean="0">
                <a:solidFill>
                  <a:schemeClr val="bg1"/>
                </a:solidFill>
              </a:rPr>
              <a:t>Method 2: Pre- and post-SCOREs across multiple sessions</a:t>
            </a:r>
            <a:endParaRPr lang="en-AU" sz="2400" dirty="0">
              <a:solidFill>
                <a:schemeClr val="bg1"/>
              </a:solidFill>
            </a:endParaRPr>
          </a:p>
        </p:txBody>
      </p:sp>
      <p:cxnSp>
        <p:nvCxnSpPr>
          <p:cNvPr id="9" name="Straight Connector 8"/>
          <p:cNvCxnSpPr/>
          <p:nvPr/>
        </p:nvCxnSpPr>
        <p:spPr>
          <a:xfrm>
            <a:off x="5689600" y="1587504"/>
            <a:ext cx="25400" cy="4924421"/>
          </a:xfrm>
          <a:prstGeom prst="line">
            <a:avLst/>
          </a:prstGeom>
          <a:ln>
            <a:solidFill>
              <a:srgbClr val="3A5683"/>
            </a:solidFill>
          </a:ln>
        </p:spPr>
        <p:style>
          <a:lnRef idx="2">
            <a:schemeClr val="accent1"/>
          </a:lnRef>
          <a:fillRef idx="0">
            <a:schemeClr val="accent1"/>
          </a:fillRef>
          <a:effectRef idx="1">
            <a:schemeClr val="accent1"/>
          </a:effectRef>
          <a:fontRef idx="minor">
            <a:schemeClr val="tx1"/>
          </a:fontRef>
        </p:style>
      </p:cxnSp>
      <p:sp>
        <p:nvSpPr>
          <p:cNvPr id="12" name="Content Placeholder 1"/>
          <p:cNvSpPr txBox="1">
            <a:spLocks/>
          </p:cNvSpPr>
          <p:nvPr/>
        </p:nvSpPr>
        <p:spPr bwMode="auto">
          <a:xfrm>
            <a:off x="6096000" y="2590800"/>
            <a:ext cx="5486400" cy="3646227"/>
          </a:xfrm>
          <a:prstGeom prst="rect">
            <a:avLst/>
          </a:prstGeom>
          <a:solidFill>
            <a:srgbClr val="EBF1DE"/>
          </a:solidFill>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000" dirty="0" smtClean="0"/>
              <a:t>Report </a:t>
            </a:r>
            <a:r>
              <a:rPr lang="en-GB" sz="2000" dirty="0"/>
              <a:t>pre- and post-Community SCOREs </a:t>
            </a:r>
            <a:r>
              <a:rPr lang="en-GB" sz="2000" dirty="0" smtClean="0"/>
              <a:t>across </a:t>
            </a:r>
            <a:r>
              <a:rPr lang="en-GB" sz="2000" dirty="0"/>
              <a:t>multiple sessions. </a:t>
            </a:r>
            <a:endParaRPr lang="en-GB" sz="2000" dirty="0" smtClean="0"/>
          </a:p>
          <a:p>
            <a:r>
              <a:rPr lang="en-GB" sz="2000" dirty="0" smtClean="0"/>
              <a:t>For </a:t>
            </a:r>
            <a:r>
              <a:rPr lang="en-GB" sz="2000" dirty="0"/>
              <a:t>example: a series of workshops, forums or information sessions</a:t>
            </a:r>
            <a:endParaRPr lang="en-AU" sz="2000" dirty="0"/>
          </a:p>
          <a:p>
            <a:r>
              <a:rPr lang="en-GB" sz="2000" dirty="0"/>
              <a:t>You can only record Community SCOREs this way, if:</a:t>
            </a:r>
            <a:endParaRPr lang="en-AU" sz="2000" dirty="0"/>
          </a:p>
          <a:p>
            <a:pPr lvl="1"/>
            <a:r>
              <a:rPr lang="en-GB" sz="1600" dirty="0"/>
              <a:t>you have the same group of people attend 2 or more sessions</a:t>
            </a:r>
            <a:endParaRPr lang="en-AU" sz="1600" dirty="0"/>
          </a:p>
          <a:p>
            <a:pPr lvl="1"/>
            <a:r>
              <a:rPr lang="en-GB" sz="1600" dirty="0"/>
              <a:t>it is not practical or relevant to collect information from individual clients.</a:t>
            </a:r>
            <a:endParaRPr lang="en-AU" sz="1600" dirty="0"/>
          </a:p>
        </p:txBody>
      </p:sp>
      <p:sp>
        <p:nvSpPr>
          <p:cNvPr id="13" name="Content Placeholder 1"/>
          <p:cNvSpPr txBox="1">
            <a:spLocks/>
          </p:cNvSpPr>
          <p:nvPr/>
        </p:nvSpPr>
        <p:spPr bwMode="auto">
          <a:xfrm>
            <a:off x="610548" y="2590800"/>
            <a:ext cx="4711700" cy="2649939"/>
          </a:xfrm>
          <a:prstGeom prst="rect">
            <a:avLst/>
          </a:prstGeom>
          <a:solidFill>
            <a:schemeClr val="accent6">
              <a:lumMod val="20000"/>
              <a:lumOff val="80000"/>
            </a:schemeClr>
          </a:solidFill>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a:t>You can report one Community SCORE for a single session. </a:t>
            </a:r>
            <a:endParaRPr lang="en-US" sz="2000" dirty="0" smtClean="0"/>
          </a:p>
          <a:p>
            <a:r>
              <a:rPr lang="en-US" sz="2000" dirty="0" smtClean="0"/>
              <a:t>For </a:t>
            </a:r>
            <a:r>
              <a:rPr lang="en-US" sz="2000" dirty="0"/>
              <a:t>example:</a:t>
            </a:r>
          </a:p>
          <a:p>
            <a:pPr marL="685800" lvl="1">
              <a:buFont typeface="Arial" panose="020B0604020202020204" pitchFamily="34" charset="0"/>
              <a:buChar char="•"/>
            </a:pPr>
            <a:r>
              <a:rPr lang="en-US" sz="1600" dirty="0"/>
              <a:t>Community events</a:t>
            </a:r>
          </a:p>
          <a:p>
            <a:pPr marL="685800" lvl="1">
              <a:buFont typeface="Arial" panose="020B0604020202020204" pitchFamily="34" charset="0"/>
              <a:buChar char="•"/>
            </a:pPr>
            <a:r>
              <a:rPr lang="en-US" sz="1600" dirty="0"/>
              <a:t>Information nights or forums</a:t>
            </a:r>
          </a:p>
          <a:p>
            <a:pPr marL="685800" lvl="1">
              <a:buFont typeface="Arial" panose="020B0604020202020204" pitchFamily="34" charset="0"/>
              <a:buChar char="•"/>
            </a:pPr>
            <a:r>
              <a:rPr lang="en-US" sz="1600" dirty="0"/>
              <a:t>A one-off class or </a:t>
            </a:r>
            <a:r>
              <a:rPr lang="en-US" sz="1600" dirty="0" smtClean="0"/>
              <a:t>workshop (e.g. workshops held with a different group of people each time)</a:t>
            </a:r>
            <a:endParaRPr lang="en-AU" sz="1600" dirty="0"/>
          </a:p>
        </p:txBody>
      </p:sp>
    </p:spTree>
    <p:extLst>
      <p:ext uri="{BB962C8B-B14F-4D97-AF65-F5344CB8AC3E}">
        <p14:creationId xmlns:p14="http://schemas.microsoft.com/office/powerpoint/2010/main" val="683514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579997497"/>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Method 1: Post-SCOREs for single 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13</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3447227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 1: Post-SCOREs for single 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415637" y="1522048"/>
            <a:ext cx="7677485" cy="369332"/>
          </a:xfrm>
          <a:prstGeom prst="rect">
            <a:avLst/>
          </a:prstGeom>
          <a:noFill/>
        </p:spPr>
        <p:txBody>
          <a:bodyPr wrap="square" rtlCol="0">
            <a:spAutoFit/>
          </a:bodyPr>
          <a:lstStyle/>
          <a:p>
            <a:r>
              <a:rPr lang="en-US" b="1" dirty="0" smtClean="0"/>
              <a:t>Example 1. Using SCORE directly at a small community event</a:t>
            </a:r>
            <a:endParaRPr lang="en-AU" b="1" dirty="0"/>
          </a:p>
        </p:txBody>
      </p:sp>
      <p:sp>
        <p:nvSpPr>
          <p:cNvPr id="8" name="TextBox 7"/>
          <p:cNvSpPr txBox="1"/>
          <p:nvPr/>
        </p:nvSpPr>
        <p:spPr>
          <a:xfrm>
            <a:off x="415637" y="1892693"/>
            <a:ext cx="11332184" cy="685059"/>
          </a:xfrm>
          <a:prstGeom prst="rect">
            <a:avLst/>
          </a:prstGeom>
          <a:noFill/>
        </p:spPr>
        <p:txBody>
          <a:bodyPr wrap="square" rtlCol="0">
            <a:spAutoFit/>
          </a:bodyPr>
          <a:lstStyle/>
          <a:p>
            <a:pPr>
              <a:lnSpc>
                <a:spcPct val="107000"/>
              </a:lnSpc>
              <a:spcAft>
                <a:spcPts val="0"/>
              </a:spcAft>
            </a:pPr>
            <a:r>
              <a:rPr lang="en-AU" dirty="0" smtClean="0"/>
              <a:t>An </a:t>
            </a:r>
            <a:r>
              <a:rPr lang="en-AU" dirty="0"/>
              <a:t>organisation hosts a barbeque for families with children in the local area. They play games where adults and children can mix, e.g. soccer and sack races. </a:t>
            </a:r>
          </a:p>
        </p:txBody>
      </p:sp>
      <p:graphicFrame>
        <p:nvGraphicFramePr>
          <p:cNvPr id="9" name="Content Placeholder 5"/>
          <p:cNvGraphicFramePr>
            <a:graphicFrameLocks/>
          </p:cNvGraphicFramePr>
          <p:nvPr>
            <p:extLst>
              <p:ext uri="{D42A27DB-BD31-4B8C-83A1-F6EECF244321}">
                <p14:modId xmlns:p14="http://schemas.microsoft.com/office/powerpoint/2010/main" val="131997930"/>
              </p:ext>
            </p:extLst>
          </p:nvPr>
        </p:nvGraphicFramePr>
        <p:xfrm>
          <a:off x="595329" y="2711302"/>
          <a:ext cx="10972800" cy="3464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4677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 1: Post-SCOREs for single 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15</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415637" y="1479010"/>
            <a:ext cx="7677485" cy="369332"/>
          </a:xfrm>
          <a:prstGeom prst="rect">
            <a:avLst/>
          </a:prstGeom>
          <a:noFill/>
        </p:spPr>
        <p:txBody>
          <a:bodyPr wrap="square" rtlCol="0">
            <a:spAutoFit/>
          </a:bodyPr>
          <a:lstStyle/>
          <a:p>
            <a:r>
              <a:rPr lang="en-US" b="1" dirty="0" smtClean="0"/>
              <a:t>Example 2. Using SCORE directly at a large-scale community event</a:t>
            </a:r>
            <a:endParaRPr lang="en-AU" b="1" dirty="0"/>
          </a:p>
        </p:txBody>
      </p:sp>
      <p:sp>
        <p:nvSpPr>
          <p:cNvPr id="8" name="TextBox 7"/>
          <p:cNvSpPr txBox="1"/>
          <p:nvPr/>
        </p:nvSpPr>
        <p:spPr>
          <a:xfrm>
            <a:off x="415637" y="1848342"/>
            <a:ext cx="11332184" cy="646331"/>
          </a:xfrm>
          <a:prstGeom prst="rect">
            <a:avLst/>
          </a:prstGeom>
          <a:noFill/>
        </p:spPr>
        <p:txBody>
          <a:bodyPr wrap="square" rtlCol="0">
            <a:spAutoFit/>
          </a:bodyPr>
          <a:lstStyle/>
          <a:p>
            <a:r>
              <a:rPr lang="en-GB" dirty="0"/>
              <a:t>A group of TEI service providers organise an event to raise public awareness of mental illness. The event has stalls for local services and a series of talks from community members with lived experience of mental illness. </a:t>
            </a:r>
            <a:endParaRPr lang="en-AU" dirty="0"/>
          </a:p>
        </p:txBody>
      </p:sp>
      <p:graphicFrame>
        <p:nvGraphicFramePr>
          <p:cNvPr id="9" name="Content Placeholder 5"/>
          <p:cNvGraphicFramePr>
            <a:graphicFrameLocks/>
          </p:cNvGraphicFramePr>
          <p:nvPr>
            <p:extLst>
              <p:ext uri="{D42A27DB-BD31-4B8C-83A1-F6EECF244321}">
                <p14:modId xmlns:p14="http://schemas.microsoft.com/office/powerpoint/2010/main" val="3473605011"/>
              </p:ext>
            </p:extLst>
          </p:nvPr>
        </p:nvGraphicFramePr>
        <p:xfrm>
          <a:off x="511170" y="2593075"/>
          <a:ext cx="11071229" cy="3697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219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dirty="0"/>
              <a:t>We encourage service providers to think about more meaningful ways to record outcomes for large-scale community events.</a:t>
            </a:r>
            <a:endParaRPr lang="en-AU" sz="2800" dirty="0"/>
          </a:p>
          <a:p>
            <a:r>
              <a:rPr lang="en-GB" sz="2800" dirty="0"/>
              <a:t>You could survey community members who volunteered to organise the event. Their participation could have empowered them to contribute to local decision-making and improved their sense of belonging. </a:t>
            </a:r>
            <a:endParaRPr lang="en-AU" sz="2800" dirty="0"/>
          </a:p>
          <a:p>
            <a:r>
              <a:rPr lang="en-GB" sz="2800" dirty="0"/>
              <a:t>You could survey community members who spoke at the event. Their participation could have improved their confidence and empowerment. </a:t>
            </a:r>
            <a:endParaRPr lang="en-AU" sz="2800" dirty="0"/>
          </a:p>
        </p:txBody>
      </p:sp>
      <p:sp>
        <p:nvSpPr>
          <p:cNvPr id="3" name="Title 2"/>
          <p:cNvSpPr>
            <a:spLocks noGrp="1"/>
          </p:cNvSpPr>
          <p:nvPr>
            <p:ph type="title"/>
          </p:nvPr>
        </p:nvSpPr>
        <p:spPr/>
        <p:txBody>
          <a:bodyPr/>
          <a:lstStyle/>
          <a:p>
            <a:r>
              <a:rPr lang="en-US" dirty="0" smtClean="0"/>
              <a:t>How can we make this information more meaningful?</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2379981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 1: Post-SCOREs for single 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511170" y="1442738"/>
            <a:ext cx="7677485" cy="369332"/>
          </a:xfrm>
          <a:prstGeom prst="rect">
            <a:avLst/>
          </a:prstGeom>
          <a:noFill/>
        </p:spPr>
        <p:txBody>
          <a:bodyPr wrap="square" rtlCol="0">
            <a:spAutoFit/>
          </a:bodyPr>
          <a:lstStyle/>
          <a:p>
            <a:r>
              <a:rPr lang="en-US" b="1" dirty="0" smtClean="0"/>
              <a:t>Example 3. Using a survey tool for an information night</a:t>
            </a:r>
            <a:endParaRPr lang="en-AU" b="1" dirty="0"/>
          </a:p>
        </p:txBody>
      </p:sp>
      <p:sp>
        <p:nvSpPr>
          <p:cNvPr id="8" name="TextBox 7"/>
          <p:cNvSpPr txBox="1"/>
          <p:nvPr/>
        </p:nvSpPr>
        <p:spPr>
          <a:xfrm>
            <a:off x="511170" y="1848342"/>
            <a:ext cx="11071230" cy="388696"/>
          </a:xfrm>
          <a:prstGeom prst="rect">
            <a:avLst/>
          </a:prstGeom>
          <a:noFill/>
        </p:spPr>
        <p:txBody>
          <a:bodyPr wrap="square" rtlCol="0">
            <a:spAutoFit/>
          </a:bodyPr>
          <a:lstStyle/>
          <a:p>
            <a:pPr lvl="0" eaLnBrk="1" fontAlgn="auto" hangingPunct="1">
              <a:lnSpc>
                <a:spcPct val="107000"/>
              </a:lnSpc>
              <a:spcBef>
                <a:spcPts val="0"/>
              </a:spcBef>
              <a:spcAft>
                <a:spcPts val="0"/>
              </a:spcAft>
              <a:defRPr/>
            </a:pPr>
            <a:r>
              <a:rPr lang="en-AU" dirty="0"/>
              <a:t>A TEI service provider hosts an information session for new parents. </a:t>
            </a:r>
          </a:p>
        </p:txBody>
      </p:sp>
      <p:graphicFrame>
        <p:nvGraphicFramePr>
          <p:cNvPr id="9" name="Content Placeholder 5"/>
          <p:cNvGraphicFramePr>
            <a:graphicFrameLocks/>
          </p:cNvGraphicFramePr>
          <p:nvPr>
            <p:extLst>
              <p:ext uri="{D42A27DB-BD31-4B8C-83A1-F6EECF244321}">
                <p14:modId xmlns:p14="http://schemas.microsoft.com/office/powerpoint/2010/main" val="61105017"/>
              </p:ext>
            </p:extLst>
          </p:nvPr>
        </p:nvGraphicFramePr>
        <p:xfrm>
          <a:off x="511170" y="2237038"/>
          <a:ext cx="11071229" cy="4053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8958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Information session for new parents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2246620" y="1180196"/>
            <a:ext cx="7238573" cy="4945970"/>
          </a:xfrm>
          <a:prstGeom prst="rect">
            <a:avLst/>
          </a:prstGeom>
          <a:ln w="28575">
            <a:solidFill>
              <a:srgbClr val="3A5683"/>
            </a:solidFill>
          </a:ln>
        </p:spPr>
      </p:pic>
    </p:spTree>
    <p:extLst>
      <p:ext uri="{BB962C8B-B14F-4D97-AF65-F5344CB8AC3E}">
        <p14:creationId xmlns:p14="http://schemas.microsoft.com/office/powerpoint/2010/main" val="2847666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to use Community SCORE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19</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2" name="Content Placeholder 1"/>
          <p:cNvSpPr>
            <a:spLocks noGrp="1"/>
          </p:cNvSpPr>
          <p:nvPr>
            <p:ph idx="1"/>
          </p:nvPr>
        </p:nvSpPr>
        <p:spPr>
          <a:xfrm>
            <a:off x="609600" y="1600203"/>
            <a:ext cx="4711700" cy="990597"/>
          </a:xfrm>
          <a:solidFill>
            <a:srgbClr val="F79646"/>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marL="0" indent="0" algn="ctr">
              <a:buNone/>
            </a:pPr>
            <a:r>
              <a:rPr lang="en-US" sz="2400" dirty="0" smtClean="0"/>
              <a:t>Method 1: Post-SCOREs for single sessions</a:t>
            </a:r>
            <a:endParaRPr lang="en-AU" sz="2400" dirty="0"/>
          </a:p>
        </p:txBody>
      </p:sp>
      <p:sp>
        <p:nvSpPr>
          <p:cNvPr id="7" name="Content Placeholder 1"/>
          <p:cNvSpPr txBox="1">
            <a:spLocks/>
          </p:cNvSpPr>
          <p:nvPr/>
        </p:nvSpPr>
        <p:spPr bwMode="auto">
          <a:xfrm>
            <a:off x="6096000" y="1587505"/>
            <a:ext cx="5486400" cy="1003295"/>
          </a:xfrm>
          <a:prstGeom prst="rect">
            <a:avLst/>
          </a:prstGeom>
          <a:solidFill>
            <a:srgbClr val="9BBB59"/>
          </a:solidFill>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US" sz="2400" dirty="0" smtClean="0">
                <a:solidFill>
                  <a:schemeClr val="bg1"/>
                </a:solidFill>
              </a:rPr>
              <a:t>Method 2: Pre- and post-SCOREs across multiple sessions</a:t>
            </a:r>
            <a:endParaRPr lang="en-AU" sz="2400" dirty="0">
              <a:solidFill>
                <a:schemeClr val="bg1"/>
              </a:solidFill>
            </a:endParaRPr>
          </a:p>
        </p:txBody>
      </p:sp>
      <p:cxnSp>
        <p:nvCxnSpPr>
          <p:cNvPr id="9" name="Straight Connector 8"/>
          <p:cNvCxnSpPr/>
          <p:nvPr/>
        </p:nvCxnSpPr>
        <p:spPr>
          <a:xfrm>
            <a:off x="5689600" y="1587504"/>
            <a:ext cx="25400" cy="4924421"/>
          </a:xfrm>
          <a:prstGeom prst="line">
            <a:avLst/>
          </a:prstGeom>
          <a:ln>
            <a:solidFill>
              <a:srgbClr val="3A5683"/>
            </a:solidFill>
          </a:ln>
        </p:spPr>
        <p:style>
          <a:lnRef idx="2">
            <a:schemeClr val="accent1"/>
          </a:lnRef>
          <a:fillRef idx="0">
            <a:schemeClr val="accent1"/>
          </a:fillRef>
          <a:effectRef idx="1">
            <a:schemeClr val="accent1"/>
          </a:effectRef>
          <a:fontRef idx="minor">
            <a:schemeClr val="tx1"/>
          </a:fontRef>
        </p:style>
      </p:cxnSp>
      <p:sp>
        <p:nvSpPr>
          <p:cNvPr id="12" name="Content Placeholder 1"/>
          <p:cNvSpPr txBox="1">
            <a:spLocks/>
          </p:cNvSpPr>
          <p:nvPr/>
        </p:nvSpPr>
        <p:spPr bwMode="auto">
          <a:xfrm>
            <a:off x="6096000" y="2590800"/>
            <a:ext cx="5486400" cy="3646227"/>
          </a:xfrm>
          <a:prstGeom prst="rect">
            <a:avLst/>
          </a:prstGeom>
          <a:solidFill>
            <a:srgbClr val="EBF1DE"/>
          </a:solidFill>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000" dirty="0" smtClean="0"/>
              <a:t>Report </a:t>
            </a:r>
            <a:r>
              <a:rPr lang="en-GB" sz="2000" dirty="0"/>
              <a:t>pre- and post-Community SCOREs </a:t>
            </a:r>
            <a:r>
              <a:rPr lang="en-GB" sz="2000" dirty="0" smtClean="0"/>
              <a:t>across </a:t>
            </a:r>
            <a:r>
              <a:rPr lang="en-GB" sz="2000" dirty="0"/>
              <a:t>multiple sessions. </a:t>
            </a:r>
            <a:endParaRPr lang="en-GB" sz="2000" dirty="0" smtClean="0"/>
          </a:p>
          <a:p>
            <a:r>
              <a:rPr lang="en-GB" sz="2000" dirty="0" smtClean="0"/>
              <a:t>For </a:t>
            </a:r>
            <a:r>
              <a:rPr lang="en-GB" sz="2000" dirty="0"/>
              <a:t>example: a series of workshops, forums or information sessions</a:t>
            </a:r>
            <a:endParaRPr lang="en-AU" sz="2000" dirty="0"/>
          </a:p>
          <a:p>
            <a:r>
              <a:rPr lang="en-GB" sz="2000" dirty="0"/>
              <a:t>You can only record Community SCOREs this way, if:</a:t>
            </a:r>
            <a:endParaRPr lang="en-AU" sz="2000" dirty="0"/>
          </a:p>
          <a:p>
            <a:pPr lvl="1"/>
            <a:r>
              <a:rPr lang="en-GB" sz="1600" dirty="0"/>
              <a:t>you have the same group of people attend 2 or more sessions</a:t>
            </a:r>
            <a:endParaRPr lang="en-AU" sz="1600" dirty="0"/>
          </a:p>
          <a:p>
            <a:pPr lvl="1"/>
            <a:r>
              <a:rPr lang="en-GB" sz="1600" dirty="0"/>
              <a:t>it is not practical or relevant to collect information from individual clients.</a:t>
            </a:r>
            <a:endParaRPr lang="en-AU" sz="1600" dirty="0"/>
          </a:p>
        </p:txBody>
      </p:sp>
      <p:sp>
        <p:nvSpPr>
          <p:cNvPr id="13" name="Content Placeholder 1"/>
          <p:cNvSpPr txBox="1">
            <a:spLocks/>
          </p:cNvSpPr>
          <p:nvPr/>
        </p:nvSpPr>
        <p:spPr bwMode="auto">
          <a:xfrm>
            <a:off x="610548" y="2590800"/>
            <a:ext cx="4711700" cy="2649939"/>
          </a:xfrm>
          <a:prstGeom prst="rect">
            <a:avLst/>
          </a:prstGeom>
          <a:solidFill>
            <a:schemeClr val="accent6">
              <a:lumMod val="20000"/>
              <a:lumOff val="80000"/>
            </a:schemeClr>
          </a:solidFill>
          <a:ln/>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a:t>You can report one Community SCORE for a single session. </a:t>
            </a:r>
            <a:endParaRPr lang="en-US" sz="2000" dirty="0" smtClean="0"/>
          </a:p>
          <a:p>
            <a:r>
              <a:rPr lang="en-US" sz="2000" dirty="0" smtClean="0"/>
              <a:t>For </a:t>
            </a:r>
            <a:r>
              <a:rPr lang="en-US" sz="2000" dirty="0"/>
              <a:t>example:</a:t>
            </a:r>
          </a:p>
          <a:p>
            <a:pPr marL="685800" lvl="1">
              <a:buFont typeface="Arial" panose="020B0604020202020204" pitchFamily="34" charset="0"/>
              <a:buChar char="•"/>
            </a:pPr>
            <a:r>
              <a:rPr lang="en-US" sz="1600" dirty="0"/>
              <a:t>Community events</a:t>
            </a:r>
          </a:p>
          <a:p>
            <a:pPr marL="685800" lvl="1">
              <a:buFont typeface="Arial" panose="020B0604020202020204" pitchFamily="34" charset="0"/>
              <a:buChar char="•"/>
            </a:pPr>
            <a:r>
              <a:rPr lang="en-US" sz="1600" dirty="0"/>
              <a:t>Information nights or forums</a:t>
            </a:r>
          </a:p>
          <a:p>
            <a:pPr marL="685800" lvl="1">
              <a:buFont typeface="Arial" panose="020B0604020202020204" pitchFamily="34" charset="0"/>
              <a:buChar char="•"/>
            </a:pPr>
            <a:r>
              <a:rPr lang="en-US" sz="1600" dirty="0"/>
              <a:t>A one-off class or </a:t>
            </a:r>
            <a:r>
              <a:rPr lang="en-US" sz="1600" dirty="0" smtClean="0"/>
              <a:t>workshop (e.g. workshops held with a different group of people each time)</a:t>
            </a:r>
            <a:endParaRPr lang="en-AU" sz="1600" dirty="0"/>
          </a:p>
        </p:txBody>
      </p:sp>
    </p:spTree>
    <p:extLst>
      <p:ext uri="{BB962C8B-B14F-4D97-AF65-F5344CB8AC3E}">
        <p14:creationId xmlns:p14="http://schemas.microsoft.com/office/powerpoint/2010/main" val="99750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Purpose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Diagram 5"/>
          <p:cNvGraphicFramePr/>
          <p:nvPr>
            <p:extLst>
              <p:ext uri="{D42A27DB-BD31-4B8C-83A1-F6EECF244321}">
                <p14:modId xmlns:p14="http://schemas.microsoft.com/office/powerpoint/2010/main" val="856364338"/>
              </p:ext>
            </p:extLst>
          </p:nvPr>
        </p:nvGraphicFramePr>
        <p:xfrm>
          <a:off x="914400" y="1843617"/>
          <a:ext cx="10229850" cy="32998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914400" y="1843617"/>
            <a:ext cx="6497053" cy="584775"/>
          </a:xfrm>
          <a:prstGeom prst="rect">
            <a:avLst/>
          </a:prstGeom>
          <a:noFill/>
        </p:spPr>
        <p:txBody>
          <a:bodyPr wrap="square" rtlCol="0">
            <a:spAutoFit/>
          </a:bodyPr>
          <a:lstStyle/>
          <a:p>
            <a:r>
              <a:rPr lang="en-US" sz="3200" dirty="0" smtClean="0"/>
              <a:t>In this webinar we discuss:</a:t>
            </a:r>
            <a:endParaRPr lang="en-AU" sz="3200" dirty="0"/>
          </a:p>
        </p:txBody>
      </p:sp>
    </p:spTree>
    <p:extLst>
      <p:ext uri="{BB962C8B-B14F-4D97-AF65-F5344CB8AC3E}">
        <p14:creationId xmlns:p14="http://schemas.microsoft.com/office/powerpoint/2010/main" val="3323472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951227439"/>
              </p:ext>
            </p:extLst>
          </p:nvPr>
        </p:nvGraphicFramePr>
        <p:xfrm>
          <a:off x="609600" y="129995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Method 2: Pre- and Post-SCOREs for multiple 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20</a:t>
            </a:fld>
            <a:endParaRPr lang="en-US" altLang="en-US"/>
          </a:p>
        </p:txBody>
      </p:sp>
      <p:sp>
        <p:nvSpPr>
          <p:cNvPr id="7" name="Content Placeholder 5"/>
          <p:cNvSpPr txBox="1">
            <a:spLocks/>
          </p:cNvSpPr>
          <p:nvPr/>
        </p:nvSpPr>
        <p:spPr bwMode="auto">
          <a:xfrm>
            <a:off x="282053" y="5825913"/>
            <a:ext cx="6814784" cy="908532"/>
          </a:xfrm>
          <a:prstGeom prst="rect">
            <a:avLst/>
          </a:prstGeom>
          <a:solidFill>
            <a:schemeClr val="accent2">
              <a:lumMod val="40000"/>
              <a:lumOff val="60000"/>
            </a:schemeClr>
          </a:solidFill>
          <a:ln/>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600" b="1" dirty="0" smtClean="0"/>
              <a:t>Reminder: </a:t>
            </a:r>
            <a:r>
              <a:rPr lang="en-AU" sz="1600" dirty="0" smtClean="0"/>
              <a:t>You should only use this method, if: </a:t>
            </a:r>
          </a:p>
          <a:p>
            <a:pPr lvl="1"/>
            <a:r>
              <a:rPr lang="en-AU" sz="1400" dirty="0" smtClean="0"/>
              <a:t>you have the same group of people attend 2 or more sessions</a:t>
            </a:r>
          </a:p>
          <a:p>
            <a:pPr lvl="1"/>
            <a:r>
              <a:rPr lang="en-AU" sz="1400" dirty="0" smtClean="0"/>
              <a:t>it is not practical or relevant to collect information from individual</a:t>
            </a:r>
          </a:p>
        </p:txBody>
      </p:sp>
    </p:spTree>
    <p:extLst>
      <p:ext uri="{BB962C8B-B14F-4D97-AF65-F5344CB8AC3E}">
        <p14:creationId xmlns:p14="http://schemas.microsoft.com/office/powerpoint/2010/main" val="1165235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 </a:t>
            </a:r>
            <a:r>
              <a:rPr lang="en-US" dirty="0" smtClean="0"/>
              <a:t>2: Pre and Post-SCOREs </a:t>
            </a:r>
            <a:r>
              <a:rPr lang="en-US" dirty="0"/>
              <a:t>for </a:t>
            </a:r>
            <a:r>
              <a:rPr lang="en-US" dirty="0" smtClean="0"/>
              <a:t>multiple </a:t>
            </a:r>
            <a:r>
              <a:rPr lang="en-US" dirty="0"/>
              <a:t>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21</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511170" y="1442738"/>
            <a:ext cx="7677485" cy="369332"/>
          </a:xfrm>
          <a:prstGeom prst="rect">
            <a:avLst/>
          </a:prstGeom>
          <a:noFill/>
        </p:spPr>
        <p:txBody>
          <a:bodyPr wrap="square" rtlCol="0">
            <a:spAutoFit/>
          </a:bodyPr>
          <a:lstStyle/>
          <a:p>
            <a:r>
              <a:rPr lang="en-US" b="1" dirty="0" smtClean="0"/>
              <a:t>Example 1. Using a survey tool for </a:t>
            </a:r>
            <a:r>
              <a:rPr lang="en-US" b="1" dirty="0" err="1" smtClean="0"/>
              <a:t>interagencies</a:t>
            </a:r>
            <a:endParaRPr lang="en-AU" b="1" dirty="0"/>
          </a:p>
        </p:txBody>
      </p:sp>
      <p:sp>
        <p:nvSpPr>
          <p:cNvPr id="8" name="TextBox 7"/>
          <p:cNvSpPr txBox="1"/>
          <p:nvPr/>
        </p:nvSpPr>
        <p:spPr>
          <a:xfrm>
            <a:off x="511170" y="1848342"/>
            <a:ext cx="11071230" cy="367216"/>
          </a:xfrm>
          <a:prstGeom prst="rect">
            <a:avLst/>
          </a:prstGeom>
          <a:noFill/>
        </p:spPr>
        <p:txBody>
          <a:bodyPr wrap="square" rtlCol="0">
            <a:spAutoFit/>
          </a:bodyPr>
          <a:lstStyle/>
          <a:p>
            <a:pPr>
              <a:lnSpc>
                <a:spcPct val="107000"/>
              </a:lnSpc>
              <a:spcAft>
                <a:spcPts val="0"/>
              </a:spcAft>
            </a:pPr>
            <a:r>
              <a:rPr lang="en-AU" dirty="0" smtClean="0">
                <a:ea typeface="Calibri" panose="020F0502020204030204" pitchFamily="34" charset="0"/>
                <a:cs typeface="Times New Roman" panose="02020603050405020304" pitchFamily="18" charset="0"/>
              </a:rPr>
              <a:t>A </a:t>
            </a:r>
            <a:r>
              <a:rPr lang="en-AU" dirty="0">
                <a:ea typeface="Calibri" panose="020F0502020204030204" pitchFamily="34" charset="0"/>
                <a:cs typeface="Times New Roman" panose="02020603050405020304" pitchFamily="18" charset="0"/>
              </a:rPr>
              <a:t>TEI service provider hosts a </a:t>
            </a:r>
            <a:r>
              <a:rPr lang="en-AU" dirty="0" smtClean="0">
                <a:ea typeface="Calibri" panose="020F0502020204030204" pitchFamily="34" charset="0"/>
                <a:cs typeface="Times New Roman" panose="02020603050405020304" pitchFamily="18" charset="0"/>
              </a:rPr>
              <a:t>monthly interagency meetings with local service providers.</a:t>
            </a:r>
            <a:endParaRPr lang="en-AU" dirty="0">
              <a:ea typeface="Calibri" panose="020F0502020204030204" pitchFamily="34" charset="0"/>
              <a:cs typeface="Times New Roman" panose="02020603050405020304" pitchFamily="18" charset="0"/>
            </a:endParaRPr>
          </a:p>
        </p:txBody>
      </p:sp>
      <p:graphicFrame>
        <p:nvGraphicFramePr>
          <p:cNvPr id="9" name="Content Placeholder 5"/>
          <p:cNvGraphicFramePr>
            <a:graphicFrameLocks/>
          </p:cNvGraphicFramePr>
          <p:nvPr>
            <p:extLst>
              <p:ext uri="{D42A27DB-BD31-4B8C-83A1-F6EECF244321}">
                <p14:modId xmlns:p14="http://schemas.microsoft.com/office/powerpoint/2010/main" val="2432911923"/>
              </p:ext>
            </p:extLst>
          </p:nvPr>
        </p:nvGraphicFramePr>
        <p:xfrm>
          <a:off x="511170" y="2593075"/>
          <a:ext cx="11071229" cy="3697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0412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4883" y="193695"/>
            <a:ext cx="7347045" cy="605582"/>
          </a:xfrm>
        </p:spPr>
        <p:txBody>
          <a:bodyPr/>
          <a:lstStyle/>
          <a:p>
            <a:r>
              <a:rPr lang="en-US" dirty="0" smtClean="0"/>
              <a:t>Survey example: XYZ Community Interagency</a:t>
            </a:r>
            <a:endParaRPr lang="en-AU" dirty="0"/>
          </a:p>
        </p:txBody>
      </p:sp>
      <p:pic>
        <p:nvPicPr>
          <p:cNvPr id="2" name="Picture 1"/>
          <p:cNvPicPr>
            <a:picLocks noChangeAspect="1"/>
          </p:cNvPicPr>
          <p:nvPr/>
        </p:nvPicPr>
        <p:blipFill>
          <a:blip r:embed="rId3"/>
          <a:stretch>
            <a:fillRect/>
          </a:stretch>
        </p:blipFill>
        <p:spPr>
          <a:xfrm>
            <a:off x="404883" y="1586936"/>
            <a:ext cx="5257800" cy="4305300"/>
          </a:xfrm>
          <a:prstGeom prst="rect">
            <a:avLst/>
          </a:prstGeom>
          <a:ln>
            <a:solidFill>
              <a:schemeClr val="tx2"/>
            </a:solidFill>
          </a:ln>
        </p:spPr>
      </p:pic>
      <p:pic>
        <p:nvPicPr>
          <p:cNvPr id="10" name="Picture 9"/>
          <p:cNvPicPr>
            <a:picLocks noChangeAspect="1"/>
          </p:cNvPicPr>
          <p:nvPr/>
        </p:nvPicPr>
        <p:blipFill>
          <a:blip r:embed="rId4"/>
          <a:stretch>
            <a:fillRect/>
          </a:stretch>
        </p:blipFill>
        <p:spPr>
          <a:xfrm>
            <a:off x="6343650" y="496486"/>
            <a:ext cx="5238750" cy="4314825"/>
          </a:xfrm>
          <a:prstGeom prst="rect">
            <a:avLst/>
          </a:prstGeom>
          <a:ln>
            <a:solidFill>
              <a:schemeClr val="tx2"/>
            </a:solidFill>
          </a:ln>
        </p:spPr>
      </p:pic>
      <p:graphicFrame>
        <p:nvGraphicFramePr>
          <p:cNvPr id="11" name="Content Placeholder 7"/>
          <p:cNvGraphicFramePr>
            <a:graphicFrameLocks noGrp="1"/>
          </p:cNvGraphicFramePr>
          <p:nvPr>
            <p:ph idx="1"/>
            <p:extLst>
              <p:ext uri="{D42A27DB-BD31-4B8C-83A1-F6EECF244321}">
                <p14:modId xmlns:p14="http://schemas.microsoft.com/office/powerpoint/2010/main" val="3593292668"/>
              </p:ext>
            </p:extLst>
          </p:nvPr>
        </p:nvGraphicFramePr>
        <p:xfrm>
          <a:off x="5864984" y="5050988"/>
          <a:ext cx="6196082" cy="1583692"/>
        </p:xfrm>
        <a:graphic>
          <a:graphicData uri="http://schemas.openxmlformats.org/drawingml/2006/table">
            <a:tbl>
              <a:tblPr firstRow="1" firstCol="1" bandRow="1">
                <a:tableStyleId>{5DA37D80-6434-44D0-A028-1B22A696006F}</a:tableStyleId>
              </a:tblPr>
              <a:tblGrid>
                <a:gridCol w="2702370">
                  <a:extLst>
                    <a:ext uri="{9D8B030D-6E8A-4147-A177-3AD203B41FA5}">
                      <a16:colId xmlns:a16="http://schemas.microsoft.com/office/drawing/2014/main" val="1344038656"/>
                    </a:ext>
                  </a:extLst>
                </a:gridCol>
                <a:gridCol w="3493712">
                  <a:extLst>
                    <a:ext uri="{9D8B030D-6E8A-4147-A177-3AD203B41FA5}">
                      <a16:colId xmlns:a16="http://schemas.microsoft.com/office/drawing/2014/main" val="1707628528"/>
                    </a:ext>
                  </a:extLst>
                </a:gridCol>
              </a:tblGrid>
              <a:tr h="110488">
                <a:tc rowSpan="2">
                  <a:txBody>
                    <a:bodyPr/>
                    <a:lstStyle/>
                    <a:p>
                      <a:pPr algn="ctr">
                        <a:spcBef>
                          <a:spcPts val="240"/>
                        </a:spcBef>
                        <a:spcAft>
                          <a:spcPts val="240"/>
                        </a:spcAft>
                      </a:pPr>
                      <a:r>
                        <a:rPr lang="en-US" sz="1100" dirty="0" err="1" smtClean="0">
                          <a:effectLst/>
                          <a:latin typeface="Gotham" panose="02000504050000020004" pitchFamily="2" charset="0"/>
                          <a:ea typeface="Calibri" panose="020F0502020204030204" pitchFamily="34" charset="0"/>
                          <a:cs typeface="Arial" panose="020B0604020202020204" pitchFamily="34" charset="0"/>
                        </a:rPr>
                        <a:t>Organisational</a:t>
                      </a:r>
                      <a:r>
                        <a:rPr lang="en-US" sz="1100" baseline="0" dirty="0" smtClean="0">
                          <a:effectLst/>
                          <a:latin typeface="Gotham" panose="02000504050000020004" pitchFamily="2" charset="0"/>
                          <a:ea typeface="Calibri" panose="020F0502020204030204" pitchFamily="34" charset="0"/>
                          <a:cs typeface="Arial" panose="020B0604020202020204" pitchFamily="34" charset="0"/>
                        </a:rPr>
                        <a:t> knowledge, skills and practices</a:t>
                      </a:r>
                      <a:endParaRPr lang="en-AU" sz="11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en-GB" sz="1200" b="0" dirty="0">
                          <a:effectLst/>
                          <a:latin typeface="Gotham" panose="02000504050000020004" pitchFamily="2" charset="0"/>
                          <a:ea typeface="Calibri" panose="020F0502020204030204" pitchFamily="34" charset="0"/>
                          <a:cs typeface="Arial" panose="020B0604020202020204" pitchFamily="34" charset="0"/>
                        </a:rPr>
                        <a:t>I have a strong understanding of my communities needs</a:t>
                      </a:r>
                      <a:endParaRPr lang="en-AU" sz="1200" b="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22443501"/>
                  </a:ext>
                </a:extLst>
              </a:tr>
              <a:tr h="0">
                <a:tc vMerge="1">
                  <a:txBody>
                    <a:bodyPr/>
                    <a:lstStyle/>
                    <a:p>
                      <a:pPr algn="ctr">
                        <a:spcBef>
                          <a:spcPts val="240"/>
                        </a:spcBef>
                        <a:spcAft>
                          <a:spcPts val="240"/>
                        </a:spcAft>
                      </a:pPr>
                      <a:endParaRPr lang="en-AU" sz="11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en-GB" sz="1200" b="0">
                          <a:effectLst/>
                          <a:latin typeface="Gotham" panose="02000504050000020004" pitchFamily="2" charset="0"/>
                          <a:ea typeface="Calibri" panose="020F0502020204030204" pitchFamily="34" charset="0"/>
                          <a:cs typeface="Arial" panose="020B0604020202020204" pitchFamily="34" charset="0"/>
                        </a:rPr>
                        <a:t>I am aware of other organisations in my community who I can work with</a:t>
                      </a:r>
                      <a:endParaRPr lang="en-AU" sz="1200" b="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45347929"/>
                  </a:ext>
                </a:extLst>
              </a:tr>
              <a:tr h="0">
                <a:tc rowSpan="2">
                  <a:txBody>
                    <a:bodyPr/>
                    <a:lstStyle/>
                    <a:p>
                      <a:pPr algn="ctr">
                        <a:spcBef>
                          <a:spcPts val="240"/>
                        </a:spcBef>
                        <a:spcAft>
                          <a:spcPts val="240"/>
                        </a:spcAft>
                      </a:pPr>
                      <a:r>
                        <a:rPr lang="en-US" sz="1100" dirty="0" smtClean="0">
                          <a:effectLst/>
                          <a:latin typeface="Gotham" panose="02000504050000020004" pitchFamily="2" charset="0"/>
                          <a:ea typeface="Calibri" panose="020F0502020204030204" pitchFamily="34" charset="0"/>
                          <a:cs typeface="Arial" panose="020B0604020202020204" pitchFamily="34" charset="0"/>
                        </a:rPr>
                        <a:t>Community Infrastructure</a:t>
                      </a:r>
                      <a:r>
                        <a:rPr lang="en-US" sz="1100" baseline="0" dirty="0" smtClean="0">
                          <a:effectLst/>
                          <a:latin typeface="Gotham" panose="02000504050000020004" pitchFamily="2" charset="0"/>
                          <a:ea typeface="Calibri" panose="020F0502020204030204" pitchFamily="34" charset="0"/>
                          <a:cs typeface="Arial" panose="020B0604020202020204" pitchFamily="34" charset="0"/>
                        </a:rPr>
                        <a:t> and Networks</a:t>
                      </a:r>
                      <a:endParaRPr lang="en-AU" sz="11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en-GB" sz="1200" b="0">
                          <a:effectLst/>
                          <a:latin typeface="Gotham" panose="02000504050000020004" pitchFamily="2" charset="0"/>
                          <a:ea typeface="Calibri" panose="020F0502020204030204" pitchFamily="34" charset="0"/>
                          <a:cs typeface="Arial" panose="020B0604020202020204" pitchFamily="34" charset="0"/>
                        </a:rPr>
                        <a:t>I have strong relationships with other organisations in my community</a:t>
                      </a:r>
                      <a:endParaRPr lang="en-AU" sz="1200" b="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44392696"/>
                  </a:ext>
                </a:extLst>
              </a:tr>
              <a:tr h="0">
                <a:tc vMerge="1">
                  <a:txBody>
                    <a:bodyPr/>
                    <a:lstStyle/>
                    <a:p>
                      <a:pPr algn="ctr">
                        <a:spcBef>
                          <a:spcPts val="240"/>
                        </a:spcBef>
                        <a:spcAft>
                          <a:spcPts val="240"/>
                        </a:spcAft>
                      </a:pPr>
                      <a:endParaRPr lang="en-AU" sz="11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en-GB" sz="1200" b="0" dirty="0">
                          <a:effectLst/>
                          <a:latin typeface="Gotham" panose="02000504050000020004" pitchFamily="2" charset="0"/>
                          <a:ea typeface="Calibri" panose="020F0502020204030204" pitchFamily="34" charset="0"/>
                          <a:cs typeface="Arial" panose="020B0604020202020204" pitchFamily="34" charset="0"/>
                        </a:rPr>
                        <a:t>My relationships with other organisations help me respond to my client’s needs</a:t>
                      </a:r>
                      <a:endParaRPr lang="en-AU" sz="1200" b="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13143786"/>
                  </a:ext>
                </a:extLst>
              </a:tr>
            </a:tbl>
          </a:graphicData>
        </a:graphic>
      </p:graphicFrame>
    </p:spTree>
    <p:extLst>
      <p:ext uri="{BB962C8B-B14F-4D97-AF65-F5344CB8AC3E}">
        <p14:creationId xmlns:p14="http://schemas.microsoft.com/office/powerpoint/2010/main" val="14330021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 </a:t>
            </a:r>
            <a:r>
              <a:rPr lang="en-US" dirty="0" smtClean="0"/>
              <a:t>2: Pre and Post-SCOREs </a:t>
            </a:r>
            <a:r>
              <a:rPr lang="en-US" dirty="0"/>
              <a:t>for </a:t>
            </a:r>
            <a:r>
              <a:rPr lang="en-US" dirty="0" smtClean="0"/>
              <a:t>multiple </a:t>
            </a:r>
            <a:r>
              <a:rPr lang="en-US" dirty="0"/>
              <a:t>sessions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23</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511170" y="1442738"/>
            <a:ext cx="7677485" cy="369332"/>
          </a:xfrm>
          <a:prstGeom prst="rect">
            <a:avLst/>
          </a:prstGeom>
          <a:noFill/>
        </p:spPr>
        <p:txBody>
          <a:bodyPr wrap="square" rtlCol="0">
            <a:spAutoFit/>
          </a:bodyPr>
          <a:lstStyle/>
          <a:p>
            <a:r>
              <a:rPr lang="en-US" b="1" dirty="0" smtClean="0"/>
              <a:t>Example 3. Using a survey tool for workshops </a:t>
            </a:r>
            <a:endParaRPr lang="en-AU" b="1" dirty="0"/>
          </a:p>
        </p:txBody>
      </p:sp>
      <p:sp>
        <p:nvSpPr>
          <p:cNvPr id="8" name="TextBox 7"/>
          <p:cNvSpPr txBox="1"/>
          <p:nvPr/>
        </p:nvSpPr>
        <p:spPr>
          <a:xfrm>
            <a:off x="511170" y="1848342"/>
            <a:ext cx="11071230" cy="685059"/>
          </a:xfrm>
          <a:prstGeom prst="rect">
            <a:avLst/>
          </a:prstGeom>
          <a:noFill/>
        </p:spPr>
        <p:txBody>
          <a:bodyPr wrap="square" rtlCol="0">
            <a:spAutoFit/>
          </a:bodyPr>
          <a:lstStyle/>
          <a:p>
            <a:pPr>
              <a:lnSpc>
                <a:spcPct val="107000"/>
              </a:lnSpc>
              <a:spcAft>
                <a:spcPts val="0"/>
              </a:spcAft>
            </a:pPr>
            <a:r>
              <a:rPr lang="en-AU" dirty="0">
                <a:ea typeface="Calibri" panose="020F0502020204030204" pitchFamily="34" charset="0"/>
                <a:cs typeface="Times New Roman" panose="02020603050405020304" pitchFamily="18" charset="0"/>
              </a:rPr>
              <a:t>A TEI service provider hosts a series of workshops to help </a:t>
            </a:r>
            <a:r>
              <a:rPr lang="en-AU" dirty="0" smtClean="0">
                <a:ea typeface="Calibri" panose="020F0502020204030204" pitchFamily="34" charset="0"/>
                <a:cs typeface="Times New Roman" panose="02020603050405020304" pitchFamily="18" charset="0"/>
              </a:rPr>
              <a:t>other organisations </a:t>
            </a:r>
            <a:r>
              <a:rPr lang="en-AU" dirty="0">
                <a:ea typeface="Calibri" panose="020F0502020204030204" pitchFamily="34" charset="0"/>
                <a:cs typeface="Times New Roman" panose="02020603050405020304" pitchFamily="18" charset="0"/>
              </a:rPr>
              <a:t>use evidence and data</a:t>
            </a:r>
            <a:r>
              <a:rPr lang="en-AU" dirty="0" smtClean="0">
                <a:ea typeface="Calibri" panose="020F0502020204030204" pitchFamily="34" charset="0"/>
                <a:cs typeface="Times New Roman" panose="02020603050405020304" pitchFamily="18" charset="0"/>
              </a:rPr>
              <a:t>. They run 3 workshops with the same group of staff members. </a:t>
            </a:r>
            <a:endParaRPr lang="en-AU" dirty="0">
              <a:ea typeface="Calibri" panose="020F0502020204030204" pitchFamily="34" charset="0"/>
              <a:cs typeface="Times New Roman" panose="02020603050405020304" pitchFamily="18" charset="0"/>
            </a:endParaRPr>
          </a:p>
        </p:txBody>
      </p:sp>
      <p:graphicFrame>
        <p:nvGraphicFramePr>
          <p:cNvPr id="9" name="Content Placeholder 5"/>
          <p:cNvGraphicFramePr>
            <a:graphicFrameLocks/>
          </p:cNvGraphicFramePr>
          <p:nvPr>
            <p:extLst>
              <p:ext uri="{D42A27DB-BD31-4B8C-83A1-F6EECF244321}">
                <p14:modId xmlns:p14="http://schemas.microsoft.com/office/powerpoint/2010/main" val="2909952205"/>
              </p:ext>
            </p:extLst>
          </p:nvPr>
        </p:nvGraphicFramePr>
        <p:xfrm>
          <a:off x="511170" y="2593075"/>
          <a:ext cx="11071229" cy="3697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2261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a:stretch>
            <a:fillRect/>
          </a:stretch>
        </p:blipFill>
        <p:spPr>
          <a:xfrm>
            <a:off x="6105524" y="3032657"/>
            <a:ext cx="5267325" cy="3162300"/>
          </a:xfrm>
          <a:prstGeom prst="rect">
            <a:avLst/>
          </a:prstGeom>
          <a:ln>
            <a:solidFill>
              <a:schemeClr val="tx2"/>
            </a:solidFill>
          </a:ln>
        </p:spPr>
      </p:pic>
      <p:sp>
        <p:nvSpPr>
          <p:cNvPr id="3" name="Title 2"/>
          <p:cNvSpPr>
            <a:spLocks noGrp="1"/>
          </p:cNvSpPr>
          <p:nvPr>
            <p:ph type="title"/>
          </p:nvPr>
        </p:nvSpPr>
        <p:spPr/>
        <p:txBody>
          <a:bodyPr/>
          <a:lstStyle/>
          <a:p>
            <a:r>
              <a:rPr lang="en-US" dirty="0" smtClean="0"/>
              <a:t>Survey example: sector development workshops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4"/>
          <a:stretch>
            <a:fillRect/>
          </a:stretch>
        </p:blipFill>
        <p:spPr>
          <a:xfrm>
            <a:off x="609600" y="1876425"/>
            <a:ext cx="5286375" cy="3105150"/>
          </a:xfrm>
          <a:prstGeom prst="rect">
            <a:avLst/>
          </a:prstGeom>
          <a:ln>
            <a:solidFill>
              <a:schemeClr val="tx2"/>
            </a:solidFill>
          </a:ln>
        </p:spPr>
      </p:pic>
    </p:spTree>
    <p:extLst>
      <p:ext uri="{BB962C8B-B14F-4D97-AF65-F5344CB8AC3E}">
        <p14:creationId xmlns:p14="http://schemas.microsoft.com/office/powerpoint/2010/main" val="4178907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TEI Outcomes Matrix template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25</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609600" y="1420093"/>
            <a:ext cx="10972800" cy="4911723"/>
          </a:xfrm>
        </p:spPr>
        <p:txBody>
          <a:bodyPr/>
          <a:lstStyle/>
          <a:p>
            <a:pPr marL="0" indent="0">
              <a:buNone/>
            </a:pPr>
            <a:endParaRPr lang="en-AU" sz="2800" dirty="0"/>
          </a:p>
          <a:p>
            <a:pPr marL="0" indent="0">
              <a:buNone/>
            </a:pPr>
            <a:endParaRPr lang="en-AU" sz="2800" dirty="0"/>
          </a:p>
          <a:p>
            <a:pPr marL="0" indent="0">
              <a:buNone/>
            </a:pPr>
            <a:endParaRPr lang="en-AU" dirty="0"/>
          </a:p>
          <a:p>
            <a:pPr marL="0" indent="0">
              <a:buNone/>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598684502"/>
              </p:ext>
            </p:extLst>
          </p:nvPr>
        </p:nvGraphicFramePr>
        <p:xfrm>
          <a:off x="609600" y="1895602"/>
          <a:ext cx="10972800" cy="2120646"/>
        </p:xfrm>
        <a:graphic>
          <a:graphicData uri="http://schemas.openxmlformats.org/drawingml/2006/table">
            <a:tbl>
              <a:tblPr firstRow="1" firstCol="1" bandRow="1"/>
              <a:tblGrid>
                <a:gridCol w="2567635">
                  <a:extLst>
                    <a:ext uri="{9D8B030D-6E8A-4147-A177-3AD203B41FA5}">
                      <a16:colId xmlns:a16="http://schemas.microsoft.com/office/drawing/2014/main" val="2844814039"/>
                    </a:ext>
                  </a:extLst>
                </a:gridCol>
                <a:gridCol w="2192365">
                  <a:extLst>
                    <a:ext uri="{9D8B030D-6E8A-4147-A177-3AD203B41FA5}">
                      <a16:colId xmlns:a16="http://schemas.microsoft.com/office/drawing/2014/main" val="2454482567"/>
                    </a:ext>
                  </a:extLst>
                </a:gridCol>
                <a:gridCol w="2231868">
                  <a:extLst>
                    <a:ext uri="{9D8B030D-6E8A-4147-A177-3AD203B41FA5}">
                      <a16:colId xmlns:a16="http://schemas.microsoft.com/office/drawing/2014/main" val="2738191353"/>
                    </a:ext>
                  </a:extLst>
                </a:gridCol>
                <a:gridCol w="2095805">
                  <a:extLst>
                    <a:ext uri="{9D8B030D-6E8A-4147-A177-3AD203B41FA5}">
                      <a16:colId xmlns:a16="http://schemas.microsoft.com/office/drawing/2014/main" val="2995467585"/>
                    </a:ext>
                  </a:extLst>
                </a:gridCol>
                <a:gridCol w="1885127">
                  <a:extLst>
                    <a:ext uri="{9D8B030D-6E8A-4147-A177-3AD203B41FA5}">
                      <a16:colId xmlns:a16="http://schemas.microsoft.com/office/drawing/2014/main" val="3256796594"/>
                    </a:ext>
                  </a:extLst>
                </a:gridCol>
              </a:tblGrid>
              <a:tr h="539750">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TEI program client outcomes </a:t>
                      </a:r>
                      <a:b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b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(identified in program logic and schedule)</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dirty="0">
                          <a:solidFill>
                            <a:srgbClr val="FFFFFF"/>
                          </a:solidFill>
                          <a:effectLst/>
                          <a:latin typeface="Gotham" panose="02000504050000020004" pitchFamily="2" charset="0"/>
                          <a:ea typeface="Calibri" panose="020F0502020204030204" pitchFamily="34" charset="0"/>
                          <a:cs typeface="Arial" panose="020B0604020202020204" pitchFamily="34" charset="0"/>
                        </a:rPr>
                        <a:t>Service level outcomes</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gn="ctr">
                        <a:lnSpc>
                          <a:spcPct val="115000"/>
                        </a:lnSpc>
                        <a:spcAft>
                          <a:spcPts val="0"/>
                        </a:spcAft>
                      </a:pPr>
                      <a:r>
                        <a:rPr lang="en-US" sz="1100" dirty="0">
                          <a:solidFill>
                            <a:srgbClr val="FFFFFF"/>
                          </a:solidFill>
                          <a:effectLst/>
                          <a:latin typeface="Gotham" panose="02000504050000020004" pitchFamily="2" charset="0"/>
                          <a:ea typeface="Calibri" panose="020F0502020204030204" pitchFamily="34" charset="0"/>
                          <a:cs typeface="Arial" panose="020B0604020202020204" pitchFamily="34" charset="0"/>
                        </a:rPr>
                        <a:t>(identified in program logic)</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How will this be measured?</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When will this be measured?</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Who is responsible for measuring this outcome?</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1001247949"/>
                  </a:ext>
                </a:extLst>
              </a:tr>
              <a:tr h="972185">
                <a:tc>
                  <a:txBody>
                    <a:bodyPr/>
                    <a:lstStyle/>
                    <a:p>
                      <a:pPr indent="-226695">
                        <a:lnSpc>
                          <a:spcPct val="115000"/>
                        </a:lnSpc>
                        <a:spcAft>
                          <a:spcPts val="0"/>
                        </a:spcAft>
                      </a:pPr>
                      <a:r>
                        <a:rPr lang="en-AU" sz="1100">
                          <a:solidFill>
                            <a:srgbClr val="7F7F7F"/>
                          </a:solidFill>
                          <a:effectLst/>
                          <a:latin typeface="Gotham" panose="02000504050000020004" pitchFamily="2" charset="0"/>
                          <a:ea typeface="Calibri" panose="020F0502020204030204" pitchFamily="34" charset="0"/>
                          <a:cs typeface="Arial" panose="020B0604020202020204" pitchFamily="34" charset="0"/>
                        </a:rPr>
                        <a:t>List the domain and the TEI program client outcome. Add rows as needed.</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FFFFFF"/>
                    </a:solidFill>
                  </a:tcPr>
                </a:tc>
                <a:tc>
                  <a:txBody>
                    <a:bodyPr/>
                    <a:lstStyle/>
                    <a:p>
                      <a:pPr indent="-226695">
                        <a:lnSpc>
                          <a:spcPct val="115000"/>
                        </a:lnSpc>
                        <a:spcAft>
                          <a:spcPts val="0"/>
                        </a:spcAft>
                      </a:pPr>
                      <a:r>
                        <a:rPr lang="en-US" sz="1100" dirty="0">
                          <a:solidFill>
                            <a:srgbClr val="7F7F7F"/>
                          </a:solidFill>
                          <a:effectLst/>
                          <a:latin typeface="Gotham" panose="02000504050000020004" pitchFamily="2" charset="0"/>
                          <a:ea typeface="Calibri" panose="020F0502020204030204" pitchFamily="34" charset="0"/>
                          <a:cs typeface="Arial" panose="020B0604020202020204" pitchFamily="34" charset="0"/>
                        </a:rPr>
                        <a:t>List the specific client/community outcomes your activity is working towards.</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indent="-226695">
                        <a:lnSpc>
                          <a:spcPct val="115000"/>
                        </a:lnSpc>
                        <a:spcAft>
                          <a:spcPts val="600"/>
                        </a:spcAft>
                      </a:pPr>
                      <a:r>
                        <a:rPr lang="en-US" sz="1100">
                          <a:solidFill>
                            <a:srgbClr val="7F7F7F"/>
                          </a:solidFill>
                          <a:effectLst/>
                          <a:latin typeface="Gotham" panose="02000504050000020004" pitchFamily="2" charset="0"/>
                          <a:ea typeface="Calibri" panose="020F0502020204030204" pitchFamily="34" charset="0"/>
                          <a:cs typeface="Arial" panose="020B0604020202020204" pitchFamily="34" charset="0"/>
                        </a:rPr>
                        <a:t>Identify how these outcomes will be measured.</a:t>
                      </a:r>
                      <a:endParaRPr lang="en-AU" sz="120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600"/>
                        </a:spcAft>
                      </a:pPr>
                      <a:r>
                        <a:rPr lang="en-US" sz="1100">
                          <a:solidFill>
                            <a:srgbClr val="7F7F7F"/>
                          </a:solidFill>
                          <a:effectLst/>
                          <a:latin typeface="Gotham" panose="02000504050000020004" pitchFamily="2" charset="0"/>
                          <a:ea typeface="Calibri" panose="020F0502020204030204" pitchFamily="34" charset="0"/>
                          <a:cs typeface="Arial" panose="020B0604020202020204" pitchFamily="34" charset="0"/>
                        </a:rPr>
                        <a:t>List the questions you will ask and/or the tool you will use.</a:t>
                      </a:r>
                      <a:endParaRPr lang="en-AU" sz="120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600"/>
                        </a:spcAft>
                      </a:pPr>
                      <a:r>
                        <a:rPr lang="en-US" sz="1100">
                          <a:solidFill>
                            <a:srgbClr val="7F7F7F"/>
                          </a:solidFill>
                          <a:effectLst/>
                          <a:latin typeface="Gotham" panose="02000504050000020004" pitchFamily="2" charset="0"/>
                          <a:ea typeface="Calibri" panose="020F0502020204030204" pitchFamily="34" charset="0"/>
                          <a:cs typeface="Arial" panose="020B0604020202020204" pitchFamily="34" charset="0"/>
                        </a:rPr>
                        <a:t>List the SCORE domain the outcome will be recorded in the Data Exchange.</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indent="-226695">
                        <a:lnSpc>
                          <a:spcPct val="115000"/>
                        </a:lnSpc>
                        <a:spcAft>
                          <a:spcPts val="0"/>
                        </a:spcAft>
                      </a:pPr>
                      <a:r>
                        <a:rPr lang="en-US" sz="1100">
                          <a:solidFill>
                            <a:srgbClr val="7F7F7F"/>
                          </a:solidFill>
                          <a:effectLst/>
                          <a:latin typeface="Gotham" panose="02000504050000020004" pitchFamily="2" charset="0"/>
                          <a:ea typeface="Calibri" panose="020F0502020204030204" pitchFamily="34" charset="0"/>
                          <a:cs typeface="Arial" panose="020B0604020202020204" pitchFamily="34" charset="0"/>
                        </a:rPr>
                        <a:t>Describe when the outcome will measured.</a:t>
                      </a:r>
                      <a:endParaRPr lang="en-AU" sz="120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a:solidFill>
                            <a:srgbClr val="7F7F7F"/>
                          </a:solidFill>
                          <a:effectLst/>
                          <a:latin typeface="Gotham" panose="02000504050000020004" pitchFamily="2" charset="0"/>
                          <a:ea typeface="Calibri" panose="020F0502020204030204" pitchFamily="34" charset="0"/>
                          <a:cs typeface="Arial" panose="020B0604020202020204" pitchFamily="34" charset="0"/>
                        </a:rPr>
                        <a:t> </a:t>
                      </a:r>
                      <a:endParaRPr lang="en-AU" sz="120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a:solidFill>
                            <a:srgbClr val="7F7F7F"/>
                          </a:solidFill>
                          <a:effectLst/>
                          <a:latin typeface="Gotham" panose="02000504050000020004" pitchFamily="2" charset="0"/>
                          <a:ea typeface="Calibri" panose="020F0502020204030204" pitchFamily="34" charset="0"/>
                          <a:cs typeface="Arial" panose="020B0604020202020204" pitchFamily="34" charset="0"/>
                        </a:rPr>
                        <a:t>For example, when will you ask clients to complete the survey?</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indent="-226695">
                        <a:lnSpc>
                          <a:spcPct val="115000"/>
                        </a:lnSpc>
                        <a:spcAft>
                          <a:spcPts val="0"/>
                        </a:spcAft>
                      </a:pPr>
                      <a:r>
                        <a:rPr lang="en-US" sz="1100" dirty="0">
                          <a:solidFill>
                            <a:srgbClr val="7F7F7F"/>
                          </a:solidFill>
                          <a:effectLst/>
                          <a:latin typeface="Gotham" panose="02000504050000020004" pitchFamily="2" charset="0"/>
                          <a:ea typeface="Calibri" panose="020F0502020204030204" pitchFamily="34" charset="0"/>
                          <a:cs typeface="Arial" panose="020B0604020202020204" pitchFamily="34" charset="0"/>
                        </a:rPr>
                        <a:t>Describe who is responsible for measuring the outcome.</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dirty="0">
                          <a:solidFill>
                            <a:srgbClr val="7F7F7F"/>
                          </a:solidFill>
                          <a:effectLst/>
                          <a:latin typeface="Gotham" panose="02000504050000020004" pitchFamily="2" charset="0"/>
                          <a:ea typeface="Calibri" panose="020F0502020204030204" pitchFamily="34" charset="0"/>
                          <a:cs typeface="Arial" panose="020B0604020202020204" pitchFamily="34" charset="0"/>
                        </a:rPr>
                        <a:t> </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dirty="0">
                          <a:solidFill>
                            <a:srgbClr val="7F7F7F"/>
                          </a:solidFill>
                          <a:effectLst/>
                          <a:latin typeface="Gotham" panose="02000504050000020004" pitchFamily="2" charset="0"/>
                          <a:ea typeface="Calibri" panose="020F0502020204030204" pitchFamily="34" charset="0"/>
                          <a:cs typeface="Arial" panose="020B0604020202020204" pitchFamily="34" charset="0"/>
                        </a:rPr>
                        <a:t>For example, will clients complete a survey or will a practitioner observe the client?</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72149554"/>
                  </a:ext>
                </a:extLst>
              </a:tr>
            </a:tbl>
          </a:graphicData>
        </a:graphic>
      </p:graphicFrame>
      <p:sp>
        <p:nvSpPr>
          <p:cNvPr id="7" name="Rectangle 1"/>
          <p:cNvSpPr>
            <a:spLocks noChangeArrowheads="1"/>
          </p:cNvSpPr>
          <p:nvPr/>
        </p:nvSpPr>
        <p:spPr bwMode="auto">
          <a:xfrm>
            <a:off x="609600" y="24987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Tree>
    <p:extLst>
      <p:ext uri="{BB962C8B-B14F-4D97-AF65-F5344CB8AC3E}">
        <p14:creationId xmlns:p14="http://schemas.microsoft.com/office/powerpoint/2010/main" val="1177638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61666"/>
            <a:ext cx="11166764" cy="605582"/>
          </a:xfrm>
        </p:spPr>
        <p:txBody>
          <a:bodyPr/>
          <a:lstStyle/>
          <a:p>
            <a:r>
              <a:rPr lang="en-US" dirty="0" smtClean="0"/>
              <a:t>Using Community SCORE – </a:t>
            </a:r>
            <a:r>
              <a:rPr lang="en-US" sz="2800" dirty="0" smtClean="0"/>
              <a:t>Parenting information session example</a:t>
            </a:r>
            <a:endParaRPr lang="en-AU" sz="2800"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415636" y="1420093"/>
            <a:ext cx="11360728" cy="4911723"/>
          </a:xfrm>
        </p:spPr>
        <p:txBody>
          <a:bodyPr/>
          <a:lstStyle/>
          <a:p>
            <a:pPr marL="0" indent="0">
              <a:buNone/>
            </a:pPr>
            <a:endParaRPr lang="en-AU" sz="2800" dirty="0"/>
          </a:p>
          <a:p>
            <a:pPr marL="0" indent="0">
              <a:buNone/>
            </a:pPr>
            <a:endParaRPr lang="en-AU" sz="2800" dirty="0"/>
          </a:p>
          <a:p>
            <a:pPr marL="0" indent="0">
              <a:buNone/>
            </a:pPr>
            <a:endParaRPr lang="en-AU" dirty="0"/>
          </a:p>
          <a:p>
            <a:pPr marL="0" indent="0">
              <a:buNone/>
            </a:pPr>
            <a:endParaRPr lang="en-US" dirty="0" smtClean="0"/>
          </a:p>
        </p:txBody>
      </p:sp>
      <p:sp>
        <p:nvSpPr>
          <p:cNvPr id="7" name="Rectangle 1"/>
          <p:cNvSpPr>
            <a:spLocks noChangeArrowheads="1"/>
          </p:cNvSpPr>
          <p:nvPr/>
        </p:nvSpPr>
        <p:spPr bwMode="auto">
          <a:xfrm>
            <a:off x="609600" y="24987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graphicFrame>
        <p:nvGraphicFramePr>
          <p:cNvPr id="8" name="Table 7"/>
          <p:cNvGraphicFramePr>
            <a:graphicFrameLocks noGrp="1"/>
          </p:cNvGraphicFramePr>
          <p:nvPr>
            <p:extLst>
              <p:ext uri="{D42A27DB-BD31-4B8C-83A1-F6EECF244321}">
                <p14:modId xmlns:p14="http://schemas.microsoft.com/office/powerpoint/2010/main" val="2922162483"/>
              </p:ext>
            </p:extLst>
          </p:nvPr>
        </p:nvGraphicFramePr>
        <p:xfrm>
          <a:off x="609600" y="1993614"/>
          <a:ext cx="10972800" cy="3739134"/>
        </p:xfrm>
        <a:graphic>
          <a:graphicData uri="http://schemas.openxmlformats.org/drawingml/2006/table">
            <a:tbl>
              <a:tblPr firstRow="1" firstCol="1" bandRow="1"/>
              <a:tblGrid>
                <a:gridCol w="2567635">
                  <a:extLst>
                    <a:ext uri="{9D8B030D-6E8A-4147-A177-3AD203B41FA5}">
                      <a16:colId xmlns:a16="http://schemas.microsoft.com/office/drawing/2014/main" val="2432476973"/>
                    </a:ext>
                  </a:extLst>
                </a:gridCol>
                <a:gridCol w="2192365">
                  <a:extLst>
                    <a:ext uri="{9D8B030D-6E8A-4147-A177-3AD203B41FA5}">
                      <a16:colId xmlns:a16="http://schemas.microsoft.com/office/drawing/2014/main" val="4202000735"/>
                    </a:ext>
                  </a:extLst>
                </a:gridCol>
                <a:gridCol w="2231868">
                  <a:extLst>
                    <a:ext uri="{9D8B030D-6E8A-4147-A177-3AD203B41FA5}">
                      <a16:colId xmlns:a16="http://schemas.microsoft.com/office/drawing/2014/main" val="4203976385"/>
                    </a:ext>
                  </a:extLst>
                </a:gridCol>
                <a:gridCol w="2095805">
                  <a:extLst>
                    <a:ext uri="{9D8B030D-6E8A-4147-A177-3AD203B41FA5}">
                      <a16:colId xmlns:a16="http://schemas.microsoft.com/office/drawing/2014/main" val="1099514171"/>
                    </a:ext>
                  </a:extLst>
                </a:gridCol>
                <a:gridCol w="1885127">
                  <a:extLst>
                    <a:ext uri="{9D8B030D-6E8A-4147-A177-3AD203B41FA5}">
                      <a16:colId xmlns:a16="http://schemas.microsoft.com/office/drawing/2014/main" val="2186317371"/>
                    </a:ext>
                  </a:extLst>
                </a:gridCol>
              </a:tblGrid>
              <a:tr h="539750">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TEI program client outcomes </a:t>
                      </a:r>
                      <a:b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b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(identified in program logic and schedule)</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Service level outcomes</a:t>
                      </a:r>
                      <a:endParaRPr lang="en-AU" sz="1200">
                        <a:effectLst/>
                        <a:latin typeface="Gotham" panose="02000504050000020004" pitchFamily="2" charset="0"/>
                        <a:ea typeface="Calibri" panose="020F0502020204030204" pitchFamily="34" charset="0"/>
                        <a:cs typeface="Arial" panose="020B0604020202020204" pitchFamily="34" charset="0"/>
                      </a:endParaRPr>
                    </a:p>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(identified in program logic)</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How will this be measured?</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When will this be measured?</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indent="-226695" algn="ctr">
                        <a:lnSpc>
                          <a:spcPct val="115000"/>
                        </a:lnSpc>
                        <a:spcAft>
                          <a:spcPts val="0"/>
                        </a:spcAft>
                      </a:pPr>
                      <a:r>
                        <a:rPr lang="en-US" sz="1100">
                          <a:solidFill>
                            <a:srgbClr val="FFFFFF"/>
                          </a:solidFill>
                          <a:effectLst/>
                          <a:latin typeface="Gotham" panose="02000504050000020004" pitchFamily="2" charset="0"/>
                          <a:ea typeface="Calibri" panose="020F0502020204030204" pitchFamily="34" charset="0"/>
                          <a:cs typeface="Arial" panose="020B0604020202020204" pitchFamily="34" charset="0"/>
                        </a:rPr>
                        <a:t>Who is responsible for measuring this outcome?</a:t>
                      </a:r>
                      <a:endParaRPr lang="en-AU" sz="12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3136822855"/>
                  </a:ext>
                </a:extLst>
              </a:tr>
              <a:tr h="972185">
                <a:tc>
                  <a:txBody>
                    <a:bodyPr/>
                    <a:lstStyle/>
                    <a:p>
                      <a:pPr indent="-226695">
                        <a:lnSpc>
                          <a:spcPct val="115000"/>
                        </a:lnSpc>
                        <a:spcAft>
                          <a:spcPts val="0"/>
                        </a:spcAft>
                      </a:pPr>
                      <a:r>
                        <a:rPr lang="en-AU" sz="1100" b="1" dirty="0">
                          <a:effectLst/>
                          <a:latin typeface="Gotham" panose="02000504050000020004" pitchFamily="2" charset="0"/>
                          <a:ea typeface="Calibri" panose="020F0502020204030204" pitchFamily="34" charset="0"/>
                          <a:cs typeface="Arial" panose="020B0604020202020204" pitchFamily="34" charset="0"/>
                        </a:rPr>
                        <a:t>Social and Community Domain</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AU" sz="1100" dirty="0">
                          <a:effectLst/>
                          <a:latin typeface="Gotham" panose="02000504050000020004" pitchFamily="2" charset="0"/>
                          <a:ea typeface="Calibri" panose="020F0502020204030204" pitchFamily="34" charset="0"/>
                          <a:cs typeface="Arial" panose="020B0604020202020204" pitchFamily="34" charset="0"/>
                        </a:rPr>
                        <a:t>Increased participation in community events/increased sense of belonging to the community</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AU" sz="1100" b="1" dirty="0">
                          <a:effectLst/>
                          <a:latin typeface="Gotham" panose="02000504050000020004" pitchFamily="2" charset="0"/>
                          <a:ea typeface="Calibri" panose="020F0502020204030204" pitchFamily="34" charset="0"/>
                          <a:cs typeface="Arial" panose="020B0604020202020204" pitchFamily="34" charset="0"/>
                        </a:rPr>
                        <a:t> </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2060"/>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FFFFFF"/>
                    </a:solidFill>
                  </a:tcPr>
                </a:tc>
                <a:tc>
                  <a:txBody>
                    <a:bodyPr/>
                    <a:lstStyle/>
                    <a:p>
                      <a:pPr indent="-226695">
                        <a:lnSpc>
                          <a:spcPct val="115000"/>
                        </a:lnSpc>
                        <a:spcAft>
                          <a:spcPts val="0"/>
                        </a:spcAft>
                      </a:pPr>
                      <a:r>
                        <a:rPr lang="en-US" sz="1100" dirty="0" smtClean="0">
                          <a:effectLst/>
                          <a:latin typeface="Gotham" panose="02000504050000020004" pitchFamily="2" charset="0"/>
                          <a:ea typeface="Calibri" panose="020F0502020204030204" pitchFamily="34" charset="0"/>
                          <a:cs typeface="Arial" panose="020B0604020202020204" pitchFamily="34" charset="0"/>
                        </a:rPr>
                        <a:t>Increase</a:t>
                      </a:r>
                      <a:r>
                        <a:rPr lang="en-US" sz="1100" baseline="0" dirty="0" smtClean="0">
                          <a:effectLst/>
                          <a:latin typeface="Gotham" panose="02000504050000020004" pitchFamily="2" charset="0"/>
                          <a:ea typeface="Calibri" panose="020F0502020204030204" pitchFamily="34" charset="0"/>
                          <a:cs typeface="Arial" panose="020B0604020202020204" pitchFamily="34" charset="0"/>
                        </a:rPr>
                        <a:t> p</a:t>
                      </a:r>
                      <a:r>
                        <a:rPr lang="en-US" sz="1100" dirty="0" smtClean="0">
                          <a:effectLst/>
                          <a:latin typeface="Gotham" panose="02000504050000020004" pitchFamily="2" charset="0"/>
                          <a:ea typeface="Calibri" panose="020F0502020204030204" pitchFamily="34" charset="0"/>
                          <a:cs typeface="Arial" panose="020B0604020202020204" pitchFamily="34" charset="0"/>
                        </a:rPr>
                        <a:t>arents knowledge</a:t>
                      </a:r>
                      <a:r>
                        <a:rPr lang="en-US" sz="1100" baseline="0" dirty="0" smtClean="0">
                          <a:effectLst/>
                          <a:latin typeface="Gotham" panose="02000504050000020004" pitchFamily="2" charset="0"/>
                          <a:ea typeface="Calibri" panose="020F0502020204030204" pitchFamily="34" charset="0"/>
                          <a:cs typeface="Arial" panose="020B0604020202020204" pitchFamily="34" charset="0"/>
                        </a:rPr>
                        <a:t> of </a:t>
                      </a:r>
                      <a:r>
                        <a:rPr lang="en-US" sz="1100" dirty="0" smtClean="0">
                          <a:effectLst/>
                          <a:latin typeface="Gotham" panose="02000504050000020004" pitchFamily="2" charset="0"/>
                          <a:ea typeface="Calibri" panose="020F0502020204030204" pitchFamily="34" charset="0"/>
                          <a:cs typeface="Arial" panose="020B0604020202020204" pitchFamily="34" charset="0"/>
                        </a:rPr>
                        <a:t>services </a:t>
                      </a:r>
                      <a:r>
                        <a:rPr lang="en-US" sz="1100" dirty="0">
                          <a:effectLst/>
                          <a:latin typeface="Gotham" panose="02000504050000020004" pitchFamily="2" charset="0"/>
                          <a:ea typeface="Calibri" panose="020F0502020204030204" pitchFamily="34" charset="0"/>
                          <a:cs typeface="Arial" panose="020B0604020202020204" pitchFamily="34" charset="0"/>
                        </a:rPr>
                        <a:t>in their community</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indent="-226695">
                        <a:lnSpc>
                          <a:spcPct val="115000"/>
                        </a:lnSpc>
                        <a:spcAft>
                          <a:spcPts val="600"/>
                        </a:spcAft>
                      </a:pPr>
                      <a:r>
                        <a:rPr lang="en-US" sz="1100" dirty="0">
                          <a:effectLst/>
                          <a:latin typeface="Gotham" panose="02000504050000020004" pitchFamily="2" charset="0"/>
                          <a:ea typeface="Calibri" panose="020F0502020204030204" pitchFamily="34" charset="0"/>
                          <a:cs typeface="Arial" panose="020B0604020202020204" pitchFamily="34" charset="0"/>
                        </a:rPr>
                        <a:t>Attendees complete a short survey with 2 questions on a 5-point Likert scale:</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sz="1100" dirty="0">
                          <a:effectLst/>
                          <a:latin typeface="Gotham" panose="02000504050000020004" pitchFamily="2" charset="0"/>
                          <a:ea typeface="Calibri" panose="020F0502020204030204" pitchFamily="34" charset="0"/>
                          <a:cs typeface="Arial" panose="020B0604020202020204" pitchFamily="34" charset="0"/>
                        </a:rPr>
                        <a:t>The session provided me with useful information</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sz="1100" dirty="0">
                          <a:effectLst/>
                          <a:latin typeface="Gotham" panose="02000504050000020004" pitchFamily="2" charset="0"/>
                          <a:ea typeface="Calibri" panose="020F0502020204030204" pitchFamily="34" charset="0"/>
                          <a:cs typeface="Arial" panose="020B0604020202020204" pitchFamily="34" charset="0"/>
                        </a:rPr>
                        <a:t>I have a better understanding of the services and facilities available in my community</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dirty="0">
                          <a:effectLst/>
                          <a:latin typeface="Gotham" panose="02000504050000020004" pitchFamily="2" charset="0"/>
                          <a:ea typeface="Calibri" panose="020F0502020204030204" pitchFamily="34" charset="0"/>
                          <a:cs typeface="Arial" panose="020B0604020202020204" pitchFamily="34" charset="0"/>
                        </a:rPr>
                        <a:t>Responses are averaged and a single score is entered directly into Community SCORE: Group/community knowledge, skills, attitudes and </a:t>
                      </a:r>
                      <a:r>
                        <a:rPr lang="en-US" sz="1100" dirty="0" err="1">
                          <a:effectLst/>
                          <a:latin typeface="Gotham" panose="02000504050000020004" pitchFamily="2" charset="0"/>
                          <a:ea typeface="Calibri" panose="020F0502020204030204" pitchFamily="34" charset="0"/>
                          <a:cs typeface="Arial" panose="020B0604020202020204" pitchFamily="34" charset="0"/>
                        </a:rPr>
                        <a:t>behaviours</a:t>
                      </a:r>
                      <a:r>
                        <a:rPr lang="en-US" sz="1100" dirty="0">
                          <a:effectLst/>
                          <a:latin typeface="Gotham" panose="02000504050000020004" pitchFamily="2" charset="0"/>
                          <a:ea typeface="Calibri" panose="020F0502020204030204" pitchFamily="34" charset="0"/>
                          <a:cs typeface="Arial" panose="020B0604020202020204" pitchFamily="34" charset="0"/>
                        </a:rPr>
                        <a:t>.</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indent="-226695">
                        <a:lnSpc>
                          <a:spcPct val="115000"/>
                        </a:lnSpc>
                        <a:spcAft>
                          <a:spcPts val="0"/>
                        </a:spcAft>
                      </a:pPr>
                      <a:r>
                        <a:rPr lang="en-US" sz="1100" dirty="0">
                          <a:effectLst/>
                          <a:latin typeface="Gotham" panose="02000504050000020004" pitchFamily="2" charset="0"/>
                          <a:ea typeface="Calibri" panose="020F0502020204030204" pitchFamily="34" charset="0"/>
                          <a:cs typeface="Arial" panose="020B0604020202020204" pitchFamily="34" charset="0"/>
                        </a:rPr>
                        <a:t>At the end of the session.</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dirty="0">
                          <a:effectLst/>
                          <a:latin typeface="Gotham" panose="02000504050000020004" pitchFamily="2" charset="0"/>
                          <a:ea typeface="Calibri" panose="020F0502020204030204" pitchFamily="34" charset="0"/>
                          <a:cs typeface="Arial" panose="020B0604020202020204" pitchFamily="34" charset="0"/>
                        </a:rPr>
                        <a:t> </a:t>
                      </a:r>
                      <a:endParaRPr lang="en-AU" sz="1200" dirty="0">
                        <a:effectLst/>
                        <a:latin typeface="Gotham" panose="02000504050000020004" pitchFamily="2" charset="0"/>
                        <a:ea typeface="Calibri" panose="020F0502020204030204" pitchFamily="34" charset="0"/>
                        <a:cs typeface="Arial" panose="020B0604020202020204" pitchFamily="34" charset="0"/>
                      </a:endParaRPr>
                    </a:p>
                    <a:p>
                      <a:pPr indent="-226695">
                        <a:lnSpc>
                          <a:spcPct val="115000"/>
                        </a:lnSpc>
                        <a:spcAft>
                          <a:spcPts val="0"/>
                        </a:spcAft>
                      </a:pPr>
                      <a:r>
                        <a:rPr lang="en-US" sz="1100" dirty="0">
                          <a:effectLst/>
                          <a:latin typeface="Gotham" panose="02000504050000020004" pitchFamily="2" charset="0"/>
                          <a:ea typeface="Calibri" panose="020F0502020204030204" pitchFamily="34" charset="0"/>
                          <a:cs typeface="Arial" panose="020B0604020202020204" pitchFamily="34" charset="0"/>
                        </a:rPr>
                        <a:t>Attendees will be given the survey when they enter, and will be ask to hand back the completed survey as they leave the building.</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indent="-226695">
                        <a:lnSpc>
                          <a:spcPct val="115000"/>
                        </a:lnSpc>
                        <a:spcAft>
                          <a:spcPts val="0"/>
                        </a:spcAft>
                      </a:pPr>
                      <a:r>
                        <a:rPr lang="en-US" sz="1100" dirty="0">
                          <a:effectLst/>
                          <a:latin typeface="Gotham" panose="02000504050000020004" pitchFamily="2" charset="0"/>
                          <a:ea typeface="Calibri" panose="020F0502020204030204" pitchFamily="34" charset="0"/>
                          <a:cs typeface="Arial" panose="020B0604020202020204" pitchFamily="34" charset="0"/>
                        </a:rPr>
                        <a:t>Leader of the information session asks attendees to complete the short survey.</a:t>
                      </a:r>
                      <a:endParaRPr lang="en-AU" sz="12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3085437761"/>
                  </a:ext>
                </a:extLst>
              </a:tr>
            </a:tbl>
          </a:graphicData>
        </a:graphic>
      </p:graphicFrame>
    </p:spTree>
    <p:extLst>
      <p:ext uri="{BB962C8B-B14F-4D97-AF65-F5344CB8AC3E}">
        <p14:creationId xmlns:p14="http://schemas.microsoft.com/office/powerpoint/2010/main" val="649320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 I record SCORE?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609600" y="1420093"/>
            <a:ext cx="5354472" cy="4911723"/>
          </a:xfrm>
        </p:spPr>
        <p:txBody>
          <a:bodyPr/>
          <a:lstStyle/>
          <a:p>
            <a:r>
              <a:rPr lang="en-AU" sz="2400" dirty="0"/>
              <a:t>Record each SCORE assessment in the Data Exchange.</a:t>
            </a:r>
          </a:p>
          <a:p>
            <a:pPr lvl="1"/>
            <a:r>
              <a:rPr lang="en-US" sz="2000" dirty="0" smtClean="0">
                <a:hlinkClick r:id="rId3"/>
              </a:rPr>
              <a:t>Add a Community case and session</a:t>
            </a:r>
            <a:endParaRPr lang="en-AU" sz="2000" dirty="0" smtClean="0">
              <a:hlinkClick r:id="rId4"/>
            </a:endParaRPr>
          </a:p>
          <a:p>
            <a:pPr lvl="1"/>
            <a:r>
              <a:rPr lang="en-AU" sz="2000" dirty="0" smtClean="0">
                <a:hlinkClick r:id="rId4"/>
              </a:rPr>
              <a:t>Add </a:t>
            </a:r>
            <a:r>
              <a:rPr lang="en-AU" sz="2000" dirty="0">
                <a:hlinkClick r:id="rId4"/>
              </a:rPr>
              <a:t>a SCORE assessment – Module</a:t>
            </a:r>
            <a:endParaRPr lang="en-AU" sz="2000" dirty="0"/>
          </a:p>
          <a:p>
            <a:pPr lvl="1"/>
            <a:r>
              <a:rPr lang="en-AU" sz="2000" dirty="0">
                <a:hlinkClick r:id="rId5"/>
              </a:rPr>
              <a:t>Add a SCORE assessment – Task </a:t>
            </a:r>
            <a:r>
              <a:rPr lang="en-AU" sz="2000" dirty="0" smtClean="0">
                <a:hlinkClick r:id="rId5"/>
              </a:rPr>
              <a:t>Card</a:t>
            </a:r>
            <a:endParaRPr lang="en-AU" sz="2400" dirty="0"/>
          </a:p>
          <a:p>
            <a:pPr marL="0" indent="0">
              <a:buNone/>
            </a:pPr>
            <a:r>
              <a:rPr lang="en-US" sz="2800" dirty="0" smtClean="0"/>
              <a:t>Important:</a:t>
            </a:r>
            <a:endParaRPr lang="en-US" sz="2800" dirty="0"/>
          </a:p>
          <a:p>
            <a:r>
              <a:rPr lang="en-US" sz="2000" dirty="0" smtClean="0"/>
              <a:t>Only record a SCORE in the domains relevant to your activity. You do not need to record a SCORE in every domain.</a:t>
            </a:r>
            <a:endParaRPr lang="en-US" sz="2000" dirty="0"/>
          </a:p>
          <a:p>
            <a:r>
              <a:rPr lang="en-US" sz="2000" dirty="0" smtClean="0"/>
              <a:t>DO </a:t>
            </a:r>
            <a:r>
              <a:rPr lang="en-US" sz="2000" b="1" dirty="0" smtClean="0"/>
              <a:t>NOT</a:t>
            </a:r>
            <a:r>
              <a:rPr lang="en-US" sz="2000" dirty="0" smtClean="0"/>
              <a:t> RECORD COMMUNITY SCORES FOR SESSIONS WITH 0 UNIDENTIFIED CLIENTS</a:t>
            </a:r>
            <a:endParaRPr lang="en-AU" sz="2000" dirty="0"/>
          </a:p>
          <a:p>
            <a:pPr marL="0" indent="0">
              <a:buNone/>
            </a:pPr>
            <a:endParaRPr lang="en-AU" sz="2800" dirty="0"/>
          </a:p>
          <a:p>
            <a:pPr marL="0" indent="0">
              <a:buNone/>
            </a:pPr>
            <a:endParaRPr lang="en-AU" dirty="0"/>
          </a:p>
          <a:p>
            <a:pPr marL="0" indent="0">
              <a:buNone/>
            </a:pPr>
            <a:endParaRPr lang="en-US" dirty="0" smtClean="0"/>
          </a:p>
        </p:txBody>
      </p:sp>
      <p:pic>
        <p:nvPicPr>
          <p:cNvPr id="2" name="Picture 1"/>
          <p:cNvPicPr>
            <a:picLocks noChangeAspect="1"/>
          </p:cNvPicPr>
          <p:nvPr/>
        </p:nvPicPr>
        <p:blipFill>
          <a:blip r:embed="rId6"/>
          <a:stretch>
            <a:fillRect/>
          </a:stretch>
        </p:blipFill>
        <p:spPr>
          <a:xfrm>
            <a:off x="6332563" y="967248"/>
            <a:ext cx="5038046" cy="5121814"/>
          </a:xfrm>
          <a:prstGeom prst="rect">
            <a:avLst/>
          </a:prstGeom>
        </p:spPr>
      </p:pic>
    </p:spTree>
    <p:extLst>
      <p:ext uri="{BB962C8B-B14F-4D97-AF65-F5344CB8AC3E}">
        <p14:creationId xmlns:p14="http://schemas.microsoft.com/office/powerpoint/2010/main" val="2674067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many clients do I need to report SCORE for?</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609600" y="1149927"/>
            <a:ext cx="10972800" cy="5181889"/>
          </a:xfrm>
        </p:spPr>
        <p:txBody>
          <a:bodyPr/>
          <a:lstStyle/>
          <a:p>
            <a:pPr marL="0" indent="0">
              <a:buNone/>
            </a:pPr>
            <a:endParaRPr lang="en-US" sz="2400" dirty="0" smtClean="0"/>
          </a:p>
          <a:p>
            <a:pPr lvl="2"/>
            <a:endParaRPr lang="en-AU" sz="2800" dirty="0"/>
          </a:p>
          <a:p>
            <a:pPr marL="0" indent="0">
              <a:buNone/>
            </a:pPr>
            <a:endParaRPr lang="en-US" sz="2800" dirty="0"/>
          </a:p>
          <a:p>
            <a:endParaRPr lang="en-AU" sz="2800" dirty="0"/>
          </a:p>
          <a:p>
            <a:pPr marL="0" indent="0">
              <a:buNone/>
            </a:pPr>
            <a:endParaRPr lang="en-AU" sz="2800" dirty="0"/>
          </a:p>
          <a:p>
            <a:pPr marL="0" indent="0">
              <a:buNone/>
            </a:pPr>
            <a:endParaRPr lang="en-AU" dirty="0"/>
          </a:p>
          <a:p>
            <a:pPr marL="0" indent="0">
              <a:buNone/>
            </a:pPr>
            <a:endParaRPr lang="en-US" dirty="0" smtClean="0"/>
          </a:p>
        </p:txBody>
      </p:sp>
      <p:pic>
        <p:nvPicPr>
          <p:cNvPr id="2" name="Picture 1"/>
          <p:cNvPicPr>
            <a:picLocks noChangeAspect="1"/>
          </p:cNvPicPr>
          <p:nvPr/>
        </p:nvPicPr>
        <p:blipFill>
          <a:blip r:embed="rId3"/>
          <a:stretch>
            <a:fillRect/>
          </a:stretch>
        </p:blipFill>
        <p:spPr>
          <a:xfrm>
            <a:off x="1440873" y="1699496"/>
            <a:ext cx="8936182" cy="4299522"/>
          </a:xfrm>
          <a:prstGeom prst="rect">
            <a:avLst/>
          </a:prstGeom>
        </p:spPr>
      </p:pic>
    </p:spTree>
    <p:extLst>
      <p:ext uri="{BB962C8B-B14F-4D97-AF65-F5344CB8AC3E}">
        <p14:creationId xmlns:p14="http://schemas.microsoft.com/office/powerpoint/2010/main" val="25041814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Key Resources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29</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512618" y="1784862"/>
            <a:ext cx="5226445" cy="3909448"/>
          </a:xfrm>
        </p:spPr>
        <p:txBody>
          <a:bodyPr/>
          <a:lstStyle/>
          <a:p>
            <a:pPr marL="0" indent="0">
              <a:buNone/>
            </a:pPr>
            <a:r>
              <a:rPr lang="en-US" sz="2200" dirty="0" smtClean="0"/>
              <a:t>TEI </a:t>
            </a:r>
            <a:r>
              <a:rPr lang="en-US" sz="2200" dirty="0"/>
              <a:t>website</a:t>
            </a:r>
            <a:r>
              <a:rPr lang="en-US" sz="2200" dirty="0" smtClean="0"/>
              <a:t>: </a:t>
            </a:r>
          </a:p>
          <a:p>
            <a:r>
              <a:rPr lang="en-US" sz="2200" dirty="0" smtClean="0">
                <a:solidFill>
                  <a:srgbClr val="FF0000"/>
                </a:solidFill>
                <a:hlinkClick r:id="rId3"/>
              </a:rPr>
              <a:t>What is Community Score and how do I use it for the TEI Program?</a:t>
            </a:r>
            <a:endParaRPr lang="en-US" sz="2200" dirty="0" smtClean="0">
              <a:solidFill>
                <a:srgbClr val="FF0000"/>
              </a:solidFill>
            </a:endParaRPr>
          </a:p>
          <a:p>
            <a:r>
              <a:rPr lang="en-AU" sz="2200" dirty="0">
                <a:hlinkClick r:id="rId4"/>
              </a:rPr>
              <a:t>TEI outcomes matrix </a:t>
            </a:r>
            <a:r>
              <a:rPr lang="en-AU" sz="2200" dirty="0" smtClean="0">
                <a:hlinkClick r:id="rId4"/>
              </a:rPr>
              <a:t>template</a:t>
            </a:r>
            <a:endParaRPr lang="en-AU" sz="2200" dirty="0" smtClean="0"/>
          </a:p>
          <a:p>
            <a:endParaRPr lang="en-US" sz="2200" dirty="0"/>
          </a:p>
          <a:p>
            <a:r>
              <a:rPr lang="en-AU" sz="2000" dirty="0">
                <a:hlinkClick r:id="rId5"/>
              </a:rPr>
              <a:t>What is SCORE and how can I use it for the TEI Program?</a:t>
            </a:r>
            <a:endParaRPr lang="en-AU" sz="2000" dirty="0"/>
          </a:p>
          <a:p>
            <a:r>
              <a:rPr lang="en-US" sz="2000" dirty="0">
                <a:hlinkClick r:id="rId6"/>
              </a:rPr>
              <a:t>TEI Guide to Developing Surveys</a:t>
            </a:r>
            <a:endParaRPr lang="en-US" sz="2000" dirty="0"/>
          </a:p>
          <a:p>
            <a:endParaRPr lang="en-AU" dirty="0"/>
          </a:p>
          <a:p>
            <a:pPr marL="0" indent="0">
              <a:buNone/>
            </a:pPr>
            <a:endParaRPr lang="en-US" dirty="0" smtClean="0"/>
          </a:p>
        </p:txBody>
      </p:sp>
      <p:sp>
        <p:nvSpPr>
          <p:cNvPr id="7" name="Content Placeholder 5"/>
          <p:cNvSpPr txBox="1">
            <a:spLocks/>
          </p:cNvSpPr>
          <p:nvPr/>
        </p:nvSpPr>
        <p:spPr bwMode="auto">
          <a:xfrm>
            <a:off x="5963652" y="1784862"/>
            <a:ext cx="5486400" cy="4374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200" dirty="0" smtClean="0"/>
              <a:t>DSS Website:</a:t>
            </a:r>
          </a:p>
          <a:p>
            <a:r>
              <a:rPr lang="en-GB" sz="2200" u="sng" dirty="0">
                <a:solidFill>
                  <a:srgbClr val="FF0000"/>
                </a:solidFill>
                <a:hlinkClick r:id="rId7"/>
              </a:rPr>
              <a:t>Community Outcomes (SCORE) Fact </a:t>
            </a:r>
            <a:r>
              <a:rPr lang="en-GB" sz="2200" u="sng" dirty="0" smtClean="0">
                <a:solidFill>
                  <a:srgbClr val="FF0000"/>
                </a:solidFill>
                <a:hlinkClick r:id="rId7"/>
              </a:rPr>
              <a:t>sheet</a:t>
            </a:r>
            <a:endParaRPr lang="en-AU" sz="2200" dirty="0" smtClean="0">
              <a:solidFill>
                <a:srgbClr val="FF0000"/>
              </a:solidFill>
            </a:endParaRPr>
          </a:p>
          <a:p>
            <a:endParaRPr lang="en-GB" sz="2200" u="sng" dirty="0">
              <a:hlinkClick r:id="rId8"/>
            </a:endParaRPr>
          </a:p>
          <a:p>
            <a:r>
              <a:rPr lang="en-GB" sz="2200" u="sng" dirty="0" smtClean="0">
                <a:hlinkClick r:id="rId8"/>
              </a:rPr>
              <a:t>Data Exchange Protocols</a:t>
            </a:r>
            <a:endParaRPr lang="en-AU" sz="2200" dirty="0" smtClean="0"/>
          </a:p>
          <a:p>
            <a:r>
              <a:rPr lang="en-GB" sz="2200" u="sng" dirty="0" smtClean="0">
                <a:hlinkClick r:id="rId9"/>
              </a:rPr>
              <a:t>How to use SCORE with clients</a:t>
            </a:r>
            <a:endParaRPr lang="en-AU" sz="2200" dirty="0" smtClean="0"/>
          </a:p>
          <a:p>
            <a:r>
              <a:rPr lang="en-GB" sz="2200" u="sng" dirty="0" smtClean="0">
                <a:hlinkClick r:id="rId10"/>
              </a:rPr>
              <a:t>SCORE translation matrix</a:t>
            </a:r>
            <a:endParaRPr lang="en-GB" sz="2200" u="sng" dirty="0" smtClean="0"/>
          </a:p>
          <a:p>
            <a:r>
              <a:rPr lang="en-GB" sz="2200" u="sng" dirty="0" smtClean="0">
                <a:hlinkClick r:id="rId11"/>
              </a:rPr>
              <a:t>Add a SCORE assessment – Module</a:t>
            </a:r>
            <a:endParaRPr lang="en-AU" sz="2200" dirty="0" smtClean="0"/>
          </a:p>
          <a:p>
            <a:r>
              <a:rPr lang="en-GB" sz="2200" u="sng" dirty="0" smtClean="0">
                <a:hlinkClick r:id="rId12"/>
              </a:rPr>
              <a:t>Add a SCORE assessment – Task Card</a:t>
            </a:r>
            <a:endParaRPr lang="en-GB" sz="2200" u="sng" dirty="0" smtClean="0"/>
          </a:p>
          <a:p>
            <a:r>
              <a:rPr lang="en-GB" sz="2200" u="sng" dirty="0" smtClean="0">
                <a:hlinkClick r:id="rId13"/>
              </a:rPr>
              <a:t>View and edit a SCORE assessment – Task Care</a:t>
            </a:r>
            <a:endParaRPr lang="en-GB" sz="2200" u="sng" dirty="0" smtClean="0"/>
          </a:p>
          <a:p>
            <a:pPr marL="0" indent="0">
              <a:buFont typeface="Arial" charset="0"/>
              <a:buNone/>
            </a:pPr>
            <a:endParaRPr lang="en-AU" dirty="0" smtClean="0"/>
          </a:p>
          <a:p>
            <a:pPr marL="0" indent="0">
              <a:buFont typeface="Arial" charset="0"/>
              <a:buNone/>
            </a:pPr>
            <a:endParaRPr lang="en-US" dirty="0" smtClean="0"/>
          </a:p>
        </p:txBody>
      </p:sp>
    </p:spTree>
    <p:extLst>
      <p:ext uri="{BB962C8B-B14F-4D97-AF65-F5344CB8AC3E}">
        <p14:creationId xmlns:p14="http://schemas.microsoft.com/office/powerpoint/2010/main" val="1121225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8524" y="455230"/>
            <a:ext cx="10972800" cy="605582"/>
          </a:xfrm>
        </p:spPr>
        <p:txBody>
          <a:bodyPr/>
          <a:lstStyle/>
          <a:p>
            <a:r>
              <a:rPr lang="en-US" dirty="0" smtClean="0"/>
              <a:t>Data Exchange Quick Start Guide</a:t>
            </a:r>
            <a:endParaRPr lang="en-AU" dirty="0"/>
          </a:p>
        </p:txBody>
      </p:sp>
      <p:sp>
        <p:nvSpPr>
          <p:cNvPr id="7" name="TextBox 6"/>
          <p:cNvSpPr txBox="1"/>
          <p:nvPr/>
        </p:nvSpPr>
        <p:spPr>
          <a:xfrm>
            <a:off x="579367" y="1686649"/>
            <a:ext cx="5569186" cy="4401205"/>
          </a:xfrm>
          <a:prstGeom prst="rect">
            <a:avLst/>
          </a:prstGeom>
          <a:noFill/>
        </p:spPr>
        <p:txBody>
          <a:bodyPr wrap="square" rtlCol="0">
            <a:spAutoFit/>
          </a:bodyPr>
          <a:lstStyle/>
          <a:p>
            <a:r>
              <a:rPr lang="en-US" sz="2800" dirty="0" smtClean="0"/>
              <a:t>Key resource: </a:t>
            </a:r>
            <a:r>
              <a:rPr lang="en-AU" sz="2800" u="sng" dirty="0" err="1" smtClean="0">
                <a:hlinkClick r:id="rId3"/>
              </a:rPr>
              <a:t>Quickstart</a:t>
            </a:r>
            <a:r>
              <a:rPr lang="en-AU" sz="2800" u="sng" dirty="0" smtClean="0">
                <a:hlinkClick r:id="rId3"/>
              </a:rPr>
              <a:t> </a:t>
            </a:r>
            <a:r>
              <a:rPr lang="en-AU" sz="2800" u="sng" dirty="0">
                <a:hlinkClick r:id="rId3"/>
              </a:rPr>
              <a:t>guide to the Data </a:t>
            </a:r>
            <a:r>
              <a:rPr lang="en-AU" sz="2800" u="sng" dirty="0" smtClean="0">
                <a:hlinkClick r:id="rId3"/>
              </a:rPr>
              <a:t>Exchange</a:t>
            </a:r>
            <a:endParaRPr lang="en-AU" sz="2800" u="sng" dirty="0" smtClean="0"/>
          </a:p>
          <a:p>
            <a:endParaRPr lang="en-US" sz="2800" u="sng" dirty="0"/>
          </a:p>
          <a:p>
            <a:pPr marL="457200" indent="-457200">
              <a:buFont typeface="Arial" panose="020B0604020202020204" pitchFamily="34" charset="0"/>
              <a:buChar char="•"/>
            </a:pPr>
            <a:r>
              <a:rPr lang="en-US" sz="2800" dirty="0" smtClean="0"/>
              <a:t>This document outlines the 11 key steps you need to follow to access and start using the Data Exchange.</a:t>
            </a:r>
          </a:p>
          <a:p>
            <a:pPr marL="457200" indent="-457200">
              <a:buFont typeface="Arial" panose="020B0604020202020204" pitchFamily="34" charset="0"/>
              <a:buChar char="•"/>
            </a:pPr>
            <a:r>
              <a:rPr lang="en-US" sz="2800" dirty="0" smtClean="0"/>
              <a:t>It includes links to key resources for each step.</a:t>
            </a:r>
            <a:endParaRPr lang="en-AU" sz="2800" dirty="0"/>
          </a:p>
          <a:p>
            <a:endParaRPr lang="en-AU" sz="2800" dirty="0"/>
          </a:p>
        </p:txBody>
      </p:sp>
      <p:pic>
        <p:nvPicPr>
          <p:cNvPr id="2" name="Picture 1"/>
          <p:cNvPicPr>
            <a:picLocks noChangeAspect="1"/>
          </p:cNvPicPr>
          <p:nvPr/>
        </p:nvPicPr>
        <p:blipFill>
          <a:blip r:embed="rId4"/>
          <a:stretch>
            <a:fillRect/>
          </a:stretch>
        </p:blipFill>
        <p:spPr>
          <a:xfrm>
            <a:off x="6290993" y="455230"/>
            <a:ext cx="5629275" cy="6286500"/>
          </a:xfrm>
          <a:prstGeom prst="rect">
            <a:avLst/>
          </a:prstGeom>
        </p:spPr>
      </p:pic>
      <p:pic>
        <p:nvPicPr>
          <p:cNvPr id="11" name="Picture 10"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987240"/>
            <a:ext cx="457258" cy="432109"/>
          </a:xfrm>
          <a:prstGeom prst="rect">
            <a:avLst/>
          </a:prstGeom>
        </p:spPr>
      </p:pic>
      <p:pic>
        <p:nvPicPr>
          <p:cNvPr id="12" name="Picture 11"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1448435"/>
            <a:ext cx="457258" cy="432109"/>
          </a:xfrm>
          <a:prstGeom prst="rect">
            <a:avLst/>
          </a:prstGeom>
        </p:spPr>
      </p:pic>
      <p:pic>
        <p:nvPicPr>
          <p:cNvPr id="13" name="Picture 12"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1887704"/>
            <a:ext cx="457258" cy="432109"/>
          </a:xfrm>
          <a:prstGeom prst="rect">
            <a:avLst/>
          </a:prstGeom>
        </p:spPr>
      </p:pic>
      <p:pic>
        <p:nvPicPr>
          <p:cNvPr id="14" name="Picture 13"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2256159"/>
            <a:ext cx="457258" cy="432109"/>
          </a:xfrm>
          <a:prstGeom prst="rect">
            <a:avLst/>
          </a:prstGeom>
        </p:spPr>
      </p:pic>
      <p:pic>
        <p:nvPicPr>
          <p:cNvPr id="9" name="Picture 8"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8413" y="2797916"/>
            <a:ext cx="457258" cy="432109"/>
          </a:xfrm>
          <a:prstGeom prst="rect">
            <a:avLst/>
          </a:prstGeom>
        </p:spPr>
      </p:pic>
      <p:pic>
        <p:nvPicPr>
          <p:cNvPr id="10" name="Picture 9"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99237" y="3455142"/>
            <a:ext cx="457258" cy="432109"/>
          </a:xfrm>
          <a:prstGeom prst="rect">
            <a:avLst/>
          </a:prstGeom>
        </p:spPr>
      </p:pic>
      <p:pic>
        <p:nvPicPr>
          <p:cNvPr id="15" name="Picture 14"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4046811"/>
            <a:ext cx="457258" cy="432109"/>
          </a:xfrm>
          <a:prstGeom prst="rect">
            <a:avLst/>
          </a:prstGeom>
        </p:spPr>
      </p:pic>
      <p:pic>
        <p:nvPicPr>
          <p:cNvPr id="16" name="Picture 15"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4577581"/>
            <a:ext cx="457258" cy="432109"/>
          </a:xfrm>
          <a:prstGeom prst="rect">
            <a:avLst/>
          </a:prstGeom>
        </p:spPr>
      </p:pic>
      <p:pic>
        <p:nvPicPr>
          <p:cNvPr id="17" name="Picture 16"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4946036"/>
            <a:ext cx="457258" cy="432109"/>
          </a:xfrm>
          <a:prstGeom prst="rect">
            <a:avLst/>
          </a:prstGeom>
        </p:spPr>
      </p:pic>
    </p:spTree>
    <p:extLst>
      <p:ext uri="{BB962C8B-B14F-4D97-AF65-F5344CB8AC3E}">
        <p14:creationId xmlns:p14="http://schemas.microsoft.com/office/powerpoint/2010/main" val="40119487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Where can I go for help?</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30</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9" name="Table 8"/>
          <p:cNvGraphicFramePr>
            <a:graphicFrameLocks noGrp="1"/>
          </p:cNvGraphicFramePr>
          <p:nvPr>
            <p:extLst/>
          </p:nvPr>
        </p:nvGraphicFramePr>
        <p:xfrm>
          <a:off x="609600" y="1681856"/>
          <a:ext cx="10972800" cy="4384559"/>
        </p:xfrm>
        <a:graphic>
          <a:graphicData uri="http://schemas.openxmlformats.org/drawingml/2006/table">
            <a:tbl>
              <a:tblPr firstRow="1" firstCol="1" bandRow="1"/>
              <a:tblGrid>
                <a:gridCol w="5486400">
                  <a:extLst>
                    <a:ext uri="{9D8B030D-6E8A-4147-A177-3AD203B41FA5}">
                      <a16:colId xmlns:a16="http://schemas.microsoft.com/office/drawing/2014/main" val="3430548306"/>
                    </a:ext>
                  </a:extLst>
                </a:gridCol>
                <a:gridCol w="5486400">
                  <a:extLst>
                    <a:ext uri="{9D8B030D-6E8A-4147-A177-3AD203B41FA5}">
                      <a16:colId xmlns:a16="http://schemas.microsoft.com/office/drawing/2014/main" val="1662021127"/>
                    </a:ext>
                  </a:extLst>
                </a:gridCol>
              </a:tblGrid>
              <a:tr h="319857">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Contact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Type of Support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4171876482"/>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3"/>
                        </a:rPr>
                        <a:t>DSS Data Exchange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for the Data Exchange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982302525"/>
                  </a:ext>
                </a:extLst>
              </a:tr>
              <a:tr h="1191353">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Calibri" panose="020F0502020204030204" pitchFamily="34" charset="0"/>
                        </a:rPr>
                        <a:t>DSS Helpline: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4"/>
                        </a:rPr>
                        <a:t>dssdataexchange.helpdesk@dss.gov.au</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Calibri" panose="020F0502020204030204" pitchFamily="34" charset="0"/>
                        </a:rPr>
                        <a:t>or </a:t>
                      </a: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5"/>
                        </a:rPr>
                        <a:t>1800 020 283</a:t>
                      </a:r>
                      <a:r>
                        <a:rPr lang="en-GB" sz="1600">
                          <a:effectLst/>
                          <a:latin typeface="Gotham" panose="02000504050000020004" pitchFamily="2" charset="0"/>
                          <a:ea typeface="Calibri" panose="020F0502020204030204" pitchFamily="34" charset="0"/>
                          <a:cs typeface="Calibri" panose="020F0502020204030204" pitchFamily="34" charset="0"/>
                        </a:rPr>
                        <a:t> (8.30am – 5.30pm Monday to Friday)</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Technical issues with the Data Exchange web platform</a:t>
                      </a:r>
                      <a:endParaRPr lang="en-AU" sz="1600">
                        <a:effectLst/>
                        <a:latin typeface="Gotham" panose="02000504050000020004" pitchFamily="2" charset="0"/>
                        <a:ea typeface="Calibri" panose="020F0502020204030204" pitchFamily="34" charset="0"/>
                        <a:cs typeface="Arial" panose="020B0604020202020204" pitchFamily="34" charset="0"/>
                      </a:endParaRPr>
                    </a:p>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(NB: not myGovID or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133418627"/>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6"/>
                        </a:rPr>
                        <a:t>TEI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tailored to the TEI program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818198220"/>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TEI Inbox:</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tei@facs.nsw.gov.au</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 specific questions which are unavailable in existing resources</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856847736"/>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myGovID and RAM support 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7"/>
                        </a:rPr>
                        <a:t>1300 287 539</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for issues with myGovID and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278047923"/>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myGovID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8"/>
                        </a:rPr>
                        <a:t>Need 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resources for myGovID</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670034360"/>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RAM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9"/>
                        </a:rPr>
                        <a:t>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dirty="0">
                          <a:effectLst/>
                          <a:latin typeface="Gotham" panose="02000504050000020004" pitchFamily="2" charset="0"/>
                          <a:ea typeface="Calibri" panose="020F0502020204030204" pitchFamily="34" charset="0"/>
                          <a:cs typeface="Arial" panose="020B0604020202020204" pitchFamily="34" charset="0"/>
                        </a:rPr>
                        <a:t>Support resources for RAM</a:t>
                      </a:r>
                      <a:endParaRPr lang="en-AU" sz="16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426519264"/>
                  </a:ext>
                </a:extLst>
              </a:tr>
            </a:tbl>
          </a:graphicData>
        </a:graphic>
      </p:graphicFrame>
    </p:spTree>
    <p:extLst>
      <p:ext uri="{BB962C8B-B14F-4D97-AF65-F5344CB8AC3E}">
        <p14:creationId xmlns:p14="http://schemas.microsoft.com/office/powerpoint/2010/main" val="172947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a:p>
        </p:txBody>
      </p:sp>
      <p:sp>
        <p:nvSpPr>
          <p:cNvPr id="3" name="Title 2"/>
          <p:cNvSpPr>
            <a:spLocks noGrp="1"/>
          </p:cNvSpPr>
          <p:nvPr>
            <p:ph type="title"/>
          </p:nvPr>
        </p:nvSpPr>
        <p:spPr/>
        <p:txBody>
          <a:bodyPr/>
          <a:lstStyle/>
          <a:p>
            <a:r>
              <a:rPr lang="en-US" dirty="0" smtClean="0"/>
              <a:t>Quick start guide: step 10</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609599" y="1600202"/>
            <a:ext cx="10963451" cy="3463117"/>
          </a:xfrm>
          <a:prstGeom prst="rect">
            <a:avLst/>
          </a:prstGeom>
        </p:spPr>
      </p:pic>
      <p:sp>
        <p:nvSpPr>
          <p:cNvPr id="7" name="TextBox 6"/>
          <p:cNvSpPr txBox="1"/>
          <p:nvPr/>
        </p:nvSpPr>
        <p:spPr>
          <a:xfrm>
            <a:off x="7500237" y="696966"/>
            <a:ext cx="4146043" cy="646331"/>
          </a:xfrm>
          <a:prstGeom prst="rect">
            <a:avLst/>
          </a:prstGeom>
          <a:noFill/>
        </p:spPr>
        <p:txBody>
          <a:bodyPr wrap="square" rtlCol="0">
            <a:spAutoFit/>
          </a:bodyPr>
          <a:lstStyle/>
          <a:p>
            <a:r>
              <a:rPr lang="en-AU" u="sng" dirty="0" err="1">
                <a:hlinkClick r:id="rId4"/>
              </a:rPr>
              <a:t>Quickstart</a:t>
            </a:r>
            <a:r>
              <a:rPr lang="en-AU" u="sng" dirty="0">
                <a:hlinkClick r:id="rId4"/>
              </a:rPr>
              <a:t> guide to the Data Exchange</a:t>
            </a:r>
            <a:endParaRPr lang="en-AU" u="sng" dirty="0"/>
          </a:p>
          <a:p>
            <a:endParaRPr lang="en-AU" dirty="0"/>
          </a:p>
        </p:txBody>
      </p:sp>
    </p:spTree>
    <p:extLst>
      <p:ext uri="{BB962C8B-B14F-4D97-AF65-F5344CB8AC3E}">
        <p14:creationId xmlns:p14="http://schemas.microsoft.com/office/powerpoint/2010/main" val="340724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are client outcomes?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5</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5295677" y="1799680"/>
            <a:ext cx="5787189" cy="4180859"/>
          </a:xfrm>
          <a:prstGeom prst="rect">
            <a:avLst/>
          </a:prstGeom>
        </p:spPr>
      </p:pic>
      <p:sp>
        <p:nvSpPr>
          <p:cNvPr id="7" name="TextBox 6"/>
          <p:cNvSpPr txBox="1"/>
          <p:nvPr/>
        </p:nvSpPr>
        <p:spPr>
          <a:xfrm>
            <a:off x="753979" y="1924059"/>
            <a:ext cx="3769895" cy="3932099"/>
          </a:xfrm>
          <a:prstGeom prst="roundRect">
            <a:avLst>
              <a:gd name="adj" fmla="val 7314"/>
            </a:avLst>
          </a:prstGeom>
          <a:solidFill>
            <a:schemeClr val="accent1">
              <a:lumMod val="20000"/>
              <a:lumOff val="80000"/>
            </a:schemeClr>
          </a:solidFill>
        </p:spPr>
        <p:txBody>
          <a:bodyPr wrap="square" rtlCol="0" anchor="ctr">
            <a:spAutoFit/>
          </a:bodyPr>
          <a:lstStyle/>
          <a:p>
            <a:pPr algn="ctr"/>
            <a:r>
              <a:rPr lang="en-US" sz="2000" dirty="0" smtClean="0">
                <a:latin typeface="Gotham" panose="02000504050000020004" pitchFamily="2" charset="0"/>
              </a:rPr>
              <a:t>Client outcomes are the changes your service or activities hope to achieve.</a:t>
            </a:r>
          </a:p>
          <a:p>
            <a:pPr algn="ctr"/>
            <a:endParaRPr lang="en-US" sz="2000" dirty="0" smtClean="0">
              <a:latin typeface="Gotham" panose="02000504050000020004" pitchFamily="2" charset="0"/>
            </a:endParaRPr>
          </a:p>
          <a:p>
            <a:pPr algn="ctr"/>
            <a:r>
              <a:rPr lang="en-US" sz="2000" dirty="0" smtClean="0">
                <a:latin typeface="Gotham" panose="02000504050000020004" pitchFamily="2" charset="0"/>
              </a:rPr>
              <a:t>They can be for individuals, groups, or communities.</a:t>
            </a:r>
          </a:p>
          <a:p>
            <a:pPr algn="ctr"/>
            <a:endParaRPr lang="en-US" sz="2000" dirty="0" smtClean="0">
              <a:latin typeface="Gotham" panose="02000504050000020004" pitchFamily="2" charset="0"/>
            </a:endParaRPr>
          </a:p>
          <a:p>
            <a:pPr algn="ctr"/>
            <a:r>
              <a:rPr lang="en-US" sz="2000" dirty="0" smtClean="0">
                <a:latin typeface="Gotham" panose="02000504050000020004" pitchFamily="2" charset="0"/>
              </a:rPr>
              <a:t>They can be changes in knowledge, attitudes, values, skills and </a:t>
            </a:r>
            <a:r>
              <a:rPr lang="en-US" sz="2000" dirty="0" err="1" smtClean="0">
                <a:latin typeface="Gotham" panose="02000504050000020004" pitchFamily="2" charset="0"/>
              </a:rPr>
              <a:t>behaviours</a:t>
            </a:r>
            <a:r>
              <a:rPr lang="en-US" sz="1600" dirty="0" smtClean="0">
                <a:latin typeface="Gotham" panose="02000504050000020004" pitchFamily="2" charset="0"/>
              </a:rPr>
              <a:t>. </a:t>
            </a:r>
          </a:p>
        </p:txBody>
      </p:sp>
    </p:spTree>
    <p:extLst>
      <p:ext uri="{BB962C8B-B14F-4D97-AF65-F5344CB8AC3E}">
        <p14:creationId xmlns:p14="http://schemas.microsoft.com/office/powerpoint/2010/main" val="1516514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750617"/>
            <a:ext cx="4507523" cy="4225132"/>
          </a:xfrm>
        </p:spPr>
        <p:txBody>
          <a:bodyPr/>
          <a:lstStyle/>
          <a:p>
            <a:pPr marL="0" indent="0">
              <a:buNone/>
            </a:pPr>
            <a:r>
              <a:rPr lang="en-US" sz="2000" dirty="0"/>
              <a:t>Measuring client outcomes can help us </a:t>
            </a:r>
            <a:r>
              <a:rPr lang="en-AU" sz="2000" dirty="0"/>
              <a:t>understand:</a:t>
            </a:r>
          </a:p>
          <a:p>
            <a:r>
              <a:rPr lang="en-AU" sz="2000" dirty="0"/>
              <a:t> the effectiveness of our services</a:t>
            </a:r>
          </a:p>
          <a:p>
            <a:r>
              <a:rPr lang="en-US" sz="2000" dirty="0"/>
              <a:t> if our clients are ‘better off’ after receiving a service</a:t>
            </a:r>
            <a:endParaRPr lang="en-AU" sz="2000" dirty="0"/>
          </a:p>
          <a:p>
            <a:pPr marL="0" indent="0">
              <a:buNone/>
            </a:pPr>
            <a:endParaRPr lang="en-AU" sz="2000" dirty="0"/>
          </a:p>
          <a:p>
            <a:pPr marL="0" indent="0">
              <a:buNone/>
            </a:pPr>
            <a:r>
              <a:rPr lang="en-AU" sz="2000" dirty="0"/>
              <a:t>We can use this information to:</a:t>
            </a:r>
          </a:p>
          <a:p>
            <a:r>
              <a:rPr lang="en-AU" sz="2000" dirty="0" smtClean="0"/>
              <a:t>continuously </a:t>
            </a:r>
            <a:r>
              <a:rPr lang="en-AU" sz="2000" dirty="0"/>
              <a:t>improve the quality of our services.</a:t>
            </a:r>
          </a:p>
          <a:p>
            <a:r>
              <a:rPr lang="en-US" sz="2000" dirty="0" smtClean="0"/>
              <a:t>evaluate </a:t>
            </a:r>
            <a:r>
              <a:rPr lang="en-US" sz="2000" dirty="0"/>
              <a:t>our programs and build the evidence for ‘what works’ for our clients</a:t>
            </a:r>
            <a:endParaRPr lang="en-AU" sz="2000" dirty="0"/>
          </a:p>
          <a:p>
            <a:pPr marL="0" indent="0">
              <a:buNone/>
            </a:pPr>
            <a:endParaRPr lang="en-AU" dirty="0"/>
          </a:p>
        </p:txBody>
      </p:sp>
      <p:sp>
        <p:nvSpPr>
          <p:cNvPr id="3" name="Title 2"/>
          <p:cNvSpPr>
            <a:spLocks noGrp="1"/>
          </p:cNvSpPr>
          <p:nvPr>
            <p:ph type="title"/>
          </p:nvPr>
        </p:nvSpPr>
        <p:spPr/>
        <p:txBody>
          <a:bodyPr/>
          <a:lstStyle/>
          <a:p>
            <a:r>
              <a:rPr lang="en-US" dirty="0" smtClean="0"/>
              <a:t>Why is it important to measure outcomes?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5550877" y="1901033"/>
            <a:ext cx="6172200" cy="3924300"/>
          </a:xfrm>
          <a:prstGeom prst="rect">
            <a:avLst/>
          </a:prstGeom>
        </p:spPr>
      </p:pic>
    </p:spTree>
    <p:extLst>
      <p:ext uri="{BB962C8B-B14F-4D97-AF65-F5344CB8AC3E}">
        <p14:creationId xmlns:p14="http://schemas.microsoft.com/office/powerpoint/2010/main" val="2613651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SCORE?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5"/>
          <p:cNvSpPr>
            <a:spLocks noGrp="1"/>
          </p:cNvSpPr>
          <p:nvPr>
            <p:ph idx="1"/>
          </p:nvPr>
        </p:nvSpPr>
        <p:spPr>
          <a:xfrm>
            <a:off x="609600" y="1600202"/>
            <a:ext cx="10972800" cy="4662053"/>
          </a:xfrm>
        </p:spPr>
        <p:txBody>
          <a:bodyPr/>
          <a:lstStyle/>
          <a:p>
            <a:pPr marL="0" indent="0">
              <a:buNone/>
            </a:pPr>
            <a:r>
              <a:rPr lang="en-AU" sz="2800" dirty="0"/>
              <a:t>SCORE stands for ‘Standard Client/Community Outcomes Reporting’.</a:t>
            </a:r>
          </a:p>
          <a:p>
            <a:pPr marL="0" indent="0">
              <a:buNone/>
            </a:pPr>
            <a:r>
              <a:rPr lang="en-US" sz="2800" dirty="0"/>
              <a:t>It is an outcomes reporting tool that enables us to report client outcomes and satisfaction.</a:t>
            </a:r>
            <a:endParaRPr lang="en-AU" sz="2800" dirty="0"/>
          </a:p>
          <a:p>
            <a:pPr marL="0" indent="0">
              <a:lnSpc>
                <a:spcPct val="150000"/>
              </a:lnSpc>
              <a:buNone/>
            </a:pPr>
            <a:r>
              <a:rPr lang="en-AU" sz="2800" dirty="0"/>
              <a:t>There are four types of SCORE:</a:t>
            </a:r>
          </a:p>
          <a:p>
            <a:pPr marL="342900" lvl="1" indent="0">
              <a:spcAft>
                <a:spcPts val="600"/>
              </a:spcAft>
              <a:buNone/>
            </a:pPr>
            <a:r>
              <a:rPr lang="en-AU" sz="2500" dirty="0"/>
              <a:t>Circumstances SCORE</a:t>
            </a:r>
          </a:p>
          <a:p>
            <a:pPr marL="342900" lvl="1" indent="0">
              <a:spcAft>
                <a:spcPts val="600"/>
              </a:spcAft>
              <a:buNone/>
            </a:pPr>
            <a:r>
              <a:rPr lang="en-AU" sz="2500" dirty="0"/>
              <a:t>Goals SCORE</a:t>
            </a:r>
          </a:p>
          <a:p>
            <a:pPr marL="342900" lvl="1" indent="0">
              <a:spcAft>
                <a:spcPts val="600"/>
              </a:spcAft>
              <a:buNone/>
            </a:pPr>
            <a:r>
              <a:rPr lang="en-AU" sz="2500" dirty="0"/>
              <a:t>Satisfaction SCORE</a:t>
            </a:r>
          </a:p>
          <a:p>
            <a:pPr marL="342900" lvl="1" indent="0">
              <a:spcAft>
                <a:spcPts val="600"/>
              </a:spcAft>
              <a:buNone/>
            </a:pPr>
            <a:r>
              <a:rPr lang="en-AU" sz="2500" dirty="0"/>
              <a:t>Community SCORE</a:t>
            </a:r>
          </a:p>
          <a:p>
            <a:pPr marL="0" indent="0">
              <a:buNone/>
            </a:pPr>
            <a:endParaRPr lang="en-AU" dirty="0"/>
          </a:p>
        </p:txBody>
      </p:sp>
      <p:cxnSp>
        <p:nvCxnSpPr>
          <p:cNvPr id="7" name="Straight Connector 6"/>
          <p:cNvCxnSpPr/>
          <p:nvPr/>
        </p:nvCxnSpPr>
        <p:spPr>
          <a:xfrm>
            <a:off x="4627418" y="4378036"/>
            <a:ext cx="120534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832764" y="4378036"/>
            <a:ext cx="0" cy="1177637"/>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4627418" y="5555673"/>
            <a:ext cx="12053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5832764" y="4890655"/>
            <a:ext cx="1066800" cy="13854"/>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4156364" y="5999019"/>
            <a:ext cx="2743200" cy="13854"/>
          </a:xfrm>
          <a:prstGeom prst="line">
            <a:avLst/>
          </a:prstGeom>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7010399" y="4640985"/>
            <a:ext cx="3691467" cy="461665"/>
          </a:xfrm>
          <a:prstGeom prst="rect">
            <a:avLst/>
          </a:prstGeom>
          <a:noFill/>
        </p:spPr>
        <p:txBody>
          <a:bodyPr wrap="square" rtlCol="0">
            <a:spAutoFit/>
          </a:bodyPr>
          <a:lstStyle/>
          <a:p>
            <a:r>
              <a:rPr lang="en-US" sz="2400" dirty="0" smtClean="0"/>
              <a:t>Used for individual clients</a:t>
            </a:r>
            <a:endParaRPr lang="en-AU" sz="2400" dirty="0"/>
          </a:p>
        </p:txBody>
      </p:sp>
      <p:sp>
        <p:nvSpPr>
          <p:cNvPr id="20" name="TextBox 19"/>
          <p:cNvSpPr txBox="1"/>
          <p:nvPr/>
        </p:nvSpPr>
        <p:spPr>
          <a:xfrm>
            <a:off x="6951135" y="5731882"/>
            <a:ext cx="4631265" cy="461665"/>
          </a:xfrm>
          <a:prstGeom prst="rect">
            <a:avLst/>
          </a:prstGeom>
          <a:noFill/>
        </p:spPr>
        <p:txBody>
          <a:bodyPr wrap="square" rtlCol="0">
            <a:spAutoFit/>
          </a:bodyPr>
          <a:lstStyle/>
          <a:p>
            <a:r>
              <a:rPr lang="en-US" sz="2400" dirty="0" smtClean="0"/>
              <a:t>Used for groups or communities</a:t>
            </a:r>
            <a:endParaRPr lang="en-AU" sz="2400" dirty="0"/>
          </a:p>
        </p:txBody>
      </p:sp>
    </p:spTree>
    <p:extLst>
      <p:ext uri="{BB962C8B-B14F-4D97-AF65-F5344CB8AC3E}">
        <p14:creationId xmlns:p14="http://schemas.microsoft.com/office/powerpoint/2010/main" val="3071886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10972800" cy="4619623"/>
          </a:xfrm>
        </p:spPr>
        <p:txBody>
          <a:bodyPr/>
          <a:lstStyle/>
          <a:p>
            <a:r>
              <a:rPr lang="en-GB" sz="2200" dirty="0"/>
              <a:t>Community SCORE enables us to report outcomes for groups or </a:t>
            </a:r>
            <a:r>
              <a:rPr lang="en-GB" sz="2200" dirty="0" smtClean="0"/>
              <a:t>communities (i.e. unidentified clients). </a:t>
            </a:r>
            <a:endParaRPr lang="en-AU" sz="2200" dirty="0"/>
          </a:p>
          <a:p>
            <a:r>
              <a:rPr lang="en-GB" sz="2200" dirty="0"/>
              <a:t>In the TEI program, Community SCORE </a:t>
            </a:r>
            <a:r>
              <a:rPr lang="en-GB" sz="2200" dirty="0" smtClean="0"/>
              <a:t>can </a:t>
            </a:r>
            <a:r>
              <a:rPr lang="en-GB" sz="2200" dirty="0"/>
              <a:t>be used when it is not possible, practical or relevant to record SCOREs for individual clients. </a:t>
            </a:r>
          </a:p>
          <a:p>
            <a:r>
              <a:rPr lang="en-GB" sz="2200" dirty="0"/>
              <a:t>For </a:t>
            </a:r>
            <a:r>
              <a:rPr lang="en-GB" sz="2200" dirty="0" smtClean="0"/>
              <a:t>example:</a:t>
            </a:r>
          </a:p>
          <a:p>
            <a:pPr lvl="1"/>
            <a:r>
              <a:rPr lang="en-GB" sz="2000" dirty="0"/>
              <a:t>A</a:t>
            </a:r>
            <a:r>
              <a:rPr lang="en-GB" sz="2000" dirty="0" smtClean="0"/>
              <a:t>n </a:t>
            </a:r>
            <a:r>
              <a:rPr lang="en-GB" sz="2000" dirty="0"/>
              <a:t>information </a:t>
            </a:r>
            <a:r>
              <a:rPr lang="en-GB" sz="2000" dirty="0" smtClean="0"/>
              <a:t>night/session</a:t>
            </a:r>
          </a:p>
          <a:p>
            <a:pPr lvl="1"/>
            <a:r>
              <a:rPr lang="en-GB" sz="2000" dirty="0"/>
              <a:t>C</a:t>
            </a:r>
            <a:r>
              <a:rPr lang="en-GB" sz="2000" dirty="0" smtClean="0"/>
              <a:t>ommunity event</a:t>
            </a:r>
          </a:p>
          <a:p>
            <a:pPr lvl="1"/>
            <a:r>
              <a:rPr lang="en-GB" sz="2000" dirty="0" smtClean="0"/>
              <a:t>One-off occasions of service</a:t>
            </a:r>
          </a:p>
          <a:p>
            <a:pPr lvl="1"/>
            <a:r>
              <a:rPr lang="en-GB" sz="2000" dirty="0" smtClean="0"/>
              <a:t>Some sector development work</a:t>
            </a:r>
          </a:p>
        </p:txBody>
      </p:sp>
      <p:sp>
        <p:nvSpPr>
          <p:cNvPr id="3" name="Title 2"/>
          <p:cNvSpPr>
            <a:spLocks noGrp="1"/>
          </p:cNvSpPr>
          <p:nvPr>
            <p:ph type="title"/>
          </p:nvPr>
        </p:nvSpPr>
        <p:spPr/>
        <p:txBody>
          <a:bodyPr/>
          <a:lstStyle/>
          <a:p>
            <a:r>
              <a:rPr lang="en-US" dirty="0" smtClean="0"/>
              <a:t>Community SCORE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933453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Community SCORE Domains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9</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14" name="TextBox 13"/>
          <p:cNvSpPr txBox="1"/>
          <p:nvPr/>
        </p:nvSpPr>
        <p:spPr>
          <a:xfrm>
            <a:off x="4455971" y="5527825"/>
            <a:ext cx="3089563" cy="52322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400" dirty="0" smtClean="0">
                <a:solidFill>
                  <a:schemeClr val="bg1"/>
                </a:solidFill>
              </a:rPr>
              <a:t>Only for community sector planning and coordination work</a:t>
            </a:r>
            <a:endParaRPr lang="en-AU" sz="1400" dirty="0">
              <a:solidFill>
                <a:schemeClr val="bg1"/>
              </a:solidFill>
            </a:endParaRPr>
          </a:p>
        </p:txBody>
      </p:sp>
      <p:sp>
        <p:nvSpPr>
          <p:cNvPr id="2" name="Content Placeholder 1"/>
          <p:cNvSpPr>
            <a:spLocks noGrp="1"/>
          </p:cNvSpPr>
          <p:nvPr>
            <p:ph idx="1"/>
          </p:nvPr>
        </p:nvSpPr>
        <p:spPr>
          <a:xfrm>
            <a:off x="609600" y="1600202"/>
            <a:ext cx="10972800" cy="671353"/>
          </a:xfrm>
        </p:spPr>
        <p:txBody>
          <a:bodyPr/>
          <a:lstStyle/>
          <a:p>
            <a:pPr marL="0" indent="0">
              <a:buNone/>
            </a:pPr>
            <a:r>
              <a:rPr lang="en-GB" dirty="0" smtClean="0"/>
              <a:t>There </a:t>
            </a:r>
            <a:r>
              <a:rPr lang="en-GB" dirty="0"/>
              <a:t>are four Community SCORE domains: </a:t>
            </a:r>
            <a:endParaRPr lang="en-AU" dirty="0"/>
          </a:p>
        </p:txBody>
      </p:sp>
      <p:graphicFrame>
        <p:nvGraphicFramePr>
          <p:cNvPr id="13" name="Diagram 12"/>
          <p:cNvGraphicFramePr/>
          <p:nvPr>
            <p:extLst>
              <p:ext uri="{D42A27DB-BD31-4B8C-83A1-F6EECF244321}">
                <p14:modId xmlns:p14="http://schemas.microsoft.com/office/powerpoint/2010/main" val="4280212310"/>
              </p:ext>
            </p:extLst>
          </p:nvPr>
        </p:nvGraphicFramePr>
        <p:xfrm>
          <a:off x="896129" y="2271555"/>
          <a:ext cx="10186737" cy="27862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eft Brace 6"/>
          <p:cNvSpPr/>
          <p:nvPr/>
        </p:nvSpPr>
        <p:spPr>
          <a:xfrm rot="16200000">
            <a:off x="5600704" y="2447925"/>
            <a:ext cx="800100" cy="51816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AU"/>
          </a:p>
        </p:txBody>
      </p:sp>
    </p:spTree>
    <p:extLst>
      <p:ext uri="{BB962C8B-B14F-4D97-AF65-F5344CB8AC3E}">
        <p14:creationId xmlns:p14="http://schemas.microsoft.com/office/powerpoint/2010/main" val="855988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4388</TotalTime>
  <Words>8842</Words>
  <Application>Microsoft Office PowerPoint</Application>
  <PresentationFormat>Widescreen</PresentationFormat>
  <Paragraphs>646</Paragraphs>
  <Slides>30</Slides>
  <Notes>30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30</vt:i4>
      </vt:variant>
    </vt:vector>
  </HeadingPairs>
  <TitlesOfParts>
    <vt:vector size="38" baseType="lpstr">
      <vt:lpstr>Arial</vt:lpstr>
      <vt:lpstr>Calibri</vt:lpstr>
      <vt:lpstr>Calibri Light</vt:lpstr>
      <vt:lpstr>Gotham</vt:lpstr>
      <vt:lpstr>Symbol</vt:lpstr>
      <vt:lpstr>Times New Roman</vt:lpstr>
      <vt:lpstr>2_Office Theme</vt:lpstr>
      <vt:lpstr>Custom Design</vt:lpstr>
      <vt:lpstr>PowerPoint Presentation</vt:lpstr>
      <vt:lpstr>Purpose</vt:lpstr>
      <vt:lpstr>Data Exchange Quick Start Guide</vt:lpstr>
      <vt:lpstr>Quick start guide: step 10</vt:lpstr>
      <vt:lpstr>What are client outcomes?</vt:lpstr>
      <vt:lpstr>Why is it important to measure outcomes?</vt:lpstr>
      <vt:lpstr>What is SCORE?</vt:lpstr>
      <vt:lpstr>Community SCORE</vt:lpstr>
      <vt:lpstr>Community SCORE Domains</vt:lpstr>
      <vt:lpstr>Community SCORE Domains - Examples</vt:lpstr>
      <vt:lpstr>Community SCORE Rating Scale</vt:lpstr>
      <vt:lpstr>How to use Community SCORE</vt:lpstr>
      <vt:lpstr>Method 1: Post-SCOREs for single sessions</vt:lpstr>
      <vt:lpstr>Method 1: Post-SCOREs for single sessions</vt:lpstr>
      <vt:lpstr>Method 1: Post-SCOREs for single sessions</vt:lpstr>
      <vt:lpstr>How can we make this information more meaningful?</vt:lpstr>
      <vt:lpstr>Method 1: Post-SCOREs for single sessions</vt:lpstr>
      <vt:lpstr>Information session for new parents</vt:lpstr>
      <vt:lpstr>How to use Community SCORE</vt:lpstr>
      <vt:lpstr>Method 2: Pre- and Post-SCOREs for multiple sessions</vt:lpstr>
      <vt:lpstr>Method 2: Pre and Post-SCOREs for multiple sessions</vt:lpstr>
      <vt:lpstr>Survey example: XYZ Community Interagency</vt:lpstr>
      <vt:lpstr>Method 2: Pre and Post-SCOREs for multiple sessions</vt:lpstr>
      <vt:lpstr>Survey example: sector development workshops</vt:lpstr>
      <vt:lpstr>TEI Outcomes Matrix template</vt:lpstr>
      <vt:lpstr>Using Community SCORE – Parenting information session example</vt:lpstr>
      <vt:lpstr>How do I record SCORE?</vt:lpstr>
      <vt:lpstr>How many clients do I need to report SCORE for?</vt:lpstr>
      <vt:lpstr>Key Resources</vt:lpstr>
      <vt:lpstr>Where can I go for help?</vt:lpstr>
    </vt:vector>
  </TitlesOfParts>
  <Company>Department of Communites &amp;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presWebinar 10. Measuring Outcomes - Community SCOREation template</dc:title>
  <dc:creator>Olivia Falvey</dc:creator>
  <cp:lastModifiedBy>JOSHUA YOUKHANA</cp:lastModifiedBy>
  <cp:revision>431</cp:revision>
  <cp:lastPrinted>2011-08-19T00:15:31Z</cp:lastPrinted>
  <dcterms:created xsi:type="dcterms:W3CDTF">2012-03-13T05:08:59Z</dcterms:created>
  <dcterms:modified xsi:type="dcterms:W3CDTF">2021-03-11T22:49:49Z</dcterms:modified>
</cp:coreProperties>
</file>