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76" r:id="rId2"/>
  </p:sldMasterIdLst>
  <p:notesMasterIdLst>
    <p:notesMasterId r:id="rId17"/>
  </p:notesMasterIdLst>
  <p:handoutMasterIdLst>
    <p:handoutMasterId r:id="rId18"/>
  </p:handoutMasterIdLst>
  <p:sldIdLst>
    <p:sldId id="271" r:id="rId3"/>
    <p:sldId id="295" r:id="rId4"/>
    <p:sldId id="294" r:id="rId5"/>
    <p:sldId id="299" r:id="rId6"/>
    <p:sldId id="313" r:id="rId7"/>
    <p:sldId id="314" r:id="rId8"/>
    <p:sldId id="297" r:id="rId9"/>
    <p:sldId id="306" r:id="rId10"/>
    <p:sldId id="307" r:id="rId11"/>
    <p:sldId id="310" r:id="rId12"/>
    <p:sldId id="296" r:id="rId13"/>
    <p:sldId id="305" r:id="rId14"/>
    <p:sldId id="308" r:id="rId15"/>
    <p:sldId id="309"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Blair" initials="KB" lastIdx="1" clrIdx="0">
    <p:extLst>
      <p:ext uri="{19B8F6BF-5375-455C-9EA6-DF929625EA0E}">
        <p15:presenceInfo xmlns:p15="http://schemas.microsoft.com/office/powerpoint/2012/main" userId="S-1-5-21-73586283-1563985344-1801674531-848794" providerId="AD"/>
      </p:ext>
    </p:extLst>
  </p:cmAuthor>
  <p:cmAuthor id="2" name="Kerri Scott" initials="KS" lastIdx="5" clrIdx="1">
    <p:extLst>
      <p:ext uri="{19B8F6BF-5375-455C-9EA6-DF929625EA0E}">
        <p15:presenceInfo xmlns:p15="http://schemas.microsoft.com/office/powerpoint/2012/main" userId="S-1-5-21-73586283-1563985344-1801674531-191789" providerId="AD"/>
      </p:ext>
    </p:extLst>
  </p:cmAuthor>
  <p:cmAuthor id="3" name="Samantha Adams" initials="SA" lastIdx="5" clrIdx="2">
    <p:extLst>
      <p:ext uri="{19B8F6BF-5375-455C-9EA6-DF929625EA0E}">
        <p15:presenceInfo xmlns:p15="http://schemas.microsoft.com/office/powerpoint/2012/main" userId="S-1-5-21-73586283-1563985344-1801674531-8206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E9EDF4"/>
    <a:srgbClr val="3A5683"/>
    <a:srgbClr val="008FCA"/>
    <a:srgbClr val="DB5921"/>
    <a:srgbClr val="521343"/>
    <a:srgbClr val="006976"/>
    <a:srgbClr val="69B234"/>
    <a:srgbClr val="122142"/>
    <a:srgbClr val="2B3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38345" autoAdjust="0"/>
  </p:normalViewPr>
  <p:slideViewPr>
    <p:cSldViewPr snapToGrid="0" snapToObjects="1">
      <p:cViewPr varScale="1">
        <p:scale>
          <a:sx n="33" d="100"/>
          <a:sy n="33" d="100"/>
        </p:scale>
        <p:origin x="2586"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38FE1-1219-4EA3-BDED-A4BF455D3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D081D1-D097-4F3E-8179-93B7F4EAA84D}">
      <dgm:prSet phldrT="[Text]"/>
      <dgm:spPr/>
      <dgm:t>
        <a:bodyPr/>
        <a:lstStyle/>
        <a:p>
          <a:r>
            <a:rPr lang="en-US" dirty="0" smtClean="0"/>
            <a:t>What the Data Exchange is and why we’re using it</a:t>
          </a:r>
          <a:endParaRPr lang="en-US" dirty="0"/>
        </a:p>
      </dgm:t>
    </dgm:pt>
    <dgm:pt modelId="{DA03FA82-D927-4BEE-8EAF-4FD4D7598FFE}" type="parTrans" cxnId="{B9599D2A-CFFF-40DA-AFF8-DD174DE1BDB8}">
      <dgm:prSet/>
      <dgm:spPr/>
      <dgm:t>
        <a:bodyPr/>
        <a:lstStyle/>
        <a:p>
          <a:endParaRPr lang="en-US"/>
        </a:p>
      </dgm:t>
    </dgm:pt>
    <dgm:pt modelId="{CF2F2009-86F7-40F4-BD74-E0AE9201A910}" type="sibTrans" cxnId="{B9599D2A-CFFF-40DA-AFF8-DD174DE1BDB8}">
      <dgm:prSet/>
      <dgm:spPr/>
      <dgm:t>
        <a:bodyPr/>
        <a:lstStyle/>
        <a:p>
          <a:endParaRPr lang="en-US"/>
        </a:p>
      </dgm:t>
    </dgm:pt>
    <dgm:pt modelId="{C1BDBBA9-64A3-410D-AC12-12757B31A162}">
      <dgm:prSet phldrT="[Text]"/>
      <dgm:spPr/>
      <dgm:t>
        <a:bodyPr/>
        <a:lstStyle/>
        <a:p>
          <a:r>
            <a:rPr lang="en-US" dirty="0" smtClean="0"/>
            <a:t>Subscribe to our  newsletter</a:t>
          </a:r>
          <a:endParaRPr lang="en-US" dirty="0"/>
        </a:p>
      </dgm:t>
    </dgm:pt>
    <dgm:pt modelId="{095945D2-4F32-41BD-B7B3-055ABF6FBCC2}" type="parTrans" cxnId="{049CD557-7354-4D1B-B576-3061965FC819}">
      <dgm:prSet/>
      <dgm:spPr/>
      <dgm:t>
        <a:bodyPr/>
        <a:lstStyle/>
        <a:p>
          <a:endParaRPr lang="en-US"/>
        </a:p>
      </dgm:t>
    </dgm:pt>
    <dgm:pt modelId="{ADB618DF-4FD6-4F61-B676-48F3E99A4C31}" type="sibTrans" cxnId="{049CD557-7354-4D1B-B576-3061965FC819}">
      <dgm:prSet/>
      <dgm:spPr/>
      <dgm:t>
        <a:bodyPr/>
        <a:lstStyle/>
        <a:p>
          <a:endParaRPr lang="en-US"/>
        </a:p>
      </dgm:t>
    </dgm:pt>
    <dgm:pt modelId="{97E1B77F-A67C-4C68-8579-4F2694A80609}">
      <dgm:prSet phldrT="[Text]"/>
      <dgm:spPr/>
      <dgm:t>
        <a:bodyPr/>
        <a:lstStyle/>
        <a:p>
          <a:r>
            <a:rPr lang="en-US" dirty="0" smtClean="0"/>
            <a:t>Where to find key resources and seek help</a:t>
          </a:r>
          <a:endParaRPr lang="en-US" dirty="0"/>
        </a:p>
      </dgm:t>
    </dgm:pt>
    <dgm:pt modelId="{02B383A2-0ABC-4894-8105-A2617EA161B4}" type="parTrans" cxnId="{BDD13B08-7216-4CB7-957A-3A32A3798706}">
      <dgm:prSet/>
      <dgm:spPr/>
      <dgm:t>
        <a:bodyPr/>
        <a:lstStyle/>
        <a:p>
          <a:endParaRPr lang="en-US"/>
        </a:p>
      </dgm:t>
    </dgm:pt>
    <dgm:pt modelId="{C622C2DF-E859-4C7D-9354-BB076B558A94}" type="sibTrans" cxnId="{BDD13B08-7216-4CB7-957A-3A32A3798706}">
      <dgm:prSet/>
      <dgm:spPr/>
      <dgm:t>
        <a:bodyPr/>
        <a:lstStyle/>
        <a:p>
          <a:endParaRPr lang="en-US"/>
        </a:p>
      </dgm:t>
    </dgm:pt>
    <dgm:pt modelId="{5EBBCDA8-FA77-4394-A51B-51AE895E8178}" type="pres">
      <dgm:prSet presAssocID="{AE538FE1-1219-4EA3-BDED-A4BF455D3DB9}" presName="diagram" presStyleCnt="0">
        <dgm:presLayoutVars>
          <dgm:dir/>
          <dgm:resizeHandles val="exact"/>
        </dgm:presLayoutVars>
      </dgm:prSet>
      <dgm:spPr/>
      <dgm:t>
        <a:bodyPr/>
        <a:lstStyle/>
        <a:p>
          <a:endParaRPr lang="en-US"/>
        </a:p>
      </dgm:t>
    </dgm:pt>
    <dgm:pt modelId="{35AA1BB3-90A0-4EE4-9730-F5FF60CEC5DE}" type="pres">
      <dgm:prSet presAssocID="{E8D081D1-D097-4F3E-8179-93B7F4EAA84D}" presName="node" presStyleLbl="node1" presStyleIdx="0" presStyleCnt="3">
        <dgm:presLayoutVars>
          <dgm:bulletEnabled val="1"/>
        </dgm:presLayoutVars>
      </dgm:prSet>
      <dgm:spPr/>
      <dgm:t>
        <a:bodyPr/>
        <a:lstStyle/>
        <a:p>
          <a:endParaRPr lang="en-US"/>
        </a:p>
      </dgm:t>
    </dgm:pt>
    <dgm:pt modelId="{4C77E760-4FD1-44E1-95CE-7E3EB1697C4B}" type="pres">
      <dgm:prSet presAssocID="{CF2F2009-86F7-40F4-BD74-E0AE9201A910}" presName="sibTrans" presStyleCnt="0"/>
      <dgm:spPr/>
    </dgm:pt>
    <dgm:pt modelId="{B52A2F73-34CF-4087-A6B2-CB91F9426189}" type="pres">
      <dgm:prSet presAssocID="{97E1B77F-A67C-4C68-8579-4F2694A80609}" presName="node" presStyleLbl="node1" presStyleIdx="1" presStyleCnt="3">
        <dgm:presLayoutVars>
          <dgm:bulletEnabled val="1"/>
        </dgm:presLayoutVars>
      </dgm:prSet>
      <dgm:spPr/>
      <dgm:t>
        <a:bodyPr/>
        <a:lstStyle/>
        <a:p>
          <a:endParaRPr lang="en-US"/>
        </a:p>
      </dgm:t>
    </dgm:pt>
    <dgm:pt modelId="{052D0D45-DD97-4792-A0AA-FE73EB0DCC64}" type="pres">
      <dgm:prSet presAssocID="{C622C2DF-E859-4C7D-9354-BB076B558A94}" presName="sibTrans" presStyleCnt="0"/>
      <dgm:spPr/>
    </dgm:pt>
    <dgm:pt modelId="{7960EFA4-8644-4967-943A-9F34240869B9}" type="pres">
      <dgm:prSet presAssocID="{C1BDBBA9-64A3-410D-AC12-12757B31A162}" presName="node" presStyleLbl="node1" presStyleIdx="2" presStyleCnt="3">
        <dgm:presLayoutVars>
          <dgm:bulletEnabled val="1"/>
        </dgm:presLayoutVars>
      </dgm:prSet>
      <dgm:spPr/>
      <dgm:t>
        <a:bodyPr/>
        <a:lstStyle/>
        <a:p>
          <a:endParaRPr lang="en-US"/>
        </a:p>
      </dgm:t>
    </dgm:pt>
  </dgm:ptLst>
  <dgm:cxnLst>
    <dgm:cxn modelId="{C8DF1AA3-07A1-4F4A-9AA0-A326F7564367}" type="presOf" srcId="{E8D081D1-D097-4F3E-8179-93B7F4EAA84D}" destId="{35AA1BB3-90A0-4EE4-9730-F5FF60CEC5DE}" srcOrd="0" destOrd="0" presId="urn:microsoft.com/office/officeart/2005/8/layout/default"/>
    <dgm:cxn modelId="{285F3281-D9EC-4173-9D56-2FDAA9E61027}" type="presOf" srcId="{AE538FE1-1219-4EA3-BDED-A4BF455D3DB9}" destId="{5EBBCDA8-FA77-4394-A51B-51AE895E8178}" srcOrd="0" destOrd="0" presId="urn:microsoft.com/office/officeart/2005/8/layout/default"/>
    <dgm:cxn modelId="{049CD557-7354-4D1B-B576-3061965FC819}" srcId="{AE538FE1-1219-4EA3-BDED-A4BF455D3DB9}" destId="{C1BDBBA9-64A3-410D-AC12-12757B31A162}" srcOrd="2" destOrd="0" parTransId="{095945D2-4F32-41BD-B7B3-055ABF6FBCC2}" sibTransId="{ADB618DF-4FD6-4F61-B676-48F3E99A4C31}"/>
    <dgm:cxn modelId="{BDD13B08-7216-4CB7-957A-3A32A3798706}" srcId="{AE538FE1-1219-4EA3-BDED-A4BF455D3DB9}" destId="{97E1B77F-A67C-4C68-8579-4F2694A80609}" srcOrd="1" destOrd="0" parTransId="{02B383A2-0ABC-4894-8105-A2617EA161B4}" sibTransId="{C622C2DF-E859-4C7D-9354-BB076B558A94}"/>
    <dgm:cxn modelId="{B9599D2A-CFFF-40DA-AFF8-DD174DE1BDB8}" srcId="{AE538FE1-1219-4EA3-BDED-A4BF455D3DB9}" destId="{E8D081D1-D097-4F3E-8179-93B7F4EAA84D}" srcOrd="0" destOrd="0" parTransId="{DA03FA82-D927-4BEE-8EAF-4FD4D7598FFE}" sibTransId="{CF2F2009-86F7-40F4-BD74-E0AE9201A910}"/>
    <dgm:cxn modelId="{BA2709C0-BCA1-48F7-AB2E-843BFE6F66FB}" type="presOf" srcId="{97E1B77F-A67C-4C68-8579-4F2694A80609}" destId="{B52A2F73-34CF-4087-A6B2-CB91F9426189}" srcOrd="0" destOrd="0" presId="urn:microsoft.com/office/officeart/2005/8/layout/default"/>
    <dgm:cxn modelId="{4D7288CC-C8B0-4D3A-A100-60602A89EFED}" type="presOf" srcId="{C1BDBBA9-64A3-410D-AC12-12757B31A162}" destId="{7960EFA4-8644-4967-943A-9F34240869B9}" srcOrd="0" destOrd="0" presId="urn:microsoft.com/office/officeart/2005/8/layout/default"/>
    <dgm:cxn modelId="{7936432A-5BE3-4DBB-BDDD-490726BBE84C}" type="presParOf" srcId="{5EBBCDA8-FA77-4394-A51B-51AE895E8178}" destId="{35AA1BB3-90A0-4EE4-9730-F5FF60CEC5DE}" srcOrd="0" destOrd="0" presId="urn:microsoft.com/office/officeart/2005/8/layout/default"/>
    <dgm:cxn modelId="{3B91BCDD-7052-4959-9799-63421FCB21CD}" type="presParOf" srcId="{5EBBCDA8-FA77-4394-A51B-51AE895E8178}" destId="{4C77E760-4FD1-44E1-95CE-7E3EB1697C4B}" srcOrd="1" destOrd="0" presId="urn:microsoft.com/office/officeart/2005/8/layout/default"/>
    <dgm:cxn modelId="{973E4F2D-95FA-4BBE-848F-6056E5BE78D7}" type="presParOf" srcId="{5EBBCDA8-FA77-4394-A51B-51AE895E8178}" destId="{B52A2F73-34CF-4087-A6B2-CB91F9426189}" srcOrd="2" destOrd="0" presId="urn:microsoft.com/office/officeart/2005/8/layout/default"/>
    <dgm:cxn modelId="{6C278D2D-2640-4CCD-AAFF-A4739FA65613}" type="presParOf" srcId="{5EBBCDA8-FA77-4394-A51B-51AE895E8178}" destId="{052D0D45-DD97-4792-A0AA-FE73EB0DCC64}" srcOrd="3" destOrd="0" presId="urn:microsoft.com/office/officeart/2005/8/layout/default"/>
    <dgm:cxn modelId="{FD4A8C12-C9D2-426E-BAAA-40D03B0BBA01}" type="presParOf" srcId="{5EBBCDA8-FA77-4394-A51B-51AE895E8178}" destId="{7960EFA4-8644-4967-943A-9F34240869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1BB3-90A0-4EE4-9730-F5FF60CEC5DE}">
      <dsp:nvSpPr>
        <dsp:cNvPr id="0" name=""/>
        <dsp:cNvSpPr/>
      </dsp:nvSpPr>
      <dsp:spPr>
        <a:xfrm>
          <a:off x="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What the Data Exchange is and why we’re using it</a:t>
          </a:r>
          <a:endParaRPr lang="en-US" sz="3100" kern="1200" dirty="0"/>
        </a:p>
      </dsp:txBody>
      <dsp:txXfrm>
        <a:off x="0" y="690893"/>
        <a:ext cx="3196828" cy="1918096"/>
      </dsp:txXfrm>
    </dsp:sp>
    <dsp:sp modelId="{B52A2F73-34CF-4087-A6B2-CB91F9426189}">
      <dsp:nvSpPr>
        <dsp:cNvPr id="0" name=""/>
        <dsp:cNvSpPr/>
      </dsp:nvSpPr>
      <dsp:spPr>
        <a:xfrm>
          <a:off x="3516510"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Where to find key resources and seek help</a:t>
          </a:r>
          <a:endParaRPr lang="en-US" sz="3100" kern="1200" dirty="0"/>
        </a:p>
      </dsp:txBody>
      <dsp:txXfrm>
        <a:off x="3516510" y="690893"/>
        <a:ext cx="3196828" cy="1918096"/>
      </dsp:txXfrm>
    </dsp:sp>
    <dsp:sp modelId="{7960EFA4-8644-4967-943A-9F34240869B9}">
      <dsp:nvSpPr>
        <dsp:cNvPr id="0" name=""/>
        <dsp:cNvSpPr/>
      </dsp:nvSpPr>
      <dsp:spPr>
        <a:xfrm>
          <a:off x="7033021" y="690893"/>
          <a:ext cx="3196828" cy="1918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Subscribe to our  newsletter</a:t>
          </a:r>
          <a:endParaRPr lang="en-US" sz="3100" kern="1200" dirty="0"/>
        </a:p>
      </dsp:txBody>
      <dsp:txXfrm>
        <a:off x="7033021" y="690893"/>
        <a:ext cx="3196828" cy="19180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EEABDBE0-CC51-4061-9700-257899163C96}" type="datetimeFigureOut">
              <a:rPr lang="en-US" altLang="en-US"/>
              <a:pPr/>
              <a:t>3/12/2021</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DA42C83-F98D-4220-A634-9B59F5F033D4}" type="slidenum">
              <a:rPr lang="en-US" altLang="en-US"/>
              <a:pPr/>
              <a:t>‹#›</a:t>
            </a:fld>
            <a:endParaRPr lang="en-US" altLang="en-US"/>
          </a:p>
        </p:txBody>
      </p:sp>
    </p:spTree>
    <p:extLst>
      <p:ext uri="{BB962C8B-B14F-4D97-AF65-F5344CB8AC3E}">
        <p14:creationId xmlns:p14="http://schemas.microsoft.com/office/powerpoint/2010/main" val="3438091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AC1F236C-BA45-41AB-BF2C-C2722EB97A27}" type="datetimeFigureOut">
              <a:rPr lang="en-US" altLang="en-US"/>
              <a:pPr/>
              <a:t>3/12/2021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5EB3887-8C5D-4BCE-8DF9-B8932C194D29}" type="slidenum">
              <a:rPr lang="en-US" altLang="en-US"/>
              <a:pPr/>
              <a:t>‹#›</a:t>
            </a:fld>
            <a:endParaRPr lang="en-US" altLang="en-US"/>
          </a:p>
        </p:txBody>
      </p:sp>
    </p:spTree>
    <p:extLst>
      <p:ext uri="{BB962C8B-B14F-4D97-AF65-F5344CB8AC3E}">
        <p14:creationId xmlns:p14="http://schemas.microsoft.com/office/powerpoint/2010/main" val="33384606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Hi everyone, and welcome to the Data Exchange webinar series, for the Targeted Earlier Intervention Program.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the first webinar, in a series of 12 – to help you understand how to access, use and make the most out of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Today’s webinar is a really easy one – where I’m just going to introduce everyone to the Data Exchange.</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a:t>
            </a:fld>
            <a:endParaRPr lang="en-US" altLang="en-US"/>
          </a:p>
        </p:txBody>
      </p:sp>
    </p:spTree>
    <p:extLst>
      <p:ext uri="{BB962C8B-B14F-4D97-AF65-F5344CB8AC3E}">
        <p14:creationId xmlns:p14="http://schemas.microsoft.com/office/powerpoint/2010/main" val="72680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just want</a:t>
            </a:r>
            <a:r>
              <a:rPr lang="en-US" baseline="0" dirty="0" smtClean="0"/>
              <a:t> to reiterate that these are the key documents that you really need to take a look at.</a:t>
            </a:r>
          </a:p>
          <a:p>
            <a:r>
              <a:rPr lang="en-US" baseline="0" dirty="0" smtClean="0"/>
              <a:t>So the Data Exchange protocols, the TEI data collection and reporting guide, and the data exchange quick start guide. </a:t>
            </a:r>
          </a:p>
          <a:p>
            <a:endParaRPr lang="en-US" baseline="0" dirty="0" smtClean="0"/>
          </a:p>
          <a:p>
            <a:r>
              <a:rPr lang="en-US" baseline="0" dirty="0" smtClean="0"/>
              <a:t>So for those of you ho haven’t started reporting yet, or who are a little bit lost in using the data exchange, please take a look at these documents and they’ll hopefully provide you with the information you need to get started and help wrap your head around it. </a:t>
            </a:r>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10</a:t>
            </a:fld>
            <a:endParaRPr lang="en-US" altLang="en-US"/>
          </a:p>
        </p:txBody>
      </p:sp>
    </p:spTree>
    <p:extLst>
      <p:ext uri="{BB962C8B-B14F-4D97-AF65-F5344CB8AC3E}">
        <p14:creationId xmlns:p14="http://schemas.microsoft.com/office/powerpoint/2010/main" val="195858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 overview of all the different places you can go to for help.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the Data Exchange website I just went through. And if you ever have any technical problems using the platform you can always call the DSS helpline.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the TEI website, like I also just went through. You can also contact DCJ staff through the TEI mailbox. This is checked daily by our Central office staff.</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for those of you who are yet to get onto to the Data Exchange, you can also visit the MyGovID and RAM websites for assistance, or you can call their support line.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11</a:t>
            </a:fld>
            <a:endParaRPr lang="en-US" altLang="en-US"/>
          </a:p>
        </p:txBody>
      </p:sp>
    </p:spTree>
    <p:extLst>
      <p:ext uri="{BB962C8B-B14F-4D97-AF65-F5344CB8AC3E}">
        <p14:creationId xmlns:p14="http://schemas.microsoft.com/office/powerpoint/2010/main" val="324286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did already show you this on the websites, but I’ve included the hyperlinks here as well, just to make it easier for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when you download the slides for the webinar, you can go straight to the TEI and Data Exchange websites and you can subscribe to our newsletters.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really important, because this is the best way for you to hear about</a:t>
            </a:r>
            <a:r>
              <a:rPr lang="en-US" sz="1200" kern="1200" baseline="0" dirty="0" smtClean="0">
                <a:solidFill>
                  <a:schemeClr val="tx1"/>
                </a:solidFill>
                <a:effectLst/>
                <a:latin typeface="+mn-lt"/>
                <a:ea typeface="+mn-ea"/>
                <a:cs typeface="+mn-cs"/>
              </a:rPr>
              <a:t> things that are happening in the sector, to get updates, to be invited to more webinars or forums.</a:t>
            </a:r>
          </a:p>
          <a:p>
            <a:r>
              <a:rPr lang="en-US" sz="1200" kern="1200" baseline="0" dirty="0" smtClean="0">
                <a:solidFill>
                  <a:schemeClr val="tx1"/>
                </a:solidFill>
                <a:effectLst/>
                <a:latin typeface="+mn-lt"/>
                <a:ea typeface="+mn-ea"/>
                <a:cs typeface="+mn-cs"/>
              </a:rPr>
              <a:t>And as you start using the Data Exchange, the newsletter is really important because it will tell you about planned updates or outages that might impact your data entry.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12</a:t>
            </a:fld>
            <a:endParaRPr lang="en-US" altLang="en-US"/>
          </a:p>
        </p:txBody>
      </p:sp>
    </p:spTree>
    <p:extLst>
      <p:ext uri="{BB962C8B-B14F-4D97-AF65-F5344CB8AC3E}">
        <p14:creationId xmlns:p14="http://schemas.microsoft.com/office/powerpoint/2010/main" val="169497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 just going to show this slide quickly again to wrap up.</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these are the first two steps in the Quick Start Guide to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strongly encourage you to hop onto both of those websites, download these documents to help you get started.</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13</a:t>
            </a:fld>
            <a:endParaRPr lang="en-US" altLang="en-US"/>
          </a:p>
        </p:txBody>
      </p:sp>
    </p:spTree>
    <p:extLst>
      <p:ext uri="{BB962C8B-B14F-4D97-AF65-F5344CB8AC3E}">
        <p14:creationId xmlns:p14="http://schemas.microsoft.com/office/powerpoint/2010/main" val="292097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next webinar, we’re going to talk the next two steps – which are to get your myGovID and RAM and access the Data Exchange.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14</a:t>
            </a:fld>
            <a:endParaRPr lang="en-US" altLang="en-US"/>
          </a:p>
        </p:txBody>
      </p:sp>
    </p:spTree>
    <p:extLst>
      <p:ext uri="{BB962C8B-B14F-4D97-AF65-F5344CB8AC3E}">
        <p14:creationId xmlns:p14="http://schemas.microsoft.com/office/powerpoint/2010/main" val="202154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key things we’ll cover.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talk about what the Data Exchange is and why we’re using it.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take you through where to find useful resources and where to go for help.</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I’ll also talk about the newsletters you can sign up to </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continue to receive useful information about the program.</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2</a:t>
            </a:fld>
            <a:endParaRPr lang="en-US" altLang="en-US"/>
          </a:p>
        </p:txBody>
      </p:sp>
    </p:spTree>
    <p:extLst>
      <p:ext uri="{BB962C8B-B14F-4D97-AF65-F5344CB8AC3E}">
        <p14:creationId xmlns:p14="http://schemas.microsoft.com/office/powerpoint/2010/main" val="175690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 Exchange is a data reporting platform. In the TEI program, we are using the data exchange to report information about the services we deliver, our clients and the outcomes they achieve.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the Data Exchange will better enable us to clearly understand who are clients are, we can track client pathways through the service system and we can also use the data we report to demonstrate the impact of our services on client and community outcomes.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3</a:t>
            </a:fld>
            <a:endParaRPr lang="en-US" altLang="en-US"/>
          </a:p>
        </p:txBody>
      </p:sp>
    </p:spTree>
    <p:extLst>
      <p:ext uri="{BB962C8B-B14F-4D97-AF65-F5344CB8AC3E}">
        <p14:creationId xmlns:p14="http://schemas.microsoft.com/office/powerpoint/2010/main" val="388169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ultimate goal is to have a high-quality data set that clearly tells us who are clients are and what their needs are. So we can use this information to make sure the right people, get the right support at the right time.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we report into the Data Exchange is going to help us understand what works for our clients and what we can do better to achieve greater outcomes for them and for their communities.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4</a:t>
            </a:fld>
            <a:endParaRPr lang="en-US" altLang="en-US"/>
          </a:p>
        </p:txBody>
      </p:sp>
    </p:spTree>
    <p:extLst>
      <p:ext uri="{BB962C8B-B14F-4D97-AF65-F5344CB8AC3E}">
        <p14:creationId xmlns:p14="http://schemas.microsoft.com/office/powerpoint/2010/main" val="200373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coming weeks, we’ll talk more and more about all the different ways we can use the Data Exchange and how useful it’s going to be for our program, but I just to show you really quickly some of the information that you’ll be able to see when you start reporting.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graphs you can see on the slide, show some of the key demographic information service providers have already reported for the TEI program.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start entering your data, and you access your reports, you’ll be able to this same information about your own clients. You’ll have age breakdowns of clients, you’ll be able to see how many are homeless or at risk of homelessness, what disabilities people have, what languages people speak. And we can use this information to make sure we’re addressing our clients’ needs in the best possible way and that they’re receiving the right service for them.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5</a:t>
            </a:fld>
            <a:endParaRPr lang="en-US" altLang="en-US"/>
          </a:p>
        </p:txBody>
      </p:sp>
    </p:spTree>
    <p:extLst>
      <p:ext uri="{BB962C8B-B14F-4D97-AF65-F5344CB8AC3E}">
        <p14:creationId xmlns:p14="http://schemas.microsoft.com/office/powerpoint/2010/main" val="157481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next slide is some of the information about referrals that has already been recorded. So we can also start to see how clients are coming into contact with TEI services – some are being referred by health agencies, by educational agencies, there are lots of internal referrals and lots of self-referrals as well. And we can also see the reasons why people are coming to our services – which is obviously really useful information that can help us ensure clients get the service that is right for them.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already we are starting to see really useful information about how are clients are navigating the service system and what their needs are. And this is only going to become more and more useful as we collect more data.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6</a:t>
            </a:fld>
            <a:endParaRPr lang="en-US" altLang="en-US"/>
          </a:p>
        </p:txBody>
      </p:sp>
    </p:spTree>
    <p:extLst>
      <p:ext uri="{BB962C8B-B14F-4D97-AF65-F5344CB8AC3E}">
        <p14:creationId xmlns:p14="http://schemas.microsoft.com/office/powerpoint/2010/main" val="47352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many of you will be using the Data Exchange for the first time. Like anything new, it will at times seem quite overwhelming and difficult. And there quite a bit of work that needs to be done, to make sure we’re collecting the right information and that we’re reporting it correctly.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tried to simplify the process for you in a document called the data exchange quick start guide.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five page document that outlines 11 key steps you need to follow to access and start using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includes links to all the key resources you need to complete each step.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as you can see on the slide, it include a check list. So you can keep track of what step you’re up to, and hopefully feel some sense of accomplishment as you begin to navigate the Data Exchange.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7</a:t>
            </a:fld>
            <a:endParaRPr lang="en-US" altLang="en-US"/>
          </a:p>
        </p:txBody>
      </p:sp>
    </p:spTree>
    <p:extLst>
      <p:ext uri="{BB962C8B-B14F-4D97-AF65-F5344CB8AC3E}">
        <p14:creationId xmlns:p14="http://schemas.microsoft.com/office/powerpoint/2010/main" val="239994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two steps in this guide are to access training materials and resources and to subscribe to relevant newsletters.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take you through these steps now.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8</a:t>
            </a:fld>
            <a:endParaRPr lang="en-US" altLang="en-US"/>
          </a:p>
        </p:txBody>
      </p:sp>
    </p:spTree>
    <p:extLst>
      <p:ext uri="{BB962C8B-B14F-4D97-AF65-F5344CB8AC3E}">
        <p14:creationId xmlns:p14="http://schemas.microsoft.com/office/powerpoint/2010/main" val="102432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dirty="0" smtClean="0">
                <a:solidFill>
                  <a:schemeClr val="tx1"/>
                </a:solidFill>
                <a:effectLst/>
                <a:latin typeface="+mn-lt"/>
                <a:ea typeface="+mn-ea"/>
                <a:cs typeface="+mn-cs"/>
              </a:rPr>
              <a:t>So in regards to accessing resources – there are two key websites you will need to be familiar with.</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the TEI website – which is the website hosted by DCJ and this has all of the resources about the Targeted Earlier Intervention program.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also the Data Exchange website – so that website is hosted by the Commonwealth Department of Social Services, they are the ones who managed the Data Exchange. And that website includes all the resources you need to actually use and navigate the DEX portal.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what we’re going to do now, I’m going to take you to the TEI website and we’re going to spend some time exploring that.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LIVE VIEW OF WEBSITES: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you can see here, there are 9 different pages you can go to, to find different information about the TEI program.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 number 5, the Data Exchange is where you can find all of the resources we’ve developed to help you get onto and start using DEX.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How do I get started? section, there are lots of useful documents.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is the quick start guide I just showed you.</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there are 3 resources about getting onto the Data Exchange. These documents outline the process you need to follow to get your myGovID, to link yourself in RAM and finally, to log into the Data Exchange platform. We’ll talk more about this process later.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also two frequently asked questions documents about myGovID and RAM and the Data Exchange. These includes answers to lots of common questions.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section includes 3 very important documents that all service providers should read.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is the Data Exchange Protocols. This is basically a manual for using the Data Exchange. I strongly encourage everyone to read this document – it describes the different elements of the Data Exchange, includes definitions and explanations of key concepts. It is quite a long document, but it is  a really good introduction and overview of everything you need to know about DEX.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is the program specific guidance for state agencies in the Data Exchange. So lots of different organisations use DEX, for different government departments, for different programs, this document provides information about using DEX that is specific to the TEI program.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third document has been developed by DCJ, and this is a resource that outlines how the TEI program is using the Data Exchange. It covers what data needs to be collected, how we’ll measure outcomes, and general rules and guidance for data collection and reporting. Again, I strongly encourage you to read this document. It provides an overview of all the information you need about using DEX for the TEI program. And it links you to other useful resources we’ve developed.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if we scroll down a little further into the ‘How will we help you?’ section, there are even more resources to help you with different stages of reporting.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resource to help you with setting up outlets.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document about setting up cases and sessions.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resources that talk about the information you need to collect from clients and record in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4 different resources about measuring and reporting outcomes, so using SCORE in the Data Exchange.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we even have a resource that talks about your consent and privacy obligations for using DEX.</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may seem overwhelming, but please don’t stress. My advice would be to just download the quick start guide, and work your way through those steps, and it will tell you when you use each of these resources.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I’m just going to scroll back up the top, and go to page 8 – stay up to date. This is where you can subscribe to the TEI newsletter. We send out updates pretty regularly, about </a:t>
            </a:r>
            <a:r>
              <a:rPr lang="en-US" sz="1200" kern="1200" dirty="0" err="1" smtClean="0">
                <a:solidFill>
                  <a:schemeClr val="tx1"/>
                </a:solidFill>
                <a:effectLst/>
                <a:latin typeface="+mn-lt"/>
                <a:ea typeface="+mn-ea"/>
                <a:cs typeface="+mn-cs"/>
              </a:rPr>
              <a:t>whats</a:t>
            </a:r>
            <a:r>
              <a:rPr lang="en-US" sz="1200" kern="1200" dirty="0" smtClean="0">
                <a:solidFill>
                  <a:schemeClr val="tx1"/>
                </a:solidFill>
                <a:effectLst/>
                <a:latin typeface="+mn-lt"/>
                <a:ea typeface="+mn-ea"/>
                <a:cs typeface="+mn-cs"/>
              </a:rPr>
              <a:t> happening the TEI program, changes are occurring, new support or resources that are available, anything we think is useful to the sector.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please subscribe to the TEI newsletter so you can receive this updates.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see here also, that we have a catalogue of all the old newsletters that have been sent. So you also come here if you’ve missed anything in the page.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 also want to show you the key TEI resources page. So if we just scroll back up to the top and click on number 9.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page includes all of the key resources that have been developed for the entire TEI program. We have information about contracts, program logics, there are more documents about privacy, all of the Data Exchange resources are here also, and the documents about measuring outcomes.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local data packs, that include data about each LGA across all of NSW.</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we have resources specifically for sector development organisations.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please, if you’re ever looking for information about anything to do with the TEI program, please come straight to our website. Bookmark so you can find it easily, whatever you have to do, just remember to always come here first, because if you’ve got an issue or a question you need answered, chances are you can find the answer here.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 want to show you the Data Exchange website.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finally get access to the Data Exchange, this is where you’ll go to log into the web-based portal.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it is also where you can find more useful resources.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 usually do when I’m looking for something, is I got down here, to where it says ‘view all resources’, and you’ll be taken to a page where you can browse all of the resources DSS have developed.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have lots of different types of resources, you can see in the filters here, they’ve got fact sheets, learning modules, task cards and webinars.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task cards are very useful – they include screenshots and step-by-step instructions on how to use different parts of the Data Exchange.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I click on this document, add a case, and then I just click on the image on the right, we can see screenshots of what the portal looks like, and the document walks you through exactly what you need to do to create a case.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there are lots of resources like this, if I just click on that filter, there are all the different task cards they have. And there is one for everything you could think of. Adding a case, adding a client, adding a score assessment, adding a session.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also have learning modules that take you through the same thing. If I just change this to learning module, you can see there are 18 different learning modules, and these all videos that show a live version of someone creating a case, or creating a session. And they explain where to click and what information to enter.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When you’re ready to start using the Data Exchange, I strongly recommend you come to this website to look at the </a:t>
            </a:r>
            <a:r>
              <a:rPr lang="en-US" sz="1200" kern="1200" dirty="0" err="1" smtClean="0">
                <a:solidFill>
                  <a:schemeClr val="tx1"/>
                </a:solidFill>
                <a:effectLst/>
                <a:latin typeface="+mn-lt"/>
                <a:ea typeface="+mn-ea"/>
                <a:cs typeface="+mn-cs"/>
              </a:rPr>
              <a:t>taskcards</a:t>
            </a:r>
            <a:r>
              <a:rPr lang="en-US" sz="1200" kern="1200" dirty="0" smtClean="0">
                <a:solidFill>
                  <a:schemeClr val="tx1"/>
                </a:solidFill>
                <a:effectLst/>
                <a:latin typeface="+mn-lt"/>
                <a:ea typeface="+mn-ea"/>
                <a:cs typeface="+mn-cs"/>
              </a:rPr>
              <a:t> and the learning modules to learn how to use the web-based platform.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scroll back up to the top, I’m just going to click on this Notifications and Updates button.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DSS also a have a newsletter specifically for the Data Exchange. This normally includes reminders that reporting period might be ending, it’ll tell you about updates or changes to the system, updates  to the reports, anything that you might need to know about using the Data Exchange platform.</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again, I strongly recommend you sign up to this newsletter to make sure you’re getting all the information you need.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I’m just going to go back to our </a:t>
            </a:r>
            <a:r>
              <a:rPr lang="en-US" sz="1200" kern="1200" dirty="0" err="1"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5EB3887-8C5D-4BCE-8DF9-B8932C194D29}" type="slidenum">
              <a:rPr lang="en-US" altLang="en-US" smtClean="0"/>
              <a:pPr/>
              <a:t>9</a:t>
            </a:fld>
            <a:endParaRPr lang="en-US" altLang="en-US"/>
          </a:p>
        </p:txBody>
      </p:sp>
    </p:spTree>
    <p:extLst>
      <p:ext uri="{BB962C8B-B14F-4D97-AF65-F5344CB8AC3E}">
        <p14:creationId xmlns:p14="http://schemas.microsoft.com/office/powerpoint/2010/main" val="1219680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
        <p:nvSpPr>
          <p:cNvPr id="7" name="Title 1"/>
          <p:cNvSpPr txBox="1">
            <a:spLocks/>
          </p:cNvSpPr>
          <p:nvPr userDrawn="1"/>
        </p:nvSpPr>
        <p:spPr>
          <a:xfrm>
            <a:off x="1102784" y="1814514"/>
            <a:ext cx="10140949" cy="750887"/>
          </a:xfrm>
          <a:prstGeom prst="rect">
            <a:avLst/>
          </a:prstGeom>
        </p:spPr>
        <p:txBody>
          <a:bodyPr lIns="0" tIns="0" rIns="0" bIns="0"/>
          <a:lstStyle>
            <a:lvl1pPr algn="l">
              <a:defRPr sz="4000" b="0" baseline="0">
                <a:solidFill>
                  <a:srgbClr val="FFFFFF"/>
                </a:solidFill>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2663"/>
              </a:solidFill>
              <a:effectLst/>
              <a:uLnTx/>
              <a:uFillTx/>
              <a:latin typeface="Arial"/>
              <a:ea typeface="+mn-ea"/>
              <a:cs typeface="Arial"/>
            </a:endParaRPr>
          </a:p>
        </p:txBody>
      </p:sp>
      <p:sp>
        <p:nvSpPr>
          <p:cNvPr id="8" name="Subtitle 2"/>
          <p:cNvSpPr txBox="1">
            <a:spLocks/>
          </p:cNvSpPr>
          <p:nvPr userDrawn="1"/>
        </p:nvSpPr>
        <p:spPr bwMode="auto">
          <a:xfrm>
            <a:off x="1102784" y="2489200"/>
            <a:ext cx="9504256"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altLang="en-US" sz="2400" b="0" i="0" u="none" strike="noStrike" kern="1200" cap="none" spc="0" normalizeH="0" baseline="0" noProof="0" dirty="0" smtClean="0">
                <a:ln>
                  <a:noFill/>
                </a:ln>
                <a:solidFill>
                  <a:srgbClr val="002663"/>
                </a:solidFill>
                <a:effectLst/>
                <a:uLnTx/>
                <a:uFillTx/>
                <a:latin typeface="Arial" charset="0"/>
                <a:ea typeface="+mn-ea"/>
                <a:cs typeface="Arial" charset="0"/>
              </a:rPr>
              <a:t> </a:t>
            </a:r>
            <a:endParaRPr kumimoji="0" lang="en-US" altLang="en-US" sz="2400" b="0" i="0" u="none" strike="noStrike" kern="1200" cap="none" spc="0" normalizeH="0" baseline="0" noProof="0" dirty="0">
              <a:ln>
                <a:noFill/>
              </a:ln>
              <a:solidFill>
                <a:srgbClr val="002663"/>
              </a:solidFill>
              <a:effectLst/>
              <a:uLnTx/>
              <a:uFillTx/>
              <a:latin typeface="Arial" charset="0"/>
              <a:ea typeface="+mn-ea"/>
              <a:cs typeface="Arial" charset="0"/>
            </a:endParaRPr>
          </a:p>
        </p:txBody>
      </p:sp>
    </p:spTree>
    <p:extLst>
      <p:ext uri="{BB962C8B-B14F-4D97-AF65-F5344CB8AC3E}">
        <p14:creationId xmlns:p14="http://schemas.microsoft.com/office/powerpoint/2010/main" val="365866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5019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129549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14926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C3B7B6D-EE13-47EA-A348-F70EA4113C67}" type="datetimeFigureOut">
              <a:rPr lang="en-AU" smtClean="0"/>
              <a:t>12/03/2021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12946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C3B7B6D-EE13-47EA-A348-F70EA4113C67}" type="datetimeFigureOut">
              <a:rPr lang="en-AU" smtClean="0"/>
              <a:t>12/03/2021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8691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B7B6D-EE13-47EA-A348-F70EA4113C67}" type="datetimeFigureOut">
              <a:rPr lang="en-AU" smtClean="0"/>
              <a:t>12/03/2021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70794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428615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3B7B6D-EE13-47EA-A348-F70EA4113C67}"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773038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07354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250180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252914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8"/>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3" name="Picture 6" descr="FAM001_Powerpoint_v1.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956" y="424866"/>
            <a:ext cx="4803657" cy="1082042"/>
          </a:xfrm>
          <a:prstGeom prst="rect">
            <a:avLst/>
          </a:prstGeom>
        </p:spPr>
      </p:pic>
    </p:spTree>
    <p:extLst>
      <p:ext uri="{BB962C8B-B14F-4D97-AF65-F5344CB8AC3E}">
        <p14:creationId xmlns:p14="http://schemas.microsoft.com/office/powerpoint/2010/main" val="6834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208344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FAM001_Powerpoint_v1.pdf"/>
          <p:cNvPicPr>
            <a:picLocks noChangeAspect="1"/>
          </p:cNvPicPr>
          <p:nvPr userDrawn="1"/>
        </p:nvPicPr>
        <p:blipFill>
          <a:blip r:embed="rId2">
            <a:extLst>
              <a:ext uri="{28A0092B-C50C-407E-A947-70E740481C1C}">
                <a14:useLocalDpi xmlns:a14="http://schemas.microsoft.com/office/drawing/2010/main" val="0"/>
              </a:ext>
            </a:extLst>
          </a:blip>
          <a:srcRect b="49553"/>
          <a:stretch>
            <a:fillRect/>
          </a:stretch>
        </p:blipFill>
        <p:spPr bwMode="auto">
          <a:xfrm>
            <a:off x="0" y="1"/>
            <a:ext cx="121920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1"/>
          <p:cNvSpPr/>
          <p:nvPr userDrawn="1"/>
        </p:nvSpPr>
        <p:spPr>
          <a:xfrm>
            <a:off x="0" y="1"/>
            <a:ext cx="12192000" cy="1698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sp>
        <p:nvSpPr>
          <p:cNvPr id="5" name="Rectangle 5"/>
          <p:cNvSpPr/>
          <p:nvPr userDrawn="1"/>
        </p:nvSpPr>
        <p:spPr>
          <a:xfrm>
            <a:off x="340784" y="5964238"/>
            <a:ext cx="4318000" cy="893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56" y="308291"/>
            <a:ext cx="4803657" cy="1082042"/>
          </a:xfrm>
          <a:prstGeom prst="rect">
            <a:avLst/>
          </a:prstGeom>
        </p:spPr>
      </p:pic>
    </p:spTree>
    <p:extLst>
      <p:ext uri="{BB962C8B-B14F-4D97-AF65-F5344CB8AC3E}">
        <p14:creationId xmlns:p14="http://schemas.microsoft.com/office/powerpoint/2010/main" val="86962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197403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5" name="Title Placeholder 16"/>
          <p:cNvSpPr>
            <a:spLocks noGrp="1"/>
          </p:cNvSpPr>
          <p:nvPr>
            <p:ph type="title"/>
          </p:nvPr>
        </p:nvSpPr>
        <p:spPr>
          <a:xfrm>
            <a:off x="609600" y="361666"/>
            <a:ext cx="10972800" cy="605582"/>
          </a:xfrm>
          <a:prstGeom prst="rect">
            <a:avLst/>
          </a:prstGeom>
        </p:spPr>
        <p:txBody>
          <a:bodyPr rtlCol="0">
            <a:noAutofit/>
          </a:bodyPr>
          <a:lstStyle/>
          <a:p>
            <a:r>
              <a:rPr lang="en-AU" dirty="0" smtClean="0"/>
              <a:t>Click to edit Master title style</a:t>
            </a:r>
            <a:endParaRPr lang="en-US" dirty="0"/>
          </a:p>
        </p:txBody>
      </p:sp>
      <p:sp>
        <p:nvSpPr>
          <p:cNvPr id="4" name="Slide Number Placeholder 10"/>
          <p:cNvSpPr>
            <a:spLocks noGrp="1"/>
          </p:cNvSpPr>
          <p:nvPr>
            <p:ph type="sldNum" sz="quarter" idx="10"/>
          </p:nvPr>
        </p:nvSpPr>
        <p:spPr/>
        <p:txBody>
          <a:bodyPr/>
          <a:lstStyle>
            <a:lvl1pPr>
              <a:defRPr/>
            </a:lvl1pPr>
          </a:lstStyle>
          <a:p>
            <a:fld id="{1CE96537-7078-420B-A775-05F8FAE87E85}" type="slidenum">
              <a:rPr lang="en-US" altLang="en-US"/>
              <a:pPr/>
              <a:t>‹#›</a:t>
            </a:fld>
            <a:endParaRPr lang="en-US" altLang="en-US"/>
          </a:p>
        </p:txBody>
      </p:sp>
      <p:sp>
        <p:nvSpPr>
          <p:cNvPr id="5" name="Date Placeholder 23"/>
          <p:cNvSpPr>
            <a:spLocks noGrp="1"/>
          </p:cNvSpPr>
          <p:nvPr>
            <p:ph type="dt" sz="half" idx="11"/>
          </p:nvPr>
        </p:nvSpPr>
        <p:spPr/>
        <p:txBody>
          <a:bodyPr/>
          <a:lstStyle>
            <a:lvl1pPr>
              <a:defRPr/>
            </a:lvl1pPr>
          </a:lstStyle>
          <a:p>
            <a:fld id="{51FBA306-BA24-48B5-828D-559E61AE2E79}" type="datetime2">
              <a:rPr lang="en-US" altLang="en-US"/>
              <a:pPr/>
              <a:t>Friday, March 12, 2021</a:t>
            </a:fld>
            <a:endParaRPr lang="en-US" altLang="en-US"/>
          </a:p>
        </p:txBody>
      </p:sp>
    </p:spTree>
    <p:extLst>
      <p:ext uri="{BB962C8B-B14F-4D97-AF65-F5344CB8AC3E}">
        <p14:creationId xmlns:p14="http://schemas.microsoft.com/office/powerpoint/2010/main" val="191722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0C593B24-55A9-4F7F-9188-85A302237596}" type="slidenum">
              <a:rPr lang="en-US" altLang="en-US" smtClean="0"/>
              <a:pPr/>
              <a:t>‹#›</a:t>
            </a:fld>
            <a:endParaRPr lang="en-US" altLang="en-US"/>
          </a:p>
        </p:txBody>
      </p:sp>
      <p:sp>
        <p:nvSpPr>
          <p:cNvPr id="4" name="Date Placeholder 3"/>
          <p:cNvSpPr>
            <a:spLocks noGrp="1"/>
          </p:cNvSpPr>
          <p:nvPr>
            <p:ph type="dt" sz="half" idx="11"/>
          </p:nvPr>
        </p:nvSpPr>
        <p:spPr/>
        <p:txBody>
          <a:bodyPr/>
          <a:lstStyle/>
          <a:p>
            <a:fld id="{E7FF8EB5-577C-41CB-92BE-72B120E98652}" type="datetime2">
              <a:rPr lang="en-US" altLang="en-US" smtClean="0"/>
              <a:pPr/>
              <a:t>Friday, March 12, 2021</a:t>
            </a:fld>
            <a:endParaRPr lang="en-US" altLang="en-US"/>
          </a:p>
        </p:txBody>
      </p:sp>
    </p:spTree>
    <p:extLst>
      <p:ext uri="{BB962C8B-B14F-4D97-AF65-F5344CB8AC3E}">
        <p14:creationId xmlns:p14="http://schemas.microsoft.com/office/powerpoint/2010/main" val="46803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C3B7B6D-EE13-47EA-A348-F70EA4113C67}"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CF07868-A15B-4081-A600-5678E70D0A88}" type="slidenum">
              <a:rPr lang="en-AU" smtClean="0"/>
              <a:t>‹#›</a:t>
            </a:fld>
            <a:endParaRPr lang="en-AU"/>
          </a:p>
        </p:txBody>
      </p:sp>
    </p:spTree>
    <p:extLst>
      <p:ext uri="{BB962C8B-B14F-4D97-AF65-F5344CB8AC3E}">
        <p14:creationId xmlns:p14="http://schemas.microsoft.com/office/powerpoint/2010/main" val="392239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FAM001_Powerpoint_v123.pd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0"/>
          <p:cNvSpPr>
            <a:spLocks noGrp="1"/>
          </p:cNvSpPr>
          <p:nvPr>
            <p:ph type="sldNum" sz="quarter" idx="4"/>
          </p:nvPr>
        </p:nvSpPr>
        <p:spPr>
          <a:xfrm>
            <a:off x="10583333" y="6511925"/>
            <a:ext cx="999067"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0D1B43"/>
                </a:solidFill>
              </a:defRPr>
            </a:lvl1pPr>
          </a:lstStyle>
          <a:p>
            <a:fld id="{0C593B24-55A9-4F7F-9188-85A302237596}" type="slidenum">
              <a:rPr lang="en-US" altLang="en-US"/>
              <a:pPr/>
              <a:t>‹#›</a:t>
            </a:fld>
            <a:endParaRPr lang="en-US" altLang="en-US"/>
          </a:p>
        </p:txBody>
      </p:sp>
      <p:sp>
        <p:nvSpPr>
          <p:cNvPr id="1029" name="Title Placeholder 16"/>
          <p:cNvSpPr>
            <a:spLocks noGrp="1"/>
          </p:cNvSpPr>
          <p:nvPr>
            <p:ph type="title"/>
          </p:nvPr>
        </p:nvSpPr>
        <p:spPr bwMode="auto">
          <a:xfrm>
            <a:off x="609600" y="361950"/>
            <a:ext cx="10972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smtClean="0"/>
              <a:t>Click to edit Master title style</a:t>
            </a:r>
            <a:endParaRPr lang="en-US" altLang="en-US" dirty="0" smtClean="0"/>
          </a:p>
        </p:txBody>
      </p:sp>
      <p:sp>
        <p:nvSpPr>
          <p:cNvPr id="1030" name="Text Placeholder 20"/>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p:txBody>
      </p:sp>
      <p:sp>
        <p:nvSpPr>
          <p:cNvPr id="24" name="Date Placeholder 23"/>
          <p:cNvSpPr>
            <a:spLocks noGrp="1"/>
          </p:cNvSpPr>
          <p:nvPr>
            <p:ph type="dt" sz="half" idx="2"/>
          </p:nvPr>
        </p:nvSpPr>
        <p:spPr>
          <a:xfrm>
            <a:off x="7857067" y="6511925"/>
            <a:ext cx="2844800" cy="2095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D1B43"/>
                </a:solidFill>
              </a:defRPr>
            </a:lvl1pPr>
          </a:lstStyle>
          <a:p>
            <a:fld id="{E7FF8EB5-577C-41CB-92BE-72B120E98652}" type="datetime2">
              <a:rPr lang="en-US" altLang="en-US"/>
              <a:pPr/>
              <a:t>Friday, March 12, 2021</a:t>
            </a:fld>
            <a:endParaRPr lang="en-US" altLang="en-US"/>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97891" y="6334913"/>
            <a:ext cx="1716117" cy="386562"/>
          </a:xfrm>
          <a:prstGeom prst="rect">
            <a:avLst/>
          </a:prstGeom>
        </p:spPr>
      </p:pic>
    </p:spTree>
    <p:extLst>
      <p:ext uri="{BB962C8B-B14F-4D97-AF65-F5344CB8AC3E}">
        <p14:creationId xmlns:p14="http://schemas.microsoft.com/office/powerpoint/2010/main" val="1581205646"/>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0" r:id="rId3"/>
    <p:sldLayoutId id="2147483671" r:id="rId4"/>
    <p:sldLayoutId id="2147483662" r:id="rId5"/>
    <p:sldLayoutId id="2147483672" r:id="rId6"/>
    <p:sldLayoutId id="2147483661" r:id="rId7"/>
    <p:sldLayoutId id="2147483675" r:id="rId8"/>
  </p:sldLayoutIdLst>
  <p:timing>
    <p:tnLst>
      <p:par>
        <p:cTn id="1" dur="indefinite" restart="never" nodeType="tmRoot"/>
      </p:par>
    </p:tnLst>
  </p:timing>
  <p:hf hdr="0" ftr="0"/>
  <p:txStyles>
    <p:title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B7B6D-EE13-47EA-A348-F70EA4113C67}" type="datetimeFigureOut">
              <a:rPr lang="en-AU" smtClean="0"/>
              <a:t>12/03/2021</a:t>
            </a:fld>
            <a:endParaRPr lang="en-AU"/>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07868-A15B-4081-A600-5678E70D0A88}" type="slidenum">
              <a:rPr lang="en-AU" smtClean="0"/>
              <a:t>‹#›</a:t>
            </a:fld>
            <a:endParaRPr lang="en-AU"/>
          </a:p>
        </p:txBody>
      </p:sp>
    </p:spTree>
    <p:extLst>
      <p:ext uri="{BB962C8B-B14F-4D97-AF65-F5344CB8AC3E}">
        <p14:creationId xmlns:p14="http://schemas.microsoft.com/office/powerpoint/2010/main" val="1782139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hGN1xuFqgX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hyperlink" Target="https://www.mygovid.gov.au/need-help" TargetMode="External"/><Relationship Id="rId3" Type="http://schemas.openxmlformats.org/officeDocument/2006/relationships/hyperlink" Target="https://dex.dss.gov.au/" TargetMode="External"/><Relationship Id="rId7" Type="http://schemas.openxmlformats.org/officeDocument/2006/relationships/hyperlink" Target="tel:1300287539"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facs.nsw.gov.au/providers/children-families/early-intervention/TEI-program" TargetMode="External"/><Relationship Id="rId5" Type="http://schemas.openxmlformats.org/officeDocument/2006/relationships/hyperlink" Target="tel:1800020283" TargetMode="External"/><Relationship Id="rId4" Type="http://schemas.openxmlformats.org/officeDocument/2006/relationships/hyperlink" Target="mailto:dssdataexchange.helpdesk@dss.gov.au" TargetMode="External"/><Relationship Id="rId9" Type="http://schemas.openxmlformats.org/officeDocument/2006/relationships/hyperlink" Target="https://info.authorisationmanager.gov.au/hel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acs.nsw.gov.au/providers/children-families/early-intervention/TEI-program/chapters/stay-up-to-dat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dex.dss.gov.au/updat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facs.nsw.gov.au/download?file=78570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s.nsw.gov.au/download?file=785709"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facs.nsw.gov.au/download?file=785709"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0" indent="0">
              <a:buNone/>
            </a:pPr>
            <a:r>
              <a:rPr lang="en-US" sz="5400" dirty="0" smtClean="0"/>
              <a:t>Targeted Earlier Intervention Program</a:t>
            </a:r>
          </a:p>
          <a:p>
            <a:pPr marL="0" indent="0">
              <a:buNone/>
            </a:pPr>
            <a:endParaRPr lang="en-US" sz="2800" dirty="0"/>
          </a:p>
          <a:p>
            <a:pPr marL="0" indent="0">
              <a:buNone/>
            </a:pPr>
            <a:r>
              <a:rPr lang="en-US" sz="2800" dirty="0" smtClean="0"/>
              <a:t>Webinar 1: Introduction to the Data Exchange</a:t>
            </a:r>
          </a:p>
          <a:p>
            <a:pPr marL="0" indent="0">
              <a:buNone/>
            </a:pPr>
            <a:r>
              <a:rPr lang="en-US" sz="2800" dirty="0"/>
              <a:t>Living recording</a:t>
            </a:r>
            <a:r>
              <a:rPr lang="en-US" sz="2800"/>
              <a:t>: </a:t>
            </a:r>
            <a:r>
              <a:rPr lang="en-US" sz="2800">
                <a:hlinkClick r:id="rId3"/>
              </a:rPr>
              <a:t>https://</a:t>
            </a:r>
            <a:r>
              <a:rPr lang="en-US" sz="2800" smtClean="0">
                <a:hlinkClick r:id="rId3"/>
              </a:rPr>
              <a:t>www.youtube.com/watch?v=hGN1xuFqgXs</a:t>
            </a:r>
            <a:endParaRPr lang="en-US" sz="2800" smtClean="0"/>
          </a:p>
          <a:p>
            <a:pPr marL="0" indent="0">
              <a:buNone/>
            </a:pPr>
            <a:endParaRPr lang="en-US" sz="2800" dirty="0" smtClean="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a:t>
            </a:fld>
            <a:endParaRPr lang="en-US" altLang="en-US"/>
          </a:p>
        </p:txBody>
      </p:sp>
    </p:spTree>
    <p:extLst>
      <p:ext uri="{BB962C8B-B14F-4D97-AF65-F5344CB8AC3E}">
        <p14:creationId xmlns:p14="http://schemas.microsoft.com/office/powerpoint/2010/main" val="266703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sp>
        <p:nvSpPr>
          <p:cNvPr id="3" name="Title 2"/>
          <p:cNvSpPr>
            <a:spLocks noGrp="1"/>
          </p:cNvSpPr>
          <p:nvPr>
            <p:ph type="title"/>
          </p:nvPr>
        </p:nvSpPr>
        <p:spPr/>
        <p:txBody>
          <a:bodyPr/>
          <a:lstStyle/>
          <a:p>
            <a:r>
              <a:rPr lang="en-US" dirty="0" smtClean="0"/>
              <a:t>Key Resources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10</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721895" y="1600202"/>
            <a:ext cx="3128211" cy="4423255"/>
          </a:xfrm>
          <a:prstGeom prst="rect">
            <a:avLst/>
          </a:prstGeom>
        </p:spPr>
      </p:pic>
      <p:pic>
        <p:nvPicPr>
          <p:cNvPr id="7" name="Picture 6"/>
          <p:cNvPicPr>
            <a:picLocks noChangeAspect="1"/>
          </p:cNvPicPr>
          <p:nvPr/>
        </p:nvPicPr>
        <p:blipFill>
          <a:blip r:embed="rId4"/>
          <a:stretch>
            <a:fillRect/>
          </a:stretch>
        </p:blipFill>
        <p:spPr>
          <a:xfrm>
            <a:off x="4406613" y="1600202"/>
            <a:ext cx="3309639" cy="4686049"/>
          </a:xfrm>
          <a:prstGeom prst="rect">
            <a:avLst/>
          </a:prstGeom>
          <a:ln>
            <a:solidFill>
              <a:schemeClr val="accent1"/>
            </a:solidFill>
          </a:ln>
        </p:spPr>
      </p:pic>
      <p:pic>
        <p:nvPicPr>
          <p:cNvPr id="8" name="Picture 7"/>
          <p:cNvPicPr>
            <a:picLocks noChangeAspect="1"/>
          </p:cNvPicPr>
          <p:nvPr/>
        </p:nvPicPr>
        <p:blipFill>
          <a:blip r:embed="rId5"/>
          <a:stretch>
            <a:fillRect/>
          </a:stretch>
        </p:blipFill>
        <p:spPr>
          <a:xfrm>
            <a:off x="8329528" y="1589447"/>
            <a:ext cx="3332191" cy="4707558"/>
          </a:xfrm>
          <a:prstGeom prst="rect">
            <a:avLst/>
          </a:prstGeom>
        </p:spPr>
      </p:pic>
    </p:spTree>
    <p:extLst>
      <p:ext uri="{BB962C8B-B14F-4D97-AF65-F5344CB8AC3E}">
        <p14:creationId xmlns:p14="http://schemas.microsoft.com/office/powerpoint/2010/main" val="2218284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can I go for help?</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11</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9" name="Table 8"/>
          <p:cNvGraphicFramePr>
            <a:graphicFrameLocks noGrp="1"/>
          </p:cNvGraphicFramePr>
          <p:nvPr>
            <p:extLst>
              <p:ext uri="{D42A27DB-BD31-4B8C-83A1-F6EECF244321}">
                <p14:modId xmlns:p14="http://schemas.microsoft.com/office/powerpoint/2010/main" val="663110877"/>
              </p:ext>
            </p:extLst>
          </p:nvPr>
        </p:nvGraphicFramePr>
        <p:xfrm>
          <a:off x="609600" y="1681856"/>
          <a:ext cx="10972800" cy="4384559"/>
        </p:xfrm>
        <a:graphic>
          <a:graphicData uri="http://schemas.openxmlformats.org/drawingml/2006/table">
            <a:tbl>
              <a:tblPr firstRow="1" firstCol="1" bandRow="1"/>
              <a:tblGrid>
                <a:gridCol w="5486400">
                  <a:extLst>
                    <a:ext uri="{9D8B030D-6E8A-4147-A177-3AD203B41FA5}">
                      <a16:colId xmlns:a16="http://schemas.microsoft.com/office/drawing/2014/main" val="3430548306"/>
                    </a:ext>
                  </a:extLst>
                </a:gridCol>
                <a:gridCol w="5486400">
                  <a:extLst>
                    <a:ext uri="{9D8B030D-6E8A-4147-A177-3AD203B41FA5}">
                      <a16:colId xmlns:a16="http://schemas.microsoft.com/office/drawing/2014/main" val="1662021127"/>
                    </a:ext>
                  </a:extLst>
                </a:gridCol>
              </a:tblGrid>
              <a:tr h="319857">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Bef>
                          <a:spcPts val="600"/>
                        </a:spcBef>
                        <a:spcAft>
                          <a:spcPts val="600"/>
                        </a:spcAft>
                      </a:pPr>
                      <a:r>
                        <a:rPr lang="en-GB" sz="1600" b="1" dirty="0">
                          <a:solidFill>
                            <a:schemeClr val="bg1"/>
                          </a:solidFill>
                          <a:effectLst/>
                          <a:latin typeface="Gotham" panose="02000504050000020004" pitchFamily="2" charset="0"/>
                          <a:ea typeface="Calibri" panose="020F0502020204030204" pitchFamily="34" charset="0"/>
                          <a:cs typeface="Arial" panose="020B0604020202020204" pitchFamily="34" charset="0"/>
                        </a:rPr>
                        <a:t>Type of Support</a:t>
                      </a:r>
                      <a:endParaRPr lang="en-AU" sz="16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171876482"/>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3"/>
                        </a:rPr>
                        <a:t>DSS Data Exchange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for the Data Exchange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82302525"/>
                  </a:ext>
                </a:extLst>
              </a:tr>
              <a:tr h="1191353">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Calibri" panose="020F0502020204030204" pitchFamily="34" charset="0"/>
                        </a:rPr>
                        <a:t>DSS Helpline: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4"/>
                        </a:rPr>
                        <a:t>dssdataexchange.helpdesk@dss.gov.au</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Calibri" panose="020F0502020204030204" pitchFamily="34" charset="0"/>
                        </a:rPr>
                        <a:t>or </a:t>
                      </a:r>
                      <a:r>
                        <a:rPr lang="en-GB" sz="1600" u="none" strike="noStrike">
                          <a:solidFill>
                            <a:srgbClr val="0563C1"/>
                          </a:solidFill>
                          <a:effectLst/>
                          <a:latin typeface="Gotham" panose="02000504050000020004" pitchFamily="2" charset="0"/>
                          <a:ea typeface="Calibri" panose="020F0502020204030204" pitchFamily="34" charset="0"/>
                          <a:cs typeface="Calibri" panose="020F0502020204030204" pitchFamily="34" charset="0"/>
                          <a:hlinkClick r:id="rId5"/>
                        </a:rPr>
                        <a:t>1800 020 283</a:t>
                      </a:r>
                      <a:r>
                        <a:rPr lang="en-GB" sz="1600">
                          <a:effectLst/>
                          <a:latin typeface="Gotham" panose="02000504050000020004" pitchFamily="2" charset="0"/>
                          <a:ea typeface="Calibri" panose="020F0502020204030204" pitchFamily="34" charset="0"/>
                          <a:cs typeface="Calibri" panose="020F0502020204030204" pitchFamily="34" charset="0"/>
                        </a:rPr>
                        <a:t> (8.30am – 5.30pm Monday to Friday)</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Technical issues with the Data Exchange web platform</a:t>
                      </a:r>
                      <a:endParaRPr lang="en-AU" sz="1600">
                        <a:effectLst/>
                        <a:latin typeface="Gotham" panose="02000504050000020004" pitchFamily="2" charset="0"/>
                        <a:ea typeface="Calibri" panose="020F0502020204030204" pitchFamily="34" charset="0"/>
                        <a:cs typeface="Arial" panose="020B0604020202020204" pitchFamily="34" charset="0"/>
                      </a:endParaRPr>
                    </a:p>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(NB: not myGovID or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133418627"/>
                  </a:ext>
                </a:extLst>
              </a:tr>
              <a:tr h="319857">
                <a:tc>
                  <a:txBody>
                    <a:bodyPr/>
                    <a:lstStyle/>
                    <a:p>
                      <a:pPr algn="ctr">
                        <a:lnSpc>
                          <a:spcPct val="115000"/>
                        </a:lnSpc>
                        <a:spcBef>
                          <a:spcPts val="300"/>
                        </a:spcBef>
                        <a:spcAft>
                          <a:spcPts val="300"/>
                        </a:spcAft>
                      </a:pP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6"/>
                        </a:rPr>
                        <a:t>TEI Website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Training resources tailored to the TEI program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18198220"/>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TEI Inbox:</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tei@facs.nsw.gov.au</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TEI specific questions which are unavailable in existing resources</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856847736"/>
                  </a:ext>
                </a:extLst>
              </a:tr>
              <a:tr h="755605">
                <a:tc>
                  <a:txBody>
                    <a:bodyPr/>
                    <a:lstStyle/>
                    <a:p>
                      <a:pPr algn="ctr">
                        <a:lnSpc>
                          <a:spcPct val="115000"/>
                        </a:lnSpc>
                        <a:spcBef>
                          <a:spcPts val="300"/>
                        </a:spcBef>
                        <a:spcAft>
                          <a:spcPts val="300"/>
                        </a:spcAft>
                      </a:pPr>
                      <a:r>
                        <a:rPr lang="en-GB" sz="1600" b="1">
                          <a:effectLst/>
                          <a:latin typeface="Gotham" panose="02000504050000020004" pitchFamily="2" charset="0"/>
                          <a:ea typeface="Calibri" panose="020F0502020204030204" pitchFamily="34" charset="0"/>
                          <a:cs typeface="Arial" panose="020B0604020202020204" pitchFamily="34" charset="0"/>
                        </a:rPr>
                        <a:t>myGovID and RAM support line:</a:t>
                      </a:r>
                      <a:endParaRPr lang="en-AU" sz="1600">
                        <a:effectLst/>
                        <a:latin typeface="Gotham" panose="02000504050000020004" pitchFamily="2" charset="0"/>
                        <a:ea typeface="Calibri" panose="020F0502020204030204" pitchFamily="34" charset="0"/>
                        <a:cs typeface="Arial" panose="020B0604020202020204" pitchFamily="34" charset="0"/>
                      </a:endParaRPr>
                    </a:p>
                    <a:p>
                      <a:pPr algn="ctr">
                        <a:lnSpc>
                          <a:spcPct val="115000"/>
                        </a:lnSpc>
                        <a:spcBef>
                          <a:spcPts val="300"/>
                        </a:spcBef>
                        <a:spcAft>
                          <a:spcPts val="300"/>
                        </a:spcAft>
                      </a:pPr>
                      <a:r>
                        <a:rPr lang="en-GB" sz="1600" u="none" strike="noStrike">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7"/>
                        </a:rPr>
                        <a:t>1300 287 539</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for issues with myGovID and RAM</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78047923"/>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myGovID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8"/>
                        </a:rPr>
                        <a:t>Need 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Support resources for myGovID</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670034360"/>
                  </a:ext>
                </a:extLst>
              </a:tr>
              <a:tr h="319857">
                <a:tc>
                  <a:txBody>
                    <a:bodyPr/>
                    <a:lstStyle/>
                    <a:p>
                      <a:pPr algn="ctr">
                        <a:lnSpc>
                          <a:spcPct val="115000"/>
                        </a:lnSpc>
                        <a:spcBef>
                          <a:spcPts val="300"/>
                        </a:spcBef>
                        <a:spcAft>
                          <a:spcPts val="300"/>
                        </a:spcAft>
                      </a:pPr>
                      <a:r>
                        <a:rPr lang="en-GB" sz="1600">
                          <a:effectLst/>
                          <a:latin typeface="Gotham" panose="02000504050000020004" pitchFamily="2" charset="0"/>
                          <a:ea typeface="Calibri" panose="020F0502020204030204" pitchFamily="34" charset="0"/>
                          <a:cs typeface="Arial" panose="020B0604020202020204" pitchFamily="34" charset="0"/>
                        </a:rPr>
                        <a:t>RAM ‘</a:t>
                      </a:r>
                      <a:r>
                        <a:rPr lang="en-GB" sz="1600" u="sng">
                          <a:solidFill>
                            <a:srgbClr val="0563C1"/>
                          </a:solidFill>
                          <a:effectLst/>
                          <a:latin typeface="Gotham" panose="02000504050000020004" pitchFamily="2" charset="0"/>
                          <a:ea typeface="Calibri" panose="020F0502020204030204" pitchFamily="34" charset="0"/>
                          <a:cs typeface="Arial" panose="020B0604020202020204" pitchFamily="34" charset="0"/>
                          <a:hlinkClick r:id="rId9"/>
                        </a:rPr>
                        <a:t>Help</a:t>
                      </a:r>
                      <a:r>
                        <a:rPr lang="en-GB" sz="1600">
                          <a:effectLst/>
                          <a:latin typeface="Gotham" panose="02000504050000020004" pitchFamily="2" charset="0"/>
                          <a:ea typeface="Calibri" panose="020F0502020204030204" pitchFamily="34" charset="0"/>
                          <a:cs typeface="Arial" panose="020B0604020202020204" pitchFamily="34" charset="0"/>
                        </a:rPr>
                        <a:t>’ webpage</a:t>
                      </a:r>
                      <a:endParaRPr lang="en-AU" sz="160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nSpc>
                          <a:spcPct val="115000"/>
                        </a:lnSpc>
                        <a:spcBef>
                          <a:spcPts val="300"/>
                        </a:spcBef>
                        <a:spcAft>
                          <a:spcPts val="300"/>
                        </a:spcAft>
                      </a:pPr>
                      <a:r>
                        <a:rPr lang="en-GB" sz="1600" dirty="0">
                          <a:effectLst/>
                          <a:latin typeface="Gotham" panose="02000504050000020004" pitchFamily="2" charset="0"/>
                          <a:ea typeface="Calibri" panose="020F0502020204030204" pitchFamily="34" charset="0"/>
                          <a:cs typeface="Arial" panose="020B0604020202020204" pitchFamily="34" charset="0"/>
                        </a:rPr>
                        <a:t>Support resources for RAM</a:t>
                      </a:r>
                      <a:endParaRPr lang="en-AU" sz="1600" dirty="0">
                        <a:effectLst/>
                        <a:latin typeface="Gotham" panose="02000504050000020004" pitchFamily="2"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26519264"/>
                  </a:ext>
                </a:extLst>
              </a:tr>
            </a:tbl>
          </a:graphicData>
        </a:graphic>
      </p:graphicFrame>
    </p:spTree>
    <p:extLst>
      <p:ext uri="{BB962C8B-B14F-4D97-AF65-F5344CB8AC3E}">
        <p14:creationId xmlns:p14="http://schemas.microsoft.com/office/powerpoint/2010/main" val="361265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TEI Inform</a:t>
            </a:r>
            <a:endParaRPr lang="en-US" dirty="0" smtClean="0"/>
          </a:p>
          <a:p>
            <a:r>
              <a:rPr lang="en-US" dirty="0" smtClean="0">
                <a:hlinkClick r:id="rId4"/>
              </a:rPr>
              <a:t>Data Exchange Newsletter</a:t>
            </a:r>
            <a:endParaRPr lang="en-AU" dirty="0"/>
          </a:p>
        </p:txBody>
      </p:sp>
      <p:sp>
        <p:nvSpPr>
          <p:cNvPr id="3" name="Title 2"/>
          <p:cNvSpPr>
            <a:spLocks noGrp="1"/>
          </p:cNvSpPr>
          <p:nvPr>
            <p:ph type="title"/>
          </p:nvPr>
        </p:nvSpPr>
        <p:spPr/>
        <p:txBody>
          <a:bodyPr/>
          <a:lstStyle/>
          <a:p>
            <a:r>
              <a:rPr lang="en-US" dirty="0" smtClean="0"/>
              <a:t>Subscribe to relevant newsletters</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Tree>
    <p:extLst>
      <p:ext uri="{BB962C8B-B14F-4D97-AF65-F5344CB8AC3E}">
        <p14:creationId xmlns:p14="http://schemas.microsoft.com/office/powerpoint/2010/main" val="126647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sp>
        <p:nvSpPr>
          <p:cNvPr id="3" name="Title 2"/>
          <p:cNvSpPr>
            <a:spLocks noGrp="1"/>
          </p:cNvSpPr>
          <p:nvPr>
            <p:ph type="title"/>
          </p:nvPr>
        </p:nvSpPr>
        <p:spPr/>
        <p:txBody>
          <a:bodyPr/>
          <a:lstStyle/>
          <a:p>
            <a:r>
              <a:rPr lang="en-US" dirty="0" smtClean="0"/>
              <a:t>Quick Start Guide – Steps 1 and 2</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609599" y="1600202"/>
            <a:ext cx="10881355" cy="4343398"/>
          </a:xfrm>
          <a:prstGeom prst="rect">
            <a:avLst/>
          </a:prstGeom>
        </p:spPr>
      </p:pic>
      <p:sp>
        <p:nvSpPr>
          <p:cNvPr id="7" name="TextBox 6"/>
          <p:cNvSpPr txBox="1"/>
          <p:nvPr/>
        </p:nvSpPr>
        <p:spPr>
          <a:xfrm>
            <a:off x="7857067" y="680919"/>
            <a:ext cx="4843411" cy="646331"/>
          </a:xfrm>
          <a:prstGeom prst="rect">
            <a:avLst/>
          </a:prstGeom>
          <a:noFill/>
        </p:spPr>
        <p:txBody>
          <a:bodyPr wrap="square" rtlCol="0">
            <a:spAutoFit/>
          </a:bodyPr>
          <a:lstStyle/>
          <a:p>
            <a:r>
              <a:rPr lang="en-AU" u="sng" dirty="0" err="1">
                <a:hlinkClick r:id="rId4"/>
              </a:rPr>
              <a:t>Quickstart</a:t>
            </a:r>
            <a:r>
              <a:rPr lang="en-AU" u="sng" dirty="0">
                <a:hlinkClick r:id="rId4"/>
              </a:rPr>
              <a:t> guide to the Data Exchange</a:t>
            </a:r>
            <a:endParaRPr lang="en-AU" u="sng" dirty="0"/>
          </a:p>
          <a:p>
            <a:endParaRPr lang="en-AU" dirty="0"/>
          </a:p>
        </p:txBody>
      </p:sp>
    </p:spTree>
    <p:extLst>
      <p:ext uri="{BB962C8B-B14F-4D97-AF65-F5344CB8AC3E}">
        <p14:creationId xmlns:p14="http://schemas.microsoft.com/office/powerpoint/2010/main" val="1824291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webinar</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14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2631582" y="1600202"/>
            <a:ext cx="7247467" cy="4640021"/>
          </a:xfrm>
          <a:prstGeom prst="rect">
            <a:avLst/>
          </a:prstGeom>
        </p:spPr>
      </p:pic>
    </p:spTree>
    <p:extLst>
      <p:ext uri="{BB962C8B-B14F-4D97-AF65-F5344CB8AC3E}">
        <p14:creationId xmlns:p14="http://schemas.microsoft.com/office/powerpoint/2010/main" val="300296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2</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graphicFrame>
        <p:nvGraphicFramePr>
          <p:cNvPr id="6" name="Diagram 5"/>
          <p:cNvGraphicFramePr/>
          <p:nvPr>
            <p:extLst>
              <p:ext uri="{D42A27DB-BD31-4B8C-83A1-F6EECF244321}">
                <p14:modId xmlns:p14="http://schemas.microsoft.com/office/powerpoint/2010/main" val="3452030870"/>
              </p:ext>
            </p:extLst>
          </p:nvPr>
        </p:nvGraphicFramePr>
        <p:xfrm>
          <a:off x="914400" y="2517385"/>
          <a:ext cx="10229850" cy="3299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14400" y="2366392"/>
            <a:ext cx="6497053" cy="584775"/>
          </a:xfrm>
          <a:prstGeom prst="rect">
            <a:avLst/>
          </a:prstGeom>
          <a:noFill/>
        </p:spPr>
        <p:txBody>
          <a:bodyPr wrap="square" rtlCol="0">
            <a:spAutoFit/>
          </a:bodyPr>
          <a:lstStyle/>
          <a:p>
            <a:r>
              <a:rPr lang="en-US" sz="3200" dirty="0" smtClean="0"/>
              <a:t>In this webinar we discuss:</a:t>
            </a:r>
            <a:endParaRPr lang="en-AU" sz="3200" dirty="0"/>
          </a:p>
        </p:txBody>
      </p:sp>
    </p:spTree>
    <p:extLst>
      <p:ext uri="{BB962C8B-B14F-4D97-AF65-F5344CB8AC3E}">
        <p14:creationId xmlns:p14="http://schemas.microsoft.com/office/powerpoint/2010/main" val="38287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Data Exchange?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3</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7" name="Content Placeholder 1"/>
          <p:cNvSpPr txBox="1">
            <a:spLocks/>
          </p:cNvSpPr>
          <p:nvPr/>
        </p:nvSpPr>
        <p:spPr bwMode="auto">
          <a:xfrm>
            <a:off x="733648" y="1772661"/>
            <a:ext cx="107247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The Data Exchange is a data reporting platform.</a:t>
            </a:r>
          </a:p>
          <a:p>
            <a:r>
              <a:rPr lang="en-US" sz="2400" dirty="0" smtClean="0"/>
              <a:t>It is hosted by the Department of Social Services.</a:t>
            </a:r>
          </a:p>
          <a:p>
            <a:r>
              <a:rPr lang="en-US" sz="2400" dirty="0" smtClean="0"/>
              <a:t>In the TEI program, we are using the Data Exchange to report information about the services we deliver, our clients and the outcomes they achieve.</a:t>
            </a:r>
          </a:p>
          <a:p>
            <a:endParaRPr lang="en-US" sz="2400" dirty="0"/>
          </a:p>
          <a:p>
            <a:pPr marL="0" indent="0">
              <a:buNone/>
            </a:pPr>
            <a:r>
              <a:rPr lang="en-US" sz="2400" dirty="0" smtClean="0"/>
              <a:t>Using the Data Exchange enables us to:</a:t>
            </a:r>
          </a:p>
          <a:p>
            <a:r>
              <a:rPr lang="en-US" sz="2400" dirty="0" smtClean="0"/>
              <a:t>Clearly understanding who our clients are</a:t>
            </a:r>
          </a:p>
          <a:p>
            <a:r>
              <a:rPr lang="en-US" sz="2400" dirty="0" smtClean="0"/>
              <a:t>Track client pathways in the service system</a:t>
            </a:r>
          </a:p>
          <a:p>
            <a:r>
              <a:rPr lang="en-US" sz="2400" dirty="0" smtClean="0"/>
              <a:t>Demonstrate the impact of our services on client and community outcomes</a:t>
            </a:r>
          </a:p>
          <a:p>
            <a:pPr marL="400050" lvl="1" indent="0">
              <a:buFont typeface="Arial" charset="0"/>
              <a:buNone/>
            </a:pPr>
            <a:endParaRPr lang="en-US" sz="2000" dirty="0" smtClean="0"/>
          </a:p>
          <a:p>
            <a:pPr>
              <a:buFontTx/>
              <a:buChar char="-"/>
            </a:pPr>
            <a:endParaRPr lang="en-US" dirty="0" smtClean="0"/>
          </a:p>
          <a:p>
            <a:pPr marL="0" indent="0">
              <a:buFont typeface="Arial" charset="0"/>
              <a:buNone/>
            </a:pPr>
            <a:endParaRPr lang="en-AU" dirty="0"/>
          </a:p>
        </p:txBody>
      </p:sp>
    </p:spTree>
    <p:extLst>
      <p:ext uri="{BB962C8B-B14F-4D97-AF65-F5344CB8AC3E}">
        <p14:creationId xmlns:p14="http://schemas.microsoft.com/office/powerpoint/2010/main" val="3092064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37612"/>
            <a:ext cx="5251373" cy="4541589"/>
          </a:xfrm>
        </p:spPr>
        <p:txBody>
          <a:bodyPr anchor="ctr"/>
          <a:lstStyle/>
          <a:p>
            <a:pPr>
              <a:spcAft>
                <a:spcPts val="1200"/>
              </a:spcAft>
            </a:pPr>
            <a:r>
              <a:rPr lang="en-US" sz="2000" b="1" dirty="0" smtClean="0"/>
              <a:t>Our ultimate </a:t>
            </a:r>
            <a:r>
              <a:rPr lang="en-US" sz="2000" b="1" dirty="0"/>
              <a:t>goal is to clearly understand </a:t>
            </a:r>
            <a:r>
              <a:rPr lang="en-US" sz="2000" b="1" dirty="0" smtClean="0"/>
              <a:t>our client’s needs, in real time, so we can make sure people get the right support at the right time.</a:t>
            </a:r>
          </a:p>
          <a:p>
            <a:pPr>
              <a:spcAft>
                <a:spcPts val="1200"/>
              </a:spcAft>
            </a:pPr>
            <a:r>
              <a:rPr lang="en-US" sz="2000" dirty="0"/>
              <a:t>High-quality data helps us understand what works and what we can do better to achieve greater outcomes for our clients and communities</a:t>
            </a:r>
            <a:r>
              <a:rPr lang="en-US" sz="2000" dirty="0" smtClean="0"/>
              <a:t>.</a:t>
            </a:r>
          </a:p>
          <a:p>
            <a:pPr>
              <a:spcAft>
                <a:spcPts val="1200"/>
              </a:spcAft>
            </a:pPr>
            <a:r>
              <a:rPr lang="en-US" sz="2000" dirty="0"/>
              <a:t>It can be a </a:t>
            </a:r>
            <a:r>
              <a:rPr lang="en-US" sz="2000" dirty="0" smtClean="0"/>
              <a:t>powerful </a:t>
            </a:r>
            <a:r>
              <a:rPr lang="en-US" sz="2000" dirty="0"/>
              <a:t>tool for planning, decision-making, evaluation and advocacy. </a:t>
            </a:r>
            <a:endParaRPr lang="en-US" sz="2000" b="1" dirty="0"/>
          </a:p>
        </p:txBody>
      </p:sp>
      <p:sp>
        <p:nvSpPr>
          <p:cNvPr id="3" name="Title 2"/>
          <p:cNvSpPr>
            <a:spLocks noGrp="1"/>
          </p:cNvSpPr>
          <p:nvPr>
            <p:ph type="title"/>
          </p:nvPr>
        </p:nvSpPr>
        <p:spPr/>
        <p:txBody>
          <a:bodyPr/>
          <a:lstStyle/>
          <a:p>
            <a:r>
              <a:rPr lang="en-US" dirty="0" smtClean="0"/>
              <a:t>Why do we need high-quality data?</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4</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6706633" y="1637612"/>
            <a:ext cx="4541589" cy="4541589"/>
          </a:xfrm>
          <a:prstGeom prst="rect">
            <a:avLst/>
          </a:prstGeom>
        </p:spPr>
      </p:pic>
    </p:spTree>
    <p:extLst>
      <p:ext uri="{BB962C8B-B14F-4D97-AF65-F5344CB8AC3E}">
        <p14:creationId xmlns:p14="http://schemas.microsoft.com/office/powerpoint/2010/main" val="1485477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Client demographic data in the Data Exchange reports</a:t>
            </a:r>
            <a:endParaRPr lang="en-AU" dirty="0"/>
          </a:p>
        </p:txBody>
      </p:sp>
      <p:pic>
        <p:nvPicPr>
          <p:cNvPr id="6" name="Picture 5"/>
          <p:cNvPicPr>
            <a:picLocks noChangeAspect="1"/>
          </p:cNvPicPr>
          <p:nvPr/>
        </p:nvPicPr>
        <p:blipFill>
          <a:blip r:embed="rId3"/>
          <a:stretch>
            <a:fillRect/>
          </a:stretch>
        </p:blipFill>
        <p:spPr>
          <a:xfrm>
            <a:off x="266309" y="1134912"/>
            <a:ext cx="11659382" cy="2604674"/>
          </a:xfrm>
          <a:prstGeom prst="rect">
            <a:avLst/>
          </a:prstGeom>
        </p:spPr>
      </p:pic>
      <p:pic>
        <p:nvPicPr>
          <p:cNvPr id="7" name="Picture 6"/>
          <p:cNvPicPr>
            <a:picLocks noChangeAspect="1"/>
          </p:cNvPicPr>
          <p:nvPr/>
        </p:nvPicPr>
        <p:blipFill>
          <a:blip r:embed="rId4"/>
          <a:stretch>
            <a:fillRect/>
          </a:stretch>
        </p:blipFill>
        <p:spPr>
          <a:xfrm>
            <a:off x="8654063" y="3907250"/>
            <a:ext cx="3056600" cy="2417435"/>
          </a:xfrm>
          <a:prstGeom prst="rect">
            <a:avLst/>
          </a:prstGeom>
        </p:spPr>
      </p:pic>
      <p:pic>
        <p:nvPicPr>
          <p:cNvPr id="8" name="Picture 7"/>
          <p:cNvPicPr>
            <a:picLocks noChangeAspect="1"/>
          </p:cNvPicPr>
          <p:nvPr/>
        </p:nvPicPr>
        <p:blipFill>
          <a:blip r:embed="rId5"/>
          <a:stretch>
            <a:fillRect/>
          </a:stretch>
        </p:blipFill>
        <p:spPr>
          <a:xfrm>
            <a:off x="4453842" y="3907250"/>
            <a:ext cx="4044669" cy="2361963"/>
          </a:xfrm>
          <a:prstGeom prst="rect">
            <a:avLst/>
          </a:prstGeom>
        </p:spPr>
      </p:pic>
      <p:pic>
        <p:nvPicPr>
          <p:cNvPr id="9" name="Picture 8"/>
          <p:cNvPicPr>
            <a:picLocks noChangeAspect="1"/>
          </p:cNvPicPr>
          <p:nvPr/>
        </p:nvPicPr>
        <p:blipFill>
          <a:blip r:embed="rId6"/>
          <a:stretch>
            <a:fillRect/>
          </a:stretch>
        </p:blipFill>
        <p:spPr>
          <a:xfrm>
            <a:off x="122151" y="4230807"/>
            <a:ext cx="4657638" cy="2332800"/>
          </a:xfrm>
          <a:prstGeom prst="rect">
            <a:avLst/>
          </a:prstGeom>
        </p:spPr>
      </p:pic>
      <p:sp>
        <p:nvSpPr>
          <p:cNvPr id="10" name="TextBox 9"/>
          <p:cNvSpPr txBox="1"/>
          <p:nvPr/>
        </p:nvSpPr>
        <p:spPr>
          <a:xfrm>
            <a:off x="266309" y="6269213"/>
            <a:ext cx="2026515" cy="58878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012261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6</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409786" y="909951"/>
            <a:ext cx="11372428" cy="5506871"/>
          </a:xfrm>
          <a:prstGeom prst="rect">
            <a:avLst/>
          </a:prstGeom>
        </p:spPr>
      </p:pic>
      <p:sp>
        <p:nvSpPr>
          <p:cNvPr id="7" name="Title 2"/>
          <p:cNvSpPr txBox="1">
            <a:spLocks/>
          </p:cNvSpPr>
          <p:nvPr/>
        </p:nvSpPr>
        <p:spPr bwMode="auto">
          <a:xfrm>
            <a:off x="762000" y="304369"/>
            <a:ext cx="10972800" cy="60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a:lstStyle>
          <a:p>
            <a:r>
              <a:rPr lang="en-US" dirty="0" smtClean="0"/>
              <a:t>Referral data in the Data Exchange reports</a:t>
            </a:r>
            <a:endParaRPr lang="en-AU" dirty="0"/>
          </a:p>
        </p:txBody>
      </p:sp>
    </p:spTree>
    <p:extLst>
      <p:ext uri="{BB962C8B-B14F-4D97-AF65-F5344CB8AC3E}">
        <p14:creationId xmlns:p14="http://schemas.microsoft.com/office/powerpoint/2010/main" val="290656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229" y="436317"/>
            <a:ext cx="10972800" cy="605582"/>
          </a:xfrm>
        </p:spPr>
        <p:txBody>
          <a:bodyPr/>
          <a:lstStyle/>
          <a:p>
            <a:r>
              <a:rPr lang="en-US" dirty="0" smtClean="0"/>
              <a:t>Data Exchange Quick Start Guide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7</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7" name="TextBox 6"/>
          <p:cNvSpPr txBox="1"/>
          <p:nvPr/>
        </p:nvSpPr>
        <p:spPr>
          <a:xfrm>
            <a:off x="579366" y="1686649"/>
            <a:ext cx="5457877" cy="4401205"/>
          </a:xfrm>
          <a:prstGeom prst="rect">
            <a:avLst/>
          </a:prstGeom>
          <a:noFill/>
        </p:spPr>
        <p:txBody>
          <a:bodyPr wrap="square" rtlCol="0">
            <a:spAutoFit/>
          </a:bodyPr>
          <a:lstStyle/>
          <a:p>
            <a:r>
              <a:rPr lang="en-US" sz="2800" dirty="0" smtClean="0"/>
              <a:t>Key resource: </a:t>
            </a:r>
            <a:r>
              <a:rPr lang="en-AU" sz="2800" u="sng" dirty="0" smtClean="0">
                <a:hlinkClick r:id="rId3"/>
              </a:rPr>
              <a:t>Data Exchange Quick Start Guide</a:t>
            </a:r>
            <a:endParaRPr lang="en-AU" sz="2800" u="sng" dirty="0" smtClean="0"/>
          </a:p>
          <a:p>
            <a:endParaRPr lang="en-US" sz="2800" u="sng" dirty="0"/>
          </a:p>
          <a:p>
            <a:pPr marL="457200" indent="-457200">
              <a:buFont typeface="Arial" panose="020B0604020202020204" pitchFamily="34" charset="0"/>
              <a:buChar char="•"/>
            </a:pPr>
            <a:r>
              <a:rPr lang="en-US" sz="2800" dirty="0" smtClean="0"/>
              <a:t>This document outlines the 11 key steps you need to follow to access and start using the Data Exchange.</a:t>
            </a:r>
          </a:p>
          <a:p>
            <a:pPr marL="457200" indent="-457200">
              <a:buFont typeface="Arial" panose="020B0604020202020204" pitchFamily="34" charset="0"/>
              <a:buChar char="•"/>
            </a:pPr>
            <a:r>
              <a:rPr lang="en-US" sz="2800" dirty="0" smtClean="0"/>
              <a:t>It includes links to key resources for each step.</a:t>
            </a:r>
            <a:endParaRPr lang="en-AU" sz="2800" dirty="0"/>
          </a:p>
          <a:p>
            <a:endParaRPr lang="en-AU" sz="2800" dirty="0"/>
          </a:p>
        </p:txBody>
      </p:sp>
      <p:pic>
        <p:nvPicPr>
          <p:cNvPr id="8" name="Picture 7"/>
          <p:cNvPicPr>
            <a:picLocks noChangeAspect="1"/>
          </p:cNvPicPr>
          <p:nvPr/>
        </p:nvPicPr>
        <p:blipFill>
          <a:blip r:embed="rId4"/>
          <a:stretch>
            <a:fillRect/>
          </a:stretch>
        </p:blipFill>
        <p:spPr>
          <a:xfrm>
            <a:off x="6287761" y="506005"/>
            <a:ext cx="5456752" cy="5898273"/>
          </a:xfrm>
          <a:prstGeom prst="rect">
            <a:avLst/>
          </a:prstGeom>
        </p:spPr>
      </p:pic>
    </p:spTree>
    <p:extLst>
      <p:ext uri="{BB962C8B-B14F-4D97-AF65-F5344CB8AC3E}">
        <p14:creationId xmlns:p14="http://schemas.microsoft.com/office/powerpoint/2010/main" val="3177827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Quick Start Guide – Steps 1 and 2</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8</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sp>
        <p:nvSpPr>
          <p:cNvPr id="7" name="TextBox 6"/>
          <p:cNvSpPr txBox="1"/>
          <p:nvPr/>
        </p:nvSpPr>
        <p:spPr>
          <a:xfrm>
            <a:off x="7857067" y="680919"/>
            <a:ext cx="4146043" cy="646331"/>
          </a:xfrm>
          <a:prstGeom prst="rect">
            <a:avLst/>
          </a:prstGeom>
          <a:noFill/>
        </p:spPr>
        <p:txBody>
          <a:bodyPr wrap="square" rtlCol="0">
            <a:spAutoFit/>
          </a:bodyPr>
          <a:lstStyle/>
          <a:p>
            <a:r>
              <a:rPr lang="en-AU" u="sng" dirty="0" err="1">
                <a:hlinkClick r:id="rId3"/>
              </a:rPr>
              <a:t>Quickstart</a:t>
            </a:r>
            <a:r>
              <a:rPr lang="en-AU" u="sng" dirty="0">
                <a:hlinkClick r:id="rId3"/>
              </a:rPr>
              <a:t> guide to the Data Exchange</a:t>
            </a:r>
            <a:endParaRPr lang="en-AU" u="sng" dirty="0"/>
          </a:p>
          <a:p>
            <a:endParaRPr lang="en-AU" dirty="0"/>
          </a:p>
        </p:txBody>
      </p:sp>
      <p:pic>
        <p:nvPicPr>
          <p:cNvPr id="8" name="Picture 7"/>
          <p:cNvPicPr>
            <a:picLocks noChangeAspect="1"/>
          </p:cNvPicPr>
          <p:nvPr/>
        </p:nvPicPr>
        <p:blipFill>
          <a:blip r:embed="rId4"/>
          <a:stretch>
            <a:fillRect/>
          </a:stretch>
        </p:blipFill>
        <p:spPr>
          <a:xfrm>
            <a:off x="1138990" y="1819275"/>
            <a:ext cx="10098448" cy="4148388"/>
          </a:xfrm>
          <a:prstGeom prst="rect">
            <a:avLst/>
          </a:prstGeom>
        </p:spPr>
      </p:pic>
    </p:spTree>
    <p:extLst>
      <p:ext uri="{BB962C8B-B14F-4D97-AF65-F5344CB8AC3E}">
        <p14:creationId xmlns:p14="http://schemas.microsoft.com/office/powerpoint/2010/main" val="105496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0241"/>
            <a:ext cx="4767262" cy="605582"/>
          </a:xfrm>
        </p:spPr>
        <p:txBody>
          <a:bodyPr/>
          <a:lstStyle/>
          <a:p>
            <a:pPr algn="ctr"/>
            <a:r>
              <a:rPr lang="en-US" dirty="0" smtClean="0"/>
              <a:t>TEI Website</a:t>
            </a:r>
            <a:endParaRPr lang="en-AU" dirty="0"/>
          </a:p>
        </p:txBody>
      </p:sp>
      <p:sp>
        <p:nvSpPr>
          <p:cNvPr id="4" name="Slide Number Placeholder 3"/>
          <p:cNvSpPr>
            <a:spLocks noGrp="1"/>
          </p:cNvSpPr>
          <p:nvPr>
            <p:ph type="sldNum" sz="quarter" idx="10"/>
          </p:nvPr>
        </p:nvSpPr>
        <p:spPr/>
        <p:txBody>
          <a:bodyPr/>
          <a:lstStyle/>
          <a:p>
            <a:fld id="{1CE96537-7078-420B-A775-05F8FAE87E85}" type="slidenum">
              <a:rPr lang="en-US" altLang="en-US" smtClean="0"/>
              <a:pPr/>
              <a:t>9</a:t>
            </a:fld>
            <a:endParaRPr lang="en-US" altLang="en-US"/>
          </a:p>
        </p:txBody>
      </p:sp>
      <p:sp>
        <p:nvSpPr>
          <p:cNvPr id="5" name="Date Placeholder 4"/>
          <p:cNvSpPr>
            <a:spLocks noGrp="1"/>
          </p:cNvSpPr>
          <p:nvPr>
            <p:ph type="dt" sz="half" idx="11"/>
          </p:nvPr>
        </p:nvSpPr>
        <p:spPr/>
        <p:txBody>
          <a:bodyPr/>
          <a:lstStyle/>
          <a:p>
            <a:fld id="{51FBA306-BA24-48B5-828D-559E61AE2E79}" type="datetime2">
              <a:rPr lang="en-US" altLang="en-US" smtClean="0"/>
              <a:pPr/>
              <a:t>Friday, March 12, 2021</a:t>
            </a:fld>
            <a:endParaRPr lang="en-US" altLang="en-US"/>
          </a:p>
        </p:txBody>
      </p:sp>
      <p:pic>
        <p:nvPicPr>
          <p:cNvPr id="6" name="Picture 5"/>
          <p:cNvPicPr>
            <a:picLocks noChangeAspect="1"/>
          </p:cNvPicPr>
          <p:nvPr/>
        </p:nvPicPr>
        <p:blipFill>
          <a:blip r:embed="rId3"/>
          <a:stretch>
            <a:fillRect/>
          </a:stretch>
        </p:blipFill>
        <p:spPr>
          <a:xfrm>
            <a:off x="6410353" y="1714055"/>
            <a:ext cx="5150927" cy="4298256"/>
          </a:xfrm>
          <a:prstGeom prst="rect">
            <a:avLst/>
          </a:prstGeom>
        </p:spPr>
      </p:pic>
      <p:sp>
        <p:nvSpPr>
          <p:cNvPr id="7" name="Title 2"/>
          <p:cNvSpPr txBox="1">
            <a:spLocks/>
          </p:cNvSpPr>
          <p:nvPr/>
        </p:nvSpPr>
        <p:spPr bwMode="auto">
          <a:xfrm>
            <a:off x="6602186" y="414765"/>
            <a:ext cx="4767262" cy="60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defTabSz="457200" rtl="0" eaLnBrk="0" fontAlgn="base" hangingPunct="0">
              <a:spcBef>
                <a:spcPct val="0"/>
              </a:spcBef>
              <a:spcAft>
                <a:spcPct val="0"/>
              </a:spcAft>
              <a:defRPr sz="3000" kern="1200">
                <a:solidFill>
                  <a:srgbClr val="0D1B43"/>
                </a:solidFill>
                <a:latin typeface="+mj-lt"/>
                <a:ea typeface="+mj-ea"/>
                <a:cs typeface="+mj-cs"/>
              </a:defRPr>
            </a:lvl1pPr>
            <a:lvl2pPr algn="l" defTabSz="457200" rtl="0" eaLnBrk="0" fontAlgn="base" hangingPunct="0">
              <a:spcBef>
                <a:spcPct val="0"/>
              </a:spcBef>
              <a:spcAft>
                <a:spcPct val="0"/>
              </a:spcAft>
              <a:defRPr sz="3000">
                <a:solidFill>
                  <a:srgbClr val="0D1B43"/>
                </a:solidFill>
                <a:latin typeface="Arial" charset="0"/>
              </a:defRPr>
            </a:lvl2pPr>
            <a:lvl3pPr algn="l" defTabSz="457200" rtl="0" eaLnBrk="0" fontAlgn="base" hangingPunct="0">
              <a:spcBef>
                <a:spcPct val="0"/>
              </a:spcBef>
              <a:spcAft>
                <a:spcPct val="0"/>
              </a:spcAft>
              <a:defRPr sz="3000">
                <a:solidFill>
                  <a:srgbClr val="0D1B43"/>
                </a:solidFill>
                <a:latin typeface="Arial" charset="0"/>
              </a:defRPr>
            </a:lvl3pPr>
            <a:lvl4pPr algn="l" defTabSz="457200" rtl="0" eaLnBrk="0" fontAlgn="base" hangingPunct="0">
              <a:spcBef>
                <a:spcPct val="0"/>
              </a:spcBef>
              <a:spcAft>
                <a:spcPct val="0"/>
              </a:spcAft>
              <a:defRPr sz="3000">
                <a:solidFill>
                  <a:srgbClr val="0D1B43"/>
                </a:solidFill>
                <a:latin typeface="Arial" charset="0"/>
              </a:defRPr>
            </a:lvl4pPr>
            <a:lvl5pPr algn="l" defTabSz="457200" rtl="0" eaLnBrk="0" fontAlgn="base" hangingPunct="0">
              <a:spcBef>
                <a:spcPct val="0"/>
              </a:spcBef>
              <a:spcAft>
                <a:spcPct val="0"/>
              </a:spcAft>
              <a:defRPr sz="3000">
                <a:solidFill>
                  <a:srgbClr val="0D1B43"/>
                </a:solidFill>
                <a:latin typeface="Arial" charset="0"/>
              </a:defRPr>
            </a:lvl5pPr>
            <a:lvl6pPr marL="457200" algn="l" defTabSz="457200" rtl="0" fontAlgn="base">
              <a:spcBef>
                <a:spcPct val="0"/>
              </a:spcBef>
              <a:spcAft>
                <a:spcPct val="0"/>
              </a:spcAft>
              <a:defRPr sz="3000">
                <a:solidFill>
                  <a:srgbClr val="0D1B43"/>
                </a:solidFill>
                <a:latin typeface="Arial" charset="0"/>
              </a:defRPr>
            </a:lvl6pPr>
            <a:lvl7pPr marL="914400" algn="l" defTabSz="457200" rtl="0" fontAlgn="base">
              <a:spcBef>
                <a:spcPct val="0"/>
              </a:spcBef>
              <a:spcAft>
                <a:spcPct val="0"/>
              </a:spcAft>
              <a:defRPr sz="3000">
                <a:solidFill>
                  <a:srgbClr val="0D1B43"/>
                </a:solidFill>
                <a:latin typeface="Arial" charset="0"/>
              </a:defRPr>
            </a:lvl7pPr>
            <a:lvl8pPr marL="1371600" algn="l" defTabSz="457200" rtl="0" fontAlgn="base">
              <a:spcBef>
                <a:spcPct val="0"/>
              </a:spcBef>
              <a:spcAft>
                <a:spcPct val="0"/>
              </a:spcAft>
              <a:defRPr sz="3000">
                <a:solidFill>
                  <a:srgbClr val="0D1B43"/>
                </a:solidFill>
                <a:latin typeface="Arial" charset="0"/>
              </a:defRPr>
            </a:lvl8pPr>
            <a:lvl9pPr marL="1828800" algn="l" defTabSz="457200" rtl="0" fontAlgn="base">
              <a:spcBef>
                <a:spcPct val="0"/>
              </a:spcBef>
              <a:spcAft>
                <a:spcPct val="0"/>
              </a:spcAft>
              <a:defRPr sz="3000">
                <a:solidFill>
                  <a:srgbClr val="0D1B43"/>
                </a:solidFill>
                <a:latin typeface="Arial" charset="0"/>
              </a:defRPr>
            </a:lvl9pPr>
          </a:lstStyle>
          <a:p>
            <a:r>
              <a:rPr lang="en-US" dirty="0" smtClean="0"/>
              <a:t>Data Exchange website</a:t>
            </a:r>
            <a:endParaRPr lang="en-AU" dirty="0"/>
          </a:p>
        </p:txBody>
      </p:sp>
      <p:cxnSp>
        <p:nvCxnSpPr>
          <p:cNvPr id="9" name="Straight Connector 8"/>
          <p:cNvCxnSpPr/>
          <p:nvPr/>
        </p:nvCxnSpPr>
        <p:spPr>
          <a:xfrm>
            <a:off x="6161314" y="1498387"/>
            <a:ext cx="0" cy="5223088"/>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609600" y="1714055"/>
            <a:ext cx="5105400" cy="4310832"/>
          </a:xfrm>
          <a:prstGeom prst="rect">
            <a:avLst/>
          </a:prstGeom>
        </p:spPr>
      </p:pic>
    </p:spTree>
    <p:extLst>
      <p:ext uri="{BB962C8B-B14F-4D97-AF65-F5344CB8AC3E}">
        <p14:creationId xmlns:p14="http://schemas.microsoft.com/office/powerpoint/2010/main" val="402236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3257</TotalTime>
  <Words>3095</Words>
  <Application>Microsoft Office PowerPoint</Application>
  <PresentationFormat>Widescreen</PresentationFormat>
  <Paragraphs>187</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Gotham</vt:lpstr>
      <vt:lpstr>2_Office Theme</vt:lpstr>
      <vt:lpstr>Custom Design</vt:lpstr>
      <vt:lpstr>PowerPoint Presentation</vt:lpstr>
      <vt:lpstr>Purpose</vt:lpstr>
      <vt:lpstr>What is the Data Exchange?</vt:lpstr>
      <vt:lpstr>Why do we need high-quality data?</vt:lpstr>
      <vt:lpstr>Client demographic data in the Data Exchange reports</vt:lpstr>
      <vt:lpstr>PowerPoint Presentation</vt:lpstr>
      <vt:lpstr>Data Exchange Quick Start Guide</vt:lpstr>
      <vt:lpstr>Quick Start Guide – Steps 1 and 2</vt:lpstr>
      <vt:lpstr>TEI Website</vt:lpstr>
      <vt:lpstr>Key Resources</vt:lpstr>
      <vt:lpstr>Where can I go for help?</vt:lpstr>
      <vt:lpstr>Subscribe to relevant newsletters</vt:lpstr>
      <vt:lpstr>Quick Start Guide – Steps 1 and 2</vt:lpstr>
      <vt:lpstr>Next webinar</vt:lpstr>
    </vt:vector>
  </TitlesOfParts>
  <Company>Department of Communites &amp;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1. Introduction to the Data Exchange</dc:title>
  <dc:creator>Olivia Falvey</dc:creator>
  <cp:lastModifiedBy>JOSHUA YOUKHANA</cp:lastModifiedBy>
  <cp:revision>267</cp:revision>
  <cp:lastPrinted>2011-08-19T00:15:31Z</cp:lastPrinted>
  <dcterms:created xsi:type="dcterms:W3CDTF">2012-03-13T05:08:59Z</dcterms:created>
  <dcterms:modified xsi:type="dcterms:W3CDTF">2021-03-11T22:58:36Z</dcterms:modified>
</cp:coreProperties>
</file>