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76" r:id="rId2"/>
  </p:sldMasterIdLst>
  <p:notesMasterIdLst>
    <p:notesMasterId r:id="rId53"/>
  </p:notesMasterIdLst>
  <p:handoutMasterIdLst>
    <p:handoutMasterId r:id="rId54"/>
  </p:handoutMasterIdLst>
  <p:sldIdLst>
    <p:sldId id="271" r:id="rId3"/>
    <p:sldId id="295" r:id="rId4"/>
    <p:sldId id="377" r:id="rId5"/>
    <p:sldId id="378" r:id="rId6"/>
    <p:sldId id="336" r:id="rId7"/>
    <p:sldId id="330" r:id="rId8"/>
    <p:sldId id="300" r:id="rId9"/>
    <p:sldId id="345" r:id="rId10"/>
    <p:sldId id="347" r:id="rId11"/>
    <p:sldId id="302" r:id="rId12"/>
    <p:sldId id="305" r:id="rId13"/>
    <p:sldId id="306" r:id="rId14"/>
    <p:sldId id="348" r:id="rId15"/>
    <p:sldId id="313" r:id="rId16"/>
    <p:sldId id="342" r:id="rId17"/>
    <p:sldId id="351" r:id="rId18"/>
    <p:sldId id="352" r:id="rId19"/>
    <p:sldId id="311" r:id="rId20"/>
    <p:sldId id="354" r:id="rId21"/>
    <p:sldId id="355" r:id="rId22"/>
    <p:sldId id="357" r:id="rId23"/>
    <p:sldId id="312" r:id="rId24"/>
    <p:sldId id="358" r:id="rId25"/>
    <p:sldId id="321" r:id="rId26"/>
    <p:sldId id="361" r:id="rId27"/>
    <p:sldId id="362" r:id="rId28"/>
    <p:sldId id="363" r:id="rId29"/>
    <p:sldId id="322" r:id="rId30"/>
    <p:sldId id="337" r:id="rId31"/>
    <p:sldId id="364" r:id="rId32"/>
    <p:sldId id="338" r:id="rId33"/>
    <p:sldId id="365" r:id="rId34"/>
    <p:sldId id="323" r:id="rId35"/>
    <p:sldId id="367" r:id="rId36"/>
    <p:sldId id="368" r:id="rId37"/>
    <p:sldId id="369" r:id="rId38"/>
    <p:sldId id="366" r:id="rId39"/>
    <p:sldId id="376" r:id="rId40"/>
    <p:sldId id="370" r:id="rId41"/>
    <p:sldId id="339" r:id="rId42"/>
    <p:sldId id="372" r:id="rId43"/>
    <p:sldId id="373" r:id="rId44"/>
    <p:sldId id="325" r:id="rId45"/>
    <p:sldId id="374" r:id="rId46"/>
    <p:sldId id="318" r:id="rId47"/>
    <p:sldId id="375" r:id="rId48"/>
    <p:sldId id="334" r:id="rId49"/>
    <p:sldId id="319" r:id="rId50"/>
    <p:sldId id="344" r:id="rId51"/>
    <p:sldId id="379" r:id="rId5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Blair" initials="KB" lastIdx="1" clrIdx="0">
    <p:extLst>
      <p:ext uri="{19B8F6BF-5375-455C-9EA6-DF929625EA0E}">
        <p15:presenceInfo xmlns:p15="http://schemas.microsoft.com/office/powerpoint/2012/main" userId="S-1-5-21-73586283-1563985344-1801674531-848794" providerId="AD"/>
      </p:ext>
    </p:extLst>
  </p:cmAuthor>
  <p:cmAuthor id="2" name="Kerri Scott" initials="KS" lastIdx="5" clrIdx="1">
    <p:extLst>
      <p:ext uri="{19B8F6BF-5375-455C-9EA6-DF929625EA0E}">
        <p15:presenceInfo xmlns:p15="http://schemas.microsoft.com/office/powerpoint/2012/main" userId="S-1-5-21-73586283-1563985344-1801674531-191789" providerId="AD"/>
      </p:ext>
    </p:extLst>
  </p:cmAuthor>
  <p:cmAuthor id="3" name="Samantha Adams" initials="SA" lastIdx="2" clrIdx="2">
    <p:extLst>
      <p:ext uri="{19B8F6BF-5375-455C-9EA6-DF929625EA0E}">
        <p15:presenceInfo xmlns:p15="http://schemas.microsoft.com/office/powerpoint/2012/main" userId="S-1-5-21-73586283-1563985344-1801674531-820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FFE79B"/>
    <a:srgbClr val="E6E6E6"/>
    <a:srgbClr val="CCDAEC"/>
    <a:srgbClr val="A0BBDC"/>
    <a:srgbClr val="F6CED9"/>
    <a:srgbClr val="FAE2CE"/>
    <a:srgbClr val="F4C39A"/>
    <a:srgbClr val="EEA0B6"/>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45854" autoAdjust="0"/>
  </p:normalViewPr>
  <p:slideViewPr>
    <p:cSldViewPr snapToGrid="0" snapToObjects="1">
      <p:cViewPr varScale="1">
        <p:scale>
          <a:sx n="39" d="100"/>
          <a:sy n="39" d="100"/>
        </p:scale>
        <p:origin x="2346"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6.xml.rels><?xml version="1.0" encoding="UTF-8" standalone="yes"?>
<Relationships xmlns="http://schemas.openxmlformats.org/package/2006/relationships"><Relationship Id="rId3" Type="http://schemas.openxmlformats.org/officeDocument/2006/relationships/hyperlink" Target="https://www.facs.nsw.gov.au/download?file=776047" TargetMode="External"/><Relationship Id="rId2" Type="http://schemas.openxmlformats.org/officeDocument/2006/relationships/hyperlink" Target="https://dex.dss.gov.au/document/121" TargetMode="External"/><Relationship Id="rId1" Type="http://schemas.openxmlformats.org/officeDocument/2006/relationships/hyperlink" Target="https://dex.dss.gov.au/document/81" TargetMode="External"/><Relationship Id="rId4" Type="http://schemas.openxmlformats.org/officeDocument/2006/relationships/hyperlink" Target="https://dex.dss.gov.au/document/296"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s://www.facs.nsw.gov.au/download?file=776047" TargetMode="External"/><Relationship Id="rId2" Type="http://schemas.openxmlformats.org/officeDocument/2006/relationships/hyperlink" Target="https://dex.dss.gov.au/document/121" TargetMode="External"/><Relationship Id="rId1" Type="http://schemas.openxmlformats.org/officeDocument/2006/relationships/hyperlink" Target="https://dex.dss.gov.au/document/81" TargetMode="External"/><Relationship Id="rId4" Type="http://schemas.openxmlformats.org/officeDocument/2006/relationships/hyperlink" Target="https://dex.dss.gov.au/document/296"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www.facs.nsw.gov.au/download?file=776047" TargetMode="External"/><Relationship Id="rId2" Type="http://schemas.openxmlformats.org/officeDocument/2006/relationships/hyperlink" Target="https://dex.dss.gov.au/document/121" TargetMode="External"/><Relationship Id="rId1" Type="http://schemas.openxmlformats.org/officeDocument/2006/relationships/hyperlink" Target="https://dex.dss.gov.au/document/81" TargetMode="External"/><Relationship Id="rId4" Type="http://schemas.openxmlformats.org/officeDocument/2006/relationships/hyperlink" Target="https://dex.dss.gov.au/document/296"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https://www.facs.nsw.gov.au/download?file=776047" TargetMode="External"/><Relationship Id="rId2" Type="http://schemas.openxmlformats.org/officeDocument/2006/relationships/hyperlink" Target="https://dex.dss.gov.au/document/121" TargetMode="External"/><Relationship Id="rId1" Type="http://schemas.openxmlformats.org/officeDocument/2006/relationships/hyperlink" Target="https://dex.dss.gov.au/document/81" TargetMode="External"/><Relationship Id="rId4" Type="http://schemas.openxmlformats.org/officeDocument/2006/relationships/hyperlink" Target="https://dex.dss.gov.au/document/296"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dex.dss.gov.au/document/121" TargetMode="External"/><Relationship Id="rId2" Type="http://schemas.openxmlformats.org/officeDocument/2006/relationships/hyperlink" Target="https://dex.dss.gov.au/document/296" TargetMode="External"/><Relationship Id="rId1" Type="http://schemas.openxmlformats.org/officeDocument/2006/relationships/hyperlink" Target="https://dex.dss.gov.au/document/81" TargetMode="External"/><Relationship Id="rId4" Type="http://schemas.openxmlformats.org/officeDocument/2006/relationships/hyperlink" Target="https://www.facs.nsw.gov.au/download?file=776047"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dex.dss.gov.au/document/121" TargetMode="External"/><Relationship Id="rId2" Type="http://schemas.openxmlformats.org/officeDocument/2006/relationships/hyperlink" Target="https://dex.dss.gov.au/document/296" TargetMode="External"/><Relationship Id="rId1" Type="http://schemas.openxmlformats.org/officeDocument/2006/relationships/hyperlink" Target="https://dex.dss.gov.au/document/81" TargetMode="External"/><Relationship Id="rId4" Type="http://schemas.openxmlformats.org/officeDocument/2006/relationships/hyperlink" Target="https://www.facs.nsw.gov.au/download?file=776047"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dex.dss.gov.au/document/121" TargetMode="External"/><Relationship Id="rId2" Type="http://schemas.openxmlformats.org/officeDocument/2006/relationships/hyperlink" Target="https://dex.dss.gov.au/document/296" TargetMode="External"/><Relationship Id="rId1" Type="http://schemas.openxmlformats.org/officeDocument/2006/relationships/hyperlink" Target="https://dex.dss.gov.au/document/81" TargetMode="External"/><Relationship Id="rId4" Type="http://schemas.openxmlformats.org/officeDocument/2006/relationships/hyperlink" Target="https://www.facs.nsw.gov.au/download?file=776047"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dex.dss.gov.au/document/121" TargetMode="External"/><Relationship Id="rId2" Type="http://schemas.openxmlformats.org/officeDocument/2006/relationships/hyperlink" Target="https://dex.dss.gov.au/document/296" TargetMode="External"/><Relationship Id="rId1" Type="http://schemas.openxmlformats.org/officeDocument/2006/relationships/hyperlink" Target="https://dex.dss.gov.au/document/81" TargetMode="External"/><Relationship Id="rId4" Type="http://schemas.openxmlformats.org/officeDocument/2006/relationships/hyperlink" Target="https://www.facs.nsw.gov.au/download?file=77604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38FE1-1219-4EA3-BDED-A4BF455D3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D081D1-D097-4F3E-8179-93B7F4EAA84D}">
      <dgm:prSet phldrT="[Text]"/>
      <dgm:spPr/>
      <dgm:t>
        <a:bodyPr/>
        <a:lstStyle/>
        <a:p>
          <a:r>
            <a:rPr lang="en-US" dirty="0" smtClean="0"/>
            <a:t>What is SCORE?</a:t>
          </a:r>
          <a:endParaRPr lang="en-US" dirty="0"/>
        </a:p>
      </dgm:t>
    </dgm:pt>
    <dgm:pt modelId="{DA03FA82-D927-4BEE-8EAF-4FD4D7598FFE}" type="parTrans" cxnId="{B9599D2A-CFFF-40DA-AFF8-DD174DE1BDB8}">
      <dgm:prSet/>
      <dgm:spPr/>
      <dgm:t>
        <a:bodyPr/>
        <a:lstStyle/>
        <a:p>
          <a:endParaRPr lang="en-US"/>
        </a:p>
      </dgm:t>
    </dgm:pt>
    <dgm:pt modelId="{CF2F2009-86F7-40F4-BD74-E0AE9201A910}" type="sibTrans" cxnId="{B9599D2A-CFFF-40DA-AFF8-DD174DE1BDB8}">
      <dgm:prSet/>
      <dgm:spPr/>
      <dgm:t>
        <a:bodyPr/>
        <a:lstStyle/>
        <a:p>
          <a:endParaRPr lang="en-US"/>
        </a:p>
      </dgm:t>
    </dgm:pt>
    <dgm:pt modelId="{C1BDBBA9-64A3-410D-AC12-12757B31A162}">
      <dgm:prSet phldrT="[Text]"/>
      <dgm:spPr/>
      <dgm:t>
        <a:bodyPr/>
        <a:lstStyle/>
        <a:p>
          <a:r>
            <a:rPr lang="en-US" dirty="0" smtClean="0"/>
            <a:t>How do I use SCORE to measure and report client outcomes?</a:t>
          </a:r>
          <a:endParaRPr lang="en-US" dirty="0"/>
        </a:p>
      </dgm:t>
    </dgm:pt>
    <dgm:pt modelId="{095945D2-4F32-41BD-B7B3-055ABF6FBCC2}" type="parTrans" cxnId="{049CD557-7354-4D1B-B576-3061965FC819}">
      <dgm:prSet/>
      <dgm:spPr/>
      <dgm:t>
        <a:bodyPr/>
        <a:lstStyle/>
        <a:p>
          <a:endParaRPr lang="en-US"/>
        </a:p>
      </dgm:t>
    </dgm:pt>
    <dgm:pt modelId="{ADB618DF-4FD6-4F61-B676-48F3E99A4C31}" type="sibTrans" cxnId="{049CD557-7354-4D1B-B576-3061965FC819}">
      <dgm:prSet/>
      <dgm:spPr/>
      <dgm:t>
        <a:bodyPr/>
        <a:lstStyle/>
        <a:p>
          <a:endParaRPr lang="en-US"/>
        </a:p>
      </dgm:t>
    </dgm:pt>
    <dgm:pt modelId="{F698F3B8-69E4-4FDF-88E5-197F18303D40}">
      <dgm:prSet phldrT="[Text]"/>
      <dgm:spPr/>
      <dgm:t>
        <a:bodyPr/>
        <a:lstStyle/>
        <a:p>
          <a:r>
            <a:rPr lang="en-US" dirty="0" smtClean="0"/>
            <a:t>What are client outcomes?</a:t>
          </a:r>
          <a:endParaRPr lang="en-US" dirty="0"/>
        </a:p>
      </dgm:t>
    </dgm:pt>
    <dgm:pt modelId="{FFF56671-C0E2-4514-AE55-0A176BD2C82E}" type="parTrans" cxnId="{DA4632E0-4EBC-4295-B8C6-C8287DC9D731}">
      <dgm:prSet/>
      <dgm:spPr/>
      <dgm:t>
        <a:bodyPr/>
        <a:lstStyle/>
        <a:p>
          <a:endParaRPr lang="en-US"/>
        </a:p>
      </dgm:t>
    </dgm:pt>
    <dgm:pt modelId="{64CF874F-5698-4028-B5F3-3B95DCEE24F6}" type="sibTrans" cxnId="{DA4632E0-4EBC-4295-B8C6-C8287DC9D731}">
      <dgm:prSet/>
      <dgm:spPr/>
      <dgm:t>
        <a:bodyPr/>
        <a:lstStyle/>
        <a:p>
          <a:endParaRPr lang="en-US"/>
        </a:p>
      </dgm:t>
    </dgm:pt>
    <dgm:pt modelId="{5EBBCDA8-FA77-4394-A51B-51AE895E8178}" type="pres">
      <dgm:prSet presAssocID="{AE538FE1-1219-4EA3-BDED-A4BF455D3DB9}" presName="diagram" presStyleCnt="0">
        <dgm:presLayoutVars>
          <dgm:dir/>
          <dgm:resizeHandles val="exact"/>
        </dgm:presLayoutVars>
      </dgm:prSet>
      <dgm:spPr/>
      <dgm:t>
        <a:bodyPr/>
        <a:lstStyle/>
        <a:p>
          <a:endParaRPr lang="en-US"/>
        </a:p>
      </dgm:t>
    </dgm:pt>
    <dgm:pt modelId="{8DDB65A8-D29E-4FC6-AEA0-71900673B558}" type="pres">
      <dgm:prSet presAssocID="{F698F3B8-69E4-4FDF-88E5-197F18303D40}" presName="node" presStyleLbl="node1" presStyleIdx="0" presStyleCnt="3">
        <dgm:presLayoutVars>
          <dgm:bulletEnabled val="1"/>
        </dgm:presLayoutVars>
      </dgm:prSet>
      <dgm:spPr/>
      <dgm:t>
        <a:bodyPr/>
        <a:lstStyle/>
        <a:p>
          <a:endParaRPr lang="en-US"/>
        </a:p>
      </dgm:t>
    </dgm:pt>
    <dgm:pt modelId="{0BD901D8-4AE0-4798-BCA6-AFB0A1686EAF}" type="pres">
      <dgm:prSet presAssocID="{64CF874F-5698-4028-B5F3-3B95DCEE24F6}" presName="sibTrans" presStyleCnt="0"/>
      <dgm:spPr/>
    </dgm:pt>
    <dgm:pt modelId="{35AA1BB3-90A0-4EE4-9730-F5FF60CEC5DE}" type="pres">
      <dgm:prSet presAssocID="{E8D081D1-D097-4F3E-8179-93B7F4EAA84D}" presName="node" presStyleLbl="node1" presStyleIdx="1" presStyleCnt="3">
        <dgm:presLayoutVars>
          <dgm:bulletEnabled val="1"/>
        </dgm:presLayoutVars>
      </dgm:prSet>
      <dgm:spPr/>
      <dgm:t>
        <a:bodyPr/>
        <a:lstStyle/>
        <a:p>
          <a:endParaRPr lang="en-US"/>
        </a:p>
      </dgm:t>
    </dgm:pt>
    <dgm:pt modelId="{4C77E760-4FD1-44E1-95CE-7E3EB1697C4B}" type="pres">
      <dgm:prSet presAssocID="{CF2F2009-86F7-40F4-BD74-E0AE9201A910}" presName="sibTrans" presStyleCnt="0"/>
      <dgm:spPr/>
    </dgm:pt>
    <dgm:pt modelId="{7960EFA4-8644-4967-943A-9F34240869B9}" type="pres">
      <dgm:prSet presAssocID="{C1BDBBA9-64A3-410D-AC12-12757B31A162}" presName="node" presStyleLbl="node1" presStyleIdx="2" presStyleCnt="3">
        <dgm:presLayoutVars>
          <dgm:bulletEnabled val="1"/>
        </dgm:presLayoutVars>
      </dgm:prSet>
      <dgm:spPr/>
      <dgm:t>
        <a:bodyPr/>
        <a:lstStyle/>
        <a:p>
          <a:endParaRPr lang="en-US"/>
        </a:p>
      </dgm:t>
    </dgm:pt>
  </dgm:ptLst>
  <dgm:cxnLst>
    <dgm:cxn modelId="{4DD47010-DCF3-4F54-864A-36E8BFFA73B7}" type="presOf" srcId="{F698F3B8-69E4-4FDF-88E5-197F18303D40}" destId="{8DDB65A8-D29E-4FC6-AEA0-71900673B558}" srcOrd="0" destOrd="0" presId="urn:microsoft.com/office/officeart/2005/8/layout/default"/>
    <dgm:cxn modelId="{C8DF1AA3-07A1-4F4A-9AA0-A326F7564367}" type="presOf" srcId="{E8D081D1-D097-4F3E-8179-93B7F4EAA84D}" destId="{35AA1BB3-90A0-4EE4-9730-F5FF60CEC5DE}" srcOrd="0" destOrd="0" presId="urn:microsoft.com/office/officeart/2005/8/layout/default"/>
    <dgm:cxn modelId="{285F3281-D9EC-4173-9D56-2FDAA9E61027}" type="presOf" srcId="{AE538FE1-1219-4EA3-BDED-A4BF455D3DB9}" destId="{5EBBCDA8-FA77-4394-A51B-51AE895E8178}" srcOrd="0" destOrd="0" presId="urn:microsoft.com/office/officeart/2005/8/layout/default"/>
    <dgm:cxn modelId="{049CD557-7354-4D1B-B576-3061965FC819}" srcId="{AE538FE1-1219-4EA3-BDED-A4BF455D3DB9}" destId="{C1BDBBA9-64A3-410D-AC12-12757B31A162}" srcOrd="2" destOrd="0" parTransId="{095945D2-4F32-41BD-B7B3-055ABF6FBCC2}" sibTransId="{ADB618DF-4FD6-4F61-B676-48F3E99A4C31}"/>
    <dgm:cxn modelId="{B9599D2A-CFFF-40DA-AFF8-DD174DE1BDB8}" srcId="{AE538FE1-1219-4EA3-BDED-A4BF455D3DB9}" destId="{E8D081D1-D097-4F3E-8179-93B7F4EAA84D}" srcOrd="1" destOrd="0" parTransId="{DA03FA82-D927-4BEE-8EAF-4FD4D7598FFE}" sibTransId="{CF2F2009-86F7-40F4-BD74-E0AE9201A910}"/>
    <dgm:cxn modelId="{DA4632E0-4EBC-4295-B8C6-C8287DC9D731}" srcId="{AE538FE1-1219-4EA3-BDED-A4BF455D3DB9}" destId="{F698F3B8-69E4-4FDF-88E5-197F18303D40}" srcOrd="0" destOrd="0" parTransId="{FFF56671-C0E2-4514-AE55-0A176BD2C82E}" sibTransId="{64CF874F-5698-4028-B5F3-3B95DCEE24F6}"/>
    <dgm:cxn modelId="{4D7288CC-C8B0-4D3A-A100-60602A89EFED}" type="presOf" srcId="{C1BDBBA9-64A3-410D-AC12-12757B31A162}" destId="{7960EFA4-8644-4967-943A-9F34240869B9}" srcOrd="0" destOrd="0" presId="urn:microsoft.com/office/officeart/2005/8/layout/default"/>
    <dgm:cxn modelId="{A0ABCACC-A9F5-4BDA-8E7D-CC4D7961FE5D}" type="presParOf" srcId="{5EBBCDA8-FA77-4394-A51B-51AE895E8178}" destId="{8DDB65A8-D29E-4FC6-AEA0-71900673B558}" srcOrd="0" destOrd="0" presId="urn:microsoft.com/office/officeart/2005/8/layout/default"/>
    <dgm:cxn modelId="{CED58747-ED18-4763-817D-FE0B1BF883A7}" type="presParOf" srcId="{5EBBCDA8-FA77-4394-A51B-51AE895E8178}" destId="{0BD901D8-4AE0-4798-BCA6-AFB0A1686EAF}" srcOrd="1" destOrd="0" presId="urn:microsoft.com/office/officeart/2005/8/layout/default"/>
    <dgm:cxn modelId="{7936432A-5BE3-4DBB-BDDD-490726BBE84C}" type="presParOf" srcId="{5EBBCDA8-FA77-4394-A51B-51AE895E8178}" destId="{35AA1BB3-90A0-4EE4-9730-F5FF60CEC5DE}" srcOrd="2" destOrd="0" presId="urn:microsoft.com/office/officeart/2005/8/layout/default"/>
    <dgm:cxn modelId="{3B91BCDD-7052-4959-9799-63421FCB21CD}" type="presParOf" srcId="{5EBBCDA8-FA77-4394-A51B-51AE895E8178}" destId="{4C77E760-4FD1-44E1-95CE-7E3EB1697C4B}" srcOrd="3" destOrd="0" presId="urn:microsoft.com/office/officeart/2005/8/layout/default"/>
    <dgm:cxn modelId="{FD4A8C12-C9D2-426E-BAAA-40D03B0BBA01}" type="presParOf" srcId="{5EBBCDA8-FA77-4394-A51B-51AE895E8178}" destId="{7960EFA4-8644-4967-943A-9F34240869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5BC55D-0BB2-406E-9149-2F037CB49053}"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BD366910-2281-4917-BD26-2585B5A1FEB5}">
      <dgm:prSet phldrT="[Text]"/>
      <dgm:spPr/>
      <dgm:t>
        <a:bodyPr/>
        <a:lstStyle/>
        <a:p>
          <a:r>
            <a:rPr lang="en-US" dirty="0" smtClean="0"/>
            <a:t>Step 1. Identify your client outcomes</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C4A04A7B-F757-4107-9970-2B67831EDDA2}">
      <dgm:prSet phldrT="[Text]"/>
      <dgm:spPr/>
      <dgm:t>
        <a:bodyPr/>
        <a:lstStyle/>
        <a:p>
          <a:r>
            <a:rPr lang="en-US" dirty="0" smtClean="0"/>
            <a:t>Step 2. Identify your SCORE domains</a:t>
          </a:r>
          <a:endParaRPr lang="en-US" dirty="0"/>
        </a:p>
      </dgm:t>
    </dgm:pt>
    <dgm:pt modelId="{9474DBD6-7F38-44D1-BC77-C2619CC51DBC}" type="parTrans" cxnId="{90991E8C-BE74-489F-90A5-7197502306F9}">
      <dgm:prSet/>
      <dgm:spPr/>
      <dgm:t>
        <a:bodyPr/>
        <a:lstStyle/>
        <a:p>
          <a:endParaRPr lang="en-US"/>
        </a:p>
      </dgm:t>
    </dgm:pt>
    <dgm:pt modelId="{C31BFAE7-1AC9-4828-BD2F-A656D2B06DFF}" type="sibTrans" cxnId="{90991E8C-BE74-489F-90A5-7197502306F9}">
      <dgm:prSet/>
      <dgm:spPr/>
      <dgm:t>
        <a:bodyPr/>
        <a:lstStyle/>
        <a:p>
          <a:endParaRPr lang="en-US"/>
        </a:p>
      </dgm:t>
    </dgm:pt>
    <dgm:pt modelId="{A38788EA-40FE-46E4-98EB-6C099760F369}">
      <dgm:prSet phldrT="[Text]"/>
      <dgm:spPr/>
      <dgm:t>
        <a:bodyPr/>
        <a:lstStyle/>
        <a:p>
          <a:r>
            <a:rPr lang="en-US" dirty="0" smtClean="0"/>
            <a:t>Step 3. Select a tool to measure your client outcomes</a:t>
          </a:r>
          <a:endParaRPr lang="en-US" dirty="0"/>
        </a:p>
      </dgm:t>
    </dgm:pt>
    <dgm:pt modelId="{66991A1E-9C22-42A4-81D3-106436A77022}" type="parTrans" cxnId="{1B686757-1EC7-4244-A34F-6FA8F060F3CE}">
      <dgm:prSet/>
      <dgm:spPr/>
      <dgm:t>
        <a:bodyPr/>
        <a:lstStyle/>
        <a:p>
          <a:endParaRPr lang="en-US"/>
        </a:p>
      </dgm:t>
    </dgm:pt>
    <dgm:pt modelId="{F913B4F1-537E-4C76-A49D-BEB38A1AA96F}" type="sibTrans" cxnId="{1B686757-1EC7-4244-A34F-6FA8F060F3CE}">
      <dgm:prSet/>
      <dgm:spPr/>
      <dgm:t>
        <a:bodyPr/>
        <a:lstStyle/>
        <a:p>
          <a:endParaRPr lang="en-US"/>
        </a:p>
      </dgm:t>
    </dgm:pt>
    <dgm:pt modelId="{B3C05D65-A6F7-4B16-9B9D-0A830C30C86C}">
      <dgm:prSet phldrT="[Text]"/>
      <dgm:spPr/>
      <dgm:t>
        <a:bodyPr/>
        <a:lstStyle/>
        <a:p>
          <a:r>
            <a:rPr lang="en-US" dirty="0" smtClean="0"/>
            <a:t>Step 4. Decide how to make an assessment</a:t>
          </a:r>
          <a:endParaRPr lang="en-US" dirty="0"/>
        </a:p>
      </dgm:t>
    </dgm:pt>
    <dgm:pt modelId="{C4ECAF62-8175-4643-A607-C4D8F74618EC}" type="parTrans" cxnId="{A09F7443-C56D-44DD-8996-9B0D2F15236E}">
      <dgm:prSet/>
      <dgm:spPr/>
      <dgm:t>
        <a:bodyPr/>
        <a:lstStyle/>
        <a:p>
          <a:endParaRPr lang="en-US"/>
        </a:p>
      </dgm:t>
    </dgm:pt>
    <dgm:pt modelId="{4615607F-926F-4122-BA2C-D9BD531FE416}" type="sibTrans" cxnId="{A09F7443-C56D-44DD-8996-9B0D2F15236E}">
      <dgm:prSet/>
      <dgm:spPr/>
      <dgm:t>
        <a:bodyPr/>
        <a:lstStyle/>
        <a:p>
          <a:endParaRPr lang="en-US"/>
        </a:p>
      </dgm:t>
    </dgm:pt>
    <dgm:pt modelId="{B59C5200-411C-40E3-9A9F-6E24CF000BAF}">
      <dgm:prSet phldrT="[Text]"/>
      <dgm:spPr/>
      <dgm:t>
        <a:bodyPr/>
        <a:lstStyle/>
        <a:p>
          <a:r>
            <a:rPr lang="en-US" dirty="0" smtClean="0"/>
            <a:t>Step 5. Decide when to make an assessment</a:t>
          </a:r>
          <a:endParaRPr lang="en-US" dirty="0"/>
        </a:p>
      </dgm:t>
    </dgm:pt>
    <dgm:pt modelId="{A37961FD-CAC4-4387-BB9A-A4C549D4181D}" type="parTrans" cxnId="{61B217D4-283E-407B-9F96-4EA2083BBD9D}">
      <dgm:prSet/>
      <dgm:spPr/>
      <dgm:t>
        <a:bodyPr/>
        <a:lstStyle/>
        <a:p>
          <a:endParaRPr lang="en-US"/>
        </a:p>
      </dgm:t>
    </dgm:pt>
    <dgm:pt modelId="{FF5BC6B3-6ECD-4A9B-A845-4FFD0D58EF7E}" type="sibTrans" cxnId="{61B217D4-283E-407B-9F96-4EA2083BBD9D}">
      <dgm:prSet/>
      <dgm:spPr/>
      <dgm:t>
        <a:bodyPr/>
        <a:lstStyle/>
        <a:p>
          <a:endParaRPr lang="en-US"/>
        </a:p>
      </dgm:t>
    </dgm:pt>
    <dgm:pt modelId="{18A5DFDA-BD31-4EE7-9EC4-F7E5B95AC355}">
      <dgm:prSet phldrT="[Text]"/>
      <dgm:spPr/>
      <dgm:t>
        <a:bodyPr/>
        <a:lstStyle/>
        <a:p>
          <a:r>
            <a:rPr lang="en-US" dirty="0" smtClean="0"/>
            <a:t>Step 6. Record client outcomes in the Data Exchange</a:t>
          </a:r>
          <a:endParaRPr lang="en-US" dirty="0"/>
        </a:p>
      </dgm:t>
    </dgm:pt>
    <dgm:pt modelId="{BEEDADAB-7109-4DBD-B7D0-6C79686E6BE3}" type="parTrans" cxnId="{ADD7041C-0549-4EAA-AC0A-137FC3A3CCB1}">
      <dgm:prSet/>
      <dgm:spPr/>
      <dgm:t>
        <a:bodyPr/>
        <a:lstStyle/>
        <a:p>
          <a:endParaRPr lang="en-US"/>
        </a:p>
      </dgm:t>
    </dgm:pt>
    <dgm:pt modelId="{EFC4D7BA-CB0E-4CE5-A2CA-BCC07C41FC9A}" type="sibTrans" cxnId="{ADD7041C-0549-4EAA-AC0A-137FC3A3CCB1}">
      <dgm:prSet/>
      <dgm:spPr/>
      <dgm:t>
        <a:bodyPr/>
        <a:lstStyle/>
        <a:p>
          <a:endParaRPr lang="en-US"/>
        </a:p>
      </dgm:t>
    </dgm:pt>
    <dgm:pt modelId="{A596C4A0-9B14-4F77-A393-5ADF1394AA24}" type="pres">
      <dgm:prSet presAssocID="{B55BC55D-0BB2-406E-9149-2F037CB49053}" presName="CompostProcess" presStyleCnt="0">
        <dgm:presLayoutVars>
          <dgm:dir/>
          <dgm:resizeHandles val="exact"/>
        </dgm:presLayoutVars>
      </dgm:prSet>
      <dgm:spPr/>
      <dgm:t>
        <a:bodyPr/>
        <a:lstStyle/>
        <a:p>
          <a:endParaRPr lang="en-US"/>
        </a:p>
      </dgm:t>
    </dgm:pt>
    <dgm:pt modelId="{4D0658F3-6712-4C6B-9B04-2D58627254B5}" type="pres">
      <dgm:prSet presAssocID="{B55BC55D-0BB2-406E-9149-2F037CB49053}" presName="arrow" presStyleLbl="bgShp" presStyleIdx="0" presStyleCnt="1"/>
      <dgm:spPr/>
      <dgm:t>
        <a:bodyPr/>
        <a:lstStyle/>
        <a:p>
          <a:endParaRPr lang="en-US"/>
        </a:p>
      </dgm:t>
    </dgm:pt>
    <dgm:pt modelId="{4DC14C15-35C8-4A59-AB35-3EFBC6CE48DA}" type="pres">
      <dgm:prSet presAssocID="{B55BC55D-0BB2-406E-9149-2F037CB49053}" presName="linearProcess" presStyleCnt="0"/>
      <dgm:spPr/>
      <dgm:t>
        <a:bodyPr/>
        <a:lstStyle/>
        <a:p>
          <a:endParaRPr lang="en-US"/>
        </a:p>
      </dgm:t>
    </dgm:pt>
    <dgm:pt modelId="{D60ECD3E-DC59-4AF9-AE2A-0B35E0D26E03}" type="pres">
      <dgm:prSet presAssocID="{BD366910-2281-4917-BD26-2585B5A1FEB5}" presName="textNode" presStyleLbl="node1" presStyleIdx="0" presStyleCnt="6">
        <dgm:presLayoutVars>
          <dgm:bulletEnabled val="1"/>
        </dgm:presLayoutVars>
      </dgm:prSet>
      <dgm:spPr/>
      <dgm:t>
        <a:bodyPr/>
        <a:lstStyle/>
        <a:p>
          <a:endParaRPr lang="en-US"/>
        </a:p>
      </dgm:t>
    </dgm:pt>
    <dgm:pt modelId="{CD32C6AA-49F2-4D31-B4C8-4B6C62380163}" type="pres">
      <dgm:prSet presAssocID="{85D5E2B6-2ED9-460B-8E92-1B9E6E291204}" presName="sibTrans" presStyleCnt="0"/>
      <dgm:spPr/>
      <dgm:t>
        <a:bodyPr/>
        <a:lstStyle/>
        <a:p>
          <a:endParaRPr lang="en-US"/>
        </a:p>
      </dgm:t>
    </dgm:pt>
    <dgm:pt modelId="{3519661A-6255-4368-A5EA-4993A99688ED}" type="pres">
      <dgm:prSet presAssocID="{C4A04A7B-F757-4107-9970-2B67831EDDA2}" presName="textNode" presStyleLbl="node1" presStyleIdx="1" presStyleCnt="6">
        <dgm:presLayoutVars>
          <dgm:bulletEnabled val="1"/>
        </dgm:presLayoutVars>
      </dgm:prSet>
      <dgm:spPr/>
      <dgm:t>
        <a:bodyPr/>
        <a:lstStyle/>
        <a:p>
          <a:endParaRPr lang="en-US"/>
        </a:p>
      </dgm:t>
    </dgm:pt>
    <dgm:pt modelId="{161C0535-A2F6-4083-AFD4-24D90E9F1B6E}" type="pres">
      <dgm:prSet presAssocID="{C31BFAE7-1AC9-4828-BD2F-A656D2B06DFF}" presName="sibTrans" presStyleCnt="0"/>
      <dgm:spPr/>
      <dgm:t>
        <a:bodyPr/>
        <a:lstStyle/>
        <a:p>
          <a:endParaRPr lang="en-US"/>
        </a:p>
      </dgm:t>
    </dgm:pt>
    <dgm:pt modelId="{DE0512D8-FADF-4145-BCE9-4BB68774D112}" type="pres">
      <dgm:prSet presAssocID="{A38788EA-40FE-46E4-98EB-6C099760F369}" presName="textNode" presStyleLbl="node1" presStyleIdx="2" presStyleCnt="6">
        <dgm:presLayoutVars>
          <dgm:bulletEnabled val="1"/>
        </dgm:presLayoutVars>
      </dgm:prSet>
      <dgm:spPr/>
      <dgm:t>
        <a:bodyPr/>
        <a:lstStyle/>
        <a:p>
          <a:endParaRPr lang="en-US"/>
        </a:p>
      </dgm:t>
    </dgm:pt>
    <dgm:pt modelId="{24C55526-0EF8-4BE0-9970-AE29FC959DEF}" type="pres">
      <dgm:prSet presAssocID="{F913B4F1-537E-4C76-A49D-BEB38A1AA96F}" presName="sibTrans" presStyleCnt="0"/>
      <dgm:spPr/>
      <dgm:t>
        <a:bodyPr/>
        <a:lstStyle/>
        <a:p>
          <a:endParaRPr lang="en-US"/>
        </a:p>
      </dgm:t>
    </dgm:pt>
    <dgm:pt modelId="{D8928646-DE8E-493E-B64F-98EF244CE8E1}" type="pres">
      <dgm:prSet presAssocID="{B3C05D65-A6F7-4B16-9B9D-0A830C30C86C}" presName="textNode" presStyleLbl="node1" presStyleIdx="3" presStyleCnt="6">
        <dgm:presLayoutVars>
          <dgm:bulletEnabled val="1"/>
        </dgm:presLayoutVars>
      </dgm:prSet>
      <dgm:spPr/>
      <dgm:t>
        <a:bodyPr/>
        <a:lstStyle/>
        <a:p>
          <a:endParaRPr lang="en-US"/>
        </a:p>
      </dgm:t>
    </dgm:pt>
    <dgm:pt modelId="{9C02CC81-F482-4EE8-8B04-BBC1F66B267C}" type="pres">
      <dgm:prSet presAssocID="{4615607F-926F-4122-BA2C-D9BD531FE416}" presName="sibTrans" presStyleCnt="0"/>
      <dgm:spPr/>
      <dgm:t>
        <a:bodyPr/>
        <a:lstStyle/>
        <a:p>
          <a:endParaRPr lang="en-US"/>
        </a:p>
      </dgm:t>
    </dgm:pt>
    <dgm:pt modelId="{FD6867A3-F673-4689-B229-7FF23CC392A9}" type="pres">
      <dgm:prSet presAssocID="{B59C5200-411C-40E3-9A9F-6E24CF000BAF}" presName="textNode" presStyleLbl="node1" presStyleIdx="4" presStyleCnt="6">
        <dgm:presLayoutVars>
          <dgm:bulletEnabled val="1"/>
        </dgm:presLayoutVars>
      </dgm:prSet>
      <dgm:spPr/>
      <dgm:t>
        <a:bodyPr/>
        <a:lstStyle/>
        <a:p>
          <a:endParaRPr lang="en-US"/>
        </a:p>
      </dgm:t>
    </dgm:pt>
    <dgm:pt modelId="{BE986F43-E10D-4413-BF5A-1ACAE45EEF2D}" type="pres">
      <dgm:prSet presAssocID="{FF5BC6B3-6ECD-4A9B-A845-4FFD0D58EF7E}" presName="sibTrans" presStyleCnt="0"/>
      <dgm:spPr/>
      <dgm:t>
        <a:bodyPr/>
        <a:lstStyle/>
        <a:p>
          <a:endParaRPr lang="en-US"/>
        </a:p>
      </dgm:t>
    </dgm:pt>
    <dgm:pt modelId="{5BE45AEA-CBC1-40D1-99EF-5950C5F76DDF}" type="pres">
      <dgm:prSet presAssocID="{18A5DFDA-BD31-4EE7-9EC4-F7E5B95AC355}" presName="textNode" presStyleLbl="node1" presStyleIdx="5" presStyleCnt="6">
        <dgm:presLayoutVars>
          <dgm:bulletEnabled val="1"/>
        </dgm:presLayoutVars>
      </dgm:prSet>
      <dgm:spPr/>
      <dgm:t>
        <a:bodyPr/>
        <a:lstStyle/>
        <a:p>
          <a:endParaRPr lang="en-US"/>
        </a:p>
      </dgm:t>
    </dgm:pt>
  </dgm:ptLst>
  <dgm:cxnLst>
    <dgm:cxn modelId="{258DC8B6-B955-493A-84A1-A246E32A01C2}" type="presOf" srcId="{B55BC55D-0BB2-406E-9149-2F037CB49053}" destId="{A596C4A0-9B14-4F77-A393-5ADF1394AA24}" srcOrd="0" destOrd="0" presId="urn:microsoft.com/office/officeart/2005/8/layout/hProcess9"/>
    <dgm:cxn modelId="{65E7032A-F2A6-4902-BE71-7B8A9F6638FD}" type="presOf" srcId="{C4A04A7B-F757-4107-9970-2B67831EDDA2}" destId="{3519661A-6255-4368-A5EA-4993A99688ED}" srcOrd="0" destOrd="0" presId="urn:microsoft.com/office/officeart/2005/8/layout/hProcess9"/>
    <dgm:cxn modelId="{8FD9ADC7-EA36-4760-BAE3-F7D3E0FEB7F9}" type="presOf" srcId="{A38788EA-40FE-46E4-98EB-6C099760F369}" destId="{DE0512D8-FADF-4145-BCE9-4BB68774D112}" srcOrd="0" destOrd="0" presId="urn:microsoft.com/office/officeart/2005/8/layout/hProcess9"/>
    <dgm:cxn modelId="{94A5F4E6-4E16-4603-8633-284FC19CC555}" type="presOf" srcId="{B59C5200-411C-40E3-9A9F-6E24CF000BAF}" destId="{FD6867A3-F673-4689-B229-7FF23CC392A9}" srcOrd="0" destOrd="0" presId="urn:microsoft.com/office/officeart/2005/8/layout/hProcess9"/>
    <dgm:cxn modelId="{0337B40E-80A5-4168-AC27-8A01D1426519}" type="presOf" srcId="{BD366910-2281-4917-BD26-2585B5A1FEB5}" destId="{D60ECD3E-DC59-4AF9-AE2A-0B35E0D26E03}" srcOrd="0" destOrd="0" presId="urn:microsoft.com/office/officeart/2005/8/layout/hProcess9"/>
    <dgm:cxn modelId="{AC7BFF22-47E5-4794-BF51-70FB06298488}" type="presOf" srcId="{B3C05D65-A6F7-4B16-9B9D-0A830C30C86C}" destId="{D8928646-DE8E-493E-B64F-98EF244CE8E1}" srcOrd="0" destOrd="0" presId="urn:microsoft.com/office/officeart/2005/8/layout/hProcess9"/>
    <dgm:cxn modelId="{90991E8C-BE74-489F-90A5-7197502306F9}" srcId="{B55BC55D-0BB2-406E-9149-2F037CB49053}" destId="{C4A04A7B-F757-4107-9970-2B67831EDDA2}" srcOrd="1" destOrd="0" parTransId="{9474DBD6-7F38-44D1-BC77-C2619CC51DBC}" sibTransId="{C31BFAE7-1AC9-4828-BD2F-A656D2B06DFF}"/>
    <dgm:cxn modelId="{1B686757-1EC7-4244-A34F-6FA8F060F3CE}" srcId="{B55BC55D-0BB2-406E-9149-2F037CB49053}" destId="{A38788EA-40FE-46E4-98EB-6C099760F369}" srcOrd="2" destOrd="0" parTransId="{66991A1E-9C22-42A4-81D3-106436A77022}" sibTransId="{F913B4F1-537E-4C76-A49D-BEB38A1AA96F}"/>
    <dgm:cxn modelId="{FA82525A-7079-44E3-9647-C018E9C9C1B9}" type="presOf" srcId="{18A5DFDA-BD31-4EE7-9EC4-F7E5B95AC355}" destId="{5BE45AEA-CBC1-40D1-99EF-5950C5F76DDF}" srcOrd="0" destOrd="0" presId="urn:microsoft.com/office/officeart/2005/8/layout/hProcess9"/>
    <dgm:cxn modelId="{A09F7443-C56D-44DD-8996-9B0D2F15236E}" srcId="{B55BC55D-0BB2-406E-9149-2F037CB49053}" destId="{B3C05D65-A6F7-4B16-9B9D-0A830C30C86C}" srcOrd="3" destOrd="0" parTransId="{C4ECAF62-8175-4643-A607-C4D8F74618EC}" sibTransId="{4615607F-926F-4122-BA2C-D9BD531FE416}"/>
    <dgm:cxn modelId="{ADD7041C-0549-4EAA-AC0A-137FC3A3CCB1}" srcId="{B55BC55D-0BB2-406E-9149-2F037CB49053}" destId="{18A5DFDA-BD31-4EE7-9EC4-F7E5B95AC355}" srcOrd="5" destOrd="0" parTransId="{BEEDADAB-7109-4DBD-B7D0-6C79686E6BE3}" sibTransId="{EFC4D7BA-CB0E-4CE5-A2CA-BCC07C41FC9A}"/>
    <dgm:cxn modelId="{1CD377C7-3165-418B-981F-1A0B07690118}" srcId="{B55BC55D-0BB2-406E-9149-2F037CB49053}" destId="{BD366910-2281-4917-BD26-2585B5A1FEB5}" srcOrd="0" destOrd="0" parTransId="{B3C1224D-A7B0-4EC8-943E-B575D6480127}" sibTransId="{85D5E2B6-2ED9-460B-8E92-1B9E6E291204}"/>
    <dgm:cxn modelId="{61B217D4-283E-407B-9F96-4EA2083BBD9D}" srcId="{B55BC55D-0BB2-406E-9149-2F037CB49053}" destId="{B59C5200-411C-40E3-9A9F-6E24CF000BAF}" srcOrd="4" destOrd="0" parTransId="{A37961FD-CAC4-4387-BB9A-A4C549D4181D}" sibTransId="{FF5BC6B3-6ECD-4A9B-A845-4FFD0D58EF7E}"/>
    <dgm:cxn modelId="{99CE1036-36D9-41E5-9306-64C9FFA5B9B6}" type="presParOf" srcId="{A596C4A0-9B14-4F77-A393-5ADF1394AA24}" destId="{4D0658F3-6712-4C6B-9B04-2D58627254B5}" srcOrd="0" destOrd="0" presId="urn:microsoft.com/office/officeart/2005/8/layout/hProcess9"/>
    <dgm:cxn modelId="{ABB4D209-BAA2-4616-811B-44961725AC58}" type="presParOf" srcId="{A596C4A0-9B14-4F77-A393-5ADF1394AA24}" destId="{4DC14C15-35C8-4A59-AB35-3EFBC6CE48DA}" srcOrd="1" destOrd="0" presId="urn:microsoft.com/office/officeart/2005/8/layout/hProcess9"/>
    <dgm:cxn modelId="{BEF8C545-4F86-4990-A451-FCDDBDB4923D}" type="presParOf" srcId="{4DC14C15-35C8-4A59-AB35-3EFBC6CE48DA}" destId="{D60ECD3E-DC59-4AF9-AE2A-0B35E0D26E03}" srcOrd="0" destOrd="0" presId="urn:microsoft.com/office/officeart/2005/8/layout/hProcess9"/>
    <dgm:cxn modelId="{9C3FF4AB-866D-4F7A-971D-5FC49D440904}" type="presParOf" srcId="{4DC14C15-35C8-4A59-AB35-3EFBC6CE48DA}" destId="{CD32C6AA-49F2-4D31-B4C8-4B6C62380163}" srcOrd="1" destOrd="0" presId="urn:microsoft.com/office/officeart/2005/8/layout/hProcess9"/>
    <dgm:cxn modelId="{60D730F9-5B9C-4605-8DF9-B449CED82E53}" type="presParOf" srcId="{4DC14C15-35C8-4A59-AB35-3EFBC6CE48DA}" destId="{3519661A-6255-4368-A5EA-4993A99688ED}" srcOrd="2" destOrd="0" presId="urn:microsoft.com/office/officeart/2005/8/layout/hProcess9"/>
    <dgm:cxn modelId="{78C029CC-AA9B-44D6-A46C-6E9B0CA62B38}" type="presParOf" srcId="{4DC14C15-35C8-4A59-AB35-3EFBC6CE48DA}" destId="{161C0535-A2F6-4083-AFD4-24D90E9F1B6E}" srcOrd="3" destOrd="0" presId="urn:microsoft.com/office/officeart/2005/8/layout/hProcess9"/>
    <dgm:cxn modelId="{1170AF49-DDAF-4ED3-8047-D1C5D02C5F91}" type="presParOf" srcId="{4DC14C15-35C8-4A59-AB35-3EFBC6CE48DA}" destId="{DE0512D8-FADF-4145-BCE9-4BB68774D112}" srcOrd="4" destOrd="0" presId="urn:microsoft.com/office/officeart/2005/8/layout/hProcess9"/>
    <dgm:cxn modelId="{00616B2C-085E-48D0-8BC1-5B89201B4C04}" type="presParOf" srcId="{4DC14C15-35C8-4A59-AB35-3EFBC6CE48DA}" destId="{24C55526-0EF8-4BE0-9970-AE29FC959DEF}" srcOrd="5" destOrd="0" presId="urn:microsoft.com/office/officeart/2005/8/layout/hProcess9"/>
    <dgm:cxn modelId="{94F69B17-A8A4-4BC4-97DC-E7B3E3D355A1}" type="presParOf" srcId="{4DC14C15-35C8-4A59-AB35-3EFBC6CE48DA}" destId="{D8928646-DE8E-493E-B64F-98EF244CE8E1}" srcOrd="6" destOrd="0" presId="urn:microsoft.com/office/officeart/2005/8/layout/hProcess9"/>
    <dgm:cxn modelId="{614F493D-752F-4F44-8AC4-5B3F09AA5FFC}" type="presParOf" srcId="{4DC14C15-35C8-4A59-AB35-3EFBC6CE48DA}" destId="{9C02CC81-F482-4EE8-8B04-BBC1F66B267C}" srcOrd="7" destOrd="0" presId="urn:microsoft.com/office/officeart/2005/8/layout/hProcess9"/>
    <dgm:cxn modelId="{BDBD8A0C-3FA4-4243-948F-311345855D04}" type="presParOf" srcId="{4DC14C15-35C8-4A59-AB35-3EFBC6CE48DA}" destId="{FD6867A3-F673-4689-B229-7FF23CC392A9}" srcOrd="8" destOrd="0" presId="urn:microsoft.com/office/officeart/2005/8/layout/hProcess9"/>
    <dgm:cxn modelId="{58CD2131-1158-48D2-86B1-854C531F9A84}" type="presParOf" srcId="{4DC14C15-35C8-4A59-AB35-3EFBC6CE48DA}" destId="{BE986F43-E10D-4413-BF5A-1ACAE45EEF2D}" srcOrd="9" destOrd="0" presId="urn:microsoft.com/office/officeart/2005/8/layout/hProcess9"/>
    <dgm:cxn modelId="{83B2E515-D68D-421A-8158-152CC2372556}" type="presParOf" srcId="{4DC14C15-35C8-4A59-AB35-3EFBC6CE48DA}" destId="{5BE45AEA-CBC1-40D1-99EF-5950C5F76DD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5BC55D-0BB2-406E-9149-2F037CB490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366910-2281-4917-BD26-2585B5A1FEB5}">
      <dgm:prSet phldrT="[Text]"/>
      <dgm:spPr/>
      <dgm:t>
        <a:bodyPr/>
        <a:lstStyle/>
        <a:p>
          <a:r>
            <a:rPr lang="en-US" dirty="0" smtClean="0"/>
            <a:t>Step 4. Decide </a:t>
          </a:r>
          <a:r>
            <a:rPr lang="en-US" i="1" dirty="0" smtClean="0"/>
            <a:t>how</a:t>
          </a:r>
          <a:r>
            <a:rPr lang="en-US" dirty="0" smtClean="0"/>
            <a:t> to make the assessment</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DCA88882-33AC-42F6-A9F9-B66014442063}">
      <dgm:prSet phldrT="[Text]"/>
      <dgm:spPr/>
      <dgm:t>
        <a:bodyPr/>
        <a:lstStyle/>
        <a:p>
          <a:r>
            <a:rPr lang="en-US" dirty="0" smtClean="0"/>
            <a:t>Client self-assessment: a client completes survey or tool on their own</a:t>
          </a:r>
          <a:endParaRPr lang="en-US" dirty="0"/>
        </a:p>
      </dgm:t>
    </dgm:pt>
    <dgm:pt modelId="{5BA3C1C2-5AAD-496E-B23A-108BDD138E85}" type="parTrans" cxnId="{9FB78D05-C8B6-4AC8-A37F-241C9F7F2F79}">
      <dgm:prSet/>
      <dgm:spPr/>
      <dgm:t>
        <a:bodyPr/>
        <a:lstStyle/>
        <a:p>
          <a:endParaRPr lang="en-US"/>
        </a:p>
      </dgm:t>
    </dgm:pt>
    <dgm:pt modelId="{90BC61C4-B119-49D4-9FFF-7E9E2E43630F}" type="sibTrans" cxnId="{9FB78D05-C8B6-4AC8-A37F-241C9F7F2F79}">
      <dgm:prSet/>
      <dgm:spPr/>
      <dgm:t>
        <a:bodyPr/>
        <a:lstStyle/>
        <a:p>
          <a:endParaRPr lang="en-US"/>
        </a:p>
      </dgm:t>
    </dgm:pt>
    <dgm:pt modelId="{20667120-D5AD-424E-AA0B-91E336600B71}">
      <dgm:prSet phldrT="[Text]"/>
      <dgm:spPr/>
      <dgm:t>
        <a:bodyPr/>
        <a:lstStyle/>
        <a:p>
          <a:r>
            <a:rPr lang="en-US" dirty="0" smtClean="0"/>
            <a:t>Support person: a support person completes the survey or tool on behalf of or with the client</a:t>
          </a:r>
          <a:endParaRPr lang="en-US" dirty="0"/>
        </a:p>
      </dgm:t>
    </dgm:pt>
    <dgm:pt modelId="{8985AAB2-679D-4E8D-A6EE-E645377F682A}" type="parTrans" cxnId="{427EBD72-05D6-43F7-9929-F3B95E7AD8E9}">
      <dgm:prSet/>
      <dgm:spPr/>
      <dgm:t>
        <a:bodyPr/>
        <a:lstStyle/>
        <a:p>
          <a:endParaRPr lang="en-US"/>
        </a:p>
      </dgm:t>
    </dgm:pt>
    <dgm:pt modelId="{30B30E04-34C1-41B6-9BE1-23C13AEC7393}" type="sibTrans" cxnId="{427EBD72-05D6-43F7-9929-F3B95E7AD8E9}">
      <dgm:prSet/>
      <dgm:spPr/>
      <dgm:t>
        <a:bodyPr/>
        <a:lstStyle/>
        <a:p>
          <a:endParaRPr lang="en-US"/>
        </a:p>
      </dgm:t>
    </dgm:pt>
    <dgm:pt modelId="{C6A57323-7089-4071-97A8-AF084AF4E928}">
      <dgm:prSet phldrT="[Text]"/>
      <dgm:spPr/>
      <dgm:t>
        <a:bodyPr/>
        <a:lstStyle/>
        <a:p>
          <a:r>
            <a:rPr lang="en-US" dirty="0" smtClean="0"/>
            <a:t>Practitioner/worker assessment: use your professional judgement to conduct the assessment</a:t>
          </a:r>
          <a:endParaRPr lang="en-US" dirty="0"/>
        </a:p>
      </dgm:t>
    </dgm:pt>
    <dgm:pt modelId="{F9C86310-BA0A-4F6C-8B94-8C2350969478}" type="parTrans" cxnId="{BA260494-98E9-4AF1-9FD1-A28EEA1E4CE0}">
      <dgm:prSet/>
      <dgm:spPr/>
      <dgm:t>
        <a:bodyPr/>
        <a:lstStyle/>
        <a:p>
          <a:endParaRPr lang="en-US"/>
        </a:p>
      </dgm:t>
    </dgm:pt>
    <dgm:pt modelId="{440A4B5A-1976-4501-ADD7-713EB2AAAAAB}" type="sibTrans" cxnId="{BA260494-98E9-4AF1-9FD1-A28EEA1E4CE0}">
      <dgm:prSet/>
      <dgm:spPr/>
      <dgm:t>
        <a:bodyPr/>
        <a:lstStyle/>
        <a:p>
          <a:endParaRPr lang="en-US"/>
        </a:p>
      </dgm:t>
    </dgm:pt>
    <dgm:pt modelId="{E1538B75-E21C-4FFD-90FA-B42669637616}">
      <dgm:prSet phldrT="[Text]"/>
      <dgm:spPr/>
      <dgm:t>
        <a:bodyPr/>
        <a:lstStyle/>
        <a:p>
          <a:r>
            <a:rPr lang="en-US" dirty="0" smtClean="0"/>
            <a:t>Joint assessment: client and practitioner work together to conduct the assessment</a:t>
          </a:r>
          <a:endParaRPr lang="en-US" dirty="0"/>
        </a:p>
      </dgm:t>
    </dgm:pt>
    <dgm:pt modelId="{958B376D-53DD-4242-879E-6B59C445095B}" type="parTrans" cxnId="{26D8DF2F-31CB-4BC7-9781-65D09813C596}">
      <dgm:prSet/>
      <dgm:spPr/>
      <dgm:t>
        <a:bodyPr/>
        <a:lstStyle/>
        <a:p>
          <a:endParaRPr lang="en-US"/>
        </a:p>
      </dgm:t>
    </dgm:pt>
    <dgm:pt modelId="{61E3F7FF-5C4A-4F6C-B2FA-975178042957}" type="sibTrans" cxnId="{26D8DF2F-31CB-4BC7-9781-65D09813C596}">
      <dgm:prSet/>
      <dgm:spPr/>
      <dgm:t>
        <a:bodyPr/>
        <a:lstStyle/>
        <a:p>
          <a:endParaRPr lang="en-US"/>
        </a:p>
      </dgm:t>
    </dgm:pt>
    <dgm:pt modelId="{0F1AC277-84A0-48B9-B3D4-A9C2DDE52160}" type="pres">
      <dgm:prSet presAssocID="{B55BC55D-0BB2-406E-9149-2F037CB49053}" presName="Name0" presStyleCnt="0">
        <dgm:presLayoutVars>
          <dgm:dir/>
          <dgm:animLvl val="lvl"/>
          <dgm:resizeHandles val="exact"/>
        </dgm:presLayoutVars>
      </dgm:prSet>
      <dgm:spPr/>
      <dgm:t>
        <a:bodyPr/>
        <a:lstStyle/>
        <a:p>
          <a:endParaRPr lang="en-US"/>
        </a:p>
      </dgm:t>
    </dgm:pt>
    <dgm:pt modelId="{6534D4A3-3745-47B1-BED3-4AB135C15210}" type="pres">
      <dgm:prSet presAssocID="{BD366910-2281-4917-BD26-2585B5A1FEB5}" presName="composite" presStyleCnt="0"/>
      <dgm:spPr/>
    </dgm:pt>
    <dgm:pt modelId="{348CBAF9-FF1D-4726-9449-83C267AA8B5C}" type="pres">
      <dgm:prSet presAssocID="{BD366910-2281-4917-BD26-2585B5A1FEB5}" presName="parTx" presStyleLbl="alignNode1" presStyleIdx="0" presStyleCnt="1">
        <dgm:presLayoutVars>
          <dgm:chMax val="0"/>
          <dgm:chPref val="0"/>
          <dgm:bulletEnabled val="1"/>
        </dgm:presLayoutVars>
      </dgm:prSet>
      <dgm:spPr/>
      <dgm:t>
        <a:bodyPr/>
        <a:lstStyle/>
        <a:p>
          <a:endParaRPr lang="en-US"/>
        </a:p>
      </dgm:t>
    </dgm:pt>
    <dgm:pt modelId="{A519F066-5405-4BE4-BB35-F7E1AEEE3E1A}" type="pres">
      <dgm:prSet presAssocID="{BD366910-2281-4917-BD26-2585B5A1FEB5}" presName="desTx" presStyleLbl="alignAccFollowNode1" presStyleIdx="0" presStyleCnt="1">
        <dgm:presLayoutVars>
          <dgm:bulletEnabled val="1"/>
        </dgm:presLayoutVars>
      </dgm:prSet>
      <dgm:spPr/>
      <dgm:t>
        <a:bodyPr/>
        <a:lstStyle/>
        <a:p>
          <a:endParaRPr lang="en-US"/>
        </a:p>
      </dgm:t>
    </dgm:pt>
  </dgm:ptLst>
  <dgm:cxnLst>
    <dgm:cxn modelId="{80D4506E-E4DE-465C-9D0D-9EB22CB98144}" type="presOf" srcId="{DCA88882-33AC-42F6-A9F9-B66014442063}" destId="{A519F066-5405-4BE4-BB35-F7E1AEEE3E1A}" srcOrd="0" destOrd="0" presId="urn:microsoft.com/office/officeart/2005/8/layout/hList1"/>
    <dgm:cxn modelId="{DAF7B574-88CF-49F4-9AF2-6FBAE373AF90}" type="presOf" srcId="{E1538B75-E21C-4FFD-90FA-B42669637616}" destId="{A519F066-5405-4BE4-BB35-F7E1AEEE3E1A}" srcOrd="0" destOrd="3" presId="urn:microsoft.com/office/officeart/2005/8/layout/hList1"/>
    <dgm:cxn modelId="{9FB78D05-C8B6-4AC8-A37F-241C9F7F2F79}" srcId="{BD366910-2281-4917-BD26-2585B5A1FEB5}" destId="{DCA88882-33AC-42F6-A9F9-B66014442063}" srcOrd="0" destOrd="0" parTransId="{5BA3C1C2-5AAD-496E-B23A-108BDD138E85}" sibTransId="{90BC61C4-B119-49D4-9FFF-7E9E2E43630F}"/>
    <dgm:cxn modelId="{BA260494-98E9-4AF1-9FD1-A28EEA1E4CE0}" srcId="{BD366910-2281-4917-BD26-2585B5A1FEB5}" destId="{C6A57323-7089-4071-97A8-AF084AF4E928}" srcOrd="2" destOrd="0" parTransId="{F9C86310-BA0A-4F6C-8B94-8C2350969478}" sibTransId="{440A4B5A-1976-4501-ADD7-713EB2AAAAAB}"/>
    <dgm:cxn modelId="{427EBD72-05D6-43F7-9929-F3B95E7AD8E9}" srcId="{BD366910-2281-4917-BD26-2585B5A1FEB5}" destId="{20667120-D5AD-424E-AA0B-91E336600B71}" srcOrd="1" destOrd="0" parTransId="{8985AAB2-679D-4E8D-A6EE-E645377F682A}" sibTransId="{30B30E04-34C1-41B6-9BE1-23C13AEC7393}"/>
    <dgm:cxn modelId="{7056D828-5A68-4D53-8D93-9B3DC2EFE7CD}" type="presOf" srcId="{B55BC55D-0BB2-406E-9149-2F037CB49053}" destId="{0F1AC277-84A0-48B9-B3D4-A9C2DDE52160}" srcOrd="0" destOrd="0" presId="urn:microsoft.com/office/officeart/2005/8/layout/hList1"/>
    <dgm:cxn modelId="{ED08D2D6-DE13-4A0D-962B-F076BFA071FD}" type="presOf" srcId="{BD366910-2281-4917-BD26-2585B5A1FEB5}" destId="{348CBAF9-FF1D-4726-9449-83C267AA8B5C}" srcOrd="0" destOrd="0" presId="urn:microsoft.com/office/officeart/2005/8/layout/hList1"/>
    <dgm:cxn modelId="{14AC25E4-6582-4184-B446-E6C30196302D}" type="presOf" srcId="{20667120-D5AD-424E-AA0B-91E336600B71}" destId="{A519F066-5405-4BE4-BB35-F7E1AEEE3E1A}" srcOrd="0" destOrd="1" presId="urn:microsoft.com/office/officeart/2005/8/layout/hList1"/>
    <dgm:cxn modelId="{1CD377C7-3165-418B-981F-1A0B07690118}" srcId="{B55BC55D-0BB2-406E-9149-2F037CB49053}" destId="{BD366910-2281-4917-BD26-2585B5A1FEB5}" srcOrd="0" destOrd="0" parTransId="{B3C1224D-A7B0-4EC8-943E-B575D6480127}" sibTransId="{85D5E2B6-2ED9-460B-8E92-1B9E6E291204}"/>
    <dgm:cxn modelId="{26D8DF2F-31CB-4BC7-9781-65D09813C596}" srcId="{BD366910-2281-4917-BD26-2585B5A1FEB5}" destId="{E1538B75-E21C-4FFD-90FA-B42669637616}" srcOrd="3" destOrd="0" parTransId="{958B376D-53DD-4242-879E-6B59C445095B}" sibTransId="{61E3F7FF-5C4A-4F6C-B2FA-975178042957}"/>
    <dgm:cxn modelId="{2903456E-A6D1-455C-B100-861BA681C348}" type="presOf" srcId="{C6A57323-7089-4071-97A8-AF084AF4E928}" destId="{A519F066-5405-4BE4-BB35-F7E1AEEE3E1A}" srcOrd="0" destOrd="2" presId="urn:microsoft.com/office/officeart/2005/8/layout/hList1"/>
    <dgm:cxn modelId="{66043E94-C985-4EA2-BA92-CC323582786D}" type="presParOf" srcId="{0F1AC277-84A0-48B9-B3D4-A9C2DDE52160}" destId="{6534D4A3-3745-47B1-BED3-4AB135C15210}" srcOrd="0" destOrd="0" presId="urn:microsoft.com/office/officeart/2005/8/layout/hList1"/>
    <dgm:cxn modelId="{8357764E-7E8E-4DF8-97DA-1D717D5BA0E4}" type="presParOf" srcId="{6534D4A3-3745-47B1-BED3-4AB135C15210}" destId="{348CBAF9-FF1D-4726-9449-83C267AA8B5C}" srcOrd="0" destOrd="0" presId="urn:microsoft.com/office/officeart/2005/8/layout/hList1"/>
    <dgm:cxn modelId="{CE0AF520-B652-4D3B-8022-8D962CD05296}" type="presParOf" srcId="{6534D4A3-3745-47B1-BED3-4AB135C15210}" destId="{A519F066-5405-4BE4-BB35-F7E1AEEE3E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5BC55D-0BB2-406E-9149-2F037CB49053}"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BD366910-2281-4917-BD26-2585B5A1FEB5}">
      <dgm:prSet phldrT="[Text]"/>
      <dgm:spPr/>
      <dgm:t>
        <a:bodyPr/>
        <a:lstStyle/>
        <a:p>
          <a:r>
            <a:rPr lang="en-US" dirty="0" smtClean="0"/>
            <a:t>Step 1. Identify your client outcomes</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C4A04A7B-F757-4107-9970-2B67831EDDA2}">
      <dgm:prSet phldrT="[Text]"/>
      <dgm:spPr/>
      <dgm:t>
        <a:bodyPr/>
        <a:lstStyle/>
        <a:p>
          <a:r>
            <a:rPr lang="en-US" dirty="0" smtClean="0"/>
            <a:t>Step 2. Identify your SCORE domains</a:t>
          </a:r>
          <a:endParaRPr lang="en-US" dirty="0"/>
        </a:p>
      </dgm:t>
    </dgm:pt>
    <dgm:pt modelId="{9474DBD6-7F38-44D1-BC77-C2619CC51DBC}" type="parTrans" cxnId="{90991E8C-BE74-489F-90A5-7197502306F9}">
      <dgm:prSet/>
      <dgm:spPr/>
      <dgm:t>
        <a:bodyPr/>
        <a:lstStyle/>
        <a:p>
          <a:endParaRPr lang="en-US"/>
        </a:p>
      </dgm:t>
    </dgm:pt>
    <dgm:pt modelId="{C31BFAE7-1AC9-4828-BD2F-A656D2B06DFF}" type="sibTrans" cxnId="{90991E8C-BE74-489F-90A5-7197502306F9}">
      <dgm:prSet/>
      <dgm:spPr/>
      <dgm:t>
        <a:bodyPr/>
        <a:lstStyle/>
        <a:p>
          <a:endParaRPr lang="en-US"/>
        </a:p>
      </dgm:t>
    </dgm:pt>
    <dgm:pt modelId="{A38788EA-40FE-46E4-98EB-6C099760F369}">
      <dgm:prSet phldrT="[Text]"/>
      <dgm:spPr/>
      <dgm:t>
        <a:bodyPr/>
        <a:lstStyle/>
        <a:p>
          <a:r>
            <a:rPr lang="en-US" dirty="0" smtClean="0"/>
            <a:t>Step 3. Select a tool to measure your client outcomes</a:t>
          </a:r>
          <a:endParaRPr lang="en-US" dirty="0"/>
        </a:p>
      </dgm:t>
    </dgm:pt>
    <dgm:pt modelId="{66991A1E-9C22-42A4-81D3-106436A77022}" type="parTrans" cxnId="{1B686757-1EC7-4244-A34F-6FA8F060F3CE}">
      <dgm:prSet/>
      <dgm:spPr/>
      <dgm:t>
        <a:bodyPr/>
        <a:lstStyle/>
        <a:p>
          <a:endParaRPr lang="en-US"/>
        </a:p>
      </dgm:t>
    </dgm:pt>
    <dgm:pt modelId="{F913B4F1-537E-4C76-A49D-BEB38A1AA96F}" type="sibTrans" cxnId="{1B686757-1EC7-4244-A34F-6FA8F060F3CE}">
      <dgm:prSet/>
      <dgm:spPr/>
      <dgm:t>
        <a:bodyPr/>
        <a:lstStyle/>
        <a:p>
          <a:endParaRPr lang="en-US"/>
        </a:p>
      </dgm:t>
    </dgm:pt>
    <dgm:pt modelId="{B3C05D65-A6F7-4B16-9B9D-0A830C30C86C}">
      <dgm:prSet phldrT="[Text]"/>
      <dgm:spPr/>
      <dgm:t>
        <a:bodyPr/>
        <a:lstStyle/>
        <a:p>
          <a:r>
            <a:rPr lang="en-US" dirty="0" smtClean="0"/>
            <a:t>Step 4. Decide how to make an assessment</a:t>
          </a:r>
          <a:endParaRPr lang="en-US" dirty="0"/>
        </a:p>
      </dgm:t>
    </dgm:pt>
    <dgm:pt modelId="{C4ECAF62-8175-4643-A607-C4D8F74618EC}" type="parTrans" cxnId="{A09F7443-C56D-44DD-8996-9B0D2F15236E}">
      <dgm:prSet/>
      <dgm:spPr/>
      <dgm:t>
        <a:bodyPr/>
        <a:lstStyle/>
        <a:p>
          <a:endParaRPr lang="en-US"/>
        </a:p>
      </dgm:t>
    </dgm:pt>
    <dgm:pt modelId="{4615607F-926F-4122-BA2C-D9BD531FE416}" type="sibTrans" cxnId="{A09F7443-C56D-44DD-8996-9B0D2F15236E}">
      <dgm:prSet/>
      <dgm:spPr/>
      <dgm:t>
        <a:bodyPr/>
        <a:lstStyle/>
        <a:p>
          <a:endParaRPr lang="en-US"/>
        </a:p>
      </dgm:t>
    </dgm:pt>
    <dgm:pt modelId="{B59C5200-411C-40E3-9A9F-6E24CF000BAF}">
      <dgm:prSet phldrT="[Text]"/>
      <dgm:spPr/>
      <dgm:t>
        <a:bodyPr/>
        <a:lstStyle/>
        <a:p>
          <a:r>
            <a:rPr lang="en-US" dirty="0" smtClean="0"/>
            <a:t>Step 5. Decide when to make an assessment</a:t>
          </a:r>
          <a:endParaRPr lang="en-US" dirty="0"/>
        </a:p>
      </dgm:t>
    </dgm:pt>
    <dgm:pt modelId="{A37961FD-CAC4-4387-BB9A-A4C549D4181D}" type="parTrans" cxnId="{61B217D4-283E-407B-9F96-4EA2083BBD9D}">
      <dgm:prSet/>
      <dgm:spPr/>
      <dgm:t>
        <a:bodyPr/>
        <a:lstStyle/>
        <a:p>
          <a:endParaRPr lang="en-US"/>
        </a:p>
      </dgm:t>
    </dgm:pt>
    <dgm:pt modelId="{FF5BC6B3-6ECD-4A9B-A845-4FFD0D58EF7E}" type="sibTrans" cxnId="{61B217D4-283E-407B-9F96-4EA2083BBD9D}">
      <dgm:prSet/>
      <dgm:spPr/>
      <dgm:t>
        <a:bodyPr/>
        <a:lstStyle/>
        <a:p>
          <a:endParaRPr lang="en-US"/>
        </a:p>
      </dgm:t>
    </dgm:pt>
    <dgm:pt modelId="{18A5DFDA-BD31-4EE7-9EC4-F7E5B95AC355}">
      <dgm:prSet phldrT="[Text]"/>
      <dgm:spPr/>
      <dgm:t>
        <a:bodyPr/>
        <a:lstStyle/>
        <a:p>
          <a:r>
            <a:rPr lang="en-US" dirty="0" smtClean="0"/>
            <a:t>Step 6. Record client outcomes in the Data Exchange</a:t>
          </a:r>
          <a:endParaRPr lang="en-US" dirty="0"/>
        </a:p>
      </dgm:t>
    </dgm:pt>
    <dgm:pt modelId="{BEEDADAB-7109-4DBD-B7D0-6C79686E6BE3}" type="parTrans" cxnId="{ADD7041C-0549-4EAA-AC0A-137FC3A3CCB1}">
      <dgm:prSet/>
      <dgm:spPr/>
      <dgm:t>
        <a:bodyPr/>
        <a:lstStyle/>
        <a:p>
          <a:endParaRPr lang="en-US"/>
        </a:p>
      </dgm:t>
    </dgm:pt>
    <dgm:pt modelId="{EFC4D7BA-CB0E-4CE5-A2CA-BCC07C41FC9A}" type="sibTrans" cxnId="{ADD7041C-0549-4EAA-AC0A-137FC3A3CCB1}">
      <dgm:prSet/>
      <dgm:spPr/>
      <dgm:t>
        <a:bodyPr/>
        <a:lstStyle/>
        <a:p>
          <a:endParaRPr lang="en-US"/>
        </a:p>
      </dgm:t>
    </dgm:pt>
    <dgm:pt modelId="{A596C4A0-9B14-4F77-A393-5ADF1394AA24}" type="pres">
      <dgm:prSet presAssocID="{B55BC55D-0BB2-406E-9149-2F037CB49053}" presName="CompostProcess" presStyleCnt="0">
        <dgm:presLayoutVars>
          <dgm:dir/>
          <dgm:resizeHandles val="exact"/>
        </dgm:presLayoutVars>
      </dgm:prSet>
      <dgm:spPr/>
      <dgm:t>
        <a:bodyPr/>
        <a:lstStyle/>
        <a:p>
          <a:endParaRPr lang="en-US"/>
        </a:p>
      </dgm:t>
    </dgm:pt>
    <dgm:pt modelId="{4D0658F3-6712-4C6B-9B04-2D58627254B5}" type="pres">
      <dgm:prSet presAssocID="{B55BC55D-0BB2-406E-9149-2F037CB49053}" presName="arrow" presStyleLbl="bgShp" presStyleIdx="0" presStyleCnt="1"/>
      <dgm:spPr/>
      <dgm:t>
        <a:bodyPr/>
        <a:lstStyle/>
        <a:p>
          <a:endParaRPr lang="en-US"/>
        </a:p>
      </dgm:t>
    </dgm:pt>
    <dgm:pt modelId="{4DC14C15-35C8-4A59-AB35-3EFBC6CE48DA}" type="pres">
      <dgm:prSet presAssocID="{B55BC55D-0BB2-406E-9149-2F037CB49053}" presName="linearProcess" presStyleCnt="0"/>
      <dgm:spPr/>
      <dgm:t>
        <a:bodyPr/>
        <a:lstStyle/>
        <a:p>
          <a:endParaRPr lang="en-US"/>
        </a:p>
      </dgm:t>
    </dgm:pt>
    <dgm:pt modelId="{D60ECD3E-DC59-4AF9-AE2A-0B35E0D26E03}" type="pres">
      <dgm:prSet presAssocID="{BD366910-2281-4917-BD26-2585B5A1FEB5}" presName="textNode" presStyleLbl="node1" presStyleIdx="0" presStyleCnt="6">
        <dgm:presLayoutVars>
          <dgm:bulletEnabled val="1"/>
        </dgm:presLayoutVars>
      </dgm:prSet>
      <dgm:spPr/>
      <dgm:t>
        <a:bodyPr/>
        <a:lstStyle/>
        <a:p>
          <a:endParaRPr lang="en-US"/>
        </a:p>
      </dgm:t>
    </dgm:pt>
    <dgm:pt modelId="{CD32C6AA-49F2-4D31-B4C8-4B6C62380163}" type="pres">
      <dgm:prSet presAssocID="{85D5E2B6-2ED9-460B-8E92-1B9E6E291204}" presName="sibTrans" presStyleCnt="0"/>
      <dgm:spPr/>
      <dgm:t>
        <a:bodyPr/>
        <a:lstStyle/>
        <a:p>
          <a:endParaRPr lang="en-US"/>
        </a:p>
      </dgm:t>
    </dgm:pt>
    <dgm:pt modelId="{3519661A-6255-4368-A5EA-4993A99688ED}" type="pres">
      <dgm:prSet presAssocID="{C4A04A7B-F757-4107-9970-2B67831EDDA2}" presName="textNode" presStyleLbl="node1" presStyleIdx="1" presStyleCnt="6">
        <dgm:presLayoutVars>
          <dgm:bulletEnabled val="1"/>
        </dgm:presLayoutVars>
      </dgm:prSet>
      <dgm:spPr/>
      <dgm:t>
        <a:bodyPr/>
        <a:lstStyle/>
        <a:p>
          <a:endParaRPr lang="en-US"/>
        </a:p>
      </dgm:t>
    </dgm:pt>
    <dgm:pt modelId="{161C0535-A2F6-4083-AFD4-24D90E9F1B6E}" type="pres">
      <dgm:prSet presAssocID="{C31BFAE7-1AC9-4828-BD2F-A656D2B06DFF}" presName="sibTrans" presStyleCnt="0"/>
      <dgm:spPr/>
      <dgm:t>
        <a:bodyPr/>
        <a:lstStyle/>
        <a:p>
          <a:endParaRPr lang="en-US"/>
        </a:p>
      </dgm:t>
    </dgm:pt>
    <dgm:pt modelId="{DE0512D8-FADF-4145-BCE9-4BB68774D112}" type="pres">
      <dgm:prSet presAssocID="{A38788EA-40FE-46E4-98EB-6C099760F369}" presName="textNode" presStyleLbl="node1" presStyleIdx="2" presStyleCnt="6">
        <dgm:presLayoutVars>
          <dgm:bulletEnabled val="1"/>
        </dgm:presLayoutVars>
      </dgm:prSet>
      <dgm:spPr/>
      <dgm:t>
        <a:bodyPr/>
        <a:lstStyle/>
        <a:p>
          <a:endParaRPr lang="en-US"/>
        </a:p>
      </dgm:t>
    </dgm:pt>
    <dgm:pt modelId="{24C55526-0EF8-4BE0-9970-AE29FC959DEF}" type="pres">
      <dgm:prSet presAssocID="{F913B4F1-537E-4C76-A49D-BEB38A1AA96F}" presName="sibTrans" presStyleCnt="0"/>
      <dgm:spPr/>
      <dgm:t>
        <a:bodyPr/>
        <a:lstStyle/>
        <a:p>
          <a:endParaRPr lang="en-US"/>
        </a:p>
      </dgm:t>
    </dgm:pt>
    <dgm:pt modelId="{D8928646-DE8E-493E-B64F-98EF244CE8E1}" type="pres">
      <dgm:prSet presAssocID="{B3C05D65-A6F7-4B16-9B9D-0A830C30C86C}" presName="textNode" presStyleLbl="node1" presStyleIdx="3" presStyleCnt="6">
        <dgm:presLayoutVars>
          <dgm:bulletEnabled val="1"/>
        </dgm:presLayoutVars>
      </dgm:prSet>
      <dgm:spPr/>
      <dgm:t>
        <a:bodyPr/>
        <a:lstStyle/>
        <a:p>
          <a:endParaRPr lang="en-US"/>
        </a:p>
      </dgm:t>
    </dgm:pt>
    <dgm:pt modelId="{9C02CC81-F482-4EE8-8B04-BBC1F66B267C}" type="pres">
      <dgm:prSet presAssocID="{4615607F-926F-4122-BA2C-D9BD531FE416}" presName="sibTrans" presStyleCnt="0"/>
      <dgm:spPr/>
      <dgm:t>
        <a:bodyPr/>
        <a:lstStyle/>
        <a:p>
          <a:endParaRPr lang="en-US"/>
        </a:p>
      </dgm:t>
    </dgm:pt>
    <dgm:pt modelId="{FD6867A3-F673-4689-B229-7FF23CC392A9}" type="pres">
      <dgm:prSet presAssocID="{B59C5200-411C-40E3-9A9F-6E24CF000BAF}" presName="textNode" presStyleLbl="node1" presStyleIdx="4" presStyleCnt="6">
        <dgm:presLayoutVars>
          <dgm:bulletEnabled val="1"/>
        </dgm:presLayoutVars>
      </dgm:prSet>
      <dgm:spPr/>
      <dgm:t>
        <a:bodyPr/>
        <a:lstStyle/>
        <a:p>
          <a:endParaRPr lang="en-US"/>
        </a:p>
      </dgm:t>
    </dgm:pt>
    <dgm:pt modelId="{BE986F43-E10D-4413-BF5A-1ACAE45EEF2D}" type="pres">
      <dgm:prSet presAssocID="{FF5BC6B3-6ECD-4A9B-A845-4FFD0D58EF7E}" presName="sibTrans" presStyleCnt="0"/>
      <dgm:spPr/>
      <dgm:t>
        <a:bodyPr/>
        <a:lstStyle/>
        <a:p>
          <a:endParaRPr lang="en-US"/>
        </a:p>
      </dgm:t>
    </dgm:pt>
    <dgm:pt modelId="{5BE45AEA-CBC1-40D1-99EF-5950C5F76DDF}" type="pres">
      <dgm:prSet presAssocID="{18A5DFDA-BD31-4EE7-9EC4-F7E5B95AC355}" presName="textNode" presStyleLbl="node1" presStyleIdx="5" presStyleCnt="6">
        <dgm:presLayoutVars>
          <dgm:bulletEnabled val="1"/>
        </dgm:presLayoutVars>
      </dgm:prSet>
      <dgm:spPr/>
      <dgm:t>
        <a:bodyPr/>
        <a:lstStyle/>
        <a:p>
          <a:endParaRPr lang="en-US"/>
        </a:p>
      </dgm:t>
    </dgm:pt>
  </dgm:ptLst>
  <dgm:cxnLst>
    <dgm:cxn modelId="{258DC8B6-B955-493A-84A1-A246E32A01C2}" type="presOf" srcId="{B55BC55D-0BB2-406E-9149-2F037CB49053}" destId="{A596C4A0-9B14-4F77-A393-5ADF1394AA24}" srcOrd="0" destOrd="0" presId="urn:microsoft.com/office/officeart/2005/8/layout/hProcess9"/>
    <dgm:cxn modelId="{65E7032A-F2A6-4902-BE71-7B8A9F6638FD}" type="presOf" srcId="{C4A04A7B-F757-4107-9970-2B67831EDDA2}" destId="{3519661A-6255-4368-A5EA-4993A99688ED}" srcOrd="0" destOrd="0" presId="urn:microsoft.com/office/officeart/2005/8/layout/hProcess9"/>
    <dgm:cxn modelId="{8FD9ADC7-EA36-4760-BAE3-F7D3E0FEB7F9}" type="presOf" srcId="{A38788EA-40FE-46E4-98EB-6C099760F369}" destId="{DE0512D8-FADF-4145-BCE9-4BB68774D112}" srcOrd="0" destOrd="0" presId="urn:microsoft.com/office/officeart/2005/8/layout/hProcess9"/>
    <dgm:cxn modelId="{94A5F4E6-4E16-4603-8633-284FC19CC555}" type="presOf" srcId="{B59C5200-411C-40E3-9A9F-6E24CF000BAF}" destId="{FD6867A3-F673-4689-B229-7FF23CC392A9}" srcOrd="0" destOrd="0" presId="urn:microsoft.com/office/officeart/2005/8/layout/hProcess9"/>
    <dgm:cxn modelId="{0337B40E-80A5-4168-AC27-8A01D1426519}" type="presOf" srcId="{BD366910-2281-4917-BD26-2585B5A1FEB5}" destId="{D60ECD3E-DC59-4AF9-AE2A-0B35E0D26E03}" srcOrd="0" destOrd="0" presId="urn:microsoft.com/office/officeart/2005/8/layout/hProcess9"/>
    <dgm:cxn modelId="{AC7BFF22-47E5-4794-BF51-70FB06298488}" type="presOf" srcId="{B3C05D65-A6F7-4B16-9B9D-0A830C30C86C}" destId="{D8928646-DE8E-493E-B64F-98EF244CE8E1}" srcOrd="0" destOrd="0" presId="urn:microsoft.com/office/officeart/2005/8/layout/hProcess9"/>
    <dgm:cxn modelId="{90991E8C-BE74-489F-90A5-7197502306F9}" srcId="{B55BC55D-0BB2-406E-9149-2F037CB49053}" destId="{C4A04A7B-F757-4107-9970-2B67831EDDA2}" srcOrd="1" destOrd="0" parTransId="{9474DBD6-7F38-44D1-BC77-C2619CC51DBC}" sibTransId="{C31BFAE7-1AC9-4828-BD2F-A656D2B06DFF}"/>
    <dgm:cxn modelId="{1B686757-1EC7-4244-A34F-6FA8F060F3CE}" srcId="{B55BC55D-0BB2-406E-9149-2F037CB49053}" destId="{A38788EA-40FE-46E4-98EB-6C099760F369}" srcOrd="2" destOrd="0" parTransId="{66991A1E-9C22-42A4-81D3-106436A77022}" sibTransId="{F913B4F1-537E-4C76-A49D-BEB38A1AA96F}"/>
    <dgm:cxn modelId="{FA82525A-7079-44E3-9647-C018E9C9C1B9}" type="presOf" srcId="{18A5DFDA-BD31-4EE7-9EC4-F7E5B95AC355}" destId="{5BE45AEA-CBC1-40D1-99EF-5950C5F76DDF}" srcOrd="0" destOrd="0" presId="urn:microsoft.com/office/officeart/2005/8/layout/hProcess9"/>
    <dgm:cxn modelId="{A09F7443-C56D-44DD-8996-9B0D2F15236E}" srcId="{B55BC55D-0BB2-406E-9149-2F037CB49053}" destId="{B3C05D65-A6F7-4B16-9B9D-0A830C30C86C}" srcOrd="3" destOrd="0" parTransId="{C4ECAF62-8175-4643-A607-C4D8F74618EC}" sibTransId="{4615607F-926F-4122-BA2C-D9BD531FE416}"/>
    <dgm:cxn modelId="{ADD7041C-0549-4EAA-AC0A-137FC3A3CCB1}" srcId="{B55BC55D-0BB2-406E-9149-2F037CB49053}" destId="{18A5DFDA-BD31-4EE7-9EC4-F7E5B95AC355}" srcOrd="5" destOrd="0" parTransId="{BEEDADAB-7109-4DBD-B7D0-6C79686E6BE3}" sibTransId="{EFC4D7BA-CB0E-4CE5-A2CA-BCC07C41FC9A}"/>
    <dgm:cxn modelId="{1CD377C7-3165-418B-981F-1A0B07690118}" srcId="{B55BC55D-0BB2-406E-9149-2F037CB49053}" destId="{BD366910-2281-4917-BD26-2585B5A1FEB5}" srcOrd="0" destOrd="0" parTransId="{B3C1224D-A7B0-4EC8-943E-B575D6480127}" sibTransId="{85D5E2B6-2ED9-460B-8E92-1B9E6E291204}"/>
    <dgm:cxn modelId="{61B217D4-283E-407B-9F96-4EA2083BBD9D}" srcId="{B55BC55D-0BB2-406E-9149-2F037CB49053}" destId="{B59C5200-411C-40E3-9A9F-6E24CF000BAF}" srcOrd="4" destOrd="0" parTransId="{A37961FD-CAC4-4387-BB9A-A4C549D4181D}" sibTransId="{FF5BC6B3-6ECD-4A9B-A845-4FFD0D58EF7E}"/>
    <dgm:cxn modelId="{99CE1036-36D9-41E5-9306-64C9FFA5B9B6}" type="presParOf" srcId="{A596C4A0-9B14-4F77-A393-5ADF1394AA24}" destId="{4D0658F3-6712-4C6B-9B04-2D58627254B5}" srcOrd="0" destOrd="0" presId="urn:microsoft.com/office/officeart/2005/8/layout/hProcess9"/>
    <dgm:cxn modelId="{ABB4D209-BAA2-4616-811B-44961725AC58}" type="presParOf" srcId="{A596C4A0-9B14-4F77-A393-5ADF1394AA24}" destId="{4DC14C15-35C8-4A59-AB35-3EFBC6CE48DA}" srcOrd="1" destOrd="0" presId="urn:microsoft.com/office/officeart/2005/8/layout/hProcess9"/>
    <dgm:cxn modelId="{BEF8C545-4F86-4990-A451-FCDDBDB4923D}" type="presParOf" srcId="{4DC14C15-35C8-4A59-AB35-3EFBC6CE48DA}" destId="{D60ECD3E-DC59-4AF9-AE2A-0B35E0D26E03}" srcOrd="0" destOrd="0" presId="urn:microsoft.com/office/officeart/2005/8/layout/hProcess9"/>
    <dgm:cxn modelId="{9C3FF4AB-866D-4F7A-971D-5FC49D440904}" type="presParOf" srcId="{4DC14C15-35C8-4A59-AB35-3EFBC6CE48DA}" destId="{CD32C6AA-49F2-4D31-B4C8-4B6C62380163}" srcOrd="1" destOrd="0" presId="urn:microsoft.com/office/officeart/2005/8/layout/hProcess9"/>
    <dgm:cxn modelId="{60D730F9-5B9C-4605-8DF9-B449CED82E53}" type="presParOf" srcId="{4DC14C15-35C8-4A59-AB35-3EFBC6CE48DA}" destId="{3519661A-6255-4368-A5EA-4993A99688ED}" srcOrd="2" destOrd="0" presId="urn:microsoft.com/office/officeart/2005/8/layout/hProcess9"/>
    <dgm:cxn modelId="{78C029CC-AA9B-44D6-A46C-6E9B0CA62B38}" type="presParOf" srcId="{4DC14C15-35C8-4A59-AB35-3EFBC6CE48DA}" destId="{161C0535-A2F6-4083-AFD4-24D90E9F1B6E}" srcOrd="3" destOrd="0" presId="urn:microsoft.com/office/officeart/2005/8/layout/hProcess9"/>
    <dgm:cxn modelId="{1170AF49-DDAF-4ED3-8047-D1C5D02C5F91}" type="presParOf" srcId="{4DC14C15-35C8-4A59-AB35-3EFBC6CE48DA}" destId="{DE0512D8-FADF-4145-BCE9-4BB68774D112}" srcOrd="4" destOrd="0" presId="urn:microsoft.com/office/officeart/2005/8/layout/hProcess9"/>
    <dgm:cxn modelId="{00616B2C-085E-48D0-8BC1-5B89201B4C04}" type="presParOf" srcId="{4DC14C15-35C8-4A59-AB35-3EFBC6CE48DA}" destId="{24C55526-0EF8-4BE0-9970-AE29FC959DEF}" srcOrd="5" destOrd="0" presId="urn:microsoft.com/office/officeart/2005/8/layout/hProcess9"/>
    <dgm:cxn modelId="{94F69B17-A8A4-4BC4-97DC-E7B3E3D355A1}" type="presParOf" srcId="{4DC14C15-35C8-4A59-AB35-3EFBC6CE48DA}" destId="{D8928646-DE8E-493E-B64F-98EF244CE8E1}" srcOrd="6" destOrd="0" presId="urn:microsoft.com/office/officeart/2005/8/layout/hProcess9"/>
    <dgm:cxn modelId="{614F493D-752F-4F44-8AC4-5B3F09AA5FFC}" type="presParOf" srcId="{4DC14C15-35C8-4A59-AB35-3EFBC6CE48DA}" destId="{9C02CC81-F482-4EE8-8B04-BBC1F66B267C}" srcOrd="7" destOrd="0" presId="urn:microsoft.com/office/officeart/2005/8/layout/hProcess9"/>
    <dgm:cxn modelId="{BDBD8A0C-3FA4-4243-948F-311345855D04}" type="presParOf" srcId="{4DC14C15-35C8-4A59-AB35-3EFBC6CE48DA}" destId="{FD6867A3-F673-4689-B229-7FF23CC392A9}" srcOrd="8" destOrd="0" presId="urn:microsoft.com/office/officeart/2005/8/layout/hProcess9"/>
    <dgm:cxn modelId="{58CD2131-1158-48D2-86B1-854C531F9A84}" type="presParOf" srcId="{4DC14C15-35C8-4A59-AB35-3EFBC6CE48DA}" destId="{BE986F43-E10D-4413-BF5A-1ACAE45EEF2D}" srcOrd="9" destOrd="0" presId="urn:microsoft.com/office/officeart/2005/8/layout/hProcess9"/>
    <dgm:cxn modelId="{83B2E515-D68D-421A-8158-152CC2372556}" type="presParOf" srcId="{4DC14C15-35C8-4A59-AB35-3EFBC6CE48DA}" destId="{5BE45AEA-CBC1-40D1-99EF-5950C5F76DD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5BC55D-0BB2-406E-9149-2F037CB490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366910-2281-4917-BD26-2585B5A1FEB5}">
      <dgm:prSet phldrT="[Text]"/>
      <dgm:spPr/>
      <dgm:t>
        <a:bodyPr/>
        <a:lstStyle/>
        <a:p>
          <a:r>
            <a:rPr lang="en-US" dirty="0" smtClean="0"/>
            <a:t>Step 5. Decide </a:t>
          </a:r>
          <a:r>
            <a:rPr lang="en-US" i="1" dirty="0" smtClean="0"/>
            <a:t>when</a:t>
          </a:r>
          <a:r>
            <a:rPr lang="en-US" dirty="0" smtClean="0"/>
            <a:t> to make the assessment</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5FC66B4E-5A29-49F7-A7A5-332CF5085740}">
      <dgm:prSet phldrT="[Text]"/>
      <dgm:spPr/>
      <dgm:t>
        <a:bodyPr/>
        <a:lstStyle/>
        <a:p>
          <a:r>
            <a:rPr lang="en-US" dirty="0" smtClean="0"/>
            <a:t>To measure client outcomes you should conduct at least two assessments:</a:t>
          </a:r>
          <a:endParaRPr lang="en-US" dirty="0"/>
        </a:p>
      </dgm:t>
    </dgm:pt>
    <dgm:pt modelId="{BA352E5D-9E4F-4E9C-B4A9-5117931C5A20}" type="parTrans" cxnId="{1F7314AE-2367-46FE-9F0D-5D4B96F73B89}">
      <dgm:prSet/>
      <dgm:spPr/>
      <dgm:t>
        <a:bodyPr/>
        <a:lstStyle/>
        <a:p>
          <a:endParaRPr lang="en-US"/>
        </a:p>
      </dgm:t>
    </dgm:pt>
    <dgm:pt modelId="{C00F336E-B7BC-4B3E-A805-A998C43B5EEA}" type="sibTrans" cxnId="{1F7314AE-2367-46FE-9F0D-5D4B96F73B89}">
      <dgm:prSet/>
      <dgm:spPr/>
      <dgm:t>
        <a:bodyPr/>
        <a:lstStyle/>
        <a:p>
          <a:endParaRPr lang="en-US"/>
        </a:p>
      </dgm:t>
    </dgm:pt>
    <dgm:pt modelId="{0DA30F2F-5B00-4214-96C3-EC58D2D56960}">
      <dgm:prSet phldrT="[Text]"/>
      <dgm:spPr/>
      <dgm:t>
        <a:bodyPr/>
        <a:lstStyle/>
        <a:p>
          <a:r>
            <a:rPr lang="en-US" dirty="0" smtClean="0"/>
            <a:t>1. At the beginning of service delivery</a:t>
          </a:r>
          <a:endParaRPr lang="en-US" dirty="0"/>
        </a:p>
      </dgm:t>
    </dgm:pt>
    <dgm:pt modelId="{E0DADEE2-D28C-4895-AFE3-07D53CB0EEC7}" type="parTrans" cxnId="{EBF9C958-BFF6-48EC-8508-91F885AD6B9C}">
      <dgm:prSet/>
      <dgm:spPr/>
      <dgm:t>
        <a:bodyPr/>
        <a:lstStyle/>
        <a:p>
          <a:endParaRPr lang="en-US"/>
        </a:p>
      </dgm:t>
    </dgm:pt>
    <dgm:pt modelId="{9ABB567A-CD59-426C-9429-E74B487DF974}" type="sibTrans" cxnId="{EBF9C958-BFF6-48EC-8508-91F885AD6B9C}">
      <dgm:prSet/>
      <dgm:spPr/>
      <dgm:t>
        <a:bodyPr/>
        <a:lstStyle/>
        <a:p>
          <a:endParaRPr lang="en-US"/>
        </a:p>
      </dgm:t>
    </dgm:pt>
    <dgm:pt modelId="{BA9B169B-202F-4811-8AF8-BFF4D2EC28EA}">
      <dgm:prSet phldrT="[Text]"/>
      <dgm:spPr/>
      <dgm:t>
        <a:bodyPr/>
        <a:lstStyle/>
        <a:p>
          <a:r>
            <a:rPr lang="en-US" dirty="0" smtClean="0"/>
            <a:t>2.Towards the end of service delivery</a:t>
          </a:r>
          <a:endParaRPr lang="en-US" dirty="0"/>
        </a:p>
      </dgm:t>
    </dgm:pt>
    <dgm:pt modelId="{451A5F11-6F66-4C1A-8A1F-A181851EAFCC}" type="parTrans" cxnId="{FF4C7474-9D7A-4A01-A318-5A5C0516EF3E}">
      <dgm:prSet/>
      <dgm:spPr/>
      <dgm:t>
        <a:bodyPr/>
        <a:lstStyle/>
        <a:p>
          <a:endParaRPr lang="en-US"/>
        </a:p>
      </dgm:t>
    </dgm:pt>
    <dgm:pt modelId="{9098F5FE-04AF-43DF-B793-2464C376CC9B}" type="sibTrans" cxnId="{FF4C7474-9D7A-4A01-A318-5A5C0516EF3E}">
      <dgm:prSet/>
      <dgm:spPr/>
      <dgm:t>
        <a:bodyPr/>
        <a:lstStyle/>
        <a:p>
          <a:endParaRPr lang="en-US"/>
        </a:p>
      </dgm:t>
    </dgm:pt>
    <dgm:pt modelId="{CFAA9883-97D5-4780-9E4A-9A9A8CD9C6D5}">
      <dgm:prSet phldrT="[Text]"/>
      <dgm:spPr/>
      <dgm:t>
        <a:bodyPr/>
        <a:lstStyle/>
        <a:p>
          <a:r>
            <a:rPr lang="en-US" dirty="0" smtClean="0"/>
            <a:t>Satisfaction only needs to be collected once – at the end of service delivery.</a:t>
          </a:r>
          <a:endParaRPr lang="en-US" dirty="0"/>
        </a:p>
      </dgm:t>
    </dgm:pt>
    <dgm:pt modelId="{105D52D0-72F3-494C-B00E-DC412F5AC37B}" type="parTrans" cxnId="{73B7F7E3-F52F-4664-B403-4BA686DFD747}">
      <dgm:prSet/>
      <dgm:spPr/>
      <dgm:t>
        <a:bodyPr/>
        <a:lstStyle/>
        <a:p>
          <a:endParaRPr lang="en-US"/>
        </a:p>
      </dgm:t>
    </dgm:pt>
    <dgm:pt modelId="{330E972F-B24B-449C-AE9A-9B13467F3F35}" type="sibTrans" cxnId="{73B7F7E3-F52F-4664-B403-4BA686DFD747}">
      <dgm:prSet/>
      <dgm:spPr/>
      <dgm:t>
        <a:bodyPr/>
        <a:lstStyle/>
        <a:p>
          <a:endParaRPr lang="en-US"/>
        </a:p>
      </dgm:t>
    </dgm:pt>
    <dgm:pt modelId="{0F1AC277-84A0-48B9-B3D4-A9C2DDE52160}" type="pres">
      <dgm:prSet presAssocID="{B55BC55D-0BB2-406E-9149-2F037CB49053}" presName="Name0" presStyleCnt="0">
        <dgm:presLayoutVars>
          <dgm:dir/>
          <dgm:animLvl val="lvl"/>
          <dgm:resizeHandles val="exact"/>
        </dgm:presLayoutVars>
      </dgm:prSet>
      <dgm:spPr/>
      <dgm:t>
        <a:bodyPr/>
        <a:lstStyle/>
        <a:p>
          <a:endParaRPr lang="en-US"/>
        </a:p>
      </dgm:t>
    </dgm:pt>
    <dgm:pt modelId="{6534D4A3-3745-47B1-BED3-4AB135C15210}" type="pres">
      <dgm:prSet presAssocID="{BD366910-2281-4917-BD26-2585B5A1FEB5}" presName="composite" presStyleCnt="0"/>
      <dgm:spPr/>
    </dgm:pt>
    <dgm:pt modelId="{348CBAF9-FF1D-4726-9449-83C267AA8B5C}" type="pres">
      <dgm:prSet presAssocID="{BD366910-2281-4917-BD26-2585B5A1FEB5}" presName="parTx" presStyleLbl="alignNode1" presStyleIdx="0" presStyleCnt="1">
        <dgm:presLayoutVars>
          <dgm:chMax val="0"/>
          <dgm:chPref val="0"/>
          <dgm:bulletEnabled val="1"/>
        </dgm:presLayoutVars>
      </dgm:prSet>
      <dgm:spPr/>
      <dgm:t>
        <a:bodyPr/>
        <a:lstStyle/>
        <a:p>
          <a:endParaRPr lang="en-US"/>
        </a:p>
      </dgm:t>
    </dgm:pt>
    <dgm:pt modelId="{A519F066-5405-4BE4-BB35-F7E1AEEE3E1A}" type="pres">
      <dgm:prSet presAssocID="{BD366910-2281-4917-BD26-2585B5A1FEB5}" presName="desTx" presStyleLbl="alignAccFollowNode1" presStyleIdx="0" presStyleCnt="1">
        <dgm:presLayoutVars>
          <dgm:bulletEnabled val="1"/>
        </dgm:presLayoutVars>
      </dgm:prSet>
      <dgm:spPr/>
      <dgm:t>
        <a:bodyPr/>
        <a:lstStyle/>
        <a:p>
          <a:endParaRPr lang="en-US"/>
        </a:p>
      </dgm:t>
    </dgm:pt>
  </dgm:ptLst>
  <dgm:cxnLst>
    <dgm:cxn modelId="{1F7314AE-2367-46FE-9F0D-5D4B96F73B89}" srcId="{BD366910-2281-4917-BD26-2585B5A1FEB5}" destId="{5FC66B4E-5A29-49F7-A7A5-332CF5085740}" srcOrd="0" destOrd="0" parTransId="{BA352E5D-9E4F-4E9C-B4A9-5117931C5A20}" sibTransId="{C00F336E-B7BC-4B3E-A805-A998C43B5EEA}"/>
    <dgm:cxn modelId="{EBF9C958-BFF6-48EC-8508-91F885AD6B9C}" srcId="{5FC66B4E-5A29-49F7-A7A5-332CF5085740}" destId="{0DA30F2F-5B00-4214-96C3-EC58D2D56960}" srcOrd="0" destOrd="0" parTransId="{E0DADEE2-D28C-4895-AFE3-07D53CB0EEC7}" sibTransId="{9ABB567A-CD59-426C-9429-E74B487DF974}"/>
    <dgm:cxn modelId="{413D8B16-A212-4998-AC7A-0BAF5176CE6F}" type="presOf" srcId="{CFAA9883-97D5-4780-9E4A-9A9A8CD9C6D5}" destId="{A519F066-5405-4BE4-BB35-F7E1AEEE3E1A}" srcOrd="0" destOrd="3" presId="urn:microsoft.com/office/officeart/2005/8/layout/hList1"/>
    <dgm:cxn modelId="{3F95D4E5-EE4C-41A3-9BA1-D5703DF01FA1}" type="presOf" srcId="{0DA30F2F-5B00-4214-96C3-EC58D2D56960}" destId="{A519F066-5405-4BE4-BB35-F7E1AEEE3E1A}" srcOrd="0" destOrd="1" presId="urn:microsoft.com/office/officeart/2005/8/layout/hList1"/>
    <dgm:cxn modelId="{73B7F7E3-F52F-4664-B403-4BA686DFD747}" srcId="{BD366910-2281-4917-BD26-2585B5A1FEB5}" destId="{CFAA9883-97D5-4780-9E4A-9A9A8CD9C6D5}" srcOrd="1" destOrd="0" parTransId="{105D52D0-72F3-494C-B00E-DC412F5AC37B}" sibTransId="{330E972F-B24B-449C-AE9A-9B13467F3F35}"/>
    <dgm:cxn modelId="{FF4C7474-9D7A-4A01-A318-5A5C0516EF3E}" srcId="{5FC66B4E-5A29-49F7-A7A5-332CF5085740}" destId="{BA9B169B-202F-4811-8AF8-BFF4D2EC28EA}" srcOrd="1" destOrd="0" parTransId="{451A5F11-6F66-4C1A-8A1F-A181851EAFCC}" sibTransId="{9098F5FE-04AF-43DF-B793-2464C376CC9B}"/>
    <dgm:cxn modelId="{7056D828-5A68-4D53-8D93-9B3DC2EFE7CD}" type="presOf" srcId="{B55BC55D-0BB2-406E-9149-2F037CB49053}" destId="{0F1AC277-84A0-48B9-B3D4-A9C2DDE52160}" srcOrd="0" destOrd="0" presId="urn:microsoft.com/office/officeart/2005/8/layout/hList1"/>
    <dgm:cxn modelId="{ED08D2D6-DE13-4A0D-962B-F076BFA071FD}" type="presOf" srcId="{BD366910-2281-4917-BD26-2585B5A1FEB5}" destId="{348CBAF9-FF1D-4726-9449-83C267AA8B5C}" srcOrd="0" destOrd="0" presId="urn:microsoft.com/office/officeart/2005/8/layout/hList1"/>
    <dgm:cxn modelId="{1CD377C7-3165-418B-981F-1A0B07690118}" srcId="{B55BC55D-0BB2-406E-9149-2F037CB49053}" destId="{BD366910-2281-4917-BD26-2585B5A1FEB5}" srcOrd="0" destOrd="0" parTransId="{B3C1224D-A7B0-4EC8-943E-B575D6480127}" sibTransId="{85D5E2B6-2ED9-460B-8E92-1B9E6E291204}"/>
    <dgm:cxn modelId="{4CF840D8-F3BC-4861-B3FC-FAB3DEE534F3}" type="presOf" srcId="{5FC66B4E-5A29-49F7-A7A5-332CF5085740}" destId="{A519F066-5405-4BE4-BB35-F7E1AEEE3E1A}" srcOrd="0" destOrd="0" presId="urn:microsoft.com/office/officeart/2005/8/layout/hList1"/>
    <dgm:cxn modelId="{7F1EF6FA-9EB7-4512-A558-9E55276C55F8}" type="presOf" srcId="{BA9B169B-202F-4811-8AF8-BFF4D2EC28EA}" destId="{A519F066-5405-4BE4-BB35-F7E1AEEE3E1A}" srcOrd="0" destOrd="2" presId="urn:microsoft.com/office/officeart/2005/8/layout/hList1"/>
    <dgm:cxn modelId="{66043E94-C985-4EA2-BA92-CC323582786D}" type="presParOf" srcId="{0F1AC277-84A0-48B9-B3D4-A9C2DDE52160}" destId="{6534D4A3-3745-47B1-BED3-4AB135C15210}" srcOrd="0" destOrd="0" presId="urn:microsoft.com/office/officeart/2005/8/layout/hList1"/>
    <dgm:cxn modelId="{8357764E-7E8E-4DF8-97DA-1D717D5BA0E4}" type="presParOf" srcId="{6534D4A3-3745-47B1-BED3-4AB135C15210}" destId="{348CBAF9-FF1D-4726-9449-83C267AA8B5C}" srcOrd="0" destOrd="0" presId="urn:microsoft.com/office/officeart/2005/8/layout/hList1"/>
    <dgm:cxn modelId="{CE0AF520-B652-4D3B-8022-8D962CD05296}" type="presParOf" srcId="{6534D4A3-3745-47B1-BED3-4AB135C15210}" destId="{A519F066-5405-4BE4-BB35-F7E1AEEE3E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5BC55D-0BB2-406E-9149-2F037CB49053}"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BD366910-2281-4917-BD26-2585B5A1FEB5}">
      <dgm:prSet phldrT="[Text]"/>
      <dgm:spPr/>
      <dgm:t>
        <a:bodyPr/>
        <a:lstStyle/>
        <a:p>
          <a:r>
            <a:rPr lang="en-US" dirty="0" smtClean="0"/>
            <a:t>Step 1. Identify your client outcomes</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C4A04A7B-F757-4107-9970-2B67831EDDA2}">
      <dgm:prSet phldrT="[Text]"/>
      <dgm:spPr/>
      <dgm:t>
        <a:bodyPr/>
        <a:lstStyle/>
        <a:p>
          <a:r>
            <a:rPr lang="en-US" dirty="0" smtClean="0"/>
            <a:t>Step 2. Identify your SCORE domains</a:t>
          </a:r>
          <a:endParaRPr lang="en-US" dirty="0"/>
        </a:p>
      </dgm:t>
    </dgm:pt>
    <dgm:pt modelId="{9474DBD6-7F38-44D1-BC77-C2619CC51DBC}" type="parTrans" cxnId="{90991E8C-BE74-489F-90A5-7197502306F9}">
      <dgm:prSet/>
      <dgm:spPr/>
      <dgm:t>
        <a:bodyPr/>
        <a:lstStyle/>
        <a:p>
          <a:endParaRPr lang="en-US"/>
        </a:p>
      </dgm:t>
    </dgm:pt>
    <dgm:pt modelId="{C31BFAE7-1AC9-4828-BD2F-A656D2B06DFF}" type="sibTrans" cxnId="{90991E8C-BE74-489F-90A5-7197502306F9}">
      <dgm:prSet/>
      <dgm:spPr/>
      <dgm:t>
        <a:bodyPr/>
        <a:lstStyle/>
        <a:p>
          <a:endParaRPr lang="en-US"/>
        </a:p>
      </dgm:t>
    </dgm:pt>
    <dgm:pt modelId="{A38788EA-40FE-46E4-98EB-6C099760F369}">
      <dgm:prSet phldrT="[Text]"/>
      <dgm:spPr/>
      <dgm:t>
        <a:bodyPr/>
        <a:lstStyle/>
        <a:p>
          <a:r>
            <a:rPr lang="en-US" dirty="0" smtClean="0"/>
            <a:t>Step 3. Select a tool to measure your client outcomes</a:t>
          </a:r>
          <a:endParaRPr lang="en-US" dirty="0"/>
        </a:p>
      </dgm:t>
    </dgm:pt>
    <dgm:pt modelId="{66991A1E-9C22-42A4-81D3-106436A77022}" type="parTrans" cxnId="{1B686757-1EC7-4244-A34F-6FA8F060F3CE}">
      <dgm:prSet/>
      <dgm:spPr/>
      <dgm:t>
        <a:bodyPr/>
        <a:lstStyle/>
        <a:p>
          <a:endParaRPr lang="en-US"/>
        </a:p>
      </dgm:t>
    </dgm:pt>
    <dgm:pt modelId="{F913B4F1-537E-4C76-A49D-BEB38A1AA96F}" type="sibTrans" cxnId="{1B686757-1EC7-4244-A34F-6FA8F060F3CE}">
      <dgm:prSet/>
      <dgm:spPr/>
      <dgm:t>
        <a:bodyPr/>
        <a:lstStyle/>
        <a:p>
          <a:endParaRPr lang="en-US"/>
        </a:p>
      </dgm:t>
    </dgm:pt>
    <dgm:pt modelId="{B3C05D65-A6F7-4B16-9B9D-0A830C30C86C}">
      <dgm:prSet phldrT="[Text]"/>
      <dgm:spPr/>
      <dgm:t>
        <a:bodyPr/>
        <a:lstStyle/>
        <a:p>
          <a:r>
            <a:rPr lang="en-US" dirty="0" smtClean="0"/>
            <a:t>Step 4. Decide how to make an assessment</a:t>
          </a:r>
          <a:endParaRPr lang="en-US" dirty="0"/>
        </a:p>
      </dgm:t>
    </dgm:pt>
    <dgm:pt modelId="{C4ECAF62-8175-4643-A607-C4D8F74618EC}" type="parTrans" cxnId="{A09F7443-C56D-44DD-8996-9B0D2F15236E}">
      <dgm:prSet/>
      <dgm:spPr/>
      <dgm:t>
        <a:bodyPr/>
        <a:lstStyle/>
        <a:p>
          <a:endParaRPr lang="en-US"/>
        </a:p>
      </dgm:t>
    </dgm:pt>
    <dgm:pt modelId="{4615607F-926F-4122-BA2C-D9BD531FE416}" type="sibTrans" cxnId="{A09F7443-C56D-44DD-8996-9B0D2F15236E}">
      <dgm:prSet/>
      <dgm:spPr/>
      <dgm:t>
        <a:bodyPr/>
        <a:lstStyle/>
        <a:p>
          <a:endParaRPr lang="en-US"/>
        </a:p>
      </dgm:t>
    </dgm:pt>
    <dgm:pt modelId="{B59C5200-411C-40E3-9A9F-6E24CF000BAF}">
      <dgm:prSet phldrT="[Text]"/>
      <dgm:spPr/>
      <dgm:t>
        <a:bodyPr/>
        <a:lstStyle/>
        <a:p>
          <a:r>
            <a:rPr lang="en-US" dirty="0" smtClean="0"/>
            <a:t>Step 5. Decide when to make an assessment</a:t>
          </a:r>
          <a:endParaRPr lang="en-US" dirty="0"/>
        </a:p>
      </dgm:t>
    </dgm:pt>
    <dgm:pt modelId="{A37961FD-CAC4-4387-BB9A-A4C549D4181D}" type="parTrans" cxnId="{61B217D4-283E-407B-9F96-4EA2083BBD9D}">
      <dgm:prSet/>
      <dgm:spPr/>
      <dgm:t>
        <a:bodyPr/>
        <a:lstStyle/>
        <a:p>
          <a:endParaRPr lang="en-US"/>
        </a:p>
      </dgm:t>
    </dgm:pt>
    <dgm:pt modelId="{FF5BC6B3-6ECD-4A9B-A845-4FFD0D58EF7E}" type="sibTrans" cxnId="{61B217D4-283E-407B-9F96-4EA2083BBD9D}">
      <dgm:prSet/>
      <dgm:spPr/>
      <dgm:t>
        <a:bodyPr/>
        <a:lstStyle/>
        <a:p>
          <a:endParaRPr lang="en-US"/>
        </a:p>
      </dgm:t>
    </dgm:pt>
    <dgm:pt modelId="{18A5DFDA-BD31-4EE7-9EC4-F7E5B95AC355}">
      <dgm:prSet phldrT="[Text]"/>
      <dgm:spPr/>
      <dgm:t>
        <a:bodyPr/>
        <a:lstStyle/>
        <a:p>
          <a:r>
            <a:rPr lang="en-US" dirty="0" smtClean="0"/>
            <a:t>Step 6. Record client outcomes in the Data Exchange</a:t>
          </a:r>
          <a:endParaRPr lang="en-US" dirty="0"/>
        </a:p>
      </dgm:t>
    </dgm:pt>
    <dgm:pt modelId="{BEEDADAB-7109-4DBD-B7D0-6C79686E6BE3}" type="parTrans" cxnId="{ADD7041C-0549-4EAA-AC0A-137FC3A3CCB1}">
      <dgm:prSet/>
      <dgm:spPr/>
      <dgm:t>
        <a:bodyPr/>
        <a:lstStyle/>
        <a:p>
          <a:endParaRPr lang="en-US"/>
        </a:p>
      </dgm:t>
    </dgm:pt>
    <dgm:pt modelId="{EFC4D7BA-CB0E-4CE5-A2CA-BCC07C41FC9A}" type="sibTrans" cxnId="{ADD7041C-0549-4EAA-AC0A-137FC3A3CCB1}">
      <dgm:prSet/>
      <dgm:spPr/>
      <dgm:t>
        <a:bodyPr/>
        <a:lstStyle/>
        <a:p>
          <a:endParaRPr lang="en-US"/>
        </a:p>
      </dgm:t>
    </dgm:pt>
    <dgm:pt modelId="{A596C4A0-9B14-4F77-A393-5ADF1394AA24}" type="pres">
      <dgm:prSet presAssocID="{B55BC55D-0BB2-406E-9149-2F037CB49053}" presName="CompostProcess" presStyleCnt="0">
        <dgm:presLayoutVars>
          <dgm:dir/>
          <dgm:resizeHandles val="exact"/>
        </dgm:presLayoutVars>
      </dgm:prSet>
      <dgm:spPr/>
      <dgm:t>
        <a:bodyPr/>
        <a:lstStyle/>
        <a:p>
          <a:endParaRPr lang="en-US"/>
        </a:p>
      </dgm:t>
    </dgm:pt>
    <dgm:pt modelId="{4D0658F3-6712-4C6B-9B04-2D58627254B5}" type="pres">
      <dgm:prSet presAssocID="{B55BC55D-0BB2-406E-9149-2F037CB49053}" presName="arrow" presStyleLbl="bgShp" presStyleIdx="0" presStyleCnt="1"/>
      <dgm:spPr/>
      <dgm:t>
        <a:bodyPr/>
        <a:lstStyle/>
        <a:p>
          <a:endParaRPr lang="en-US"/>
        </a:p>
      </dgm:t>
    </dgm:pt>
    <dgm:pt modelId="{4DC14C15-35C8-4A59-AB35-3EFBC6CE48DA}" type="pres">
      <dgm:prSet presAssocID="{B55BC55D-0BB2-406E-9149-2F037CB49053}" presName="linearProcess" presStyleCnt="0"/>
      <dgm:spPr/>
      <dgm:t>
        <a:bodyPr/>
        <a:lstStyle/>
        <a:p>
          <a:endParaRPr lang="en-US"/>
        </a:p>
      </dgm:t>
    </dgm:pt>
    <dgm:pt modelId="{D60ECD3E-DC59-4AF9-AE2A-0B35E0D26E03}" type="pres">
      <dgm:prSet presAssocID="{BD366910-2281-4917-BD26-2585B5A1FEB5}" presName="textNode" presStyleLbl="node1" presStyleIdx="0" presStyleCnt="6">
        <dgm:presLayoutVars>
          <dgm:bulletEnabled val="1"/>
        </dgm:presLayoutVars>
      </dgm:prSet>
      <dgm:spPr/>
      <dgm:t>
        <a:bodyPr/>
        <a:lstStyle/>
        <a:p>
          <a:endParaRPr lang="en-US"/>
        </a:p>
      </dgm:t>
    </dgm:pt>
    <dgm:pt modelId="{CD32C6AA-49F2-4D31-B4C8-4B6C62380163}" type="pres">
      <dgm:prSet presAssocID="{85D5E2B6-2ED9-460B-8E92-1B9E6E291204}" presName="sibTrans" presStyleCnt="0"/>
      <dgm:spPr/>
      <dgm:t>
        <a:bodyPr/>
        <a:lstStyle/>
        <a:p>
          <a:endParaRPr lang="en-US"/>
        </a:p>
      </dgm:t>
    </dgm:pt>
    <dgm:pt modelId="{3519661A-6255-4368-A5EA-4993A99688ED}" type="pres">
      <dgm:prSet presAssocID="{C4A04A7B-F757-4107-9970-2B67831EDDA2}" presName="textNode" presStyleLbl="node1" presStyleIdx="1" presStyleCnt="6">
        <dgm:presLayoutVars>
          <dgm:bulletEnabled val="1"/>
        </dgm:presLayoutVars>
      </dgm:prSet>
      <dgm:spPr/>
      <dgm:t>
        <a:bodyPr/>
        <a:lstStyle/>
        <a:p>
          <a:endParaRPr lang="en-US"/>
        </a:p>
      </dgm:t>
    </dgm:pt>
    <dgm:pt modelId="{161C0535-A2F6-4083-AFD4-24D90E9F1B6E}" type="pres">
      <dgm:prSet presAssocID="{C31BFAE7-1AC9-4828-BD2F-A656D2B06DFF}" presName="sibTrans" presStyleCnt="0"/>
      <dgm:spPr/>
      <dgm:t>
        <a:bodyPr/>
        <a:lstStyle/>
        <a:p>
          <a:endParaRPr lang="en-US"/>
        </a:p>
      </dgm:t>
    </dgm:pt>
    <dgm:pt modelId="{DE0512D8-FADF-4145-BCE9-4BB68774D112}" type="pres">
      <dgm:prSet presAssocID="{A38788EA-40FE-46E4-98EB-6C099760F369}" presName="textNode" presStyleLbl="node1" presStyleIdx="2" presStyleCnt="6">
        <dgm:presLayoutVars>
          <dgm:bulletEnabled val="1"/>
        </dgm:presLayoutVars>
      </dgm:prSet>
      <dgm:spPr/>
      <dgm:t>
        <a:bodyPr/>
        <a:lstStyle/>
        <a:p>
          <a:endParaRPr lang="en-US"/>
        </a:p>
      </dgm:t>
    </dgm:pt>
    <dgm:pt modelId="{24C55526-0EF8-4BE0-9970-AE29FC959DEF}" type="pres">
      <dgm:prSet presAssocID="{F913B4F1-537E-4C76-A49D-BEB38A1AA96F}" presName="sibTrans" presStyleCnt="0"/>
      <dgm:spPr/>
      <dgm:t>
        <a:bodyPr/>
        <a:lstStyle/>
        <a:p>
          <a:endParaRPr lang="en-US"/>
        </a:p>
      </dgm:t>
    </dgm:pt>
    <dgm:pt modelId="{D8928646-DE8E-493E-B64F-98EF244CE8E1}" type="pres">
      <dgm:prSet presAssocID="{B3C05D65-A6F7-4B16-9B9D-0A830C30C86C}" presName="textNode" presStyleLbl="node1" presStyleIdx="3" presStyleCnt="6">
        <dgm:presLayoutVars>
          <dgm:bulletEnabled val="1"/>
        </dgm:presLayoutVars>
      </dgm:prSet>
      <dgm:spPr/>
      <dgm:t>
        <a:bodyPr/>
        <a:lstStyle/>
        <a:p>
          <a:endParaRPr lang="en-US"/>
        </a:p>
      </dgm:t>
    </dgm:pt>
    <dgm:pt modelId="{9C02CC81-F482-4EE8-8B04-BBC1F66B267C}" type="pres">
      <dgm:prSet presAssocID="{4615607F-926F-4122-BA2C-D9BD531FE416}" presName="sibTrans" presStyleCnt="0"/>
      <dgm:spPr/>
      <dgm:t>
        <a:bodyPr/>
        <a:lstStyle/>
        <a:p>
          <a:endParaRPr lang="en-US"/>
        </a:p>
      </dgm:t>
    </dgm:pt>
    <dgm:pt modelId="{FD6867A3-F673-4689-B229-7FF23CC392A9}" type="pres">
      <dgm:prSet presAssocID="{B59C5200-411C-40E3-9A9F-6E24CF000BAF}" presName="textNode" presStyleLbl="node1" presStyleIdx="4" presStyleCnt="6">
        <dgm:presLayoutVars>
          <dgm:bulletEnabled val="1"/>
        </dgm:presLayoutVars>
      </dgm:prSet>
      <dgm:spPr/>
      <dgm:t>
        <a:bodyPr/>
        <a:lstStyle/>
        <a:p>
          <a:endParaRPr lang="en-US"/>
        </a:p>
      </dgm:t>
    </dgm:pt>
    <dgm:pt modelId="{BE986F43-E10D-4413-BF5A-1ACAE45EEF2D}" type="pres">
      <dgm:prSet presAssocID="{FF5BC6B3-6ECD-4A9B-A845-4FFD0D58EF7E}" presName="sibTrans" presStyleCnt="0"/>
      <dgm:spPr/>
      <dgm:t>
        <a:bodyPr/>
        <a:lstStyle/>
        <a:p>
          <a:endParaRPr lang="en-US"/>
        </a:p>
      </dgm:t>
    </dgm:pt>
    <dgm:pt modelId="{5BE45AEA-CBC1-40D1-99EF-5950C5F76DDF}" type="pres">
      <dgm:prSet presAssocID="{18A5DFDA-BD31-4EE7-9EC4-F7E5B95AC355}" presName="textNode" presStyleLbl="node1" presStyleIdx="5" presStyleCnt="6">
        <dgm:presLayoutVars>
          <dgm:bulletEnabled val="1"/>
        </dgm:presLayoutVars>
      </dgm:prSet>
      <dgm:spPr/>
      <dgm:t>
        <a:bodyPr/>
        <a:lstStyle/>
        <a:p>
          <a:endParaRPr lang="en-US"/>
        </a:p>
      </dgm:t>
    </dgm:pt>
  </dgm:ptLst>
  <dgm:cxnLst>
    <dgm:cxn modelId="{258DC8B6-B955-493A-84A1-A246E32A01C2}" type="presOf" srcId="{B55BC55D-0BB2-406E-9149-2F037CB49053}" destId="{A596C4A0-9B14-4F77-A393-5ADF1394AA24}" srcOrd="0" destOrd="0" presId="urn:microsoft.com/office/officeart/2005/8/layout/hProcess9"/>
    <dgm:cxn modelId="{65E7032A-F2A6-4902-BE71-7B8A9F6638FD}" type="presOf" srcId="{C4A04A7B-F757-4107-9970-2B67831EDDA2}" destId="{3519661A-6255-4368-A5EA-4993A99688ED}" srcOrd="0" destOrd="0" presId="urn:microsoft.com/office/officeart/2005/8/layout/hProcess9"/>
    <dgm:cxn modelId="{8FD9ADC7-EA36-4760-BAE3-F7D3E0FEB7F9}" type="presOf" srcId="{A38788EA-40FE-46E4-98EB-6C099760F369}" destId="{DE0512D8-FADF-4145-BCE9-4BB68774D112}" srcOrd="0" destOrd="0" presId="urn:microsoft.com/office/officeart/2005/8/layout/hProcess9"/>
    <dgm:cxn modelId="{94A5F4E6-4E16-4603-8633-284FC19CC555}" type="presOf" srcId="{B59C5200-411C-40E3-9A9F-6E24CF000BAF}" destId="{FD6867A3-F673-4689-B229-7FF23CC392A9}" srcOrd="0" destOrd="0" presId="urn:microsoft.com/office/officeart/2005/8/layout/hProcess9"/>
    <dgm:cxn modelId="{0337B40E-80A5-4168-AC27-8A01D1426519}" type="presOf" srcId="{BD366910-2281-4917-BD26-2585B5A1FEB5}" destId="{D60ECD3E-DC59-4AF9-AE2A-0B35E0D26E03}" srcOrd="0" destOrd="0" presId="urn:microsoft.com/office/officeart/2005/8/layout/hProcess9"/>
    <dgm:cxn modelId="{AC7BFF22-47E5-4794-BF51-70FB06298488}" type="presOf" srcId="{B3C05D65-A6F7-4B16-9B9D-0A830C30C86C}" destId="{D8928646-DE8E-493E-B64F-98EF244CE8E1}" srcOrd="0" destOrd="0" presId="urn:microsoft.com/office/officeart/2005/8/layout/hProcess9"/>
    <dgm:cxn modelId="{90991E8C-BE74-489F-90A5-7197502306F9}" srcId="{B55BC55D-0BB2-406E-9149-2F037CB49053}" destId="{C4A04A7B-F757-4107-9970-2B67831EDDA2}" srcOrd="1" destOrd="0" parTransId="{9474DBD6-7F38-44D1-BC77-C2619CC51DBC}" sibTransId="{C31BFAE7-1AC9-4828-BD2F-A656D2B06DFF}"/>
    <dgm:cxn modelId="{1B686757-1EC7-4244-A34F-6FA8F060F3CE}" srcId="{B55BC55D-0BB2-406E-9149-2F037CB49053}" destId="{A38788EA-40FE-46E4-98EB-6C099760F369}" srcOrd="2" destOrd="0" parTransId="{66991A1E-9C22-42A4-81D3-106436A77022}" sibTransId="{F913B4F1-537E-4C76-A49D-BEB38A1AA96F}"/>
    <dgm:cxn modelId="{FA82525A-7079-44E3-9647-C018E9C9C1B9}" type="presOf" srcId="{18A5DFDA-BD31-4EE7-9EC4-F7E5B95AC355}" destId="{5BE45AEA-CBC1-40D1-99EF-5950C5F76DDF}" srcOrd="0" destOrd="0" presId="urn:microsoft.com/office/officeart/2005/8/layout/hProcess9"/>
    <dgm:cxn modelId="{A09F7443-C56D-44DD-8996-9B0D2F15236E}" srcId="{B55BC55D-0BB2-406E-9149-2F037CB49053}" destId="{B3C05D65-A6F7-4B16-9B9D-0A830C30C86C}" srcOrd="3" destOrd="0" parTransId="{C4ECAF62-8175-4643-A607-C4D8F74618EC}" sibTransId="{4615607F-926F-4122-BA2C-D9BD531FE416}"/>
    <dgm:cxn modelId="{ADD7041C-0549-4EAA-AC0A-137FC3A3CCB1}" srcId="{B55BC55D-0BB2-406E-9149-2F037CB49053}" destId="{18A5DFDA-BD31-4EE7-9EC4-F7E5B95AC355}" srcOrd="5" destOrd="0" parTransId="{BEEDADAB-7109-4DBD-B7D0-6C79686E6BE3}" sibTransId="{EFC4D7BA-CB0E-4CE5-A2CA-BCC07C41FC9A}"/>
    <dgm:cxn modelId="{1CD377C7-3165-418B-981F-1A0B07690118}" srcId="{B55BC55D-0BB2-406E-9149-2F037CB49053}" destId="{BD366910-2281-4917-BD26-2585B5A1FEB5}" srcOrd="0" destOrd="0" parTransId="{B3C1224D-A7B0-4EC8-943E-B575D6480127}" sibTransId="{85D5E2B6-2ED9-460B-8E92-1B9E6E291204}"/>
    <dgm:cxn modelId="{61B217D4-283E-407B-9F96-4EA2083BBD9D}" srcId="{B55BC55D-0BB2-406E-9149-2F037CB49053}" destId="{B59C5200-411C-40E3-9A9F-6E24CF000BAF}" srcOrd="4" destOrd="0" parTransId="{A37961FD-CAC4-4387-BB9A-A4C549D4181D}" sibTransId="{FF5BC6B3-6ECD-4A9B-A845-4FFD0D58EF7E}"/>
    <dgm:cxn modelId="{99CE1036-36D9-41E5-9306-64C9FFA5B9B6}" type="presParOf" srcId="{A596C4A0-9B14-4F77-A393-5ADF1394AA24}" destId="{4D0658F3-6712-4C6B-9B04-2D58627254B5}" srcOrd="0" destOrd="0" presId="urn:microsoft.com/office/officeart/2005/8/layout/hProcess9"/>
    <dgm:cxn modelId="{ABB4D209-BAA2-4616-811B-44961725AC58}" type="presParOf" srcId="{A596C4A0-9B14-4F77-A393-5ADF1394AA24}" destId="{4DC14C15-35C8-4A59-AB35-3EFBC6CE48DA}" srcOrd="1" destOrd="0" presId="urn:microsoft.com/office/officeart/2005/8/layout/hProcess9"/>
    <dgm:cxn modelId="{BEF8C545-4F86-4990-A451-FCDDBDB4923D}" type="presParOf" srcId="{4DC14C15-35C8-4A59-AB35-3EFBC6CE48DA}" destId="{D60ECD3E-DC59-4AF9-AE2A-0B35E0D26E03}" srcOrd="0" destOrd="0" presId="urn:microsoft.com/office/officeart/2005/8/layout/hProcess9"/>
    <dgm:cxn modelId="{9C3FF4AB-866D-4F7A-971D-5FC49D440904}" type="presParOf" srcId="{4DC14C15-35C8-4A59-AB35-3EFBC6CE48DA}" destId="{CD32C6AA-49F2-4D31-B4C8-4B6C62380163}" srcOrd="1" destOrd="0" presId="urn:microsoft.com/office/officeart/2005/8/layout/hProcess9"/>
    <dgm:cxn modelId="{60D730F9-5B9C-4605-8DF9-B449CED82E53}" type="presParOf" srcId="{4DC14C15-35C8-4A59-AB35-3EFBC6CE48DA}" destId="{3519661A-6255-4368-A5EA-4993A99688ED}" srcOrd="2" destOrd="0" presId="urn:microsoft.com/office/officeart/2005/8/layout/hProcess9"/>
    <dgm:cxn modelId="{78C029CC-AA9B-44D6-A46C-6E9B0CA62B38}" type="presParOf" srcId="{4DC14C15-35C8-4A59-AB35-3EFBC6CE48DA}" destId="{161C0535-A2F6-4083-AFD4-24D90E9F1B6E}" srcOrd="3" destOrd="0" presId="urn:microsoft.com/office/officeart/2005/8/layout/hProcess9"/>
    <dgm:cxn modelId="{1170AF49-DDAF-4ED3-8047-D1C5D02C5F91}" type="presParOf" srcId="{4DC14C15-35C8-4A59-AB35-3EFBC6CE48DA}" destId="{DE0512D8-FADF-4145-BCE9-4BB68774D112}" srcOrd="4" destOrd="0" presId="urn:microsoft.com/office/officeart/2005/8/layout/hProcess9"/>
    <dgm:cxn modelId="{00616B2C-085E-48D0-8BC1-5B89201B4C04}" type="presParOf" srcId="{4DC14C15-35C8-4A59-AB35-3EFBC6CE48DA}" destId="{24C55526-0EF8-4BE0-9970-AE29FC959DEF}" srcOrd="5" destOrd="0" presId="urn:microsoft.com/office/officeart/2005/8/layout/hProcess9"/>
    <dgm:cxn modelId="{94F69B17-A8A4-4BC4-97DC-E7B3E3D355A1}" type="presParOf" srcId="{4DC14C15-35C8-4A59-AB35-3EFBC6CE48DA}" destId="{D8928646-DE8E-493E-B64F-98EF244CE8E1}" srcOrd="6" destOrd="0" presId="urn:microsoft.com/office/officeart/2005/8/layout/hProcess9"/>
    <dgm:cxn modelId="{614F493D-752F-4F44-8AC4-5B3F09AA5FFC}" type="presParOf" srcId="{4DC14C15-35C8-4A59-AB35-3EFBC6CE48DA}" destId="{9C02CC81-F482-4EE8-8B04-BBC1F66B267C}" srcOrd="7" destOrd="0" presId="urn:microsoft.com/office/officeart/2005/8/layout/hProcess9"/>
    <dgm:cxn modelId="{BDBD8A0C-3FA4-4243-948F-311345855D04}" type="presParOf" srcId="{4DC14C15-35C8-4A59-AB35-3EFBC6CE48DA}" destId="{FD6867A3-F673-4689-B229-7FF23CC392A9}" srcOrd="8" destOrd="0" presId="urn:microsoft.com/office/officeart/2005/8/layout/hProcess9"/>
    <dgm:cxn modelId="{58CD2131-1158-48D2-86B1-854C531F9A84}" type="presParOf" srcId="{4DC14C15-35C8-4A59-AB35-3EFBC6CE48DA}" destId="{BE986F43-E10D-4413-BF5A-1ACAE45EEF2D}" srcOrd="9" destOrd="0" presId="urn:microsoft.com/office/officeart/2005/8/layout/hProcess9"/>
    <dgm:cxn modelId="{83B2E515-D68D-421A-8158-152CC2372556}" type="presParOf" srcId="{4DC14C15-35C8-4A59-AB35-3EFBC6CE48DA}" destId="{5BE45AEA-CBC1-40D1-99EF-5950C5F76DD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B4D04-0038-4355-94E6-9F0B8B7903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83F09EC-3098-4A29-8FEF-16EDBDE1089F}">
      <dgm:prSet phldrT="[Text]"/>
      <dgm:spPr/>
      <dgm:t>
        <a:bodyPr/>
        <a:lstStyle/>
        <a:p>
          <a:r>
            <a:rPr lang="en-US" dirty="0" smtClean="0"/>
            <a:t>Circumstances SCORE</a:t>
          </a:r>
          <a:endParaRPr lang="en-US" dirty="0"/>
        </a:p>
      </dgm:t>
    </dgm:pt>
    <dgm:pt modelId="{9CE8F80E-D3CB-4A29-8142-3A8C081B0658}" type="parTrans" cxnId="{512BDF00-D93C-436F-9004-9CAE78042473}">
      <dgm:prSet/>
      <dgm:spPr/>
      <dgm:t>
        <a:bodyPr/>
        <a:lstStyle/>
        <a:p>
          <a:endParaRPr lang="en-US"/>
        </a:p>
      </dgm:t>
    </dgm:pt>
    <dgm:pt modelId="{16B09340-7919-4EB2-B325-1C712ABD4DCD}" type="sibTrans" cxnId="{512BDF00-D93C-436F-9004-9CAE78042473}">
      <dgm:prSet/>
      <dgm:spPr/>
      <dgm:t>
        <a:bodyPr/>
        <a:lstStyle/>
        <a:p>
          <a:endParaRPr lang="en-US"/>
        </a:p>
      </dgm:t>
    </dgm:pt>
    <dgm:pt modelId="{85E827FD-E24E-41F9-9004-F1B7E1A38228}">
      <dgm:prSet phldrT="[Text]"/>
      <dgm:spPr/>
      <dgm:t>
        <a:bodyPr/>
        <a:lstStyle/>
        <a:p>
          <a:r>
            <a:rPr lang="en-AU" dirty="0" smtClean="0"/>
            <a:t>Physical health	</a:t>
          </a:r>
          <a:endParaRPr lang="en-US" dirty="0"/>
        </a:p>
      </dgm:t>
    </dgm:pt>
    <dgm:pt modelId="{9B4C09BA-D95B-43F7-908C-145790946929}" type="parTrans" cxnId="{E3C29F47-CF3F-4CDD-A483-04F0254E0422}">
      <dgm:prSet/>
      <dgm:spPr/>
      <dgm:t>
        <a:bodyPr/>
        <a:lstStyle/>
        <a:p>
          <a:endParaRPr lang="en-US"/>
        </a:p>
      </dgm:t>
    </dgm:pt>
    <dgm:pt modelId="{67885356-F54B-4226-B56F-C8C0C843DA07}" type="sibTrans" cxnId="{E3C29F47-CF3F-4CDD-A483-04F0254E0422}">
      <dgm:prSet/>
      <dgm:spPr/>
      <dgm:t>
        <a:bodyPr/>
        <a:lstStyle/>
        <a:p>
          <a:endParaRPr lang="en-US"/>
        </a:p>
      </dgm:t>
    </dgm:pt>
    <dgm:pt modelId="{B553A0F1-26D5-4B26-9B0D-06FE84A1F474}">
      <dgm:prSet phldrT="[Text]"/>
      <dgm:spPr/>
      <dgm:t>
        <a:bodyPr/>
        <a:lstStyle/>
        <a:p>
          <a:r>
            <a:rPr lang="en-AU" dirty="0" smtClean="0"/>
            <a:t>Financial resilience</a:t>
          </a:r>
          <a:endParaRPr lang="en-US" dirty="0"/>
        </a:p>
      </dgm:t>
    </dgm:pt>
    <dgm:pt modelId="{365D0A1A-0353-42ED-B6C3-E9DDDB2C81CB}" type="parTrans" cxnId="{48AD776A-3DFA-432F-9A91-D9BBCEEC43B8}">
      <dgm:prSet/>
      <dgm:spPr/>
      <dgm:t>
        <a:bodyPr/>
        <a:lstStyle/>
        <a:p>
          <a:endParaRPr lang="en-US"/>
        </a:p>
      </dgm:t>
    </dgm:pt>
    <dgm:pt modelId="{1BFEB6A9-E469-43A5-9202-340B2B3CA132}" type="sibTrans" cxnId="{48AD776A-3DFA-432F-9A91-D9BBCEEC43B8}">
      <dgm:prSet/>
      <dgm:spPr/>
      <dgm:t>
        <a:bodyPr/>
        <a:lstStyle/>
        <a:p>
          <a:endParaRPr lang="en-US"/>
        </a:p>
      </dgm:t>
    </dgm:pt>
    <dgm:pt modelId="{24CEABD9-F375-4D70-980A-BE6FB692339B}">
      <dgm:prSet phldrT="[Text]"/>
      <dgm:spPr/>
      <dgm:t>
        <a:bodyPr/>
        <a:lstStyle/>
        <a:p>
          <a:r>
            <a:rPr lang="en-US" dirty="0" smtClean="0"/>
            <a:t>Goals SCORE</a:t>
          </a:r>
          <a:endParaRPr lang="en-US" dirty="0"/>
        </a:p>
      </dgm:t>
    </dgm:pt>
    <dgm:pt modelId="{B0D6BDF4-F397-4879-ADD8-DE3FE0BC44FB}" type="parTrans" cxnId="{9E594ACA-19E5-4219-A06A-36A502BE9737}">
      <dgm:prSet/>
      <dgm:spPr/>
      <dgm:t>
        <a:bodyPr/>
        <a:lstStyle/>
        <a:p>
          <a:endParaRPr lang="en-US"/>
        </a:p>
      </dgm:t>
    </dgm:pt>
    <dgm:pt modelId="{58F16B9A-D9E5-4F37-98A8-BA48B2235C98}" type="sibTrans" cxnId="{9E594ACA-19E5-4219-A06A-36A502BE9737}">
      <dgm:prSet/>
      <dgm:spPr/>
      <dgm:t>
        <a:bodyPr/>
        <a:lstStyle/>
        <a:p>
          <a:endParaRPr lang="en-US"/>
        </a:p>
      </dgm:t>
    </dgm:pt>
    <dgm:pt modelId="{16393E6F-087A-4053-8D38-E606C5058F18}">
      <dgm:prSet phldrT="[Text]"/>
      <dgm:spPr/>
      <dgm:t>
        <a:bodyPr/>
        <a:lstStyle/>
        <a:p>
          <a:r>
            <a:rPr lang="en-AU" dirty="0" smtClean="0"/>
            <a:t>Knowledge and access to information</a:t>
          </a:r>
          <a:endParaRPr lang="en-US" dirty="0"/>
        </a:p>
      </dgm:t>
    </dgm:pt>
    <dgm:pt modelId="{D11628C7-8A8B-43A8-9AD5-1FCA01889E35}" type="parTrans" cxnId="{7052290E-AA64-4C3A-80B9-1D74F51C21DF}">
      <dgm:prSet/>
      <dgm:spPr/>
      <dgm:t>
        <a:bodyPr/>
        <a:lstStyle/>
        <a:p>
          <a:endParaRPr lang="en-US"/>
        </a:p>
      </dgm:t>
    </dgm:pt>
    <dgm:pt modelId="{4188EDC6-EBFE-43D1-A732-090A15B0FE1F}" type="sibTrans" cxnId="{7052290E-AA64-4C3A-80B9-1D74F51C21DF}">
      <dgm:prSet/>
      <dgm:spPr/>
      <dgm:t>
        <a:bodyPr/>
        <a:lstStyle/>
        <a:p>
          <a:endParaRPr lang="en-US"/>
        </a:p>
      </dgm:t>
    </dgm:pt>
    <dgm:pt modelId="{17E32C66-5366-4D09-BF05-80F8CBBCF385}">
      <dgm:prSet phldrT="[Text]"/>
      <dgm:spPr>
        <a:solidFill>
          <a:schemeClr val="accent2"/>
        </a:solidFill>
        <a:ln>
          <a:solidFill>
            <a:schemeClr val="accent2"/>
          </a:solidFill>
        </a:ln>
      </dgm:spPr>
      <dgm:t>
        <a:bodyPr/>
        <a:lstStyle/>
        <a:p>
          <a:r>
            <a:rPr lang="en-US" dirty="0" smtClean="0"/>
            <a:t>Satisfaction SCORE</a:t>
          </a:r>
          <a:endParaRPr lang="en-US" dirty="0"/>
        </a:p>
      </dgm:t>
    </dgm:pt>
    <dgm:pt modelId="{EE2EB05D-2235-4E9E-BCF5-761B55979069}" type="parTrans" cxnId="{83E2F217-DD50-4B45-B199-222CB600BEFE}">
      <dgm:prSet/>
      <dgm:spPr/>
      <dgm:t>
        <a:bodyPr/>
        <a:lstStyle/>
        <a:p>
          <a:endParaRPr lang="en-US"/>
        </a:p>
      </dgm:t>
    </dgm:pt>
    <dgm:pt modelId="{E79AE886-0E67-460A-BDCE-B3461A8A1F71}" type="sibTrans" cxnId="{83E2F217-DD50-4B45-B199-222CB600BEFE}">
      <dgm:prSet/>
      <dgm:spPr/>
      <dgm:t>
        <a:bodyPr/>
        <a:lstStyle/>
        <a:p>
          <a:endParaRPr lang="en-US"/>
        </a:p>
      </dgm:t>
    </dgm:pt>
    <dgm:pt modelId="{DF0D58F2-5020-463C-A897-7095F125047C}">
      <dgm:prSet phldrT="[Text]"/>
      <dgm:spPr>
        <a:solidFill>
          <a:schemeClr val="accent2">
            <a:lumMod val="20000"/>
            <a:lumOff val="80000"/>
            <a:alpha val="90000"/>
          </a:schemeClr>
        </a:solidFill>
        <a:ln>
          <a:solidFill>
            <a:schemeClr val="accent2">
              <a:lumMod val="20000"/>
              <a:lumOff val="80000"/>
              <a:alpha val="90000"/>
            </a:schemeClr>
          </a:solidFill>
        </a:ln>
      </dgm:spPr>
      <dgm:t>
        <a:bodyPr/>
        <a:lstStyle/>
        <a:p>
          <a:r>
            <a:rPr lang="en-AU" dirty="0" smtClean="0"/>
            <a:t>The service listened to me and understood my issues</a:t>
          </a:r>
          <a:endParaRPr lang="en-US" dirty="0"/>
        </a:p>
      </dgm:t>
    </dgm:pt>
    <dgm:pt modelId="{94A6975B-757D-46CF-A7A1-2251D48ABF7F}" type="parTrans" cxnId="{3C2EA267-BD4D-4481-BA14-6CF1950C6AD0}">
      <dgm:prSet/>
      <dgm:spPr/>
      <dgm:t>
        <a:bodyPr/>
        <a:lstStyle/>
        <a:p>
          <a:endParaRPr lang="en-US"/>
        </a:p>
      </dgm:t>
    </dgm:pt>
    <dgm:pt modelId="{36949EFE-37EA-4809-844A-E4C16D2D742F}" type="sibTrans" cxnId="{3C2EA267-BD4D-4481-BA14-6CF1950C6AD0}">
      <dgm:prSet/>
      <dgm:spPr/>
      <dgm:t>
        <a:bodyPr/>
        <a:lstStyle/>
        <a:p>
          <a:endParaRPr lang="en-US"/>
        </a:p>
      </dgm:t>
    </dgm:pt>
    <dgm:pt modelId="{D6971001-C360-4079-95D7-1C0F570C840E}">
      <dgm:prSet/>
      <dgm:spPr>
        <a:solidFill>
          <a:schemeClr val="accent2">
            <a:lumMod val="20000"/>
            <a:lumOff val="80000"/>
            <a:alpha val="90000"/>
          </a:schemeClr>
        </a:solidFill>
        <a:ln>
          <a:solidFill>
            <a:schemeClr val="accent2">
              <a:lumMod val="20000"/>
              <a:lumOff val="80000"/>
              <a:alpha val="90000"/>
            </a:schemeClr>
          </a:solidFill>
        </a:ln>
      </dgm:spPr>
      <dgm:t>
        <a:bodyPr/>
        <a:lstStyle/>
        <a:p>
          <a:r>
            <a:rPr lang="en-AU" dirty="0" smtClean="0"/>
            <a:t>I am satisfied with the services I have received</a:t>
          </a:r>
          <a:endParaRPr lang="en-AU" dirty="0"/>
        </a:p>
      </dgm:t>
    </dgm:pt>
    <dgm:pt modelId="{24B62801-2267-4BE0-AAED-2506BBED23E9}" type="parTrans" cxnId="{EF9C6FD7-8954-476F-AD3E-FABDC58A54C0}">
      <dgm:prSet/>
      <dgm:spPr/>
      <dgm:t>
        <a:bodyPr/>
        <a:lstStyle/>
        <a:p>
          <a:endParaRPr lang="en-US"/>
        </a:p>
      </dgm:t>
    </dgm:pt>
    <dgm:pt modelId="{C9EDC2D9-A252-45EA-8EF9-6328D458908A}" type="sibTrans" cxnId="{EF9C6FD7-8954-476F-AD3E-FABDC58A54C0}">
      <dgm:prSet/>
      <dgm:spPr/>
      <dgm:t>
        <a:bodyPr/>
        <a:lstStyle/>
        <a:p>
          <a:endParaRPr lang="en-US"/>
        </a:p>
      </dgm:t>
    </dgm:pt>
    <dgm:pt modelId="{20CC5C51-247A-4431-BFDC-FC730A14FA81}">
      <dgm:prSet/>
      <dgm:spPr>
        <a:solidFill>
          <a:schemeClr val="accent2">
            <a:lumMod val="20000"/>
            <a:lumOff val="80000"/>
            <a:alpha val="90000"/>
          </a:schemeClr>
        </a:solidFill>
        <a:ln>
          <a:solidFill>
            <a:schemeClr val="accent2">
              <a:lumMod val="20000"/>
              <a:lumOff val="80000"/>
              <a:alpha val="90000"/>
            </a:schemeClr>
          </a:solidFill>
        </a:ln>
      </dgm:spPr>
      <dgm:t>
        <a:bodyPr/>
        <a:lstStyle/>
        <a:p>
          <a:r>
            <a:rPr lang="en-AU" dirty="0" smtClean="0"/>
            <a:t>I am better able to deal with the issues I sought help with</a:t>
          </a:r>
          <a:endParaRPr lang="en-AU" dirty="0"/>
        </a:p>
      </dgm:t>
    </dgm:pt>
    <dgm:pt modelId="{7DD71668-E9A5-4BE4-A939-6DE897D31989}" type="parTrans" cxnId="{9FA7B763-153C-47FE-BA45-C0136C633F94}">
      <dgm:prSet/>
      <dgm:spPr/>
      <dgm:t>
        <a:bodyPr/>
        <a:lstStyle/>
        <a:p>
          <a:endParaRPr lang="en-US"/>
        </a:p>
      </dgm:t>
    </dgm:pt>
    <dgm:pt modelId="{AFF907F4-25EC-4DED-9A7F-9DFA1718606B}" type="sibTrans" cxnId="{9FA7B763-153C-47FE-BA45-C0136C633F94}">
      <dgm:prSet/>
      <dgm:spPr/>
      <dgm:t>
        <a:bodyPr/>
        <a:lstStyle/>
        <a:p>
          <a:endParaRPr lang="en-US"/>
        </a:p>
      </dgm:t>
    </dgm:pt>
    <dgm:pt modelId="{3B1682AC-550E-4493-95BF-429C7B31B90E}">
      <dgm:prSet/>
      <dgm:spPr/>
      <dgm:t>
        <a:bodyPr/>
        <a:lstStyle/>
        <a:p>
          <a:r>
            <a:rPr lang="en-AU" dirty="0" smtClean="0"/>
            <a:t>Skills</a:t>
          </a:r>
          <a:endParaRPr lang="en-AU" dirty="0"/>
        </a:p>
      </dgm:t>
    </dgm:pt>
    <dgm:pt modelId="{8DF9A242-1ACF-4BBD-9178-3C2AC2F0548B}" type="parTrans" cxnId="{F7BEF0D8-7C2A-416F-A6EF-C3B9A12B027C}">
      <dgm:prSet/>
      <dgm:spPr/>
      <dgm:t>
        <a:bodyPr/>
        <a:lstStyle/>
        <a:p>
          <a:endParaRPr lang="en-US"/>
        </a:p>
      </dgm:t>
    </dgm:pt>
    <dgm:pt modelId="{869F9265-7E8F-4364-BFA9-01D17B64904E}" type="sibTrans" cxnId="{F7BEF0D8-7C2A-416F-A6EF-C3B9A12B027C}">
      <dgm:prSet/>
      <dgm:spPr/>
      <dgm:t>
        <a:bodyPr/>
        <a:lstStyle/>
        <a:p>
          <a:endParaRPr lang="en-US"/>
        </a:p>
      </dgm:t>
    </dgm:pt>
    <dgm:pt modelId="{62A059B4-8886-4CE5-A031-9E6DC7004D82}">
      <dgm:prSet/>
      <dgm:spPr/>
      <dgm:t>
        <a:bodyPr/>
        <a:lstStyle/>
        <a:p>
          <a:r>
            <a:rPr lang="en-AU" dirty="0" smtClean="0"/>
            <a:t>Behaviours</a:t>
          </a:r>
          <a:endParaRPr lang="en-AU" dirty="0"/>
        </a:p>
      </dgm:t>
    </dgm:pt>
    <dgm:pt modelId="{7196C887-2CA9-47D6-A803-7AD19230D398}" type="parTrans" cxnId="{540A28B5-273F-4626-8782-B4405A11B3CA}">
      <dgm:prSet/>
      <dgm:spPr/>
      <dgm:t>
        <a:bodyPr/>
        <a:lstStyle/>
        <a:p>
          <a:endParaRPr lang="en-US"/>
        </a:p>
      </dgm:t>
    </dgm:pt>
    <dgm:pt modelId="{D5D566A4-BD2B-4D87-B4B3-3FD75F350303}" type="sibTrans" cxnId="{540A28B5-273F-4626-8782-B4405A11B3CA}">
      <dgm:prSet/>
      <dgm:spPr/>
      <dgm:t>
        <a:bodyPr/>
        <a:lstStyle/>
        <a:p>
          <a:endParaRPr lang="en-US"/>
        </a:p>
      </dgm:t>
    </dgm:pt>
    <dgm:pt modelId="{99AE76A0-134D-4FB9-BBBC-6C8E7B3B9156}">
      <dgm:prSet/>
      <dgm:spPr/>
      <dgm:t>
        <a:bodyPr/>
        <a:lstStyle/>
        <a:p>
          <a:r>
            <a:rPr lang="en-AU" dirty="0" smtClean="0"/>
            <a:t>Empowerment, choice and control to make own decisions</a:t>
          </a:r>
          <a:endParaRPr lang="en-AU" dirty="0"/>
        </a:p>
      </dgm:t>
    </dgm:pt>
    <dgm:pt modelId="{51842247-162B-42C8-A77D-53D9F6A02C6F}" type="parTrans" cxnId="{595311B7-ABCD-435E-8AC9-C452EFD26E2E}">
      <dgm:prSet/>
      <dgm:spPr/>
      <dgm:t>
        <a:bodyPr/>
        <a:lstStyle/>
        <a:p>
          <a:endParaRPr lang="en-US"/>
        </a:p>
      </dgm:t>
    </dgm:pt>
    <dgm:pt modelId="{B1A8CAA2-5602-40A6-81B8-760F4374887D}" type="sibTrans" cxnId="{595311B7-ABCD-435E-8AC9-C452EFD26E2E}">
      <dgm:prSet/>
      <dgm:spPr/>
      <dgm:t>
        <a:bodyPr/>
        <a:lstStyle/>
        <a:p>
          <a:endParaRPr lang="en-US"/>
        </a:p>
      </dgm:t>
    </dgm:pt>
    <dgm:pt modelId="{D7DD89F2-005B-4DBC-BD70-0FA313941BA3}">
      <dgm:prSet/>
      <dgm:spPr/>
      <dgm:t>
        <a:bodyPr/>
        <a:lstStyle/>
        <a:p>
          <a:r>
            <a:rPr lang="en-AU" dirty="0" smtClean="0"/>
            <a:t>Engagement with support services</a:t>
          </a:r>
          <a:endParaRPr lang="en-AU" dirty="0"/>
        </a:p>
      </dgm:t>
    </dgm:pt>
    <dgm:pt modelId="{F4DFCD63-4B85-4028-8006-5CEFA0AA1480}" type="parTrans" cxnId="{BABE8CFD-152C-4E8E-8985-26CE9A5CCF28}">
      <dgm:prSet/>
      <dgm:spPr/>
      <dgm:t>
        <a:bodyPr/>
        <a:lstStyle/>
        <a:p>
          <a:endParaRPr lang="en-US"/>
        </a:p>
      </dgm:t>
    </dgm:pt>
    <dgm:pt modelId="{33D221DA-374D-4B7D-A2B3-E19DBD6864D9}" type="sibTrans" cxnId="{BABE8CFD-152C-4E8E-8985-26CE9A5CCF28}">
      <dgm:prSet/>
      <dgm:spPr/>
      <dgm:t>
        <a:bodyPr/>
        <a:lstStyle/>
        <a:p>
          <a:endParaRPr lang="en-US"/>
        </a:p>
      </dgm:t>
    </dgm:pt>
    <dgm:pt modelId="{875AFADD-8FE5-4A9B-A9A3-D1ACAA76B20B}">
      <dgm:prSet/>
      <dgm:spPr/>
      <dgm:t>
        <a:bodyPr/>
        <a:lstStyle/>
        <a:p>
          <a:r>
            <a:rPr lang="en-AU" dirty="0" smtClean="0"/>
            <a:t>Impact of immediate crisis</a:t>
          </a:r>
          <a:endParaRPr lang="en-AU" dirty="0"/>
        </a:p>
      </dgm:t>
    </dgm:pt>
    <dgm:pt modelId="{12654797-6F3F-4F29-924C-3299A1C9545C}" type="parTrans" cxnId="{065206C9-C0CE-424E-8B4E-AF92D87FCC3C}">
      <dgm:prSet/>
      <dgm:spPr/>
      <dgm:t>
        <a:bodyPr/>
        <a:lstStyle/>
        <a:p>
          <a:endParaRPr lang="en-US"/>
        </a:p>
      </dgm:t>
    </dgm:pt>
    <dgm:pt modelId="{8C7D7F04-C396-46B8-9837-23BE4C217E15}" type="sibTrans" cxnId="{065206C9-C0CE-424E-8B4E-AF92D87FCC3C}">
      <dgm:prSet/>
      <dgm:spPr/>
      <dgm:t>
        <a:bodyPr/>
        <a:lstStyle/>
        <a:p>
          <a:endParaRPr lang="en-US"/>
        </a:p>
      </dgm:t>
    </dgm:pt>
    <dgm:pt modelId="{576E72F0-9507-49FE-80DE-901755D6A280}">
      <dgm:prSet/>
      <dgm:spPr/>
      <dgm:t>
        <a:bodyPr/>
        <a:lstStyle/>
        <a:p>
          <a:r>
            <a:rPr lang="en-AU" smtClean="0"/>
            <a:t>Mental health, wellbeing and self-care</a:t>
          </a:r>
          <a:endParaRPr lang="en-AU" dirty="0"/>
        </a:p>
      </dgm:t>
    </dgm:pt>
    <dgm:pt modelId="{19EAB1D3-360A-430A-A83D-22754D2A8762}" type="parTrans" cxnId="{CE74DA89-40C6-42BD-95D7-160E75865A3B}">
      <dgm:prSet/>
      <dgm:spPr/>
      <dgm:t>
        <a:bodyPr/>
        <a:lstStyle/>
        <a:p>
          <a:endParaRPr lang="en-US"/>
        </a:p>
      </dgm:t>
    </dgm:pt>
    <dgm:pt modelId="{0B8FB2A0-3278-4655-92F4-AFDE992D4AF6}" type="sibTrans" cxnId="{CE74DA89-40C6-42BD-95D7-160E75865A3B}">
      <dgm:prSet/>
      <dgm:spPr/>
      <dgm:t>
        <a:bodyPr/>
        <a:lstStyle/>
        <a:p>
          <a:endParaRPr lang="en-US"/>
        </a:p>
      </dgm:t>
    </dgm:pt>
    <dgm:pt modelId="{C47E4A43-22BC-4336-BA75-5EDFFA47E4CB}">
      <dgm:prSet/>
      <dgm:spPr/>
      <dgm:t>
        <a:bodyPr/>
        <a:lstStyle/>
        <a:p>
          <a:r>
            <a:rPr lang="en-AU" dirty="0" smtClean="0"/>
            <a:t>Personal and family safety</a:t>
          </a:r>
          <a:endParaRPr lang="en-AU" dirty="0"/>
        </a:p>
      </dgm:t>
    </dgm:pt>
    <dgm:pt modelId="{6EDFA8C2-8B03-4D47-ADB0-4EAC0ADC631B}" type="parTrans" cxnId="{5B7F2969-2768-4649-B9F0-501DF49F3F59}">
      <dgm:prSet/>
      <dgm:spPr/>
      <dgm:t>
        <a:bodyPr/>
        <a:lstStyle/>
        <a:p>
          <a:endParaRPr lang="en-US"/>
        </a:p>
      </dgm:t>
    </dgm:pt>
    <dgm:pt modelId="{15AF6901-0438-4F9A-B57F-174CEAE8FC57}" type="sibTrans" cxnId="{5B7F2969-2768-4649-B9F0-501DF49F3F59}">
      <dgm:prSet/>
      <dgm:spPr/>
      <dgm:t>
        <a:bodyPr/>
        <a:lstStyle/>
        <a:p>
          <a:endParaRPr lang="en-US"/>
        </a:p>
      </dgm:t>
    </dgm:pt>
    <dgm:pt modelId="{B5E8DA06-4B94-478E-B979-3073120989C9}">
      <dgm:prSet/>
      <dgm:spPr/>
      <dgm:t>
        <a:bodyPr/>
        <a:lstStyle/>
        <a:p>
          <a:r>
            <a:rPr lang="en-AU" dirty="0" smtClean="0"/>
            <a:t>Age-appropriate development</a:t>
          </a:r>
          <a:endParaRPr lang="en-AU" dirty="0"/>
        </a:p>
      </dgm:t>
    </dgm:pt>
    <dgm:pt modelId="{D07E2EB9-0560-474E-AA50-A68FDCDA4301}" type="parTrans" cxnId="{6EFA068A-4E87-44FB-834F-1A9F551554D2}">
      <dgm:prSet/>
      <dgm:spPr/>
      <dgm:t>
        <a:bodyPr/>
        <a:lstStyle/>
        <a:p>
          <a:endParaRPr lang="en-US"/>
        </a:p>
      </dgm:t>
    </dgm:pt>
    <dgm:pt modelId="{60083A8A-9821-41BE-95C5-5B1F5C27DAF1}" type="sibTrans" cxnId="{6EFA068A-4E87-44FB-834F-1A9F551554D2}">
      <dgm:prSet/>
      <dgm:spPr/>
      <dgm:t>
        <a:bodyPr/>
        <a:lstStyle/>
        <a:p>
          <a:endParaRPr lang="en-US"/>
        </a:p>
      </dgm:t>
    </dgm:pt>
    <dgm:pt modelId="{CBB1AFE0-6B7C-433B-A7E4-8CC4AA86E37F}">
      <dgm:prSet/>
      <dgm:spPr/>
      <dgm:t>
        <a:bodyPr/>
        <a:lstStyle/>
        <a:p>
          <a:r>
            <a:rPr lang="en-AU" smtClean="0"/>
            <a:t>Community participation and networks</a:t>
          </a:r>
          <a:endParaRPr lang="en-AU" dirty="0"/>
        </a:p>
      </dgm:t>
    </dgm:pt>
    <dgm:pt modelId="{262D80CA-B325-4DA8-A30B-538367FC58B6}" type="parTrans" cxnId="{FB475F04-75D9-49E7-B58A-2D4CAB103B80}">
      <dgm:prSet/>
      <dgm:spPr/>
      <dgm:t>
        <a:bodyPr/>
        <a:lstStyle/>
        <a:p>
          <a:endParaRPr lang="en-US"/>
        </a:p>
      </dgm:t>
    </dgm:pt>
    <dgm:pt modelId="{699AADF0-094C-435F-A9BE-F8355B9B8777}" type="sibTrans" cxnId="{FB475F04-75D9-49E7-B58A-2D4CAB103B80}">
      <dgm:prSet/>
      <dgm:spPr/>
      <dgm:t>
        <a:bodyPr/>
        <a:lstStyle/>
        <a:p>
          <a:endParaRPr lang="en-US"/>
        </a:p>
      </dgm:t>
    </dgm:pt>
    <dgm:pt modelId="{D20E3E5E-F460-4CEC-ABFA-F314831D856D}">
      <dgm:prSet/>
      <dgm:spPr/>
      <dgm:t>
        <a:bodyPr/>
        <a:lstStyle/>
        <a:p>
          <a:r>
            <a:rPr lang="en-AU" dirty="0" smtClean="0"/>
            <a:t>Family functioning</a:t>
          </a:r>
          <a:endParaRPr lang="en-AU" dirty="0"/>
        </a:p>
      </dgm:t>
    </dgm:pt>
    <dgm:pt modelId="{EB4BB8F2-ED54-4D4E-9594-27447C5AC3B6}" type="parTrans" cxnId="{D4D23605-5A44-4485-9F88-77AB3ED93281}">
      <dgm:prSet/>
      <dgm:spPr/>
      <dgm:t>
        <a:bodyPr/>
        <a:lstStyle/>
        <a:p>
          <a:endParaRPr lang="en-US"/>
        </a:p>
      </dgm:t>
    </dgm:pt>
    <dgm:pt modelId="{BFCF6CA2-3064-48AD-A626-C0D902B34C44}" type="sibTrans" cxnId="{D4D23605-5A44-4485-9F88-77AB3ED93281}">
      <dgm:prSet/>
      <dgm:spPr/>
      <dgm:t>
        <a:bodyPr/>
        <a:lstStyle/>
        <a:p>
          <a:endParaRPr lang="en-US"/>
        </a:p>
      </dgm:t>
    </dgm:pt>
    <dgm:pt modelId="{56E22595-1F6D-4255-A7F6-6015C967C54F}">
      <dgm:prSet/>
      <dgm:spPr/>
      <dgm:t>
        <a:bodyPr/>
        <a:lstStyle/>
        <a:p>
          <a:r>
            <a:rPr lang="en-AU" smtClean="0"/>
            <a:t>Employment</a:t>
          </a:r>
          <a:endParaRPr lang="en-AU" dirty="0"/>
        </a:p>
      </dgm:t>
    </dgm:pt>
    <dgm:pt modelId="{1D9B8348-766F-4644-A33A-462976825B1D}" type="parTrans" cxnId="{145B87A7-1078-4C3D-B851-0DD6EBEEF860}">
      <dgm:prSet/>
      <dgm:spPr/>
      <dgm:t>
        <a:bodyPr/>
        <a:lstStyle/>
        <a:p>
          <a:endParaRPr lang="en-US"/>
        </a:p>
      </dgm:t>
    </dgm:pt>
    <dgm:pt modelId="{F1BEAE9F-589D-4798-8243-93317F9419EC}" type="sibTrans" cxnId="{145B87A7-1078-4C3D-B851-0DD6EBEEF860}">
      <dgm:prSet/>
      <dgm:spPr/>
      <dgm:t>
        <a:bodyPr/>
        <a:lstStyle/>
        <a:p>
          <a:endParaRPr lang="en-US"/>
        </a:p>
      </dgm:t>
    </dgm:pt>
    <dgm:pt modelId="{81162F09-AA8A-4F70-A622-F793BED3A315}">
      <dgm:prSet/>
      <dgm:spPr/>
      <dgm:t>
        <a:bodyPr/>
        <a:lstStyle/>
        <a:p>
          <a:r>
            <a:rPr lang="en-AU" smtClean="0"/>
            <a:t>Education and skills training</a:t>
          </a:r>
          <a:endParaRPr lang="en-AU" dirty="0"/>
        </a:p>
      </dgm:t>
    </dgm:pt>
    <dgm:pt modelId="{23E954FB-408C-42BB-A13F-7125F9A0FC8C}" type="parTrans" cxnId="{E77CB33A-45B9-440D-AA1D-DDE8B67ACFE8}">
      <dgm:prSet/>
      <dgm:spPr/>
      <dgm:t>
        <a:bodyPr/>
        <a:lstStyle/>
        <a:p>
          <a:endParaRPr lang="en-US"/>
        </a:p>
      </dgm:t>
    </dgm:pt>
    <dgm:pt modelId="{BEC83494-5BBC-453B-8A7B-AC45931CF0F2}" type="sibTrans" cxnId="{E77CB33A-45B9-440D-AA1D-DDE8B67ACFE8}">
      <dgm:prSet/>
      <dgm:spPr/>
      <dgm:t>
        <a:bodyPr/>
        <a:lstStyle/>
        <a:p>
          <a:endParaRPr lang="en-US"/>
        </a:p>
      </dgm:t>
    </dgm:pt>
    <dgm:pt modelId="{D7020321-1C8F-45DB-A8F8-EBB8A06050C6}">
      <dgm:prSet/>
      <dgm:spPr/>
      <dgm:t>
        <a:bodyPr/>
        <a:lstStyle/>
        <a:p>
          <a:r>
            <a:rPr lang="en-AU" smtClean="0"/>
            <a:t>Material wellbeing and necessities</a:t>
          </a:r>
          <a:endParaRPr lang="en-AU" dirty="0"/>
        </a:p>
      </dgm:t>
    </dgm:pt>
    <dgm:pt modelId="{E7F5AE77-747C-4D12-A8A4-9E7C132B5D40}" type="parTrans" cxnId="{6EF4128E-0C9C-44A8-9CE4-ED36A357B288}">
      <dgm:prSet/>
      <dgm:spPr/>
      <dgm:t>
        <a:bodyPr/>
        <a:lstStyle/>
        <a:p>
          <a:endParaRPr lang="en-US"/>
        </a:p>
      </dgm:t>
    </dgm:pt>
    <dgm:pt modelId="{9E7BFB21-7BEF-49A1-AAAD-6C4B8567D976}" type="sibTrans" cxnId="{6EF4128E-0C9C-44A8-9CE4-ED36A357B288}">
      <dgm:prSet/>
      <dgm:spPr/>
      <dgm:t>
        <a:bodyPr/>
        <a:lstStyle/>
        <a:p>
          <a:endParaRPr lang="en-US"/>
        </a:p>
      </dgm:t>
    </dgm:pt>
    <dgm:pt modelId="{374ACBE6-CD30-4F0B-811F-D7F53015F36E}">
      <dgm:prSet/>
      <dgm:spPr/>
      <dgm:t>
        <a:bodyPr/>
        <a:lstStyle/>
        <a:p>
          <a:r>
            <a:rPr lang="en-AU" dirty="0" smtClean="0"/>
            <a:t>Housing</a:t>
          </a:r>
          <a:endParaRPr lang="en-AU" dirty="0"/>
        </a:p>
      </dgm:t>
    </dgm:pt>
    <dgm:pt modelId="{DC5CC1C6-EDC5-48FA-8AB8-2DC7A0AA6A9C}" type="parTrans" cxnId="{16FA0774-F42C-4004-A394-684A3556D6C1}">
      <dgm:prSet/>
      <dgm:spPr/>
      <dgm:t>
        <a:bodyPr/>
        <a:lstStyle/>
        <a:p>
          <a:endParaRPr lang="en-US"/>
        </a:p>
      </dgm:t>
    </dgm:pt>
    <dgm:pt modelId="{554DE965-678C-4AE7-9B5B-0C963087AEA6}" type="sibTrans" cxnId="{16FA0774-F42C-4004-A394-684A3556D6C1}">
      <dgm:prSet/>
      <dgm:spPr/>
      <dgm:t>
        <a:bodyPr/>
        <a:lstStyle/>
        <a:p>
          <a:endParaRPr lang="en-US"/>
        </a:p>
      </dgm:t>
    </dgm:pt>
    <dgm:pt modelId="{2C8A6C8E-3D57-4FA1-863F-EABA22094BA8}" type="pres">
      <dgm:prSet presAssocID="{ABAB4D04-0038-4355-94E6-9F0B8B790384}" presName="Name0" presStyleCnt="0">
        <dgm:presLayoutVars>
          <dgm:dir/>
          <dgm:animLvl val="lvl"/>
          <dgm:resizeHandles val="exact"/>
        </dgm:presLayoutVars>
      </dgm:prSet>
      <dgm:spPr/>
      <dgm:t>
        <a:bodyPr/>
        <a:lstStyle/>
        <a:p>
          <a:endParaRPr lang="en-US"/>
        </a:p>
      </dgm:t>
    </dgm:pt>
    <dgm:pt modelId="{85C1CABA-8428-4F1E-8529-29DF2ACB116F}" type="pres">
      <dgm:prSet presAssocID="{883F09EC-3098-4A29-8FEF-16EDBDE1089F}" presName="composite" presStyleCnt="0"/>
      <dgm:spPr/>
    </dgm:pt>
    <dgm:pt modelId="{4803AB60-C983-47D1-8716-3E94DE2E7FEF}" type="pres">
      <dgm:prSet presAssocID="{883F09EC-3098-4A29-8FEF-16EDBDE1089F}" presName="parTx" presStyleLbl="alignNode1" presStyleIdx="0" presStyleCnt="3">
        <dgm:presLayoutVars>
          <dgm:chMax val="0"/>
          <dgm:chPref val="0"/>
          <dgm:bulletEnabled val="1"/>
        </dgm:presLayoutVars>
      </dgm:prSet>
      <dgm:spPr/>
      <dgm:t>
        <a:bodyPr/>
        <a:lstStyle/>
        <a:p>
          <a:endParaRPr lang="en-US"/>
        </a:p>
      </dgm:t>
    </dgm:pt>
    <dgm:pt modelId="{97AF3AE7-2B0A-4CA7-9844-92527493BB50}" type="pres">
      <dgm:prSet presAssocID="{883F09EC-3098-4A29-8FEF-16EDBDE1089F}" presName="desTx" presStyleLbl="alignAccFollowNode1" presStyleIdx="0" presStyleCnt="3">
        <dgm:presLayoutVars>
          <dgm:bulletEnabled val="1"/>
        </dgm:presLayoutVars>
      </dgm:prSet>
      <dgm:spPr/>
      <dgm:t>
        <a:bodyPr/>
        <a:lstStyle/>
        <a:p>
          <a:endParaRPr lang="en-US"/>
        </a:p>
      </dgm:t>
    </dgm:pt>
    <dgm:pt modelId="{3A7B3A90-D86A-485B-B29C-07030189A302}" type="pres">
      <dgm:prSet presAssocID="{16B09340-7919-4EB2-B325-1C712ABD4DCD}" presName="space" presStyleCnt="0"/>
      <dgm:spPr/>
    </dgm:pt>
    <dgm:pt modelId="{AC9F316A-CB0F-4D0D-9039-DA7487D81675}" type="pres">
      <dgm:prSet presAssocID="{24CEABD9-F375-4D70-980A-BE6FB692339B}" presName="composite" presStyleCnt="0"/>
      <dgm:spPr/>
    </dgm:pt>
    <dgm:pt modelId="{06F5CFBD-8CC7-4E5B-B4F7-A685A98C7D4D}" type="pres">
      <dgm:prSet presAssocID="{24CEABD9-F375-4D70-980A-BE6FB692339B}" presName="parTx" presStyleLbl="alignNode1" presStyleIdx="1" presStyleCnt="3">
        <dgm:presLayoutVars>
          <dgm:chMax val="0"/>
          <dgm:chPref val="0"/>
          <dgm:bulletEnabled val="1"/>
        </dgm:presLayoutVars>
      </dgm:prSet>
      <dgm:spPr/>
      <dgm:t>
        <a:bodyPr/>
        <a:lstStyle/>
        <a:p>
          <a:endParaRPr lang="en-US"/>
        </a:p>
      </dgm:t>
    </dgm:pt>
    <dgm:pt modelId="{19579027-F311-4FB0-9237-38EEDF6FE5A9}" type="pres">
      <dgm:prSet presAssocID="{24CEABD9-F375-4D70-980A-BE6FB692339B}" presName="desTx" presStyleLbl="alignAccFollowNode1" presStyleIdx="1" presStyleCnt="3">
        <dgm:presLayoutVars>
          <dgm:bulletEnabled val="1"/>
        </dgm:presLayoutVars>
      </dgm:prSet>
      <dgm:spPr/>
      <dgm:t>
        <a:bodyPr/>
        <a:lstStyle/>
        <a:p>
          <a:endParaRPr lang="en-US"/>
        </a:p>
      </dgm:t>
    </dgm:pt>
    <dgm:pt modelId="{15583EC1-6542-4C87-B3D1-EA78D28D5A1B}" type="pres">
      <dgm:prSet presAssocID="{58F16B9A-D9E5-4F37-98A8-BA48B2235C98}" presName="space" presStyleCnt="0"/>
      <dgm:spPr/>
    </dgm:pt>
    <dgm:pt modelId="{68B936C1-F490-4ED0-BD27-269206A74226}" type="pres">
      <dgm:prSet presAssocID="{17E32C66-5366-4D09-BF05-80F8CBBCF385}" presName="composite" presStyleCnt="0"/>
      <dgm:spPr/>
    </dgm:pt>
    <dgm:pt modelId="{D80E3631-8F7B-43CF-A882-12E99DA0F87B}" type="pres">
      <dgm:prSet presAssocID="{17E32C66-5366-4D09-BF05-80F8CBBCF385}" presName="parTx" presStyleLbl="alignNode1" presStyleIdx="2" presStyleCnt="3">
        <dgm:presLayoutVars>
          <dgm:chMax val="0"/>
          <dgm:chPref val="0"/>
          <dgm:bulletEnabled val="1"/>
        </dgm:presLayoutVars>
      </dgm:prSet>
      <dgm:spPr/>
      <dgm:t>
        <a:bodyPr/>
        <a:lstStyle/>
        <a:p>
          <a:endParaRPr lang="en-US"/>
        </a:p>
      </dgm:t>
    </dgm:pt>
    <dgm:pt modelId="{FC5645B7-74ED-43A5-9E2D-E3C19068DCF9}" type="pres">
      <dgm:prSet presAssocID="{17E32C66-5366-4D09-BF05-80F8CBBCF385}" presName="desTx" presStyleLbl="alignAccFollowNode1" presStyleIdx="2" presStyleCnt="3">
        <dgm:presLayoutVars>
          <dgm:bulletEnabled val="1"/>
        </dgm:presLayoutVars>
      </dgm:prSet>
      <dgm:spPr/>
      <dgm:t>
        <a:bodyPr/>
        <a:lstStyle/>
        <a:p>
          <a:endParaRPr lang="en-US"/>
        </a:p>
      </dgm:t>
    </dgm:pt>
  </dgm:ptLst>
  <dgm:cxnLst>
    <dgm:cxn modelId="{6EFA068A-4E87-44FB-834F-1A9F551554D2}" srcId="{883F09EC-3098-4A29-8FEF-16EDBDE1089F}" destId="{B5E8DA06-4B94-478E-B979-3073120989C9}" srcOrd="3" destOrd="0" parTransId="{D07E2EB9-0560-474E-AA50-A68FDCDA4301}" sibTransId="{60083A8A-9821-41BE-95C5-5B1F5C27DAF1}"/>
    <dgm:cxn modelId="{5B7F2969-2768-4649-B9F0-501DF49F3F59}" srcId="{883F09EC-3098-4A29-8FEF-16EDBDE1089F}" destId="{C47E4A43-22BC-4336-BA75-5EDFFA47E4CB}" srcOrd="2" destOrd="0" parTransId="{6EDFA8C2-8B03-4D47-ADB0-4EAC0ADC631B}" sibTransId="{15AF6901-0438-4F9A-B57F-174CEAE8FC57}"/>
    <dgm:cxn modelId="{75FB404D-3089-464B-BA3A-D8EC8B3D2F25}" type="presOf" srcId="{DF0D58F2-5020-463C-A897-7095F125047C}" destId="{FC5645B7-74ED-43A5-9E2D-E3C19068DCF9}" srcOrd="0" destOrd="0" presId="urn:microsoft.com/office/officeart/2005/8/layout/hList1"/>
    <dgm:cxn modelId="{512BDF00-D93C-436F-9004-9CAE78042473}" srcId="{ABAB4D04-0038-4355-94E6-9F0B8B790384}" destId="{883F09EC-3098-4A29-8FEF-16EDBDE1089F}" srcOrd="0" destOrd="0" parTransId="{9CE8F80E-D3CB-4A29-8142-3A8C081B0658}" sibTransId="{16B09340-7919-4EB2-B325-1C712ABD4DCD}"/>
    <dgm:cxn modelId="{6EF4128E-0C9C-44A8-9CE4-ED36A357B288}" srcId="{883F09EC-3098-4A29-8FEF-16EDBDE1089F}" destId="{D7020321-1C8F-45DB-A8F8-EBB8A06050C6}" srcOrd="9" destOrd="0" parTransId="{E7F5AE77-747C-4D12-A8A4-9E7C132B5D40}" sibTransId="{9E7BFB21-7BEF-49A1-AAAD-6C4B8567D976}"/>
    <dgm:cxn modelId="{595311B7-ABCD-435E-8AC9-C452EFD26E2E}" srcId="{24CEABD9-F375-4D70-980A-BE6FB692339B}" destId="{99AE76A0-134D-4FB9-BBBC-6C8E7B3B9156}" srcOrd="3" destOrd="0" parTransId="{51842247-162B-42C8-A77D-53D9F6A02C6F}" sibTransId="{B1A8CAA2-5602-40A6-81B8-760F4374887D}"/>
    <dgm:cxn modelId="{EF9C6FD7-8954-476F-AD3E-FABDC58A54C0}" srcId="{17E32C66-5366-4D09-BF05-80F8CBBCF385}" destId="{D6971001-C360-4079-95D7-1C0F570C840E}" srcOrd="1" destOrd="0" parTransId="{24B62801-2267-4BE0-AAED-2506BBED23E9}" sibTransId="{C9EDC2D9-A252-45EA-8EF9-6328D458908A}"/>
    <dgm:cxn modelId="{FEF35659-1E4C-464F-BB34-7B0F19343903}" type="presOf" srcId="{374ACBE6-CD30-4F0B-811F-D7F53015F36E}" destId="{97AF3AE7-2B0A-4CA7-9844-92527493BB50}" srcOrd="0" destOrd="10" presId="urn:microsoft.com/office/officeart/2005/8/layout/hList1"/>
    <dgm:cxn modelId="{2DC2E0F9-E8B5-4731-BFB3-8C3960F7C7DD}" type="presOf" srcId="{16393E6F-087A-4053-8D38-E606C5058F18}" destId="{19579027-F311-4FB0-9237-38EEDF6FE5A9}" srcOrd="0" destOrd="0" presId="urn:microsoft.com/office/officeart/2005/8/layout/hList1"/>
    <dgm:cxn modelId="{CE74DA89-40C6-42BD-95D7-160E75865A3B}" srcId="{883F09EC-3098-4A29-8FEF-16EDBDE1089F}" destId="{576E72F0-9507-49FE-80DE-901755D6A280}" srcOrd="1" destOrd="0" parTransId="{19EAB1D3-360A-430A-A83D-22754D2A8762}" sibTransId="{0B8FB2A0-3278-4655-92F4-AFDE992D4AF6}"/>
    <dgm:cxn modelId="{E77CB33A-45B9-440D-AA1D-DDE8B67ACFE8}" srcId="{883F09EC-3098-4A29-8FEF-16EDBDE1089F}" destId="{81162F09-AA8A-4F70-A622-F793BED3A315}" srcOrd="8" destOrd="0" parTransId="{23E954FB-408C-42BB-A13F-7125F9A0FC8C}" sibTransId="{BEC83494-5BBC-453B-8A7B-AC45931CF0F2}"/>
    <dgm:cxn modelId="{9FA7B763-153C-47FE-BA45-C0136C633F94}" srcId="{17E32C66-5366-4D09-BF05-80F8CBBCF385}" destId="{20CC5C51-247A-4431-BFDC-FC730A14FA81}" srcOrd="2" destOrd="0" parTransId="{7DD71668-E9A5-4BE4-A939-6DE897D31989}" sibTransId="{AFF907F4-25EC-4DED-9A7F-9DFA1718606B}"/>
    <dgm:cxn modelId="{F7BEF0D8-7C2A-416F-A6EF-C3B9A12B027C}" srcId="{24CEABD9-F375-4D70-980A-BE6FB692339B}" destId="{3B1682AC-550E-4493-95BF-429C7B31B90E}" srcOrd="1" destOrd="0" parTransId="{8DF9A242-1ACF-4BBD-9178-3C2AC2F0548B}" sibTransId="{869F9265-7E8F-4364-BFA9-01D17B64904E}"/>
    <dgm:cxn modelId="{2817757A-F39C-4EA7-9ED3-B391B18F7B1F}" type="presOf" srcId="{20CC5C51-247A-4431-BFDC-FC730A14FA81}" destId="{FC5645B7-74ED-43A5-9E2D-E3C19068DCF9}" srcOrd="0" destOrd="2" presId="urn:microsoft.com/office/officeart/2005/8/layout/hList1"/>
    <dgm:cxn modelId="{0E60C449-FE1A-4CEC-9CDD-7323521A563F}" type="presOf" srcId="{576E72F0-9507-49FE-80DE-901755D6A280}" destId="{97AF3AE7-2B0A-4CA7-9844-92527493BB50}" srcOrd="0" destOrd="1" presId="urn:microsoft.com/office/officeart/2005/8/layout/hList1"/>
    <dgm:cxn modelId="{145B87A7-1078-4C3D-B851-0DD6EBEEF860}" srcId="{883F09EC-3098-4A29-8FEF-16EDBDE1089F}" destId="{56E22595-1F6D-4255-A7F6-6015C967C54F}" srcOrd="7" destOrd="0" parTransId="{1D9B8348-766F-4644-A33A-462976825B1D}" sibTransId="{F1BEAE9F-589D-4798-8243-93317F9419EC}"/>
    <dgm:cxn modelId="{BABE8CFD-152C-4E8E-8985-26CE9A5CCF28}" srcId="{24CEABD9-F375-4D70-980A-BE6FB692339B}" destId="{D7DD89F2-005B-4DBC-BD70-0FA313941BA3}" srcOrd="4" destOrd="0" parTransId="{F4DFCD63-4B85-4028-8006-5CEFA0AA1480}" sibTransId="{33D221DA-374D-4B7D-A2B3-E19DBD6864D9}"/>
    <dgm:cxn modelId="{E006946A-CA81-4F32-8D3A-E377708C0232}" type="presOf" srcId="{81162F09-AA8A-4F70-A622-F793BED3A315}" destId="{97AF3AE7-2B0A-4CA7-9844-92527493BB50}" srcOrd="0" destOrd="8" presId="urn:microsoft.com/office/officeart/2005/8/layout/hList1"/>
    <dgm:cxn modelId="{87F60D3B-3B7B-436E-AB92-63BBA7DF93CA}" type="presOf" srcId="{17E32C66-5366-4D09-BF05-80F8CBBCF385}" destId="{D80E3631-8F7B-43CF-A882-12E99DA0F87B}" srcOrd="0" destOrd="0" presId="urn:microsoft.com/office/officeart/2005/8/layout/hList1"/>
    <dgm:cxn modelId="{6DBD6C8B-670A-4157-8ACF-61CE670C2484}" type="presOf" srcId="{D7020321-1C8F-45DB-A8F8-EBB8A06050C6}" destId="{97AF3AE7-2B0A-4CA7-9844-92527493BB50}" srcOrd="0" destOrd="9" presId="urn:microsoft.com/office/officeart/2005/8/layout/hList1"/>
    <dgm:cxn modelId="{16FA0774-F42C-4004-A394-684A3556D6C1}" srcId="{883F09EC-3098-4A29-8FEF-16EDBDE1089F}" destId="{374ACBE6-CD30-4F0B-811F-D7F53015F36E}" srcOrd="10" destOrd="0" parTransId="{DC5CC1C6-EDC5-48FA-8AB8-2DC7A0AA6A9C}" sibTransId="{554DE965-678C-4AE7-9B5B-0C963087AEA6}"/>
    <dgm:cxn modelId="{5CDB747C-DBE2-4BE8-B363-AB7FE9E608B5}" type="presOf" srcId="{24CEABD9-F375-4D70-980A-BE6FB692339B}" destId="{06F5CFBD-8CC7-4E5B-B4F7-A685A98C7D4D}" srcOrd="0" destOrd="0" presId="urn:microsoft.com/office/officeart/2005/8/layout/hList1"/>
    <dgm:cxn modelId="{83E2F217-DD50-4B45-B199-222CB600BEFE}" srcId="{ABAB4D04-0038-4355-94E6-9F0B8B790384}" destId="{17E32C66-5366-4D09-BF05-80F8CBBCF385}" srcOrd="2" destOrd="0" parTransId="{EE2EB05D-2235-4E9E-BCF5-761B55979069}" sibTransId="{E79AE886-0E67-460A-BDCE-B3461A8A1F71}"/>
    <dgm:cxn modelId="{9E808D71-AF79-44E2-8958-411B38CDAE77}" type="presOf" srcId="{85E827FD-E24E-41F9-9004-F1B7E1A38228}" destId="{97AF3AE7-2B0A-4CA7-9844-92527493BB50}" srcOrd="0" destOrd="0" presId="urn:microsoft.com/office/officeart/2005/8/layout/hList1"/>
    <dgm:cxn modelId="{9E594ACA-19E5-4219-A06A-36A502BE9737}" srcId="{ABAB4D04-0038-4355-94E6-9F0B8B790384}" destId="{24CEABD9-F375-4D70-980A-BE6FB692339B}" srcOrd="1" destOrd="0" parTransId="{B0D6BDF4-F397-4879-ADD8-DE3FE0BC44FB}" sibTransId="{58F16B9A-D9E5-4F37-98A8-BA48B2235C98}"/>
    <dgm:cxn modelId="{1CCEF0FE-5E08-49C7-AE82-25A4F13339FE}" type="presOf" srcId="{CBB1AFE0-6B7C-433B-A7E4-8CC4AA86E37F}" destId="{97AF3AE7-2B0A-4CA7-9844-92527493BB50}" srcOrd="0" destOrd="4" presId="urn:microsoft.com/office/officeart/2005/8/layout/hList1"/>
    <dgm:cxn modelId="{A69CDDF7-9108-4F7B-B77F-F6740F02D5BE}" type="presOf" srcId="{99AE76A0-134D-4FB9-BBBC-6C8E7B3B9156}" destId="{19579027-F311-4FB0-9237-38EEDF6FE5A9}" srcOrd="0" destOrd="3" presId="urn:microsoft.com/office/officeart/2005/8/layout/hList1"/>
    <dgm:cxn modelId="{3C2EA267-BD4D-4481-BA14-6CF1950C6AD0}" srcId="{17E32C66-5366-4D09-BF05-80F8CBBCF385}" destId="{DF0D58F2-5020-463C-A897-7095F125047C}" srcOrd="0" destOrd="0" parTransId="{94A6975B-757D-46CF-A7A1-2251D48ABF7F}" sibTransId="{36949EFE-37EA-4809-844A-E4C16D2D742F}"/>
    <dgm:cxn modelId="{699EA7D1-9D97-4B20-919B-809065168CBA}" type="presOf" srcId="{C47E4A43-22BC-4336-BA75-5EDFFA47E4CB}" destId="{97AF3AE7-2B0A-4CA7-9844-92527493BB50}" srcOrd="0" destOrd="2" presId="urn:microsoft.com/office/officeart/2005/8/layout/hList1"/>
    <dgm:cxn modelId="{A4B03974-3503-4110-96F3-904E02FDE6B2}" type="presOf" srcId="{883F09EC-3098-4A29-8FEF-16EDBDE1089F}" destId="{4803AB60-C983-47D1-8716-3E94DE2E7FEF}" srcOrd="0" destOrd="0" presId="urn:microsoft.com/office/officeart/2005/8/layout/hList1"/>
    <dgm:cxn modelId="{1DF2D3CF-0000-41E7-9824-07BA0CFC7546}" type="presOf" srcId="{B5E8DA06-4B94-478E-B979-3073120989C9}" destId="{97AF3AE7-2B0A-4CA7-9844-92527493BB50}" srcOrd="0" destOrd="3" presId="urn:microsoft.com/office/officeart/2005/8/layout/hList1"/>
    <dgm:cxn modelId="{B4DE45F2-F44F-4117-968F-039FD43A1FC1}" type="presOf" srcId="{56E22595-1F6D-4255-A7F6-6015C967C54F}" destId="{97AF3AE7-2B0A-4CA7-9844-92527493BB50}" srcOrd="0" destOrd="7" presId="urn:microsoft.com/office/officeart/2005/8/layout/hList1"/>
    <dgm:cxn modelId="{30E6DEE6-9D67-4744-9C1E-2437CB0E554D}" type="presOf" srcId="{3B1682AC-550E-4493-95BF-429C7B31B90E}" destId="{19579027-F311-4FB0-9237-38EEDF6FE5A9}" srcOrd="0" destOrd="1" presId="urn:microsoft.com/office/officeart/2005/8/layout/hList1"/>
    <dgm:cxn modelId="{9C7BB637-DC74-4AA0-A8B2-AA95EEF93C1A}" type="presOf" srcId="{D7DD89F2-005B-4DBC-BD70-0FA313941BA3}" destId="{19579027-F311-4FB0-9237-38EEDF6FE5A9}" srcOrd="0" destOrd="4" presId="urn:microsoft.com/office/officeart/2005/8/layout/hList1"/>
    <dgm:cxn modelId="{FB475F04-75D9-49E7-B58A-2D4CAB103B80}" srcId="{883F09EC-3098-4A29-8FEF-16EDBDE1089F}" destId="{CBB1AFE0-6B7C-433B-A7E4-8CC4AA86E37F}" srcOrd="4" destOrd="0" parTransId="{262D80CA-B325-4DA8-A30B-538367FC58B6}" sibTransId="{699AADF0-094C-435F-A9BE-F8355B9B8777}"/>
    <dgm:cxn modelId="{48AD776A-3DFA-432F-9A91-D9BBCEEC43B8}" srcId="{883F09EC-3098-4A29-8FEF-16EDBDE1089F}" destId="{B553A0F1-26D5-4B26-9B0D-06FE84A1F474}" srcOrd="6" destOrd="0" parTransId="{365D0A1A-0353-42ED-B6C3-E9DDDB2C81CB}" sibTransId="{1BFEB6A9-E469-43A5-9202-340B2B3CA132}"/>
    <dgm:cxn modelId="{D3BD8F36-5D0D-4802-B410-7F73FA6E7F0A}" type="presOf" srcId="{D20E3E5E-F460-4CEC-ABFA-F314831D856D}" destId="{97AF3AE7-2B0A-4CA7-9844-92527493BB50}" srcOrd="0" destOrd="5" presId="urn:microsoft.com/office/officeart/2005/8/layout/hList1"/>
    <dgm:cxn modelId="{B0AB3D38-55D8-4D5A-A68C-67EAA9EE9D43}" type="presOf" srcId="{62A059B4-8886-4CE5-A031-9E6DC7004D82}" destId="{19579027-F311-4FB0-9237-38EEDF6FE5A9}" srcOrd="0" destOrd="2" presId="urn:microsoft.com/office/officeart/2005/8/layout/hList1"/>
    <dgm:cxn modelId="{E65128E6-DB64-434F-94D3-9E5BC812E6AA}" type="presOf" srcId="{B553A0F1-26D5-4B26-9B0D-06FE84A1F474}" destId="{97AF3AE7-2B0A-4CA7-9844-92527493BB50}" srcOrd="0" destOrd="6" presId="urn:microsoft.com/office/officeart/2005/8/layout/hList1"/>
    <dgm:cxn modelId="{540A28B5-273F-4626-8782-B4405A11B3CA}" srcId="{24CEABD9-F375-4D70-980A-BE6FB692339B}" destId="{62A059B4-8886-4CE5-A031-9E6DC7004D82}" srcOrd="2" destOrd="0" parTransId="{7196C887-2CA9-47D6-A803-7AD19230D398}" sibTransId="{D5D566A4-BD2B-4D87-B4B3-3FD75F350303}"/>
    <dgm:cxn modelId="{065206C9-C0CE-424E-8B4E-AF92D87FCC3C}" srcId="{24CEABD9-F375-4D70-980A-BE6FB692339B}" destId="{875AFADD-8FE5-4A9B-A9A3-D1ACAA76B20B}" srcOrd="5" destOrd="0" parTransId="{12654797-6F3F-4F29-924C-3299A1C9545C}" sibTransId="{8C7D7F04-C396-46B8-9837-23BE4C217E15}"/>
    <dgm:cxn modelId="{D4D23605-5A44-4485-9F88-77AB3ED93281}" srcId="{883F09EC-3098-4A29-8FEF-16EDBDE1089F}" destId="{D20E3E5E-F460-4CEC-ABFA-F314831D856D}" srcOrd="5" destOrd="0" parTransId="{EB4BB8F2-ED54-4D4E-9594-27447C5AC3B6}" sibTransId="{BFCF6CA2-3064-48AD-A626-C0D902B34C44}"/>
    <dgm:cxn modelId="{6D096D66-BF63-4589-9A27-C544892DE35D}" type="presOf" srcId="{D6971001-C360-4079-95D7-1C0F570C840E}" destId="{FC5645B7-74ED-43A5-9E2D-E3C19068DCF9}" srcOrd="0" destOrd="1" presId="urn:microsoft.com/office/officeart/2005/8/layout/hList1"/>
    <dgm:cxn modelId="{46435401-DCB4-4061-9383-547626723997}" type="presOf" srcId="{ABAB4D04-0038-4355-94E6-9F0B8B790384}" destId="{2C8A6C8E-3D57-4FA1-863F-EABA22094BA8}" srcOrd="0" destOrd="0" presId="urn:microsoft.com/office/officeart/2005/8/layout/hList1"/>
    <dgm:cxn modelId="{E3C29F47-CF3F-4CDD-A483-04F0254E0422}" srcId="{883F09EC-3098-4A29-8FEF-16EDBDE1089F}" destId="{85E827FD-E24E-41F9-9004-F1B7E1A38228}" srcOrd="0" destOrd="0" parTransId="{9B4C09BA-D95B-43F7-908C-145790946929}" sibTransId="{67885356-F54B-4226-B56F-C8C0C843DA07}"/>
    <dgm:cxn modelId="{9E0BA523-124B-45C3-B037-AF209A6F1590}" type="presOf" srcId="{875AFADD-8FE5-4A9B-A9A3-D1ACAA76B20B}" destId="{19579027-F311-4FB0-9237-38EEDF6FE5A9}" srcOrd="0" destOrd="5" presId="urn:microsoft.com/office/officeart/2005/8/layout/hList1"/>
    <dgm:cxn modelId="{7052290E-AA64-4C3A-80B9-1D74F51C21DF}" srcId="{24CEABD9-F375-4D70-980A-BE6FB692339B}" destId="{16393E6F-087A-4053-8D38-E606C5058F18}" srcOrd="0" destOrd="0" parTransId="{D11628C7-8A8B-43A8-9AD5-1FCA01889E35}" sibTransId="{4188EDC6-EBFE-43D1-A732-090A15B0FE1F}"/>
    <dgm:cxn modelId="{A675453C-BD40-4141-B249-6FDBE0C85820}" type="presParOf" srcId="{2C8A6C8E-3D57-4FA1-863F-EABA22094BA8}" destId="{85C1CABA-8428-4F1E-8529-29DF2ACB116F}" srcOrd="0" destOrd="0" presId="urn:microsoft.com/office/officeart/2005/8/layout/hList1"/>
    <dgm:cxn modelId="{CF4B8F2B-463D-456D-9B25-5284242CBB87}" type="presParOf" srcId="{85C1CABA-8428-4F1E-8529-29DF2ACB116F}" destId="{4803AB60-C983-47D1-8716-3E94DE2E7FEF}" srcOrd="0" destOrd="0" presId="urn:microsoft.com/office/officeart/2005/8/layout/hList1"/>
    <dgm:cxn modelId="{8EDF07F0-09CA-45D5-B7F8-BA9D0A8BC7A9}" type="presParOf" srcId="{85C1CABA-8428-4F1E-8529-29DF2ACB116F}" destId="{97AF3AE7-2B0A-4CA7-9844-92527493BB50}" srcOrd="1" destOrd="0" presId="urn:microsoft.com/office/officeart/2005/8/layout/hList1"/>
    <dgm:cxn modelId="{542E758B-FBE4-4F50-8FED-5BFDA48E02E1}" type="presParOf" srcId="{2C8A6C8E-3D57-4FA1-863F-EABA22094BA8}" destId="{3A7B3A90-D86A-485B-B29C-07030189A302}" srcOrd="1" destOrd="0" presId="urn:microsoft.com/office/officeart/2005/8/layout/hList1"/>
    <dgm:cxn modelId="{C13C7272-F040-4BF1-91DB-712CB8745AD2}" type="presParOf" srcId="{2C8A6C8E-3D57-4FA1-863F-EABA22094BA8}" destId="{AC9F316A-CB0F-4D0D-9039-DA7487D81675}" srcOrd="2" destOrd="0" presId="urn:microsoft.com/office/officeart/2005/8/layout/hList1"/>
    <dgm:cxn modelId="{24938900-A20F-4C18-953A-0B3DDBFD9BA9}" type="presParOf" srcId="{AC9F316A-CB0F-4D0D-9039-DA7487D81675}" destId="{06F5CFBD-8CC7-4E5B-B4F7-A685A98C7D4D}" srcOrd="0" destOrd="0" presId="urn:microsoft.com/office/officeart/2005/8/layout/hList1"/>
    <dgm:cxn modelId="{8FAA4AE0-E832-4ED8-BBAE-DCA914482498}" type="presParOf" srcId="{AC9F316A-CB0F-4D0D-9039-DA7487D81675}" destId="{19579027-F311-4FB0-9237-38EEDF6FE5A9}" srcOrd="1" destOrd="0" presId="urn:microsoft.com/office/officeart/2005/8/layout/hList1"/>
    <dgm:cxn modelId="{6995928A-CC53-4D37-9FE1-47E14B3C394B}" type="presParOf" srcId="{2C8A6C8E-3D57-4FA1-863F-EABA22094BA8}" destId="{15583EC1-6542-4C87-B3D1-EA78D28D5A1B}" srcOrd="3" destOrd="0" presId="urn:microsoft.com/office/officeart/2005/8/layout/hList1"/>
    <dgm:cxn modelId="{ABA40440-ED0C-432D-B37A-C66E1B03DCB2}" type="presParOf" srcId="{2C8A6C8E-3D57-4FA1-863F-EABA22094BA8}" destId="{68B936C1-F490-4ED0-BD27-269206A74226}" srcOrd="4" destOrd="0" presId="urn:microsoft.com/office/officeart/2005/8/layout/hList1"/>
    <dgm:cxn modelId="{E2FD83DB-4146-4A4D-B503-0C7AA057CCC5}" type="presParOf" srcId="{68B936C1-F490-4ED0-BD27-269206A74226}" destId="{D80E3631-8F7B-43CF-A882-12E99DA0F87B}" srcOrd="0" destOrd="0" presId="urn:microsoft.com/office/officeart/2005/8/layout/hList1"/>
    <dgm:cxn modelId="{F383DC23-626E-4813-81A4-5E9C42B9AD8D}" type="presParOf" srcId="{68B936C1-F490-4ED0-BD27-269206A74226}" destId="{FC5645B7-74ED-43A5-9E2D-E3C19068DC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BC55D-0BB2-406E-9149-2F037CB49053}"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BD366910-2281-4917-BD26-2585B5A1FEB5}">
      <dgm:prSet phldrT="[Text]"/>
      <dgm:spPr/>
      <dgm:t>
        <a:bodyPr/>
        <a:lstStyle/>
        <a:p>
          <a:r>
            <a:rPr lang="en-US" dirty="0" smtClean="0"/>
            <a:t>Step 1. Identify your client outcomes</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C4A04A7B-F757-4107-9970-2B67831EDDA2}">
      <dgm:prSet phldrT="[Text]"/>
      <dgm:spPr/>
      <dgm:t>
        <a:bodyPr/>
        <a:lstStyle/>
        <a:p>
          <a:r>
            <a:rPr lang="en-US" dirty="0" smtClean="0"/>
            <a:t>Step 2. Identify your SCORE domains</a:t>
          </a:r>
          <a:endParaRPr lang="en-US" dirty="0"/>
        </a:p>
      </dgm:t>
    </dgm:pt>
    <dgm:pt modelId="{9474DBD6-7F38-44D1-BC77-C2619CC51DBC}" type="parTrans" cxnId="{90991E8C-BE74-489F-90A5-7197502306F9}">
      <dgm:prSet/>
      <dgm:spPr/>
      <dgm:t>
        <a:bodyPr/>
        <a:lstStyle/>
        <a:p>
          <a:endParaRPr lang="en-US"/>
        </a:p>
      </dgm:t>
    </dgm:pt>
    <dgm:pt modelId="{C31BFAE7-1AC9-4828-BD2F-A656D2B06DFF}" type="sibTrans" cxnId="{90991E8C-BE74-489F-90A5-7197502306F9}">
      <dgm:prSet/>
      <dgm:spPr/>
      <dgm:t>
        <a:bodyPr/>
        <a:lstStyle/>
        <a:p>
          <a:endParaRPr lang="en-US"/>
        </a:p>
      </dgm:t>
    </dgm:pt>
    <dgm:pt modelId="{A38788EA-40FE-46E4-98EB-6C099760F369}">
      <dgm:prSet phldrT="[Text]"/>
      <dgm:spPr/>
      <dgm:t>
        <a:bodyPr/>
        <a:lstStyle/>
        <a:p>
          <a:r>
            <a:rPr lang="en-US" dirty="0" smtClean="0"/>
            <a:t>Step 3. Select a tool to measure your client outcomes</a:t>
          </a:r>
          <a:endParaRPr lang="en-US" dirty="0"/>
        </a:p>
      </dgm:t>
    </dgm:pt>
    <dgm:pt modelId="{66991A1E-9C22-42A4-81D3-106436A77022}" type="parTrans" cxnId="{1B686757-1EC7-4244-A34F-6FA8F060F3CE}">
      <dgm:prSet/>
      <dgm:spPr/>
      <dgm:t>
        <a:bodyPr/>
        <a:lstStyle/>
        <a:p>
          <a:endParaRPr lang="en-US"/>
        </a:p>
      </dgm:t>
    </dgm:pt>
    <dgm:pt modelId="{F913B4F1-537E-4C76-A49D-BEB38A1AA96F}" type="sibTrans" cxnId="{1B686757-1EC7-4244-A34F-6FA8F060F3CE}">
      <dgm:prSet/>
      <dgm:spPr/>
      <dgm:t>
        <a:bodyPr/>
        <a:lstStyle/>
        <a:p>
          <a:endParaRPr lang="en-US"/>
        </a:p>
      </dgm:t>
    </dgm:pt>
    <dgm:pt modelId="{B3C05D65-A6F7-4B16-9B9D-0A830C30C86C}">
      <dgm:prSet phldrT="[Text]"/>
      <dgm:spPr/>
      <dgm:t>
        <a:bodyPr/>
        <a:lstStyle/>
        <a:p>
          <a:r>
            <a:rPr lang="en-US" dirty="0" smtClean="0"/>
            <a:t>Step 4. Decide how to make an assessment</a:t>
          </a:r>
          <a:endParaRPr lang="en-US" dirty="0"/>
        </a:p>
      </dgm:t>
    </dgm:pt>
    <dgm:pt modelId="{C4ECAF62-8175-4643-A607-C4D8F74618EC}" type="parTrans" cxnId="{A09F7443-C56D-44DD-8996-9B0D2F15236E}">
      <dgm:prSet/>
      <dgm:spPr/>
      <dgm:t>
        <a:bodyPr/>
        <a:lstStyle/>
        <a:p>
          <a:endParaRPr lang="en-US"/>
        </a:p>
      </dgm:t>
    </dgm:pt>
    <dgm:pt modelId="{4615607F-926F-4122-BA2C-D9BD531FE416}" type="sibTrans" cxnId="{A09F7443-C56D-44DD-8996-9B0D2F15236E}">
      <dgm:prSet/>
      <dgm:spPr/>
      <dgm:t>
        <a:bodyPr/>
        <a:lstStyle/>
        <a:p>
          <a:endParaRPr lang="en-US"/>
        </a:p>
      </dgm:t>
    </dgm:pt>
    <dgm:pt modelId="{B59C5200-411C-40E3-9A9F-6E24CF000BAF}">
      <dgm:prSet phldrT="[Text]"/>
      <dgm:spPr/>
      <dgm:t>
        <a:bodyPr/>
        <a:lstStyle/>
        <a:p>
          <a:r>
            <a:rPr lang="en-US" dirty="0" smtClean="0"/>
            <a:t>Step 5. Decide when to make an assessment</a:t>
          </a:r>
          <a:endParaRPr lang="en-US" dirty="0"/>
        </a:p>
      </dgm:t>
    </dgm:pt>
    <dgm:pt modelId="{A37961FD-CAC4-4387-BB9A-A4C549D4181D}" type="parTrans" cxnId="{61B217D4-283E-407B-9F96-4EA2083BBD9D}">
      <dgm:prSet/>
      <dgm:spPr/>
      <dgm:t>
        <a:bodyPr/>
        <a:lstStyle/>
        <a:p>
          <a:endParaRPr lang="en-US"/>
        </a:p>
      </dgm:t>
    </dgm:pt>
    <dgm:pt modelId="{FF5BC6B3-6ECD-4A9B-A845-4FFD0D58EF7E}" type="sibTrans" cxnId="{61B217D4-283E-407B-9F96-4EA2083BBD9D}">
      <dgm:prSet/>
      <dgm:spPr/>
      <dgm:t>
        <a:bodyPr/>
        <a:lstStyle/>
        <a:p>
          <a:endParaRPr lang="en-US"/>
        </a:p>
      </dgm:t>
    </dgm:pt>
    <dgm:pt modelId="{18A5DFDA-BD31-4EE7-9EC4-F7E5B95AC355}">
      <dgm:prSet phldrT="[Text]"/>
      <dgm:spPr/>
      <dgm:t>
        <a:bodyPr/>
        <a:lstStyle/>
        <a:p>
          <a:r>
            <a:rPr lang="en-US" dirty="0" smtClean="0"/>
            <a:t>Step 6. Record client outcomes in the Data Exchange</a:t>
          </a:r>
          <a:endParaRPr lang="en-US" dirty="0"/>
        </a:p>
      </dgm:t>
    </dgm:pt>
    <dgm:pt modelId="{BEEDADAB-7109-4DBD-B7D0-6C79686E6BE3}" type="parTrans" cxnId="{ADD7041C-0549-4EAA-AC0A-137FC3A3CCB1}">
      <dgm:prSet/>
      <dgm:spPr/>
      <dgm:t>
        <a:bodyPr/>
        <a:lstStyle/>
        <a:p>
          <a:endParaRPr lang="en-US"/>
        </a:p>
      </dgm:t>
    </dgm:pt>
    <dgm:pt modelId="{EFC4D7BA-CB0E-4CE5-A2CA-BCC07C41FC9A}" type="sibTrans" cxnId="{ADD7041C-0549-4EAA-AC0A-137FC3A3CCB1}">
      <dgm:prSet/>
      <dgm:spPr/>
      <dgm:t>
        <a:bodyPr/>
        <a:lstStyle/>
        <a:p>
          <a:endParaRPr lang="en-US"/>
        </a:p>
      </dgm:t>
    </dgm:pt>
    <dgm:pt modelId="{A596C4A0-9B14-4F77-A393-5ADF1394AA24}" type="pres">
      <dgm:prSet presAssocID="{B55BC55D-0BB2-406E-9149-2F037CB49053}" presName="CompostProcess" presStyleCnt="0">
        <dgm:presLayoutVars>
          <dgm:dir/>
          <dgm:resizeHandles val="exact"/>
        </dgm:presLayoutVars>
      </dgm:prSet>
      <dgm:spPr/>
      <dgm:t>
        <a:bodyPr/>
        <a:lstStyle/>
        <a:p>
          <a:endParaRPr lang="en-US"/>
        </a:p>
      </dgm:t>
    </dgm:pt>
    <dgm:pt modelId="{4D0658F3-6712-4C6B-9B04-2D58627254B5}" type="pres">
      <dgm:prSet presAssocID="{B55BC55D-0BB2-406E-9149-2F037CB49053}" presName="arrow" presStyleLbl="bgShp" presStyleIdx="0" presStyleCnt="1"/>
      <dgm:spPr/>
      <dgm:t>
        <a:bodyPr/>
        <a:lstStyle/>
        <a:p>
          <a:endParaRPr lang="en-US"/>
        </a:p>
      </dgm:t>
    </dgm:pt>
    <dgm:pt modelId="{4DC14C15-35C8-4A59-AB35-3EFBC6CE48DA}" type="pres">
      <dgm:prSet presAssocID="{B55BC55D-0BB2-406E-9149-2F037CB49053}" presName="linearProcess" presStyleCnt="0"/>
      <dgm:spPr/>
      <dgm:t>
        <a:bodyPr/>
        <a:lstStyle/>
        <a:p>
          <a:endParaRPr lang="en-US"/>
        </a:p>
      </dgm:t>
    </dgm:pt>
    <dgm:pt modelId="{D60ECD3E-DC59-4AF9-AE2A-0B35E0D26E03}" type="pres">
      <dgm:prSet presAssocID="{BD366910-2281-4917-BD26-2585B5A1FEB5}" presName="textNode" presStyleLbl="node1" presStyleIdx="0" presStyleCnt="6">
        <dgm:presLayoutVars>
          <dgm:bulletEnabled val="1"/>
        </dgm:presLayoutVars>
      </dgm:prSet>
      <dgm:spPr/>
      <dgm:t>
        <a:bodyPr/>
        <a:lstStyle/>
        <a:p>
          <a:endParaRPr lang="en-US"/>
        </a:p>
      </dgm:t>
    </dgm:pt>
    <dgm:pt modelId="{CD32C6AA-49F2-4D31-B4C8-4B6C62380163}" type="pres">
      <dgm:prSet presAssocID="{85D5E2B6-2ED9-460B-8E92-1B9E6E291204}" presName="sibTrans" presStyleCnt="0"/>
      <dgm:spPr/>
      <dgm:t>
        <a:bodyPr/>
        <a:lstStyle/>
        <a:p>
          <a:endParaRPr lang="en-US"/>
        </a:p>
      </dgm:t>
    </dgm:pt>
    <dgm:pt modelId="{3519661A-6255-4368-A5EA-4993A99688ED}" type="pres">
      <dgm:prSet presAssocID="{C4A04A7B-F757-4107-9970-2B67831EDDA2}" presName="textNode" presStyleLbl="node1" presStyleIdx="1" presStyleCnt="6">
        <dgm:presLayoutVars>
          <dgm:bulletEnabled val="1"/>
        </dgm:presLayoutVars>
      </dgm:prSet>
      <dgm:spPr/>
      <dgm:t>
        <a:bodyPr/>
        <a:lstStyle/>
        <a:p>
          <a:endParaRPr lang="en-US"/>
        </a:p>
      </dgm:t>
    </dgm:pt>
    <dgm:pt modelId="{161C0535-A2F6-4083-AFD4-24D90E9F1B6E}" type="pres">
      <dgm:prSet presAssocID="{C31BFAE7-1AC9-4828-BD2F-A656D2B06DFF}" presName="sibTrans" presStyleCnt="0"/>
      <dgm:spPr/>
      <dgm:t>
        <a:bodyPr/>
        <a:lstStyle/>
        <a:p>
          <a:endParaRPr lang="en-US"/>
        </a:p>
      </dgm:t>
    </dgm:pt>
    <dgm:pt modelId="{DE0512D8-FADF-4145-BCE9-4BB68774D112}" type="pres">
      <dgm:prSet presAssocID="{A38788EA-40FE-46E4-98EB-6C099760F369}" presName="textNode" presStyleLbl="node1" presStyleIdx="2" presStyleCnt="6">
        <dgm:presLayoutVars>
          <dgm:bulletEnabled val="1"/>
        </dgm:presLayoutVars>
      </dgm:prSet>
      <dgm:spPr/>
      <dgm:t>
        <a:bodyPr/>
        <a:lstStyle/>
        <a:p>
          <a:endParaRPr lang="en-US"/>
        </a:p>
      </dgm:t>
    </dgm:pt>
    <dgm:pt modelId="{24C55526-0EF8-4BE0-9970-AE29FC959DEF}" type="pres">
      <dgm:prSet presAssocID="{F913B4F1-537E-4C76-A49D-BEB38A1AA96F}" presName="sibTrans" presStyleCnt="0"/>
      <dgm:spPr/>
      <dgm:t>
        <a:bodyPr/>
        <a:lstStyle/>
        <a:p>
          <a:endParaRPr lang="en-US"/>
        </a:p>
      </dgm:t>
    </dgm:pt>
    <dgm:pt modelId="{D8928646-DE8E-493E-B64F-98EF244CE8E1}" type="pres">
      <dgm:prSet presAssocID="{B3C05D65-A6F7-4B16-9B9D-0A830C30C86C}" presName="textNode" presStyleLbl="node1" presStyleIdx="3" presStyleCnt="6">
        <dgm:presLayoutVars>
          <dgm:bulletEnabled val="1"/>
        </dgm:presLayoutVars>
      </dgm:prSet>
      <dgm:spPr/>
      <dgm:t>
        <a:bodyPr/>
        <a:lstStyle/>
        <a:p>
          <a:endParaRPr lang="en-US"/>
        </a:p>
      </dgm:t>
    </dgm:pt>
    <dgm:pt modelId="{9C02CC81-F482-4EE8-8B04-BBC1F66B267C}" type="pres">
      <dgm:prSet presAssocID="{4615607F-926F-4122-BA2C-D9BD531FE416}" presName="sibTrans" presStyleCnt="0"/>
      <dgm:spPr/>
      <dgm:t>
        <a:bodyPr/>
        <a:lstStyle/>
        <a:p>
          <a:endParaRPr lang="en-US"/>
        </a:p>
      </dgm:t>
    </dgm:pt>
    <dgm:pt modelId="{FD6867A3-F673-4689-B229-7FF23CC392A9}" type="pres">
      <dgm:prSet presAssocID="{B59C5200-411C-40E3-9A9F-6E24CF000BAF}" presName="textNode" presStyleLbl="node1" presStyleIdx="4" presStyleCnt="6">
        <dgm:presLayoutVars>
          <dgm:bulletEnabled val="1"/>
        </dgm:presLayoutVars>
      </dgm:prSet>
      <dgm:spPr/>
      <dgm:t>
        <a:bodyPr/>
        <a:lstStyle/>
        <a:p>
          <a:endParaRPr lang="en-US"/>
        </a:p>
      </dgm:t>
    </dgm:pt>
    <dgm:pt modelId="{BE986F43-E10D-4413-BF5A-1ACAE45EEF2D}" type="pres">
      <dgm:prSet presAssocID="{FF5BC6B3-6ECD-4A9B-A845-4FFD0D58EF7E}" presName="sibTrans" presStyleCnt="0"/>
      <dgm:spPr/>
      <dgm:t>
        <a:bodyPr/>
        <a:lstStyle/>
        <a:p>
          <a:endParaRPr lang="en-US"/>
        </a:p>
      </dgm:t>
    </dgm:pt>
    <dgm:pt modelId="{5BE45AEA-CBC1-40D1-99EF-5950C5F76DDF}" type="pres">
      <dgm:prSet presAssocID="{18A5DFDA-BD31-4EE7-9EC4-F7E5B95AC355}" presName="textNode" presStyleLbl="node1" presStyleIdx="5" presStyleCnt="6">
        <dgm:presLayoutVars>
          <dgm:bulletEnabled val="1"/>
        </dgm:presLayoutVars>
      </dgm:prSet>
      <dgm:spPr/>
      <dgm:t>
        <a:bodyPr/>
        <a:lstStyle/>
        <a:p>
          <a:endParaRPr lang="en-US"/>
        </a:p>
      </dgm:t>
    </dgm:pt>
  </dgm:ptLst>
  <dgm:cxnLst>
    <dgm:cxn modelId="{258DC8B6-B955-493A-84A1-A246E32A01C2}" type="presOf" srcId="{B55BC55D-0BB2-406E-9149-2F037CB49053}" destId="{A596C4A0-9B14-4F77-A393-5ADF1394AA24}" srcOrd="0" destOrd="0" presId="urn:microsoft.com/office/officeart/2005/8/layout/hProcess9"/>
    <dgm:cxn modelId="{65E7032A-F2A6-4902-BE71-7B8A9F6638FD}" type="presOf" srcId="{C4A04A7B-F757-4107-9970-2B67831EDDA2}" destId="{3519661A-6255-4368-A5EA-4993A99688ED}" srcOrd="0" destOrd="0" presId="urn:microsoft.com/office/officeart/2005/8/layout/hProcess9"/>
    <dgm:cxn modelId="{8FD9ADC7-EA36-4760-BAE3-F7D3E0FEB7F9}" type="presOf" srcId="{A38788EA-40FE-46E4-98EB-6C099760F369}" destId="{DE0512D8-FADF-4145-BCE9-4BB68774D112}" srcOrd="0" destOrd="0" presId="urn:microsoft.com/office/officeart/2005/8/layout/hProcess9"/>
    <dgm:cxn modelId="{94A5F4E6-4E16-4603-8633-284FC19CC555}" type="presOf" srcId="{B59C5200-411C-40E3-9A9F-6E24CF000BAF}" destId="{FD6867A3-F673-4689-B229-7FF23CC392A9}" srcOrd="0" destOrd="0" presId="urn:microsoft.com/office/officeart/2005/8/layout/hProcess9"/>
    <dgm:cxn modelId="{0337B40E-80A5-4168-AC27-8A01D1426519}" type="presOf" srcId="{BD366910-2281-4917-BD26-2585B5A1FEB5}" destId="{D60ECD3E-DC59-4AF9-AE2A-0B35E0D26E03}" srcOrd="0" destOrd="0" presId="urn:microsoft.com/office/officeart/2005/8/layout/hProcess9"/>
    <dgm:cxn modelId="{AC7BFF22-47E5-4794-BF51-70FB06298488}" type="presOf" srcId="{B3C05D65-A6F7-4B16-9B9D-0A830C30C86C}" destId="{D8928646-DE8E-493E-B64F-98EF244CE8E1}" srcOrd="0" destOrd="0" presId="urn:microsoft.com/office/officeart/2005/8/layout/hProcess9"/>
    <dgm:cxn modelId="{90991E8C-BE74-489F-90A5-7197502306F9}" srcId="{B55BC55D-0BB2-406E-9149-2F037CB49053}" destId="{C4A04A7B-F757-4107-9970-2B67831EDDA2}" srcOrd="1" destOrd="0" parTransId="{9474DBD6-7F38-44D1-BC77-C2619CC51DBC}" sibTransId="{C31BFAE7-1AC9-4828-BD2F-A656D2B06DFF}"/>
    <dgm:cxn modelId="{1B686757-1EC7-4244-A34F-6FA8F060F3CE}" srcId="{B55BC55D-0BB2-406E-9149-2F037CB49053}" destId="{A38788EA-40FE-46E4-98EB-6C099760F369}" srcOrd="2" destOrd="0" parTransId="{66991A1E-9C22-42A4-81D3-106436A77022}" sibTransId="{F913B4F1-537E-4C76-A49D-BEB38A1AA96F}"/>
    <dgm:cxn modelId="{FA82525A-7079-44E3-9647-C018E9C9C1B9}" type="presOf" srcId="{18A5DFDA-BD31-4EE7-9EC4-F7E5B95AC355}" destId="{5BE45AEA-CBC1-40D1-99EF-5950C5F76DDF}" srcOrd="0" destOrd="0" presId="urn:microsoft.com/office/officeart/2005/8/layout/hProcess9"/>
    <dgm:cxn modelId="{A09F7443-C56D-44DD-8996-9B0D2F15236E}" srcId="{B55BC55D-0BB2-406E-9149-2F037CB49053}" destId="{B3C05D65-A6F7-4B16-9B9D-0A830C30C86C}" srcOrd="3" destOrd="0" parTransId="{C4ECAF62-8175-4643-A607-C4D8F74618EC}" sibTransId="{4615607F-926F-4122-BA2C-D9BD531FE416}"/>
    <dgm:cxn modelId="{ADD7041C-0549-4EAA-AC0A-137FC3A3CCB1}" srcId="{B55BC55D-0BB2-406E-9149-2F037CB49053}" destId="{18A5DFDA-BD31-4EE7-9EC4-F7E5B95AC355}" srcOrd="5" destOrd="0" parTransId="{BEEDADAB-7109-4DBD-B7D0-6C79686E6BE3}" sibTransId="{EFC4D7BA-CB0E-4CE5-A2CA-BCC07C41FC9A}"/>
    <dgm:cxn modelId="{1CD377C7-3165-418B-981F-1A0B07690118}" srcId="{B55BC55D-0BB2-406E-9149-2F037CB49053}" destId="{BD366910-2281-4917-BD26-2585B5A1FEB5}" srcOrd="0" destOrd="0" parTransId="{B3C1224D-A7B0-4EC8-943E-B575D6480127}" sibTransId="{85D5E2B6-2ED9-460B-8E92-1B9E6E291204}"/>
    <dgm:cxn modelId="{61B217D4-283E-407B-9F96-4EA2083BBD9D}" srcId="{B55BC55D-0BB2-406E-9149-2F037CB49053}" destId="{B59C5200-411C-40E3-9A9F-6E24CF000BAF}" srcOrd="4" destOrd="0" parTransId="{A37961FD-CAC4-4387-BB9A-A4C549D4181D}" sibTransId="{FF5BC6B3-6ECD-4A9B-A845-4FFD0D58EF7E}"/>
    <dgm:cxn modelId="{99CE1036-36D9-41E5-9306-64C9FFA5B9B6}" type="presParOf" srcId="{A596C4A0-9B14-4F77-A393-5ADF1394AA24}" destId="{4D0658F3-6712-4C6B-9B04-2D58627254B5}" srcOrd="0" destOrd="0" presId="urn:microsoft.com/office/officeart/2005/8/layout/hProcess9"/>
    <dgm:cxn modelId="{ABB4D209-BAA2-4616-811B-44961725AC58}" type="presParOf" srcId="{A596C4A0-9B14-4F77-A393-5ADF1394AA24}" destId="{4DC14C15-35C8-4A59-AB35-3EFBC6CE48DA}" srcOrd="1" destOrd="0" presId="urn:microsoft.com/office/officeart/2005/8/layout/hProcess9"/>
    <dgm:cxn modelId="{BEF8C545-4F86-4990-A451-FCDDBDB4923D}" type="presParOf" srcId="{4DC14C15-35C8-4A59-AB35-3EFBC6CE48DA}" destId="{D60ECD3E-DC59-4AF9-AE2A-0B35E0D26E03}" srcOrd="0" destOrd="0" presId="urn:microsoft.com/office/officeart/2005/8/layout/hProcess9"/>
    <dgm:cxn modelId="{9C3FF4AB-866D-4F7A-971D-5FC49D440904}" type="presParOf" srcId="{4DC14C15-35C8-4A59-AB35-3EFBC6CE48DA}" destId="{CD32C6AA-49F2-4D31-B4C8-4B6C62380163}" srcOrd="1" destOrd="0" presId="urn:microsoft.com/office/officeart/2005/8/layout/hProcess9"/>
    <dgm:cxn modelId="{60D730F9-5B9C-4605-8DF9-B449CED82E53}" type="presParOf" srcId="{4DC14C15-35C8-4A59-AB35-3EFBC6CE48DA}" destId="{3519661A-6255-4368-A5EA-4993A99688ED}" srcOrd="2" destOrd="0" presId="urn:microsoft.com/office/officeart/2005/8/layout/hProcess9"/>
    <dgm:cxn modelId="{78C029CC-AA9B-44D6-A46C-6E9B0CA62B38}" type="presParOf" srcId="{4DC14C15-35C8-4A59-AB35-3EFBC6CE48DA}" destId="{161C0535-A2F6-4083-AFD4-24D90E9F1B6E}" srcOrd="3" destOrd="0" presId="urn:microsoft.com/office/officeart/2005/8/layout/hProcess9"/>
    <dgm:cxn modelId="{1170AF49-DDAF-4ED3-8047-D1C5D02C5F91}" type="presParOf" srcId="{4DC14C15-35C8-4A59-AB35-3EFBC6CE48DA}" destId="{DE0512D8-FADF-4145-BCE9-4BB68774D112}" srcOrd="4" destOrd="0" presId="urn:microsoft.com/office/officeart/2005/8/layout/hProcess9"/>
    <dgm:cxn modelId="{00616B2C-085E-48D0-8BC1-5B89201B4C04}" type="presParOf" srcId="{4DC14C15-35C8-4A59-AB35-3EFBC6CE48DA}" destId="{24C55526-0EF8-4BE0-9970-AE29FC959DEF}" srcOrd="5" destOrd="0" presId="urn:microsoft.com/office/officeart/2005/8/layout/hProcess9"/>
    <dgm:cxn modelId="{94F69B17-A8A4-4BC4-97DC-E7B3E3D355A1}" type="presParOf" srcId="{4DC14C15-35C8-4A59-AB35-3EFBC6CE48DA}" destId="{D8928646-DE8E-493E-B64F-98EF244CE8E1}" srcOrd="6" destOrd="0" presId="urn:microsoft.com/office/officeart/2005/8/layout/hProcess9"/>
    <dgm:cxn modelId="{614F493D-752F-4F44-8AC4-5B3F09AA5FFC}" type="presParOf" srcId="{4DC14C15-35C8-4A59-AB35-3EFBC6CE48DA}" destId="{9C02CC81-F482-4EE8-8B04-BBC1F66B267C}" srcOrd="7" destOrd="0" presId="urn:microsoft.com/office/officeart/2005/8/layout/hProcess9"/>
    <dgm:cxn modelId="{BDBD8A0C-3FA4-4243-948F-311345855D04}" type="presParOf" srcId="{4DC14C15-35C8-4A59-AB35-3EFBC6CE48DA}" destId="{FD6867A3-F673-4689-B229-7FF23CC392A9}" srcOrd="8" destOrd="0" presId="urn:microsoft.com/office/officeart/2005/8/layout/hProcess9"/>
    <dgm:cxn modelId="{58CD2131-1158-48D2-86B1-854C531F9A84}" type="presParOf" srcId="{4DC14C15-35C8-4A59-AB35-3EFBC6CE48DA}" destId="{BE986F43-E10D-4413-BF5A-1ACAE45EEF2D}" srcOrd="9" destOrd="0" presId="urn:microsoft.com/office/officeart/2005/8/layout/hProcess9"/>
    <dgm:cxn modelId="{83B2E515-D68D-421A-8158-152CC2372556}" type="presParOf" srcId="{4DC14C15-35C8-4A59-AB35-3EFBC6CE48DA}" destId="{5BE45AEA-CBC1-40D1-99EF-5950C5F76DD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B4D04-0038-4355-94E6-9F0B8B7903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83F09EC-3098-4A29-8FEF-16EDBDE1089F}">
      <dgm:prSet phldrT="[Text]"/>
      <dgm:spPr/>
      <dgm:t>
        <a:bodyPr/>
        <a:lstStyle/>
        <a:p>
          <a:r>
            <a:rPr lang="en-US" dirty="0" smtClean="0"/>
            <a:t>Circumstances SCORE</a:t>
          </a:r>
          <a:endParaRPr lang="en-US" dirty="0"/>
        </a:p>
      </dgm:t>
    </dgm:pt>
    <dgm:pt modelId="{9CE8F80E-D3CB-4A29-8142-3A8C081B0658}" type="parTrans" cxnId="{512BDF00-D93C-436F-9004-9CAE78042473}">
      <dgm:prSet/>
      <dgm:spPr/>
      <dgm:t>
        <a:bodyPr/>
        <a:lstStyle/>
        <a:p>
          <a:endParaRPr lang="en-US"/>
        </a:p>
      </dgm:t>
    </dgm:pt>
    <dgm:pt modelId="{16B09340-7919-4EB2-B325-1C712ABD4DCD}" type="sibTrans" cxnId="{512BDF00-D93C-436F-9004-9CAE78042473}">
      <dgm:prSet/>
      <dgm:spPr/>
      <dgm:t>
        <a:bodyPr/>
        <a:lstStyle/>
        <a:p>
          <a:endParaRPr lang="en-US"/>
        </a:p>
      </dgm:t>
    </dgm:pt>
    <dgm:pt modelId="{85E827FD-E24E-41F9-9004-F1B7E1A38228}">
      <dgm:prSet phldrT="[Text]"/>
      <dgm:spPr/>
      <dgm:t>
        <a:bodyPr/>
        <a:lstStyle/>
        <a:p>
          <a:r>
            <a:rPr lang="en-AU" dirty="0" smtClean="0"/>
            <a:t>Physical health	</a:t>
          </a:r>
          <a:endParaRPr lang="en-US" dirty="0"/>
        </a:p>
      </dgm:t>
    </dgm:pt>
    <dgm:pt modelId="{9B4C09BA-D95B-43F7-908C-145790946929}" type="parTrans" cxnId="{E3C29F47-CF3F-4CDD-A483-04F0254E0422}">
      <dgm:prSet/>
      <dgm:spPr/>
      <dgm:t>
        <a:bodyPr/>
        <a:lstStyle/>
        <a:p>
          <a:endParaRPr lang="en-US"/>
        </a:p>
      </dgm:t>
    </dgm:pt>
    <dgm:pt modelId="{67885356-F54B-4226-B56F-C8C0C843DA07}" type="sibTrans" cxnId="{E3C29F47-CF3F-4CDD-A483-04F0254E0422}">
      <dgm:prSet/>
      <dgm:spPr/>
      <dgm:t>
        <a:bodyPr/>
        <a:lstStyle/>
        <a:p>
          <a:endParaRPr lang="en-US"/>
        </a:p>
      </dgm:t>
    </dgm:pt>
    <dgm:pt modelId="{B553A0F1-26D5-4B26-9B0D-06FE84A1F474}">
      <dgm:prSet phldrT="[Text]"/>
      <dgm:spPr/>
      <dgm:t>
        <a:bodyPr/>
        <a:lstStyle/>
        <a:p>
          <a:r>
            <a:rPr lang="en-AU" dirty="0" smtClean="0"/>
            <a:t>Financial resilience</a:t>
          </a:r>
          <a:endParaRPr lang="en-US" dirty="0"/>
        </a:p>
      </dgm:t>
    </dgm:pt>
    <dgm:pt modelId="{365D0A1A-0353-42ED-B6C3-E9DDDB2C81CB}" type="parTrans" cxnId="{48AD776A-3DFA-432F-9A91-D9BBCEEC43B8}">
      <dgm:prSet/>
      <dgm:spPr/>
      <dgm:t>
        <a:bodyPr/>
        <a:lstStyle/>
        <a:p>
          <a:endParaRPr lang="en-US"/>
        </a:p>
      </dgm:t>
    </dgm:pt>
    <dgm:pt modelId="{1BFEB6A9-E469-43A5-9202-340B2B3CA132}" type="sibTrans" cxnId="{48AD776A-3DFA-432F-9A91-D9BBCEEC43B8}">
      <dgm:prSet/>
      <dgm:spPr/>
      <dgm:t>
        <a:bodyPr/>
        <a:lstStyle/>
        <a:p>
          <a:endParaRPr lang="en-US"/>
        </a:p>
      </dgm:t>
    </dgm:pt>
    <dgm:pt modelId="{24CEABD9-F375-4D70-980A-BE6FB692339B}">
      <dgm:prSet phldrT="[Text]"/>
      <dgm:spPr/>
      <dgm:t>
        <a:bodyPr/>
        <a:lstStyle/>
        <a:p>
          <a:r>
            <a:rPr lang="en-US" dirty="0" smtClean="0"/>
            <a:t>Goals SCORE</a:t>
          </a:r>
          <a:endParaRPr lang="en-US" dirty="0"/>
        </a:p>
      </dgm:t>
    </dgm:pt>
    <dgm:pt modelId="{B0D6BDF4-F397-4879-ADD8-DE3FE0BC44FB}" type="parTrans" cxnId="{9E594ACA-19E5-4219-A06A-36A502BE9737}">
      <dgm:prSet/>
      <dgm:spPr/>
      <dgm:t>
        <a:bodyPr/>
        <a:lstStyle/>
        <a:p>
          <a:endParaRPr lang="en-US"/>
        </a:p>
      </dgm:t>
    </dgm:pt>
    <dgm:pt modelId="{58F16B9A-D9E5-4F37-98A8-BA48B2235C98}" type="sibTrans" cxnId="{9E594ACA-19E5-4219-A06A-36A502BE9737}">
      <dgm:prSet/>
      <dgm:spPr/>
      <dgm:t>
        <a:bodyPr/>
        <a:lstStyle/>
        <a:p>
          <a:endParaRPr lang="en-US"/>
        </a:p>
      </dgm:t>
    </dgm:pt>
    <dgm:pt modelId="{16393E6F-087A-4053-8D38-E606C5058F18}">
      <dgm:prSet phldrT="[Text]"/>
      <dgm:spPr/>
      <dgm:t>
        <a:bodyPr/>
        <a:lstStyle/>
        <a:p>
          <a:r>
            <a:rPr lang="en-AU" dirty="0" smtClean="0"/>
            <a:t>Knowledge and access to information</a:t>
          </a:r>
          <a:endParaRPr lang="en-US" dirty="0"/>
        </a:p>
      </dgm:t>
    </dgm:pt>
    <dgm:pt modelId="{D11628C7-8A8B-43A8-9AD5-1FCA01889E35}" type="parTrans" cxnId="{7052290E-AA64-4C3A-80B9-1D74F51C21DF}">
      <dgm:prSet/>
      <dgm:spPr/>
      <dgm:t>
        <a:bodyPr/>
        <a:lstStyle/>
        <a:p>
          <a:endParaRPr lang="en-US"/>
        </a:p>
      </dgm:t>
    </dgm:pt>
    <dgm:pt modelId="{4188EDC6-EBFE-43D1-A732-090A15B0FE1F}" type="sibTrans" cxnId="{7052290E-AA64-4C3A-80B9-1D74F51C21DF}">
      <dgm:prSet/>
      <dgm:spPr/>
      <dgm:t>
        <a:bodyPr/>
        <a:lstStyle/>
        <a:p>
          <a:endParaRPr lang="en-US"/>
        </a:p>
      </dgm:t>
    </dgm:pt>
    <dgm:pt modelId="{3B1682AC-550E-4493-95BF-429C7B31B90E}">
      <dgm:prSet/>
      <dgm:spPr/>
      <dgm:t>
        <a:bodyPr/>
        <a:lstStyle/>
        <a:p>
          <a:r>
            <a:rPr lang="en-AU" smtClean="0"/>
            <a:t>Skills</a:t>
          </a:r>
          <a:endParaRPr lang="en-AU" dirty="0"/>
        </a:p>
      </dgm:t>
    </dgm:pt>
    <dgm:pt modelId="{8DF9A242-1ACF-4BBD-9178-3C2AC2F0548B}" type="parTrans" cxnId="{F7BEF0D8-7C2A-416F-A6EF-C3B9A12B027C}">
      <dgm:prSet/>
      <dgm:spPr/>
      <dgm:t>
        <a:bodyPr/>
        <a:lstStyle/>
        <a:p>
          <a:endParaRPr lang="en-US"/>
        </a:p>
      </dgm:t>
    </dgm:pt>
    <dgm:pt modelId="{869F9265-7E8F-4364-BFA9-01D17B64904E}" type="sibTrans" cxnId="{F7BEF0D8-7C2A-416F-A6EF-C3B9A12B027C}">
      <dgm:prSet/>
      <dgm:spPr/>
      <dgm:t>
        <a:bodyPr/>
        <a:lstStyle/>
        <a:p>
          <a:endParaRPr lang="en-US"/>
        </a:p>
      </dgm:t>
    </dgm:pt>
    <dgm:pt modelId="{62A059B4-8886-4CE5-A031-9E6DC7004D82}">
      <dgm:prSet/>
      <dgm:spPr/>
      <dgm:t>
        <a:bodyPr/>
        <a:lstStyle/>
        <a:p>
          <a:r>
            <a:rPr lang="en-AU" smtClean="0"/>
            <a:t>Behaviours</a:t>
          </a:r>
          <a:endParaRPr lang="en-AU" dirty="0"/>
        </a:p>
      </dgm:t>
    </dgm:pt>
    <dgm:pt modelId="{7196C887-2CA9-47D6-A803-7AD19230D398}" type="parTrans" cxnId="{540A28B5-273F-4626-8782-B4405A11B3CA}">
      <dgm:prSet/>
      <dgm:spPr/>
      <dgm:t>
        <a:bodyPr/>
        <a:lstStyle/>
        <a:p>
          <a:endParaRPr lang="en-US"/>
        </a:p>
      </dgm:t>
    </dgm:pt>
    <dgm:pt modelId="{D5D566A4-BD2B-4D87-B4B3-3FD75F350303}" type="sibTrans" cxnId="{540A28B5-273F-4626-8782-B4405A11B3CA}">
      <dgm:prSet/>
      <dgm:spPr/>
      <dgm:t>
        <a:bodyPr/>
        <a:lstStyle/>
        <a:p>
          <a:endParaRPr lang="en-US"/>
        </a:p>
      </dgm:t>
    </dgm:pt>
    <dgm:pt modelId="{99AE76A0-134D-4FB9-BBBC-6C8E7B3B9156}">
      <dgm:prSet/>
      <dgm:spPr/>
      <dgm:t>
        <a:bodyPr/>
        <a:lstStyle/>
        <a:p>
          <a:r>
            <a:rPr lang="en-AU" smtClean="0"/>
            <a:t>Empowerment, choice and control to make own decisions</a:t>
          </a:r>
          <a:endParaRPr lang="en-AU" dirty="0"/>
        </a:p>
      </dgm:t>
    </dgm:pt>
    <dgm:pt modelId="{51842247-162B-42C8-A77D-53D9F6A02C6F}" type="parTrans" cxnId="{595311B7-ABCD-435E-8AC9-C452EFD26E2E}">
      <dgm:prSet/>
      <dgm:spPr/>
      <dgm:t>
        <a:bodyPr/>
        <a:lstStyle/>
        <a:p>
          <a:endParaRPr lang="en-US"/>
        </a:p>
      </dgm:t>
    </dgm:pt>
    <dgm:pt modelId="{B1A8CAA2-5602-40A6-81B8-760F4374887D}" type="sibTrans" cxnId="{595311B7-ABCD-435E-8AC9-C452EFD26E2E}">
      <dgm:prSet/>
      <dgm:spPr/>
      <dgm:t>
        <a:bodyPr/>
        <a:lstStyle/>
        <a:p>
          <a:endParaRPr lang="en-US"/>
        </a:p>
      </dgm:t>
    </dgm:pt>
    <dgm:pt modelId="{D7DD89F2-005B-4DBC-BD70-0FA313941BA3}">
      <dgm:prSet/>
      <dgm:spPr/>
      <dgm:t>
        <a:bodyPr/>
        <a:lstStyle/>
        <a:p>
          <a:r>
            <a:rPr lang="en-AU" smtClean="0"/>
            <a:t>Engagement with support services</a:t>
          </a:r>
          <a:endParaRPr lang="en-AU" dirty="0"/>
        </a:p>
      </dgm:t>
    </dgm:pt>
    <dgm:pt modelId="{F4DFCD63-4B85-4028-8006-5CEFA0AA1480}" type="parTrans" cxnId="{BABE8CFD-152C-4E8E-8985-26CE9A5CCF28}">
      <dgm:prSet/>
      <dgm:spPr/>
      <dgm:t>
        <a:bodyPr/>
        <a:lstStyle/>
        <a:p>
          <a:endParaRPr lang="en-US"/>
        </a:p>
      </dgm:t>
    </dgm:pt>
    <dgm:pt modelId="{33D221DA-374D-4B7D-A2B3-E19DBD6864D9}" type="sibTrans" cxnId="{BABE8CFD-152C-4E8E-8985-26CE9A5CCF28}">
      <dgm:prSet/>
      <dgm:spPr/>
      <dgm:t>
        <a:bodyPr/>
        <a:lstStyle/>
        <a:p>
          <a:endParaRPr lang="en-US"/>
        </a:p>
      </dgm:t>
    </dgm:pt>
    <dgm:pt modelId="{875AFADD-8FE5-4A9B-A9A3-D1ACAA76B20B}">
      <dgm:prSet/>
      <dgm:spPr/>
      <dgm:t>
        <a:bodyPr/>
        <a:lstStyle/>
        <a:p>
          <a:r>
            <a:rPr lang="en-AU" dirty="0" smtClean="0"/>
            <a:t>Impact of immediate crisis</a:t>
          </a:r>
          <a:endParaRPr lang="en-AU" dirty="0"/>
        </a:p>
      </dgm:t>
    </dgm:pt>
    <dgm:pt modelId="{12654797-6F3F-4F29-924C-3299A1C9545C}" type="parTrans" cxnId="{065206C9-C0CE-424E-8B4E-AF92D87FCC3C}">
      <dgm:prSet/>
      <dgm:spPr/>
      <dgm:t>
        <a:bodyPr/>
        <a:lstStyle/>
        <a:p>
          <a:endParaRPr lang="en-US"/>
        </a:p>
      </dgm:t>
    </dgm:pt>
    <dgm:pt modelId="{8C7D7F04-C396-46B8-9837-23BE4C217E15}" type="sibTrans" cxnId="{065206C9-C0CE-424E-8B4E-AF92D87FCC3C}">
      <dgm:prSet/>
      <dgm:spPr/>
      <dgm:t>
        <a:bodyPr/>
        <a:lstStyle/>
        <a:p>
          <a:endParaRPr lang="en-US"/>
        </a:p>
      </dgm:t>
    </dgm:pt>
    <dgm:pt modelId="{576E72F0-9507-49FE-80DE-901755D6A280}">
      <dgm:prSet/>
      <dgm:spPr/>
      <dgm:t>
        <a:bodyPr/>
        <a:lstStyle/>
        <a:p>
          <a:r>
            <a:rPr lang="en-AU" smtClean="0"/>
            <a:t>Mental health, wellbeing and self-care</a:t>
          </a:r>
          <a:endParaRPr lang="en-AU" dirty="0"/>
        </a:p>
      </dgm:t>
    </dgm:pt>
    <dgm:pt modelId="{19EAB1D3-360A-430A-A83D-22754D2A8762}" type="parTrans" cxnId="{CE74DA89-40C6-42BD-95D7-160E75865A3B}">
      <dgm:prSet/>
      <dgm:spPr/>
      <dgm:t>
        <a:bodyPr/>
        <a:lstStyle/>
        <a:p>
          <a:endParaRPr lang="en-US"/>
        </a:p>
      </dgm:t>
    </dgm:pt>
    <dgm:pt modelId="{0B8FB2A0-3278-4655-92F4-AFDE992D4AF6}" type="sibTrans" cxnId="{CE74DA89-40C6-42BD-95D7-160E75865A3B}">
      <dgm:prSet/>
      <dgm:spPr/>
      <dgm:t>
        <a:bodyPr/>
        <a:lstStyle/>
        <a:p>
          <a:endParaRPr lang="en-US"/>
        </a:p>
      </dgm:t>
    </dgm:pt>
    <dgm:pt modelId="{C47E4A43-22BC-4336-BA75-5EDFFA47E4CB}">
      <dgm:prSet/>
      <dgm:spPr/>
      <dgm:t>
        <a:bodyPr/>
        <a:lstStyle/>
        <a:p>
          <a:r>
            <a:rPr lang="en-AU" dirty="0" smtClean="0"/>
            <a:t>Personal and family safety</a:t>
          </a:r>
          <a:endParaRPr lang="en-AU" dirty="0"/>
        </a:p>
      </dgm:t>
    </dgm:pt>
    <dgm:pt modelId="{6EDFA8C2-8B03-4D47-ADB0-4EAC0ADC631B}" type="parTrans" cxnId="{5B7F2969-2768-4649-B9F0-501DF49F3F59}">
      <dgm:prSet/>
      <dgm:spPr/>
      <dgm:t>
        <a:bodyPr/>
        <a:lstStyle/>
        <a:p>
          <a:endParaRPr lang="en-US"/>
        </a:p>
      </dgm:t>
    </dgm:pt>
    <dgm:pt modelId="{15AF6901-0438-4F9A-B57F-174CEAE8FC57}" type="sibTrans" cxnId="{5B7F2969-2768-4649-B9F0-501DF49F3F59}">
      <dgm:prSet/>
      <dgm:spPr/>
      <dgm:t>
        <a:bodyPr/>
        <a:lstStyle/>
        <a:p>
          <a:endParaRPr lang="en-US"/>
        </a:p>
      </dgm:t>
    </dgm:pt>
    <dgm:pt modelId="{B5E8DA06-4B94-478E-B979-3073120989C9}">
      <dgm:prSet/>
      <dgm:spPr/>
      <dgm:t>
        <a:bodyPr/>
        <a:lstStyle/>
        <a:p>
          <a:r>
            <a:rPr lang="en-AU" dirty="0" smtClean="0"/>
            <a:t>Age-appropriate development</a:t>
          </a:r>
          <a:endParaRPr lang="en-AU" dirty="0"/>
        </a:p>
      </dgm:t>
    </dgm:pt>
    <dgm:pt modelId="{D07E2EB9-0560-474E-AA50-A68FDCDA4301}" type="parTrans" cxnId="{6EFA068A-4E87-44FB-834F-1A9F551554D2}">
      <dgm:prSet/>
      <dgm:spPr/>
      <dgm:t>
        <a:bodyPr/>
        <a:lstStyle/>
        <a:p>
          <a:endParaRPr lang="en-US"/>
        </a:p>
      </dgm:t>
    </dgm:pt>
    <dgm:pt modelId="{60083A8A-9821-41BE-95C5-5B1F5C27DAF1}" type="sibTrans" cxnId="{6EFA068A-4E87-44FB-834F-1A9F551554D2}">
      <dgm:prSet/>
      <dgm:spPr/>
      <dgm:t>
        <a:bodyPr/>
        <a:lstStyle/>
        <a:p>
          <a:endParaRPr lang="en-US"/>
        </a:p>
      </dgm:t>
    </dgm:pt>
    <dgm:pt modelId="{CBB1AFE0-6B7C-433B-A7E4-8CC4AA86E37F}">
      <dgm:prSet/>
      <dgm:spPr/>
      <dgm:t>
        <a:bodyPr/>
        <a:lstStyle/>
        <a:p>
          <a:r>
            <a:rPr lang="en-AU" smtClean="0"/>
            <a:t>Community participation and networks</a:t>
          </a:r>
          <a:endParaRPr lang="en-AU" dirty="0"/>
        </a:p>
      </dgm:t>
    </dgm:pt>
    <dgm:pt modelId="{262D80CA-B325-4DA8-A30B-538367FC58B6}" type="parTrans" cxnId="{FB475F04-75D9-49E7-B58A-2D4CAB103B80}">
      <dgm:prSet/>
      <dgm:spPr/>
      <dgm:t>
        <a:bodyPr/>
        <a:lstStyle/>
        <a:p>
          <a:endParaRPr lang="en-US"/>
        </a:p>
      </dgm:t>
    </dgm:pt>
    <dgm:pt modelId="{699AADF0-094C-435F-A9BE-F8355B9B8777}" type="sibTrans" cxnId="{FB475F04-75D9-49E7-B58A-2D4CAB103B80}">
      <dgm:prSet/>
      <dgm:spPr/>
      <dgm:t>
        <a:bodyPr/>
        <a:lstStyle/>
        <a:p>
          <a:endParaRPr lang="en-US"/>
        </a:p>
      </dgm:t>
    </dgm:pt>
    <dgm:pt modelId="{D20E3E5E-F460-4CEC-ABFA-F314831D856D}">
      <dgm:prSet/>
      <dgm:spPr/>
      <dgm:t>
        <a:bodyPr/>
        <a:lstStyle/>
        <a:p>
          <a:r>
            <a:rPr lang="en-AU" dirty="0" smtClean="0"/>
            <a:t>Family functioning</a:t>
          </a:r>
          <a:endParaRPr lang="en-AU" dirty="0"/>
        </a:p>
      </dgm:t>
    </dgm:pt>
    <dgm:pt modelId="{EB4BB8F2-ED54-4D4E-9594-27447C5AC3B6}" type="parTrans" cxnId="{D4D23605-5A44-4485-9F88-77AB3ED93281}">
      <dgm:prSet/>
      <dgm:spPr/>
      <dgm:t>
        <a:bodyPr/>
        <a:lstStyle/>
        <a:p>
          <a:endParaRPr lang="en-US"/>
        </a:p>
      </dgm:t>
    </dgm:pt>
    <dgm:pt modelId="{BFCF6CA2-3064-48AD-A626-C0D902B34C44}" type="sibTrans" cxnId="{D4D23605-5A44-4485-9F88-77AB3ED93281}">
      <dgm:prSet/>
      <dgm:spPr/>
      <dgm:t>
        <a:bodyPr/>
        <a:lstStyle/>
        <a:p>
          <a:endParaRPr lang="en-US"/>
        </a:p>
      </dgm:t>
    </dgm:pt>
    <dgm:pt modelId="{56E22595-1F6D-4255-A7F6-6015C967C54F}">
      <dgm:prSet/>
      <dgm:spPr/>
      <dgm:t>
        <a:bodyPr/>
        <a:lstStyle/>
        <a:p>
          <a:r>
            <a:rPr lang="en-AU" smtClean="0"/>
            <a:t>Employment</a:t>
          </a:r>
          <a:endParaRPr lang="en-AU" dirty="0"/>
        </a:p>
      </dgm:t>
    </dgm:pt>
    <dgm:pt modelId="{1D9B8348-766F-4644-A33A-462976825B1D}" type="parTrans" cxnId="{145B87A7-1078-4C3D-B851-0DD6EBEEF860}">
      <dgm:prSet/>
      <dgm:spPr/>
      <dgm:t>
        <a:bodyPr/>
        <a:lstStyle/>
        <a:p>
          <a:endParaRPr lang="en-US"/>
        </a:p>
      </dgm:t>
    </dgm:pt>
    <dgm:pt modelId="{F1BEAE9F-589D-4798-8243-93317F9419EC}" type="sibTrans" cxnId="{145B87A7-1078-4C3D-B851-0DD6EBEEF860}">
      <dgm:prSet/>
      <dgm:spPr/>
      <dgm:t>
        <a:bodyPr/>
        <a:lstStyle/>
        <a:p>
          <a:endParaRPr lang="en-US"/>
        </a:p>
      </dgm:t>
    </dgm:pt>
    <dgm:pt modelId="{81162F09-AA8A-4F70-A622-F793BED3A315}">
      <dgm:prSet/>
      <dgm:spPr/>
      <dgm:t>
        <a:bodyPr/>
        <a:lstStyle/>
        <a:p>
          <a:r>
            <a:rPr lang="en-AU" smtClean="0"/>
            <a:t>Education and skills training</a:t>
          </a:r>
          <a:endParaRPr lang="en-AU" dirty="0"/>
        </a:p>
      </dgm:t>
    </dgm:pt>
    <dgm:pt modelId="{23E954FB-408C-42BB-A13F-7125F9A0FC8C}" type="parTrans" cxnId="{E77CB33A-45B9-440D-AA1D-DDE8B67ACFE8}">
      <dgm:prSet/>
      <dgm:spPr/>
      <dgm:t>
        <a:bodyPr/>
        <a:lstStyle/>
        <a:p>
          <a:endParaRPr lang="en-US"/>
        </a:p>
      </dgm:t>
    </dgm:pt>
    <dgm:pt modelId="{BEC83494-5BBC-453B-8A7B-AC45931CF0F2}" type="sibTrans" cxnId="{E77CB33A-45B9-440D-AA1D-DDE8B67ACFE8}">
      <dgm:prSet/>
      <dgm:spPr/>
      <dgm:t>
        <a:bodyPr/>
        <a:lstStyle/>
        <a:p>
          <a:endParaRPr lang="en-US"/>
        </a:p>
      </dgm:t>
    </dgm:pt>
    <dgm:pt modelId="{D7020321-1C8F-45DB-A8F8-EBB8A06050C6}">
      <dgm:prSet/>
      <dgm:spPr/>
      <dgm:t>
        <a:bodyPr/>
        <a:lstStyle/>
        <a:p>
          <a:r>
            <a:rPr lang="en-AU" smtClean="0"/>
            <a:t>Material wellbeing and necessities</a:t>
          </a:r>
          <a:endParaRPr lang="en-AU" dirty="0"/>
        </a:p>
      </dgm:t>
    </dgm:pt>
    <dgm:pt modelId="{E7F5AE77-747C-4D12-A8A4-9E7C132B5D40}" type="parTrans" cxnId="{6EF4128E-0C9C-44A8-9CE4-ED36A357B288}">
      <dgm:prSet/>
      <dgm:spPr/>
      <dgm:t>
        <a:bodyPr/>
        <a:lstStyle/>
        <a:p>
          <a:endParaRPr lang="en-US"/>
        </a:p>
      </dgm:t>
    </dgm:pt>
    <dgm:pt modelId="{9E7BFB21-7BEF-49A1-AAAD-6C4B8567D976}" type="sibTrans" cxnId="{6EF4128E-0C9C-44A8-9CE4-ED36A357B288}">
      <dgm:prSet/>
      <dgm:spPr/>
      <dgm:t>
        <a:bodyPr/>
        <a:lstStyle/>
        <a:p>
          <a:endParaRPr lang="en-US"/>
        </a:p>
      </dgm:t>
    </dgm:pt>
    <dgm:pt modelId="{374ACBE6-CD30-4F0B-811F-D7F53015F36E}">
      <dgm:prSet/>
      <dgm:spPr/>
      <dgm:t>
        <a:bodyPr/>
        <a:lstStyle/>
        <a:p>
          <a:r>
            <a:rPr lang="en-AU" dirty="0" smtClean="0"/>
            <a:t>Housing</a:t>
          </a:r>
          <a:endParaRPr lang="en-AU" dirty="0"/>
        </a:p>
      </dgm:t>
    </dgm:pt>
    <dgm:pt modelId="{DC5CC1C6-EDC5-48FA-8AB8-2DC7A0AA6A9C}" type="parTrans" cxnId="{16FA0774-F42C-4004-A394-684A3556D6C1}">
      <dgm:prSet/>
      <dgm:spPr/>
      <dgm:t>
        <a:bodyPr/>
        <a:lstStyle/>
        <a:p>
          <a:endParaRPr lang="en-US"/>
        </a:p>
      </dgm:t>
    </dgm:pt>
    <dgm:pt modelId="{554DE965-678C-4AE7-9B5B-0C963087AEA6}" type="sibTrans" cxnId="{16FA0774-F42C-4004-A394-684A3556D6C1}">
      <dgm:prSet/>
      <dgm:spPr/>
      <dgm:t>
        <a:bodyPr/>
        <a:lstStyle/>
        <a:p>
          <a:endParaRPr lang="en-US"/>
        </a:p>
      </dgm:t>
    </dgm:pt>
    <dgm:pt modelId="{2C8A6C8E-3D57-4FA1-863F-EABA22094BA8}" type="pres">
      <dgm:prSet presAssocID="{ABAB4D04-0038-4355-94E6-9F0B8B790384}" presName="Name0" presStyleCnt="0">
        <dgm:presLayoutVars>
          <dgm:dir/>
          <dgm:animLvl val="lvl"/>
          <dgm:resizeHandles val="exact"/>
        </dgm:presLayoutVars>
      </dgm:prSet>
      <dgm:spPr/>
      <dgm:t>
        <a:bodyPr/>
        <a:lstStyle/>
        <a:p>
          <a:endParaRPr lang="en-US"/>
        </a:p>
      </dgm:t>
    </dgm:pt>
    <dgm:pt modelId="{85C1CABA-8428-4F1E-8529-29DF2ACB116F}" type="pres">
      <dgm:prSet presAssocID="{883F09EC-3098-4A29-8FEF-16EDBDE1089F}" presName="composite" presStyleCnt="0"/>
      <dgm:spPr/>
    </dgm:pt>
    <dgm:pt modelId="{4803AB60-C983-47D1-8716-3E94DE2E7FEF}" type="pres">
      <dgm:prSet presAssocID="{883F09EC-3098-4A29-8FEF-16EDBDE1089F}" presName="parTx" presStyleLbl="alignNode1" presStyleIdx="0" presStyleCnt="2">
        <dgm:presLayoutVars>
          <dgm:chMax val="0"/>
          <dgm:chPref val="0"/>
          <dgm:bulletEnabled val="1"/>
        </dgm:presLayoutVars>
      </dgm:prSet>
      <dgm:spPr/>
      <dgm:t>
        <a:bodyPr/>
        <a:lstStyle/>
        <a:p>
          <a:endParaRPr lang="en-US"/>
        </a:p>
      </dgm:t>
    </dgm:pt>
    <dgm:pt modelId="{97AF3AE7-2B0A-4CA7-9844-92527493BB50}" type="pres">
      <dgm:prSet presAssocID="{883F09EC-3098-4A29-8FEF-16EDBDE1089F}" presName="desTx" presStyleLbl="alignAccFollowNode1" presStyleIdx="0" presStyleCnt="2">
        <dgm:presLayoutVars>
          <dgm:bulletEnabled val="1"/>
        </dgm:presLayoutVars>
      </dgm:prSet>
      <dgm:spPr/>
      <dgm:t>
        <a:bodyPr/>
        <a:lstStyle/>
        <a:p>
          <a:endParaRPr lang="en-US"/>
        </a:p>
      </dgm:t>
    </dgm:pt>
    <dgm:pt modelId="{3A7B3A90-D86A-485B-B29C-07030189A302}" type="pres">
      <dgm:prSet presAssocID="{16B09340-7919-4EB2-B325-1C712ABD4DCD}" presName="space" presStyleCnt="0"/>
      <dgm:spPr/>
    </dgm:pt>
    <dgm:pt modelId="{AC9F316A-CB0F-4D0D-9039-DA7487D81675}" type="pres">
      <dgm:prSet presAssocID="{24CEABD9-F375-4D70-980A-BE6FB692339B}" presName="composite" presStyleCnt="0"/>
      <dgm:spPr/>
    </dgm:pt>
    <dgm:pt modelId="{06F5CFBD-8CC7-4E5B-B4F7-A685A98C7D4D}" type="pres">
      <dgm:prSet presAssocID="{24CEABD9-F375-4D70-980A-BE6FB692339B}" presName="parTx" presStyleLbl="alignNode1" presStyleIdx="1" presStyleCnt="2">
        <dgm:presLayoutVars>
          <dgm:chMax val="0"/>
          <dgm:chPref val="0"/>
          <dgm:bulletEnabled val="1"/>
        </dgm:presLayoutVars>
      </dgm:prSet>
      <dgm:spPr/>
      <dgm:t>
        <a:bodyPr/>
        <a:lstStyle/>
        <a:p>
          <a:endParaRPr lang="en-US"/>
        </a:p>
      </dgm:t>
    </dgm:pt>
    <dgm:pt modelId="{19579027-F311-4FB0-9237-38EEDF6FE5A9}" type="pres">
      <dgm:prSet presAssocID="{24CEABD9-F375-4D70-980A-BE6FB692339B}" presName="desTx" presStyleLbl="alignAccFollowNode1" presStyleIdx="1" presStyleCnt="2">
        <dgm:presLayoutVars>
          <dgm:bulletEnabled val="1"/>
        </dgm:presLayoutVars>
      </dgm:prSet>
      <dgm:spPr/>
      <dgm:t>
        <a:bodyPr/>
        <a:lstStyle/>
        <a:p>
          <a:endParaRPr lang="en-US"/>
        </a:p>
      </dgm:t>
    </dgm:pt>
  </dgm:ptLst>
  <dgm:cxnLst>
    <dgm:cxn modelId="{2DC2E0F9-E8B5-4731-BFB3-8C3960F7C7DD}" type="presOf" srcId="{16393E6F-087A-4053-8D38-E606C5058F18}" destId="{19579027-F311-4FB0-9237-38EEDF6FE5A9}" srcOrd="0" destOrd="0" presId="urn:microsoft.com/office/officeart/2005/8/layout/hList1"/>
    <dgm:cxn modelId="{E3C29F47-CF3F-4CDD-A483-04F0254E0422}" srcId="{883F09EC-3098-4A29-8FEF-16EDBDE1089F}" destId="{85E827FD-E24E-41F9-9004-F1B7E1A38228}" srcOrd="0" destOrd="0" parTransId="{9B4C09BA-D95B-43F7-908C-145790946929}" sibTransId="{67885356-F54B-4226-B56F-C8C0C843DA07}"/>
    <dgm:cxn modelId="{A69CDDF7-9108-4F7B-B77F-F6740F02D5BE}" type="presOf" srcId="{99AE76A0-134D-4FB9-BBBC-6C8E7B3B9156}" destId="{19579027-F311-4FB0-9237-38EEDF6FE5A9}" srcOrd="0" destOrd="3" presId="urn:microsoft.com/office/officeart/2005/8/layout/hList1"/>
    <dgm:cxn modelId="{1DF2D3CF-0000-41E7-9824-07BA0CFC7546}" type="presOf" srcId="{B5E8DA06-4B94-478E-B979-3073120989C9}" destId="{97AF3AE7-2B0A-4CA7-9844-92527493BB50}" srcOrd="0" destOrd="3" presId="urn:microsoft.com/office/officeart/2005/8/layout/hList1"/>
    <dgm:cxn modelId="{9E594ACA-19E5-4219-A06A-36A502BE9737}" srcId="{ABAB4D04-0038-4355-94E6-9F0B8B790384}" destId="{24CEABD9-F375-4D70-980A-BE6FB692339B}" srcOrd="1" destOrd="0" parTransId="{B0D6BDF4-F397-4879-ADD8-DE3FE0BC44FB}" sibTransId="{58F16B9A-D9E5-4F37-98A8-BA48B2235C98}"/>
    <dgm:cxn modelId="{7052290E-AA64-4C3A-80B9-1D74F51C21DF}" srcId="{24CEABD9-F375-4D70-980A-BE6FB692339B}" destId="{16393E6F-087A-4053-8D38-E606C5058F18}" srcOrd="0" destOrd="0" parTransId="{D11628C7-8A8B-43A8-9AD5-1FCA01889E35}" sibTransId="{4188EDC6-EBFE-43D1-A732-090A15B0FE1F}"/>
    <dgm:cxn modelId="{9C7BB637-DC74-4AA0-A8B2-AA95EEF93C1A}" type="presOf" srcId="{D7DD89F2-005B-4DBC-BD70-0FA313941BA3}" destId="{19579027-F311-4FB0-9237-38EEDF6FE5A9}" srcOrd="0" destOrd="4" presId="urn:microsoft.com/office/officeart/2005/8/layout/hList1"/>
    <dgm:cxn modelId="{E65128E6-DB64-434F-94D3-9E5BC812E6AA}" type="presOf" srcId="{B553A0F1-26D5-4B26-9B0D-06FE84A1F474}" destId="{97AF3AE7-2B0A-4CA7-9844-92527493BB50}" srcOrd="0" destOrd="6" presId="urn:microsoft.com/office/officeart/2005/8/layout/hList1"/>
    <dgm:cxn modelId="{699EA7D1-9D97-4B20-919B-809065168CBA}" type="presOf" srcId="{C47E4A43-22BC-4336-BA75-5EDFFA47E4CB}" destId="{97AF3AE7-2B0A-4CA7-9844-92527493BB50}" srcOrd="0" destOrd="2" presId="urn:microsoft.com/office/officeart/2005/8/layout/hList1"/>
    <dgm:cxn modelId="{46435401-DCB4-4061-9383-547626723997}" type="presOf" srcId="{ABAB4D04-0038-4355-94E6-9F0B8B790384}" destId="{2C8A6C8E-3D57-4FA1-863F-EABA22094BA8}" srcOrd="0" destOrd="0" presId="urn:microsoft.com/office/officeart/2005/8/layout/hList1"/>
    <dgm:cxn modelId="{145B87A7-1078-4C3D-B851-0DD6EBEEF860}" srcId="{883F09EC-3098-4A29-8FEF-16EDBDE1089F}" destId="{56E22595-1F6D-4255-A7F6-6015C967C54F}" srcOrd="7" destOrd="0" parTransId="{1D9B8348-766F-4644-A33A-462976825B1D}" sibTransId="{F1BEAE9F-589D-4798-8243-93317F9419EC}"/>
    <dgm:cxn modelId="{5B7F2969-2768-4649-B9F0-501DF49F3F59}" srcId="{883F09EC-3098-4A29-8FEF-16EDBDE1089F}" destId="{C47E4A43-22BC-4336-BA75-5EDFFA47E4CB}" srcOrd="2" destOrd="0" parTransId="{6EDFA8C2-8B03-4D47-ADB0-4EAC0ADC631B}" sibTransId="{15AF6901-0438-4F9A-B57F-174CEAE8FC57}"/>
    <dgm:cxn modelId="{FEF35659-1E4C-464F-BB34-7B0F19343903}" type="presOf" srcId="{374ACBE6-CD30-4F0B-811F-D7F53015F36E}" destId="{97AF3AE7-2B0A-4CA7-9844-92527493BB50}" srcOrd="0" destOrd="10" presId="urn:microsoft.com/office/officeart/2005/8/layout/hList1"/>
    <dgm:cxn modelId="{BABE8CFD-152C-4E8E-8985-26CE9A5CCF28}" srcId="{24CEABD9-F375-4D70-980A-BE6FB692339B}" destId="{D7DD89F2-005B-4DBC-BD70-0FA313941BA3}" srcOrd="4" destOrd="0" parTransId="{F4DFCD63-4B85-4028-8006-5CEFA0AA1480}" sibTransId="{33D221DA-374D-4B7D-A2B3-E19DBD6864D9}"/>
    <dgm:cxn modelId="{E006946A-CA81-4F32-8D3A-E377708C0232}" type="presOf" srcId="{81162F09-AA8A-4F70-A622-F793BED3A315}" destId="{97AF3AE7-2B0A-4CA7-9844-92527493BB50}" srcOrd="0" destOrd="8" presId="urn:microsoft.com/office/officeart/2005/8/layout/hList1"/>
    <dgm:cxn modelId="{30E6DEE6-9D67-4744-9C1E-2437CB0E554D}" type="presOf" srcId="{3B1682AC-550E-4493-95BF-429C7B31B90E}" destId="{19579027-F311-4FB0-9237-38EEDF6FE5A9}" srcOrd="0" destOrd="1" presId="urn:microsoft.com/office/officeart/2005/8/layout/hList1"/>
    <dgm:cxn modelId="{CE74DA89-40C6-42BD-95D7-160E75865A3B}" srcId="{883F09EC-3098-4A29-8FEF-16EDBDE1089F}" destId="{576E72F0-9507-49FE-80DE-901755D6A280}" srcOrd="1" destOrd="0" parTransId="{19EAB1D3-360A-430A-A83D-22754D2A8762}" sibTransId="{0B8FB2A0-3278-4655-92F4-AFDE992D4AF6}"/>
    <dgm:cxn modelId="{6DBD6C8B-670A-4157-8ACF-61CE670C2484}" type="presOf" srcId="{D7020321-1C8F-45DB-A8F8-EBB8A06050C6}" destId="{97AF3AE7-2B0A-4CA7-9844-92527493BB50}" srcOrd="0" destOrd="9" presId="urn:microsoft.com/office/officeart/2005/8/layout/hList1"/>
    <dgm:cxn modelId="{16FA0774-F42C-4004-A394-684A3556D6C1}" srcId="{883F09EC-3098-4A29-8FEF-16EDBDE1089F}" destId="{374ACBE6-CD30-4F0B-811F-D7F53015F36E}" srcOrd="10" destOrd="0" parTransId="{DC5CC1C6-EDC5-48FA-8AB8-2DC7A0AA6A9C}" sibTransId="{554DE965-678C-4AE7-9B5B-0C963087AEA6}"/>
    <dgm:cxn modelId="{512BDF00-D93C-436F-9004-9CAE78042473}" srcId="{ABAB4D04-0038-4355-94E6-9F0B8B790384}" destId="{883F09EC-3098-4A29-8FEF-16EDBDE1089F}" srcOrd="0" destOrd="0" parTransId="{9CE8F80E-D3CB-4A29-8142-3A8C081B0658}" sibTransId="{16B09340-7919-4EB2-B325-1C712ABD4DCD}"/>
    <dgm:cxn modelId="{F7BEF0D8-7C2A-416F-A6EF-C3B9A12B027C}" srcId="{24CEABD9-F375-4D70-980A-BE6FB692339B}" destId="{3B1682AC-550E-4493-95BF-429C7B31B90E}" srcOrd="1" destOrd="0" parTransId="{8DF9A242-1ACF-4BBD-9178-3C2AC2F0548B}" sibTransId="{869F9265-7E8F-4364-BFA9-01D17B64904E}"/>
    <dgm:cxn modelId="{FB475F04-75D9-49E7-B58A-2D4CAB103B80}" srcId="{883F09EC-3098-4A29-8FEF-16EDBDE1089F}" destId="{CBB1AFE0-6B7C-433B-A7E4-8CC4AA86E37F}" srcOrd="4" destOrd="0" parTransId="{262D80CA-B325-4DA8-A30B-538367FC58B6}" sibTransId="{699AADF0-094C-435F-A9BE-F8355B9B8777}"/>
    <dgm:cxn modelId="{B4DE45F2-F44F-4117-968F-039FD43A1FC1}" type="presOf" srcId="{56E22595-1F6D-4255-A7F6-6015C967C54F}" destId="{97AF3AE7-2B0A-4CA7-9844-92527493BB50}" srcOrd="0" destOrd="7" presId="urn:microsoft.com/office/officeart/2005/8/layout/hList1"/>
    <dgm:cxn modelId="{9E808D71-AF79-44E2-8958-411B38CDAE77}" type="presOf" srcId="{85E827FD-E24E-41F9-9004-F1B7E1A38228}" destId="{97AF3AE7-2B0A-4CA7-9844-92527493BB50}" srcOrd="0" destOrd="0" presId="urn:microsoft.com/office/officeart/2005/8/layout/hList1"/>
    <dgm:cxn modelId="{E77CB33A-45B9-440D-AA1D-DDE8B67ACFE8}" srcId="{883F09EC-3098-4A29-8FEF-16EDBDE1089F}" destId="{81162F09-AA8A-4F70-A622-F793BED3A315}" srcOrd="8" destOrd="0" parTransId="{23E954FB-408C-42BB-A13F-7125F9A0FC8C}" sibTransId="{BEC83494-5BBC-453B-8A7B-AC45931CF0F2}"/>
    <dgm:cxn modelId="{595311B7-ABCD-435E-8AC9-C452EFD26E2E}" srcId="{24CEABD9-F375-4D70-980A-BE6FB692339B}" destId="{99AE76A0-134D-4FB9-BBBC-6C8E7B3B9156}" srcOrd="3" destOrd="0" parTransId="{51842247-162B-42C8-A77D-53D9F6A02C6F}" sibTransId="{B1A8CAA2-5602-40A6-81B8-760F4374887D}"/>
    <dgm:cxn modelId="{B0AB3D38-55D8-4D5A-A68C-67EAA9EE9D43}" type="presOf" srcId="{62A059B4-8886-4CE5-A031-9E6DC7004D82}" destId="{19579027-F311-4FB0-9237-38EEDF6FE5A9}" srcOrd="0" destOrd="2" presId="urn:microsoft.com/office/officeart/2005/8/layout/hList1"/>
    <dgm:cxn modelId="{48AD776A-3DFA-432F-9A91-D9BBCEEC43B8}" srcId="{883F09EC-3098-4A29-8FEF-16EDBDE1089F}" destId="{B553A0F1-26D5-4B26-9B0D-06FE84A1F474}" srcOrd="6" destOrd="0" parTransId="{365D0A1A-0353-42ED-B6C3-E9DDDB2C81CB}" sibTransId="{1BFEB6A9-E469-43A5-9202-340B2B3CA132}"/>
    <dgm:cxn modelId="{540A28B5-273F-4626-8782-B4405A11B3CA}" srcId="{24CEABD9-F375-4D70-980A-BE6FB692339B}" destId="{62A059B4-8886-4CE5-A031-9E6DC7004D82}" srcOrd="2" destOrd="0" parTransId="{7196C887-2CA9-47D6-A803-7AD19230D398}" sibTransId="{D5D566A4-BD2B-4D87-B4B3-3FD75F350303}"/>
    <dgm:cxn modelId="{6EF4128E-0C9C-44A8-9CE4-ED36A357B288}" srcId="{883F09EC-3098-4A29-8FEF-16EDBDE1089F}" destId="{D7020321-1C8F-45DB-A8F8-EBB8A06050C6}" srcOrd="9" destOrd="0" parTransId="{E7F5AE77-747C-4D12-A8A4-9E7C132B5D40}" sibTransId="{9E7BFB21-7BEF-49A1-AAAD-6C4B8567D976}"/>
    <dgm:cxn modelId="{D4D23605-5A44-4485-9F88-77AB3ED93281}" srcId="{883F09EC-3098-4A29-8FEF-16EDBDE1089F}" destId="{D20E3E5E-F460-4CEC-ABFA-F314831D856D}" srcOrd="5" destOrd="0" parTransId="{EB4BB8F2-ED54-4D4E-9594-27447C5AC3B6}" sibTransId="{BFCF6CA2-3064-48AD-A626-C0D902B34C44}"/>
    <dgm:cxn modelId="{1CCEF0FE-5E08-49C7-AE82-25A4F13339FE}" type="presOf" srcId="{CBB1AFE0-6B7C-433B-A7E4-8CC4AA86E37F}" destId="{97AF3AE7-2B0A-4CA7-9844-92527493BB50}" srcOrd="0" destOrd="4" presId="urn:microsoft.com/office/officeart/2005/8/layout/hList1"/>
    <dgm:cxn modelId="{6EFA068A-4E87-44FB-834F-1A9F551554D2}" srcId="{883F09EC-3098-4A29-8FEF-16EDBDE1089F}" destId="{B5E8DA06-4B94-478E-B979-3073120989C9}" srcOrd="3" destOrd="0" parTransId="{D07E2EB9-0560-474E-AA50-A68FDCDA4301}" sibTransId="{60083A8A-9821-41BE-95C5-5B1F5C27DAF1}"/>
    <dgm:cxn modelId="{5CDB747C-DBE2-4BE8-B363-AB7FE9E608B5}" type="presOf" srcId="{24CEABD9-F375-4D70-980A-BE6FB692339B}" destId="{06F5CFBD-8CC7-4E5B-B4F7-A685A98C7D4D}" srcOrd="0" destOrd="0" presId="urn:microsoft.com/office/officeart/2005/8/layout/hList1"/>
    <dgm:cxn modelId="{9E0BA523-124B-45C3-B037-AF209A6F1590}" type="presOf" srcId="{875AFADD-8FE5-4A9B-A9A3-D1ACAA76B20B}" destId="{19579027-F311-4FB0-9237-38EEDF6FE5A9}" srcOrd="0" destOrd="5" presId="urn:microsoft.com/office/officeart/2005/8/layout/hList1"/>
    <dgm:cxn modelId="{0E60C449-FE1A-4CEC-9CDD-7323521A563F}" type="presOf" srcId="{576E72F0-9507-49FE-80DE-901755D6A280}" destId="{97AF3AE7-2B0A-4CA7-9844-92527493BB50}" srcOrd="0" destOrd="1" presId="urn:microsoft.com/office/officeart/2005/8/layout/hList1"/>
    <dgm:cxn modelId="{065206C9-C0CE-424E-8B4E-AF92D87FCC3C}" srcId="{24CEABD9-F375-4D70-980A-BE6FB692339B}" destId="{875AFADD-8FE5-4A9B-A9A3-D1ACAA76B20B}" srcOrd="5" destOrd="0" parTransId="{12654797-6F3F-4F29-924C-3299A1C9545C}" sibTransId="{8C7D7F04-C396-46B8-9837-23BE4C217E15}"/>
    <dgm:cxn modelId="{A4B03974-3503-4110-96F3-904E02FDE6B2}" type="presOf" srcId="{883F09EC-3098-4A29-8FEF-16EDBDE1089F}" destId="{4803AB60-C983-47D1-8716-3E94DE2E7FEF}" srcOrd="0" destOrd="0" presId="urn:microsoft.com/office/officeart/2005/8/layout/hList1"/>
    <dgm:cxn modelId="{D3BD8F36-5D0D-4802-B410-7F73FA6E7F0A}" type="presOf" srcId="{D20E3E5E-F460-4CEC-ABFA-F314831D856D}" destId="{97AF3AE7-2B0A-4CA7-9844-92527493BB50}" srcOrd="0" destOrd="5" presId="urn:microsoft.com/office/officeart/2005/8/layout/hList1"/>
    <dgm:cxn modelId="{A675453C-BD40-4141-B249-6FDBE0C85820}" type="presParOf" srcId="{2C8A6C8E-3D57-4FA1-863F-EABA22094BA8}" destId="{85C1CABA-8428-4F1E-8529-29DF2ACB116F}" srcOrd="0" destOrd="0" presId="urn:microsoft.com/office/officeart/2005/8/layout/hList1"/>
    <dgm:cxn modelId="{CF4B8F2B-463D-456D-9B25-5284242CBB87}" type="presParOf" srcId="{85C1CABA-8428-4F1E-8529-29DF2ACB116F}" destId="{4803AB60-C983-47D1-8716-3E94DE2E7FEF}" srcOrd="0" destOrd="0" presId="urn:microsoft.com/office/officeart/2005/8/layout/hList1"/>
    <dgm:cxn modelId="{8EDF07F0-09CA-45D5-B7F8-BA9D0A8BC7A9}" type="presParOf" srcId="{85C1CABA-8428-4F1E-8529-29DF2ACB116F}" destId="{97AF3AE7-2B0A-4CA7-9844-92527493BB50}" srcOrd="1" destOrd="0" presId="urn:microsoft.com/office/officeart/2005/8/layout/hList1"/>
    <dgm:cxn modelId="{542E758B-FBE4-4F50-8FED-5BFDA48E02E1}" type="presParOf" srcId="{2C8A6C8E-3D57-4FA1-863F-EABA22094BA8}" destId="{3A7B3A90-D86A-485B-B29C-07030189A302}" srcOrd="1" destOrd="0" presId="urn:microsoft.com/office/officeart/2005/8/layout/hList1"/>
    <dgm:cxn modelId="{C13C7272-F040-4BF1-91DB-712CB8745AD2}" type="presParOf" srcId="{2C8A6C8E-3D57-4FA1-863F-EABA22094BA8}" destId="{AC9F316A-CB0F-4D0D-9039-DA7487D81675}" srcOrd="2" destOrd="0" presId="urn:microsoft.com/office/officeart/2005/8/layout/hList1"/>
    <dgm:cxn modelId="{24938900-A20F-4C18-953A-0B3DDBFD9BA9}" type="presParOf" srcId="{AC9F316A-CB0F-4D0D-9039-DA7487D81675}" destId="{06F5CFBD-8CC7-4E5B-B4F7-A685A98C7D4D}" srcOrd="0" destOrd="0" presId="urn:microsoft.com/office/officeart/2005/8/layout/hList1"/>
    <dgm:cxn modelId="{8FAA4AE0-E832-4ED8-BBAE-DCA914482498}" type="presParOf" srcId="{AC9F316A-CB0F-4D0D-9039-DA7487D81675}" destId="{19579027-F311-4FB0-9237-38EEDF6FE5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5BC55D-0BB2-406E-9149-2F037CB49053}"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BD366910-2281-4917-BD26-2585B5A1FEB5}">
      <dgm:prSet phldrT="[Text]"/>
      <dgm:spPr/>
      <dgm:t>
        <a:bodyPr/>
        <a:lstStyle/>
        <a:p>
          <a:r>
            <a:rPr lang="en-US" dirty="0" smtClean="0"/>
            <a:t>Step 1. Identify your client outcomes</a:t>
          </a:r>
          <a:endParaRPr lang="en-US" dirty="0"/>
        </a:p>
      </dgm:t>
    </dgm:pt>
    <dgm:pt modelId="{B3C1224D-A7B0-4EC8-943E-B575D6480127}" type="parTrans" cxnId="{1CD377C7-3165-418B-981F-1A0B07690118}">
      <dgm:prSet/>
      <dgm:spPr/>
      <dgm:t>
        <a:bodyPr/>
        <a:lstStyle/>
        <a:p>
          <a:endParaRPr lang="en-US"/>
        </a:p>
      </dgm:t>
    </dgm:pt>
    <dgm:pt modelId="{85D5E2B6-2ED9-460B-8E92-1B9E6E291204}" type="sibTrans" cxnId="{1CD377C7-3165-418B-981F-1A0B07690118}">
      <dgm:prSet/>
      <dgm:spPr/>
      <dgm:t>
        <a:bodyPr/>
        <a:lstStyle/>
        <a:p>
          <a:endParaRPr lang="en-US"/>
        </a:p>
      </dgm:t>
    </dgm:pt>
    <dgm:pt modelId="{C4A04A7B-F757-4107-9970-2B67831EDDA2}">
      <dgm:prSet phldrT="[Text]"/>
      <dgm:spPr/>
      <dgm:t>
        <a:bodyPr/>
        <a:lstStyle/>
        <a:p>
          <a:r>
            <a:rPr lang="en-US" dirty="0" smtClean="0"/>
            <a:t>Step 2. Identify your SCORE domains</a:t>
          </a:r>
          <a:endParaRPr lang="en-US" dirty="0"/>
        </a:p>
      </dgm:t>
    </dgm:pt>
    <dgm:pt modelId="{9474DBD6-7F38-44D1-BC77-C2619CC51DBC}" type="parTrans" cxnId="{90991E8C-BE74-489F-90A5-7197502306F9}">
      <dgm:prSet/>
      <dgm:spPr/>
      <dgm:t>
        <a:bodyPr/>
        <a:lstStyle/>
        <a:p>
          <a:endParaRPr lang="en-US"/>
        </a:p>
      </dgm:t>
    </dgm:pt>
    <dgm:pt modelId="{C31BFAE7-1AC9-4828-BD2F-A656D2B06DFF}" type="sibTrans" cxnId="{90991E8C-BE74-489F-90A5-7197502306F9}">
      <dgm:prSet/>
      <dgm:spPr/>
      <dgm:t>
        <a:bodyPr/>
        <a:lstStyle/>
        <a:p>
          <a:endParaRPr lang="en-US"/>
        </a:p>
      </dgm:t>
    </dgm:pt>
    <dgm:pt modelId="{A38788EA-40FE-46E4-98EB-6C099760F369}">
      <dgm:prSet phldrT="[Text]"/>
      <dgm:spPr/>
      <dgm:t>
        <a:bodyPr/>
        <a:lstStyle/>
        <a:p>
          <a:r>
            <a:rPr lang="en-US" dirty="0" smtClean="0"/>
            <a:t>Step 3. Select a tool to measure your client outcomes</a:t>
          </a:r>
          <a:endParaRPr lang="en-US" dirty="0"/>
        </a:p>
      </dgm:t>
    </dgm:pt>
    <dgm:pt modelId="{66991A1E-9C22-42A4-81D3-106436A77022}" type="parTrans" cxnId="{1B686757-1EC7-4244-A34F-6FA8F060F3CE}">
      <dgm:prSet/>
      <dgm:spPr/>
      <dgm:t>
        <a:bodyPr/>
        <a:lstStyle/>
        <a:p>
          <a:endParaRPr lang="en-US"/>
        </a:p>
      </dgm:t>
    </dgm:pt>
    <dgm:pt modelId="{F913B4F1-537E-4C76-A49D-BEB38A1AA96F}" type="sibTrans" cxnId="{1B686757-1EC7-4244-A34F-6FA8F060F3CE}">
      <dgm:prSet/>
      <dgm:spPr/>
      <dgm:t>
        <a:bodyPr/>
        <a:lstStyle/>
        <a:p>
          <a:endParaRPr lang="en-US"/>
        </a:p>
      </dgm:t>
    </dgm:pt>
    <dgm:pt modelId="{B3C05D65-A6F7-4B16-9B9D-0A830C30C86C}">
      <dgm:prSet phldrT="[Text]"/>
      <dgm:spPr/>
      <dgm:t>
        <a:bodyPr/>
        <a:lstStyle/>
        <a:p>
          <a:r>
            <a:rPr lang="en-US" dirty="0" smtClean="0"/>
            <a:t>Step 4. Decide how to make an assessment</a:t>
          </a:r>
          <a:endParaRPr lang="en-US" dirty="0"/>
        </a:p>
      </dgm:t>
    </dgm:pt>
    <dgm:pt modelId="{C4ECAF62-8175-4643-A607-C4D8F74618EC}" type="parTrans" cxnId="{A09F7443-C56D-44DD-8996-9B0D2F15236E}">
      <dgm:prSet/>
      <dgm:spPr/>
      <dgm:t>
        <a:bodyPr/>
        <a:lstStyle/>
        <a:p>
          <a:endParaRPr lang="en-US"/>
        </a:p>
      </dgm:t>
    </dgm:pt>
    <dgm:pt modelId="{4615607F-926F-4122-BA2C-D9BD531FE416}" type="sibTrans" cxnId="{A09F7443-C56D-44DD-8996-9B0D2F15236E}">
      <dgm:prSet/>
      <dgm:spPr/>
      <dgm:t>
        <a:bodyPr/>
        <a:lstStyle/>
        <a:p>
          <a:endParaRPr lang="en-US"/>
        </a:p>
      </dgm:t>
    </dgm:pt>
    <dgm:pt modelId="{B59C5200-411C-40E3-9A9F-6E24CF000BAF}">
      <dgm:prSet phldrT="[Text]"/>
      <dgm:spPr/>
      <dgm:t>
        <a:bodyPr/>
        <a:lstStyle/>
        <a:p>
          <a:r>
            <a:rPr lang="en-US" dirty="0" smtClean="0"/>
            <a:t>Step 5. Decide when to make an assessment</a:t>
          </a:r>
          <a:endParaRPr lang="en-US" dirty="0"/>
        </a:p>
      </dgm:t>
    </dgm:pt>
    <dgm:pt modelId="{A37961FD-CAC4-4387-BB9A-A4C549D4181D}" type="parTrans" cxnId="{61B217D4-283E-407B-9F96-4EA2083BBD9D}">
      <dgm:prSet/>
      <dgm:spPr/>
      <dgm:t>
        <a:bodyPr/>
        <a:lstStyle/>
        <a:p>
          <a:endParaRPr lang="en-US"/>
        </a:p>
      </dgm:t>
    </dgm:pt>
    <dgm:pt modelId="{FF5BC6B3-6ECD-4A9B-A845-4FFD0D58EF7E}" type="sibTrans" cxnId="{61B217D4-283E-407B-9F96-4EA2083BBD9D}">
      <dgm:prSet/>
      <dgm:spPr/>
      <dgm:t>
        <a:bodyPr/>
        <a:lstStyle/>
        <a:p>
          <a:endParaRPr lang="en-US"/>
        </a:p>
      </dgm:t>
    </dgm:pt>
    <dgm:pt modelId="{18A5DFDA-BD31-4EE7-9EC4-F7E5B95AC355}">
      <dgm:prSet phldrT="[Text]"/>
      <dgm:spPr/>
      <dgm:t>
        <a:bodyPr/>
        <a:lstStyle/>
        <a:p>
          <a:r>
            <a:rPr lang="en-US" dirty="0" smtClean="0"/>
            <a:t>Step 6. Record client outcomes in the Data Exchange</a:t>
          </a:r>
          <a:endParaRPr lang="en-US" dirty="0"/>
        </a:p>
      </dgm:t>
    </dgm:pt>
    <dgm:pt modelId="{BEEDADAB-7109-4DBD-B7D0-6C79686E6BE3}" type="parTrans" cxnId="{ADD7041C-0549-4EAA-AC0A-137FC3A3CCB1}">
      <dgm:prSet/>
      <dgm:spPr/>
      <dgm:t>
        <a:bodyPr/>
        <a:lstStyle/>
        <a:p>
          <a:endParaRPr lang="en-US"/>
        </a:p>
      </dgm:t>
    </dgm:pt>
    <dgm:pt modelId="{EFC4D7BA-CB0E-4CE5-A2CA-BCC07C41FC9A}" type="sibTrans" cxnId="{ADD7041C-0549-4EAA-AC0A-137FC3A3CCB1}">
      <dgm:prSet/>
      <dgm:spPr/>
      <dgm:t>
        <a:bodyPr/>
        <a:lstStyle/>
        <a:p>
          <a:endParaRPr lang="en-US"/>
        </a:p>
      </dgm:t>
    </dgm:pt>
    <dgm:pt modelId="{A596C4A0-9B14-4F77-A393-5ADF1394AA24}" type="pres">
      <dgm:prSet presAssocID="{B55BC55D-0BB2-406E-9149-2F037CB49053}" presName="CompostProcess" presStyleCnt="0">
        <dgm:presLayoutVars>
          <dgm:dir/>
          <dgm:resizeHandles val="exact"/>
        </dgm:presLayoutVars>
      </dgm:prSet>
      <dgm:spPr/>
      <dgm:t>
        <a:bodyPr/>
        <a:lstStyle/>
        <a:p>
          <a:endParaRPr lang="en-US"/>
        </a:p>
      </dgm:t>
    </dgm:pt>
    <dgm:pt modelId="{4D0658F3-6712-4C6B-9B04-2D58627254B5}" type="pres">
      <dgm:prSet presAssocID="{B55BC55D-0BB2-406E-9149-2F037CB49053}" presName="arrow" presStyleLbl="bgShp" presStyleIdx="0" presStyleCnt="1"/>
      <dgm:spPr/>
      <dgm:t>
        <a:bodyPr/>
        <a:lstStyle/>
        <a:p>
          <a:endParaRPr lang="en-US"/>
        </a:p>
      </dgm:t>
    </dgm:pt>
    <dgm:pt modelId="{4DC14C15-35C8-4A59-AB35-3EFBC6CE48DA}" type="pres">
      <dgm:prSet presAssocID="{B55BC55D-0BB2-406E-9149-2F037CB49053}" presName="linearProcess" presStyleCnt="0"/>
      <dgm:spPr/>
      <dgm:t>
        <a:bodyPr/>
        <a:lstStyle/>
        <a:p>
          <a:endParaRPr lang="en-US"/>
        </a:p>
      </dgm:t>
    </dgm:pt>
    <dgm:pt modelId="{D60ECD3E-DC59-4AF9-AE2A-0B35E0D26E03}" type="pres">
      <dgm:prSet presAssocID="{BD366910-2281-4917-BD26-2585B5A1FEB5}" presName="textNode" presStyleLbl="node1" presStyleIdx="0" presStyleCnt="6">
        <dgm:presLayoutVars>
          <dgm:bulletEnabled val="1"/>
        </dgm:presLayoutVars>
      </dgm:prSet>
      <dgm:spPr/>
      <dgm:t>
        <a:bodyPr/>
        <a:lstStyle/>
        <a:p>
          <a:endParaRPr lang="en-US"/>
        </a:p>
      </dgm:t>
    </dgm:pt>
    <dgm:pt modelId="{CD32C6AA-49F2-4D31-B4C8-4B6C62380163}" type="pres">
      <dgm:prSet presAssocID="{85D5E2B6-2ED9-460B-8E92-1B9E6E291204}" presName="sibTrans" presStyleCnt="0"/>
      <dgm:spPr/>
      <dgm:t>
        <a:bodyPr/>
        <a:lstStyle/>
        <a:p>
          <a:endParaRPr lang="en-US"/>
        </a:p>
      </dgm:t>
    </dgm:pt>
    <dgm:pt modelId="{3519661A-6255-4368-A5EA-4993A99688ED}" type="pres">
      <dgm:prSet presAssocID="{C4A04A7B-F757-4107-9970-2B67831EDDA2}" presName="textNode" presStyleLbl="node1" presStyleIdx="1" presStyleCnt="6">
        <dgm:presLayoutVars>
          <dgm:bulletEnabled val="1"/>
        </dgm:presLayoutVars>
      </dgm:prSet>
      <dgm:spPr/>
      <dgm:t>
        <a:bodyPr/>
        <a:lstStyle/>
        <a:p>
          <a:endParaRPr lang="en-US"/>
        </a:p>
      </dgm:t>
    </dgm:pt>
    <dgm:pt modelId="{161C0535-A2F6-4083-AFD4-24D90E9F1B6E}" type="pres">
      <dgm:prSet presAssocID="{C31BFAE7-1AC9-4828-BD2F-A656D2B06DFF}" presName="sibTrans" presStyleCnt="0"/>
      <dgm:spPr/>
      <dgm:t>
        <a:bodyPr/>
        <a:lstStyle/>
        <a:p>
          <a:endParaRPr lang="en-US"/>
        </a:p>
      </dgm:t>
    </dgm:pt>
    <dgm:pt modelId="{DE0512D8-FADF-4145-BCE9-4BB68774D112}" type="pres">
      <dgm:prSet presAssocID="{A38788EA-40FE-46E4-98EB-6C099760F369}" presName="textNode" presStyleLbl="node1" presStyleIdx="2" presStyleCnt="6">
        <dgm:presLayoutVars>
          <dgm:bulletEnabled val="1"/>
        </dgm:presLayoutVars>
      </dgm:prSet>
      <dgm:spPr/>
      <dgm:t>
        <a:bodyPr/>
        <a:lstStyle/>
        <a:p>
          <a:endParaRPr lang="en-US"/>
        </a:p>
      </dgm:t>
    </dgm:pt>
    <dgm:pt modelId="{24C55526-0EF8-4BE0-9970-AE29FC959DEF}" type="pres">
      <dgm:prSet presAssocID="{F913B4F1-537E-4C76-A49D-BEB38A1AA96F}" presName="sibTrans" presStyleCnt="0"/>
      <dgm:spPr/>
      <dgm:t>
        <a:bodyPr/>
        <a:lstStyle/>
        <a:p>
          <a:endParaRPr lang="en-US"/>
        </a:p>
      </dgm:t>
    </dgm:pt>
    <dgm:pt modelId="{D8928646-DE8E-493E-B64F-98EF244CE8E1}" type="pres">
      <dgm:prSet presAssocID="{B3C05D65-A6F7-4B16-9B9D-0A830C30C86C}" presName="textNode" presStyleLbl="node1" presStyleIdx="3" presStyleCnt="6">
        <dgm:presLayoutVars>
          <dgm:bulletEnabled val="1"/>
        </dgm:presLayoutVars>
      </dgm:prSet>
      <dgm:spPr/>
      <dgm:t>
        <a:bodyPr/>
        <a:lstStyle/>
        <a:p>
          <a:endParaRPr lang="en-US"/>
        </a:p>
      </dgm:t>
    </dgm:pt>
    <dgm:pt modelId="{9C02CC81-F482-4EE8-8B04-BBC1F66B267C}" type="pres">
      <dgm:prSet presAssocID="{4615607F-926F-4122-BA2C-D9BD531FE416}" presName="sibTrans" presStyleCnt="0"/>
      <dgm:spPr/>
      <dgm:t>
        <a:bodyPr/>
        <a:lstStyle/>
        <a:p>
          <a:endParaRPr lang="en-US"/>
        </a:p>
      </dgm:t>
    </dgm:pt>
    <dgm:pt modelId="{FD6867A3-F673-4689-B229-7FF23CC392A9}" type="pres">
      <dgm:prSet presAssocID="{B59C5200-411C-40E3-9A9F-6E24CF000BAF}" presName="textNode" presStyleLbl="node1" presStyleIdx="4" presStyleCnt="6">
        <dgm:presLayoutVars>
          <dgm:bulletEnabled val="1"/>
        </dgm:presLayoutVars>
      </dgm:prSet>
      <dgm:spPr/>
      <dgm:t>
        <a:bodyPr/>
        <a:lstStyle/>
        <a:p>
          <a:endParaRPr lang="en-US"/>
        </a:p>
      </dgm:t>
    </dgm:pt>
    <dgm:pt modelId="{BE986F43-E10D-4413-BF5A-1ACAE45EEF2D}" type="pres">
      <dgm:prSet presAssocID="{FF5BC6B3-6ECD-4A9B-A845-4FFD0D58EF7E}" presName="sibTrans" presStyleCnt="0"/>
      <dgm:spPr/>
      <dgm:t>
        <a:bodyPr/>
        <a:lstStyle/>
        <a:p>
          <a:endParaRPr lang="en-US"/>
        </a:p>
      </dgm:t>
    </dgm:pt>
    <dgm:pt modelId="{5BE45AEA-CBC1-40D1-99EF-5950C5F76DDF}" type="pres">
      <dgm:prSet presAssocID="{18A5DFDA-BD31-4EE7-9EC4-F7E5B95AC355}" presName="textNode" presStyleLbl="node1" presStyleIdx="5" presStyleCnt="6">
        <dgm:presLayoutVars>
          <dgm:bulletEnabled val="1"/>
        </dgm:presLayoutVars>
      </dgm:prSet>
      <dgm:spPr/>
      <dgm:t>
        <a:bodyPr/>
        <a:lstStyle/>
        <a:p>
          <a:endParaRPr lang="en-US"/>
        </a:p>
      </dgm:t>
    </dgm:pt>
  </dgm:ptLst>
  <dgm:cxnLst>
    <dgm:cxn modelId="{258DC8B6-B955-493A-84A1-A246E32A01C2}" type="presOf" srcId="{B55BC55D-0BB2-406E-9149-2F037CB49053}" destId="{A596C4A0-9B14-4F77-A393-5ADF1394AA24}" srcOrd="0" destOrd="0" presId="urn:microsoft.com/office/officeart/2005/8/layout/hProcess9"/>
    <dgm:cxn modelId="{65E7032A-F2A6-4902-BE71-7B8A9F6638FD}" type="presOf" srcId="{C4A04A7B-F757-4107-9970-2B67831EDDA2}" destId="{3519661A-6255-4368-A5EA-4993A99688ED}" srcOrd="0" destOrd="0" presId="urn:microsoft.com/office/officeart/2005/8/layout/hProcess9"/>
    <dgm:cxn modelId="{8FD9ADC7-EA36-4760-BAE3-F7D3E0FEB7F9}" type="presOf" srcId="{A38788EA-40FE-46E4-98EB-6C099760F369}" destId="{DE0512D8-FADF-4145-BCE9-4BB68774D112}" srcOrd="0" destOrd="0" presId="urn:microsoft.com/office/officeart/2005/8/layout/hProcess9"/>
    <dgm:cxn modelId="{94A5F4E6-4E16-4603-8633-284FC19CC555}" type="presOf" srcId="{B59C5200-411C-40E3-9A9F-6E24CF000BAF}" destId="{FD6867A3-F673-4689-B229-7FF23CC392A9}" srcOrd="0" destOrd="0" presId="urn:microsoft.com/office/officeart/2005/8/layout/hProcess9"/>
    <dgm:cxn modelId="{0337B40E-80A5-4168-AC27-8A01D1426519}" type="presOf" srcId="{BD366910-2281-4917-BD26-2585B5A1FEB5}" destId="{D60ECD3E-DC59-4AF9-AE2A-0B35E0D26E03}" srcOrd="0" destOrd="0" presId="urn:microsoft.com/office/officeart/2005/8/layout/hProcess9"/>
    <dgm:cxn modelId="{AC7BFF22-47E5-4794-BF51-70FB06298488}" type="presOf" srcId="{B3C05D65-A6F7-4B16-9B9D-0A830C30C86C}" destId="{D8928646-DE8E-493E-B64F-98EF244CE8E1}" srcOrd="0" destOrd="0" presId="urn:microsoft.com/office/officeart/2005/8/layout/hProcess9"/>
    <dgm:cxn modelId="{90991E8C-BE74-489F-90A5-7197502306F9}" srcId="{B55BC55D-0BB2-406E-9149-2F037CB49053}" destId="{C4A04A7B-F757-4107-9970-2B67831EDDA2}" srcOrd="1" destOrd="0" parTransId="{9474DBD6-7F38-44D1-BC77-C2619CC51DBC}" sibTransId="{C31BFAE7-1AC9-4828-BD2F-A656D2B06DFF}"/>
    <dgm:cxn modelId="{1B686757-1EC7-4244-A34F-6FA8F060F3CE}" srcId="{B55BC55D-0BB2-406E-9149-2F037CB49053}" destId="{A38788EA-40FE-46E4-98EB-6C099760F369}" srcOrd="2" destOrd="0" parTransId="{66991A1E-9C22-42A4-81D3-106436A77022}" sibTransId="{F913B4F1-537E-4C76-A49D-BEB38A1AA96F}"/>
    <dgm:cxn modelId="{FA82525A-7079-44E3-9647-C018E9C9C1B9}" type="presOf" srcId="{18A5DFDA-BD31-4EE7-9EC4-F7E5B95AC355}" destId="{5BE45AEA-CBC1-40D1-99EF-5950C5F76DDF}" srcOrd="0" destOrd="0" presId="urn:microsoft.com/office/officeart/2005/8/layout/hProcess9"/>
    <dgm:cxn modelId="{A09F7443-C56D-44DD-8996-9B0D2F15236E}" srcId="{B55BC55D-0BB2-406E-9149-2F037CB49053}" destId="{B3C05D65-A6F7-4B16-9B9D-0A830C30C86C}" srcOrd="3" destOrd="0" parTransId="{C4ECAF62-8175-4643-A607-C4D8F74618EC}" sibTransId="{4615607F-926F-4122-BA2C-D9BD531FE416}"/>
    <dgm:cxn modelId="{ADD7041C-0549-4EAA-AC0A-137FC3A3CCB1}" srcId="{B55BC55D-0BB2-406E-9149-2F037CB49053}" destId="{18A5DFDA-BD31-4EE7-9EC4-F7E5B95AC355}" srcOrd="5" destOrd="0" parTransId="{BEEDADAB-7109-4DBD-B7D0-6C79686E6BE3}" sibTransId="{EFC4D7BA-CB0E-4CE5-A2CA-BCC07C41FC9A}"/>
    <dgm:cxn modelId="{1CD377C7-3165-418B-981F-1A0B07690118}" srcId="{B55BC55D-0BB2-406E-9149-2F037CB49053}" destId="{BD366910-2281-4917-BD26-2585B5A1FEB5}" srcOrd="0" destOrd="0" parTransId="{B3C1224D-A7B0-4EC8-943E-B575D6480127}" sibTransId="{85D5E2B6-2ED9-460B-8E92-1B9E6E291204}"/>
    <dgm:cxn modelId="{61B217D4-283E-407B-9F96-4EA2083BBD9D}" srcId="{B55BC55D-0BB2-406E-9149-2F037CB49053}" destId="{B59C5200-411C-40E3-9A9F-6E24CF000BAF}" srcOrd="4" destOrd="0" parTransId="{A37961FD-CAC4-4387-BB9A-A4C549D4181D}" sibTransId="{FF5BC6B3-6ECD-4A9B-A845-4FFD0D58EF7E}"/>
    <dgm:cxn modelId="{99CE1036-36D9-41E5-9306-64C9FFA5B9B6}" type="presParOf" srcId="{A596C4A0-9B14-4F77-A393-5ADF1394AA24}" destId="{4D0658F3-6712-4C6B-9B04-2D58627254B5}" srcOrd="0" destOrd="0" presId="urn:microsoft.com/office/officeart/2005/8/layout/hProcess9"/>
    <dgm:cxn modelId="{ABB4D209-BAA2-4616-811B-44961725AC58}" type="presParOf" srcId="{A596C4A0-9B14-4F77-A393-5ADF1394AA24}" destId="{4DC14C15-35C8-4A59-AB35-3EFBC6CE48DA}" srcOrd="1" destOrd="0" presId="urn:microsoft.com/office/officeart/2005/8/layout/hProcess9"/>
    <dgm:cxn modelId="{BEF8C545-4F86-4990-A451-FCDDBDB4923D}" type="presParOf" srcId="{4DC14C15-35C8-4A59-AB35-3EFBC6CE48DA}" destId="{D60ECD3E-DC59-4AF9-AE2A-0B35E0D26E03}" srcOrd="0" destOrd="0" presId="urn:microsoft.com/office/officeart/2005/8/layout/hProcess9"/>
    <dgm:cxn modelId="{9C3FF4AB-866D-4F7A-971D-5FC49D440904}" type="presParOf" srcId="{4DC14C15-35C8-4A59-AB35-3EFBC6CE48DA}" destId="{CD32C6AA-49F2-4D31-B4C8-4B6C62380163}" srcOrd="1" destOrd="0" presId="urn:microsoft.com/office/officeart/2005/8/layout/hProcess9"/>
    <dgm:cxn modelId="{60D730F9-5B9C-4605-8DF9-B449CED82E53}" type="presParOf" srcId="{4DC14C15-35C8-4A59-AB35-3EFBC6CE48DA}" destId="{3519661A-6255-4368-A5EA-4993A99688ED}" srcOrd="2" destOrd="0" presId="urn:microsoft.com/office/officeart/2005/8/layout/hProcess9"/>
    <dgm:cxn modelId="{78C029CC-AA9B-44D6-A46C-6E9B0CA62B38}" type="presParOf" srcId="{4DC14C15-35C8-4A59-AB35-3EFBC6CE48DA}" destId="{161C0535-A2F6-4083-AFD4-24D90E9F1B6E}" srcOrd="3" destOrd="0" presId="urn:microsoft.com/office/officeart/2005/8/layout/hProcess9"/>
    <dgm:cxn modelId="{1170AF49-DDAF-4ED3-8047-D1C5D02C5F91}" type="presParOf" srcId="{4DC14C15-35C8-4A59-AB35-3EFBC6CE48DA}" destId="{DE0512D8-FADF-4145-BCE9-4BB68774D112}" srcOrd="4" destOrd="0" presId="urn:microsoft.com/office/officeart/2005/8/layout/hProcess9"/>
    <dgm:cxn modelId="{00616B2C-085E-48D0-8BC1-5B89201B4C04}" type="presParOf" srcId="{4DC14C15-35C8-4A59-AB35-3EFBC6CE48DA}" destId="{24C55526-0EF8-4BE0-9970-AE29FC959DEF}" srcOrd="5" destOrd="0" presId="urn:microsoft.com/office/officeart/2005/8/layout/hProcess9"/>
    <dgm:cxn modelId="{94F69B17-A8A4-4BC4-97DC-E7B3E3D355A1}" type="presParOf" srcId="{4DC14C15-35C8-4A59-AB35-3EFBC6CE48DA}" destId="{D8928646-DE8E-493E-B64F-98EF244CE8E1}" srcOrd="6" destOrd="0" presId="urn:microsoft.com/office/officeart/2005/8/layout/hProcess9"/>
    <dgm:cxn modelId="{614F493D-752F-4F44-8AC4-5B3F09AA5FFC}" type="presParOf" srcId="{4DC14C15-35C8-4A59-AB35-3EFBC6CE48DA}" destId="{9C02CC81-F482-4EE8-8B04-BBC1F66B267C}" srcOrd="7" destOrd="0" presId="urn:microsoft.com/office/officeart/2005/8/layout/hProcess9"/>
    <dgm:cxn modelId="{BDBD8A0C-3FA4-4243-948F-311345855D04}" type="presParOf" srcId="{4DC14C15-35C8-4A59-AB35-3EFBC6CE48DA}" destId="{FD6867A3-F673-4689-B229-7FF23CC392A9}" srcOrd="8" destOrd="0" presId="urn:microsoft.com/office/officeart/2005/8/layout/hProcess9"/>
    <dgm:cxn modelId="{58CD2131-1158-48D2-86B1-854C531F9A84}" type="presParOf" srcId="{4DC14C15-35C8-4A59-AB35-3EFBC6CE48DA}" destId="{BE986F43-E10D-4413-BF5A-1ACAE45EEF2D}" srcOrd="9" destOrd="0" presId="urn:microsoft.com/office/officeart/2005/8/layout/hProcess9"/>
    <dgm:cxn modelId="{83B2E515-D68D-421A-8158-152CC2372556}" type="presParOf" srcId="{4DC14C15-35C8-4A59-AB35-3EFBC6CE48DA}" destId="{5BE45AEA-CBC1-40D1-99EF-5950C5F76DD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16823-06AF-43CE-B026-86DCAEFF493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15A294-943C-4D0B-A48C-F2D49F1E2104}">
      <dgm:prSet phldrT="[Text]"/>
      <dgm:spPr>
        <a:solidFill>
          <a:schemeClr val="accent3"/>
        </a:solidFill>
        <a:ln>
          <a:solidFill>
            <a:schemeClr val="accent3"/>
          </a:solidFill>
        </a:ln>
      </dgm:spPr>
      <dgm:t>
        <a:bodyPr/>
        <a:lstStyle/>
        <a:p>
          <a:r>
            <a:rPr lang="en-US" dirty="0" smtClean="0"/>
            <a:t>Use SCORE directly</a:t>
          </a:r>
          <a:endParaRPr lang="en-US" dirty="0"/>
        </a:p>
      </dgm:t>
    </dgm:pt>
    <dgm:pt modelId="{CC4FD066-1EB1-4C69-B50B-3123818FBF8A}" type="parTrans" cxnId="{FE617CC8-1261-4093-9A39-46C621B56435}">
      <dgm:prSet/>
      <dgm:spPr/>
      <dgm:t>
        <a:bodyPr/>
        <a:lstStyle/>
        <a:p>
          <a:endParaRPr lang="en-US"/>
        </a:p>
      </dgm:t>
    </dgm:pt>
    <dgm:pt modelId="{32B1B445-7AC3-4E65-8965-52649B92FEFD}" type="sibTrans" cxnId="{FE617CC8-1261-4093-9A39-46C621B56435}">
      <dgm:prSet/>
      <dgm:spPr/>
      <dgm:t>
        <a:bodyPr/>
        <a:lstStyle/>
        <a:p>
          <a:endParaRPr lang="en-US"/>
        </a:p>
      </dgm:t>
    </dgm:pt>
    <dgm:pt modelId="{CC7026E2-7293-48BF-989D-DE6E0601E1F0}">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matrix in the </a:t>
          </a:r>
          <a:r>
            <a:rPr lang="en-US" dirty="0" smtClean="0">
              <a:solidFill>
                <a:prstClr val="black"/>
              </a:solidFill>
              <a:hlinkClick xmlns:r="http://schemas.openxmlformats.org/officeDocument/2006/relationships" r:id="rId1"/>
            </a:rPr>
            <a:t>Data Exchange protocols</a:t>
          </a:r>
          <a:endParaRPr lang="en-US" dirty="0"/>
        </a:p>
      </dgm:t>
    </dgm:pt>
    <dgm:pt modelId="{A364119E-1405-4B5A-8771-27384B376B13}" type="parTrans" cxnId="{9225383E-5C44-4BFC-97C3-6562FE6E7D2A}">
      <dgm:prSet/>
      <dgm:spPr/>
      <dgm:t>
        <a:bodyPr/>
        <a:lstStyle/>
        <a:p>
          <a:endParaRPr lang="en-US"/>
        </a:p>
      </dgm:t>
    </dgm:pt>
    <dgm:pt modelId="{605693FF-4602-4F71-BC99-8455E03878A7}" type="sibTrans" cxnId="{9225383E-5C44-4BFC-97C3-6562FE6E7D2A}">
      <dgm:prSet/>
      <dgm:spPr/>
      <dgm:t>
        <a:bodyPr/>
        <a:lstStyle/>
        <a:p>
          <a:endParaRPr lang="en-US"/>
        </a:p>
      </dgm:t>
    </dgm:pt>
    <dgm:pt modelId="{41DD5672-1782-4945-B1DD-E6599E8E113C}">
      <dgm:prSet phldrT="[Text]"/>
      <dgm:spPr>
        <a:solidFill>
          <a:schemeClr val="accent4"/>
        </a:solidFill>
        <a:ln>
          <a:solidFill>
            <a:schemeClr val="accent4"/>
          </a:solidFill>
        </a:ln>
      </dgm:spPr>
      <dgm:t>
        <a:bodyPr/>
        <a:lstStyle/>
        <a:p>
          <a:r>
            <a:rPr lang="en-US" dirty="0" smtClean="0"/>
            <a:t>Use a validated tool in the SCORE translation matrix</a:t>
          </a:r>
          <a:endParaRPr lang="en-US" dirty="0"/>
        </a:p>
      </dgm:t>
    </dgm:pt>
    <dgm:pt modelId="{8C913B46-8F41-44DA-BAAF-AC9D173F0956}" type="parTrans" cxnId="{FFBC1251-41EF-4641-9F1E-1E12E477F425}">
      <dgm:prSet/>
      <dgm:spPr/>
      <dgm:t>
        <a:bodyPr/>
        <a:lstStyle/>
        <a:p>
          <a:endParaRPr lang="en-US"/>
        </a:p>
      </dgm:t>
    </dgm:pt>
    <dgm:pt modelId="{BD7ED14F-C6BD-4674-8A42-B595033286C1}" type="sibTrans" cxnId="{FFBC1251-41EF-4641-9F1E-1E12E477F425}">
      <dgm:prSet/>
      <dgm:spPr/>
      <dgm:t>
        <a:bodyPr/>
        <a:lstStyle/>
        <a:p>
          <a:endParaRPr lang="en-US"/>
        </a:p>
      </dgm:t>
    </dgm:pt>
    <dgm:pt modelId="{399EADD9-A07D-4ED9-A7E3-B77EA80E24BB}">
      <dgm:prSet phldrT="[Text]"/>
      <dgm:spPr>
        <a:solidFill>
          <a:schemeClr val="accent4">
            <a:lumMod val="20000"/>
            <a:lumOff val="80000"/>
            <a:alpha val="90000"/>
          </a:schemeClr>
        </a:solidFill>
        <a:ln>
          <a:solidFill>
            <a:schemeClr val="accent4">
              <a:lumMod val="20000"/>
              <a:lumOff val="80000"/>
              <a:alpha val="90000"/>
            </a:schemeClr>
          </a:solidFill>
        </a:ln>
      </dgm:spPr>
      <dgm:t>
        <a:bodyPr/>
        <a:lstStyle/>
        <a:p>
          <a:r>
            <a:rPr lang="en-US" dirty="0" smtClean="0"/>
            <a:t>Use a validated tool and </a:t>
          </a:r>
          <a:r>
            <a:rPr lang="en-US" i="1" dirty="0" smtClean="0"/>
            <a:t>translate</a:t>
          </a:r>
          <a:r>
            <a:rPr lang="en-US" dirty="0" smtClean="0"/>
            <a:t> the client’s result into SCORE (see </a:t>
          </a:r>
          <a:r>
            <a:rPr lang="en-US" dirty="0" smtClean="0">
              <a:hlinkClick xmlns:r="http://schemas.openxmlformats.org/officeDocument/2006/relationships" r:id="rId2"/>
            </a:rPr>
            <a:t>SCORE Translation Matrix</a:t>
          </a:r>
          <a:r>
            <a:rPr lang="en-US" dirty="0" smtClean="0"/>
            <a:t>).</a:t>
          </a:r>
          <a:endParaRPr lang="en-US" dirty="0"/>
        </a:p>
      </dgm:t>
    </dgm:pt>
    <dgm:pt modelId="{C78490C9-2D71-4E5E-9E39-0435BBFE92F1}" type="parTrans" cxnId="{10DF4877-375B-49CF-B96E-0835911D9655}">
      <dgm:prSet/>
      <dgm:spPr/>
      <dgm:t>
        <a:bodyPr/>
        <a:lstStyle/>
        <a:p>
          <a:endParaRPr lang="en-US"/>
        </a:p>
      </dgm:t>
    </dgm:pt>
    <dgm:pt modelId="{87127CB9-8002-4C7F-8A88-064F732C870F}" type="sibTrans" cxnId="{10DF4877-375B-49CF-B96E-0835911D9655}">
      <dgm:prSet/>
      <dgm:spPr/>
      <dgm:t>
        <a:bodyPr/>
        <a:lstStyle/>
        <a:p>
          <a:endParaRPr lang="en-US"/>
        </a:p>
      </dgm:t>
    </dgm:pt>
    <dgm:pt modelId="{5B9A308D-8471-44E5-9222-34D75C4B27C1}">
      <dgm:prSet phldrT="[Text]"/>
      <dgm:spPr>
        <a:solidFill>
          <a:schemeClr val="accent5"/>
        </a:solidFill>
        <a:ln>
          <a:solidFill>
            <a:schemeClr val="accent5"/>
          </a:solidFill>
        </a:ln>
      </dgm:spPr>
      <dgm:t>
        <a:bodyPr/>
        <a:lstStyle/>
        <a:p>
          <a:r>
            <a:rPr lang="en-US" dirty="0" smtClean="0"/>
            <a:t>Use your own tool or another instrument</a:t>
          </a:r>
          <a:endParaRPr lang="en-US" dirty="0"/>
        </a:p>
      </dgm:t>
    </dgm:pt>
    <dgm:pt modelId="{119DDB80-42CC-4FC5-BCB8-CBB2489D2563}" type="parTrans" cxnId="{6447F2CF-ECE9-4BE5-BB09-43EFB3DEF4B4}">
      <dgm:prSet/>
      <dgm:spPr/>
      <dgm:t>
        <a:bodyPr/>
        <a:lstStyle/>
        <a:p>
          <a:endParaRPr lang="en-US"/>
        </a:p>
      </dgm:t>
    </dgm:pt>
    <dgm:pt modelId="{4CE5976F-D7E1-4C44-8186-14FB8AE1D87D}" type="sibTrans" cxnId="{6447F2CF-ECE9-4BE5-BB09-43EFB3DEF4B4}">
      <dgm:prSet/>
      <dgm:spPr/>
      <dgm:t>
        <a:bodyPr/>
        <a:lstStyle/>
        <a:p>
          <a:endParaRPr lang="en-US"/>
        </a:p>
      </dgm:t>
    </dgm:pt>
    <dgm:pt modelId="{2F65B7EC-2BA5-4EC2-AA3E-3E96FABC62D2}">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the </a:t>
          </a:r>
          <a:r>
            <a:rPr lang="en-US" dirty="0" smtClean="0">
              <a:hlinkClick xmlns:r="http://schemas.openxmlformats.org/officeDocument/2006/relationships" r:id="rId3"/>
            </a:rPr>
            <a:t>TEI guide to developing surveys</a:t>
          </a:r>
          <a:r>
            <a:rPr lang="en-US" dirty="0" smtClean="0"/>
            <a:t> to develop your own tool</a:t>
          </a:r>
          <a:endParaRPr lang="en-US" dirty="0"/>
        </a:p>
      </dgm:t>
    </dgm:pt>
    <dgm:pt modelId="{8F7B34F0-5F43-4E5F-A339-9C515A40F98F}" type="parTrans" cxnId="{CDF015FB-1D6B-4BAF-B337-04E39F954D89}">
      <dgm:prSet/>
      <dgm:spPr/>
      <dgm:t>
        <a:bodyPr/>
        <a:lstStyle/>
        <a:p>
          <a:endParaRPr lang="en-US"/>
        </a:p>
      </dgm:t>
    </dgm:pt>
    <dgm:pt modelId="{674B4341-E2FC-4BB0-84F1-4DDA02C98D62}" type="sibTrans" cxnId="{CDF015FB-1D6B-4BAF-B337-04E39F954D89}">
      <dgm:prSet/>
      <dgm:spPr/>
      <dgm:t>
        <a:bodyPr/>
        <a:lstStyle/>
        <a:p>
          <a:endParaRPr lang="en-US"/>
        </a:p>
      </dgm:t>
    </dgm:pt>
    <dgm:pt modelId="{51074474-0AB5-49DE-8DF2-F27280886521}">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a tool your </a:t>
          </a:r>
          <a:r>
            <a:rPr lang="en-US" dirty="0" err="1" smtClean="0"/>
            <a:t>organisation</a:t>
          </a:r>
          <a:r>
            <a:rPr lang="en-US" dirty="0" smtClean="0"/>
            <a:t> has already developed</a:t>
          </a:r>
          <a:endParaRPr lang="en-US" dirty="0"/>
        </a:p>
      </dgm:t>
    </dgm:pt>
    <dgm:pt modelId="{EEF7DCD3-C1A2-4C26-AD5F-EC5751FF6B02}" type="parTrans" cxnId="{6E4F973D-40B2-4396-911C-DD67FC5FC9B3}">
      <dgm:prSet/>
      <dgm:spPr/>
      <dgm:t>
        <a:bodyPr/>
        <a:lstStyle/>
        <a:p>
          <a:endParaRPr lang="en-US"/>
        </a:p>
      </dgm:t>
    </dgm:pt>
    <dgm:pt modelId="{687286AC-F289-4240-BDF1-1250E7236B57}" type="sibTrans" cxnId="{6E4F973D-40B2-4396-911C-DD67FC5FC9B3}">
      <dgm:prSet/>
      <dgm:spPr/>
      <dgm:t>
        <a:bodyPr/>
        <a:lstStyle/>
        <a:p>
          <a:endParaRPr lang="en-US"/>
        </a:p>
      </dgm:t>
    </dgm:pt>
    <dgm:pt modelId="{B270A73A-B7AF-4DC8-A91E-C6B4146E4049}">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a:t>
          </a:r>
          <a:r>
            <a:rPr lang="en-US" dirty="0" smtClean="0">
              <a:solidFill>
                <a:prstClr val="black"/>
              </a:solidFill>
              <a:hlinkClick xmlns:r="http://schemas.openxmlformats.org/officeDocument/2006/relationships" r:id="rId4"/>
            </a:rPr>
            <a:t>How to use SCORE with clients</a:t>
          </a:r>
          <a:r>
            <a:rPr lang="en-US" dirty="0" smtClean="0"/>
            <a:t> survey</a:t>
          </a:r>
          <a:endParaRPr lang="en-US" dirty="0"/>
        </a:p>
      </dgm:t>
    </dgm:pt>
    <dgm:pt modelId="{887A347F-101F-4CE3-94E4-1CDA6C09404D}" type="parTrans" cxnId="{D46B87C4-DB78-49D4-B9B1-07278BE88D6D}">
      <dgm:prSet/>
      <dgm:spPr/>
    </dgm:pt>
    <dgm:pt modelId="{591F71D8-F25E-4A5C-A405-324F3D06F83A}" type="sibTrans" cxnId="{D46B87C4-DB78-49D4-B9B1-07278BE88D6D}">
      <dgm:prSet/>
      <dgm:spPr/>
    </dgm:pt>
    <dgm:pt modelId="{7B05A936-ACA6-41A9-A8E8-02D0F945CEA6}" type="pres">
      <dgm:prSet presAssocID="{1FF16823-06AF-43CE-B026-86DCAEFF493C}" presName="Name0" presStyleCnt="0">
        <dgm:presLayoutVars>
          <dgm:dir/>
          <dgm:animLvl val="lvl"/>
          <dgm:resizeHandles val="exact"/>
        </dgm:presLayoutVars>
      </dgm:prSet>
      <dgm:spPr/>
      <dgm:t>
        <a:bodyPr/>
        <a:lstStyle/>
        <a:p>
          <a:endParaRPr lang="en-US"/>
        </a:p>
      </dgm:t>
    </dgm:pt>
    <dgm:pt modelId="{DC462ED3-DB01-4827-8035-03E2AEB1B9FB}" type="pres">
      <dgm:prSet presAssocID="{AE15A294-943C-4D0B-A48C-F2D49F1E2104}" presName="composite" presStyleCnt="0"/>
      <dgm:spPr/>
    </dgm:pt>
    <dgm:pt modelId="{A1E2635A-C80C-4D85-ADC6-59F2D750F951}" type="pres">
      <dgm:prSet presAssocID="{AE15A294-943C-4D0B-A48C-F2D49F1E2104}" presName="parTx" presStyleLbl="alignNode1" presStyleIdx="0" presStyleCnt="3">
        <dgm:presLayoutVars>
          <dgm:chMax val="0"/>
          <dgm:chPref val="0"/>
          <dgm:bulletEnabled val="1"/>
        </dgm:presLayoutVars>
      </dgm:prSet>
      <dgm:spPr/>
      <dgm:t>
        <a:bodyPr/>
        <a:lstStyle/>
        <a:p>
          <a:endParaRPr lang="en-US"/>
        </a:p>
      </dgm:t>
    </dgm:pt>
    <dgm:pt modelId="{D6A8B412-850A-4F82-B252-B3EEBB27FF88}" type="pres">
      <dgm:prSet presAssocID="{AE15A294-943C-4D0B-A48C-F2D49F1E2104}" presName="desTx" presStyleLbl="alignAccFollowNode1" presStyleIdx="0" presStyleCnt="3">
        <dgm:presLayoutVars>
          <dgm:bulletEnabled val="1"/>
        </dgm:presLayoutVars>
      </dgm:prSet>
      <dgm:spPr/>
      <dgm:t>
        <a:bodyPr/>
        <a:lstStyle/>
        <a:p>
          <a:endParaRPr lang="en-US"/>
        </a:p>
      </dgm:t>
    </dgm:pt>
    <dgm:pt modelId="{058EB1A3-107B-4BF3-9023-EC5369232EFC}" type="pres">
      <dgm:prSet presAssocID="{32B1B445-7AC3-4E65-8965-52649B92FEFD}" presName="space" presStyleCnt="0"/>
      <dgm:spPr/>
    </dgm:pt>
    <dgm:pt modelId="{9A8066FA-7A7C-4E98-B398-DB5D2D9A6F2F}" type="pres">
      <dgm:prSet presAssocID="{41DD5672-1782-4945-B1DD-E6599E8E113C}" presName="composite" presStyleCnt="0"/>
      <dgm:spPr/>
    </dgm:pt>
    <dgm:pt modelId="{C4432D5F-0A22-4381-8D5F-5A1846DE7B89}" type="pres">
      <dgm:prSet presAssocID="{41DD5672-1782-4945-B1DD-E6599E8E113C}" presName="parTx" presStyleLbl="alignNode1" presStyleIdx="1" presStyleCnt="3">
        <dgm:presLayoutVars>
          <dgm:chMax val="0"/>
          <dgm:chPref val="0"/>
          <dgm:bulletEnabled val="1"/>
        </dgm:presLayoutVars>
      </dgm:prSet>
      <dgm:spPr/>
      <dgm:t>
        <a:bodyPr/>
        <a:lstStyle/>
        <a:p>
          <a:endParaRPr lang="en-US"/>
        </a:p>
      </dgm:t>
    </dgm:pt>
    <dgm:pt modelId="{AFA2FA4A-D53A-4483-98A0-724AAA3CD384}" type="pres">
      <dgm:prSet presAssocID="{41DD5672-1782-4945-B1DD-E6599E8E113C}" presName="desTx" presStyleLbl="alignAccFollowNode1" presStyleIdx="1" presStyleCnt="3">
        <dgm:presLayoutVars>
          <dgm:bulletEnabled val="1"/>
        </dgm:presLayoutVars>
      </dgm:prSet>
      <dgm:spPr/>
      <dgm:t>
        <a:bodyPr/>
        <a:lstStyle/>
        <a:p>
          <a:endParaRPr lang="en-US"/>
        </a:p>
      </dgm:t>
    </dgm:pt>
    <dgm:pt modelId="{749A8967-62FE-420E-B02D-E12EA40BD1B5}" type="pres">
      <dgm:prSet presAssocID="{BD7ED14F-C6BD-4674-8A42-B595033286C1}" presName="space" presStyleCnt="0"/>
      <dgm:spPr/>
    </dgm:pt>
    <dgm:pt modelId="{4BAF577E-2DCD-44E0-9A5C-C5884563E607}" type="pres">
      <dgm:prSet presAssocID="{5B9A308D-8471-44E5-9222-34D75C4B27C1}" presName="composite" presStyleCnt="0"/>
      <dgm:spPr/>
    </dgm:pt>
    <dgm:pt modelId="{1B3A1560-9783-4D37-802D-27A2C6A60F38}" type="pres">
      <dgm:prSet presAssocID="{5B9A308D-8471-44E5-9222-34D75C4B27C1}" presName="parTx" presStyleLbl="alignNode1" presStyleIdx="2" presStyleCnt="3">
        <dgm:presLayoutVars>
          <dgm:chMax val="0"/>
          <dgm:chPref val="0"/>
          <dgm:bulletEnabled val="1"/>
        </dgm:presLayoutVars>
      </dgm:prSet>
      <dgm:spPr/>
      <dgm:t>
        <a:bodyPr/>
        <a:lstStyle/>
        <a:p>
          <a:endParaRPr lang="en-US"/>
        </a:p>
      </dgm:t>
    </dgm:pt>
    <dgm:pt modelId="{957A73D8-BFED-4603-A595-54F7829218F5}" type="pres">
      <dgm:prSet presAssocID="{5B9A308D-8471-44E5-9222-34D75C4B27C1}" presName="desTx" presStyleLbl="alignAccFollowNode1" presStyleIdx="2" presStyleCnt="3">
        <dgm:presLayoutVars>
          <dgm:bulletEnabled val="1"/>
        </dgm:presLayoutVars>
      </dgm:prSet>
      <dgm:spPr/>
      <dgm:t>
        <a:bodyPr/>
        <a:lstStyle/>
        <a:p>
          <a:endParaRPr lang="en-US"/>
        </a:p>
      </dgm:t>
    </dgm:pt>
  </dgm:ptLst>
  <dgm:cxnLst>
    <dgm:cxn modelId="{CDF015FB-1D6B-4BAF-B337-04E39F954D89}" srcId="{5B9A308D-8471-44E5-9222-34D75C4B27C1}" destId="{2F65B7EC-2BA5-4EC2-AA3E-3E96FABC62D2}" srcOrd="0" destOrd="0" parTransId="{8F7B34F0-5F43-4E5F-A339-9C515A40F98F}" sibTransId="{674B4341-E2FC-4BB0-84F1-4DDA02C98D62}"/>
    <dgm:cxn modelId="{1BEA7DB1-558F-43A8-9BAE-C04C06E6EE1B}" type="presOf" srcId="{CC7026E2-7293-48BF-989D-DE6E0601E1F0}" destId="{D6A8B412-850A-4F82-B252-B3EEBB27FF88}" srcOrd="0" destOrd="0" presId="urn:microsoft.com/office/officeart/2005/8/layout/hList1"/>
    <dgm:cxn modelId="{FFBC1251-41EF-4641-9F1E-1E12E477F425}" srcId="{1FF16823-06AF-43CE-B026-86DCAEFF493C}" destId="{41DD5672-1782-4945-B1DD-E6599E8E113C}" srcOrd="1" destOrd="0" parTransId="{8C913B46-8F41-44DA-BAAF-AC9D173F0956}" sibTransId="{BD7ED14F-C6BD-4674-8A42-B595033286C1}"/>
    <dgm:cxn modelId="{9225383E-5C44-4BFC-97C3-6562FE6E7D2A}" srcId="{AE15A294-943C-4D0B-A48C-F2D49F1E2104}" destId="{CC7026E2-7293-48BF-989D-DE6E0601E1F0}" srcOrd="0" destOrd="0" parTransId="{A364119E-1405-4B5A-8771-27384B376B13}" sibTransId="{605693FF-4602-4F71-BC99-8455E03878A7}"/>
    <dgm:cxn modelId="{45BA0E90-EC33-431B-B22D-F0E994FD6ED7}" type="presOf" srcId="{2F65B7EC-2BA5-4EC2-AA3E-3E96FABC62D2}" destId="{957A73D8-BFED-4603-A595-54F7829218F5}" srcOrd="0" destOrd="0" presId="urn:microsoft.com/office/officeart/2005/8/layout/hList1"/>
    <dgm:cxn modelId="{47045224-644E-4D43-8F41-BA2EBD7C8CE5}" type="presOf" srcId="{B270A73A-B7AF-4DC8-A91E-C6B4146E4049}" destId="{D6A8B412-850A-4F82-B252-B3EEBB27FF88}" srcOrd="0" destOrd="1" presId="urn:microsoft.com/office/officeart/2005/8/layout/hList1"/>
    <dgm:cxn modelId="{10DF4877-375B-49CF-B96E-0835911D9655}" srcId="{41DD5672-1782-4945-B1DD-E6599E8E113C}" destId="{399EADD9-A07D-4ED9-A7E3-B77EA80E24BB}" srcOrd="0" destOrd="0" parTransId="{C78490C9-2D71-4E5E-9E39-0435BBFE92F1}" sibTransId="{87127CB9-8002-4C7F-8A88-064F732C870F}"/>
    <dgm:cxn modelId="{6E4F973D-40B2-4396-911C-DD67FC5FC9B3}" srcId="{5B9A308D-8471-44E5-9222-34D75C4B27C1}" destId="{51074474-0AB5-49DE-8DF2-F27280886521}" srcOrd="1" destOrd="0" parTransId="{EEF7DCD3-C1A2-4C26-AD5F-EC5751FF6B02}" sibTransId="{687286AC-F289-4240-BDF1-1250E7236B57}"/>
    <dgm:cxn modelId="{516DFEB2-CD0B-4C2A-B26E-28A6B7A02E45}" type="presOf" srcId="{1FF16823-06AF-43CE-B026-86DCAEFF493C}" destId="{7B05A936-ACA6-41A9-A8E8-02D0F945CEA6}" srcOrd="0" destOrd="0" presId="urn:microsoft.com/office/officeart/2005/8/layout/hList1"/>
    <dgm:cxn modelId="{AEE95380-F87C-48D2-BC0E-D0347C898701}" type="presOf" srcId="{399EADD9-A07D-4ED9-A7E3-B77EA80E24BB}" destId="{AFA2FA4A-D53A-4483-98A0-724AAA3CD384}" srcOrd="0" destOrd="0" presId="urn:microsoft.com/office/officeart/2005/8/layout/hList1"/>
    <dgm:cxn modelId="{21613AE6-1FCB-4258-9CCC-ABC94554E6A5}" type="presOf" srcId="{AE15A294-943C-4D0B-A48C-F2D49F1E2104}" destId="{A1E2635A-C80C-4D85-ADC6-59F2D750F951}" srcOrd="0" destOrd="0" presId="urn:microsoft.com/office/officeart/2005/8/layout/hList1"/>
    <dgm:cxn modelId="{6447F2CF-ECE9-4BE5-BB09-43EFB3DEF4B4}" srcId="{1FF16823-06AF-43CE-B026-86DCAEFF493C}" destId="{5B9A308D-8471-44E5-9222-34D75C4B27C1}" srcOrd="2" destOrd="0" parTransId="{119DDB80-42CC-4FC5-BCB8-CBB2489D2563}" sibTransId="{4CE5976F-D7E1-4C44-8186-14FB8AE1D87D}"/>
    <dgm:cxn modelId="{AAD9AAAA-0AA5-48DE-8D41-60A65880C47B}" type="presOf" srcId="{41DD5672-1782-4945-B1DD-E6599E8E113C}" destId="{C4432D5F-0A22-4381-8D5F-5A1846DE7B89}" srcOrd="0" destOrd="0" presId="urn:microsoft.com/office/officeart/2005/8/layout/hList1"/>
    <dgm:cxn modelId="{FE617CC8-1261-4093-9A39-46C621B56435}" srcId="{1FF16823-06AF-43CE-B026-86DCAEFF493C}" destId="{AE15A294-943C-4D0B-A48C-F2D49F1E2104}" srcOrd="0" destOrd="0" parTransId="{CC4FD066-1EB1-4C69-B50B-3123818FBF8A}" sibTransId="{32B1B445-7AC3-4E65-8965-52649B92FEFD}"/>
    <dgm:cxn modelId="{65FC1BE5-6120-40F7-ABE1-527A09E1E1F3}" type="presOf" srcId="{5B9A308D-8471-44E5-9222-34D75C4B27C1}" destId="{1B3A1560-9783-4D37-802D-27A2C6A60F38}" srcOrd="0" destOrd="0" presId="urn:microsoft.com/office/officeart/2005/8/layout/hList1"/>
    <dgm:cxn modelId="{D46B87C4-DB78-49D4-B9B1-07278BE88D6D}" srcId="{AE15A294-943C-4D0B-A48C-F2D49F1E2104}" destId="{B270A73A-B7AF-4DC8-A91E-C6B4146E4049}" srcOrd="1" destOrd="0" parTransId="{887A347F-101F-4CE3-94E4-1CDA6C09404D}" sibTransId="{591F71D8-F25E-4A5C-A405-324F3D06F83A}"/>
    <dgm:cxn modelId="{92FEDE22-D00A-442F-871F-D94CDFF81EC2}" type="presOf" srcId="{51074474-0AB5-49DE-8DF2-F27280886521}" destId="{957A73D8-BFED-4603-A595-54F7829218F5}" srcOrd="0" destOrd="1" presId="urn:microsoft.com/office/officeart/2005/8/layout/hList1"/>
    <dgm:cxn modelId="{034975D1-63DD-4FF7-A970-800158F936F7}" type="presParOf" srcId="{7B05A936-ACA6-41A9-A8E8-02D0F945CEA6}" destId="{DC462ED3-DB01-4827-8035-03E2AEB1B9FB}" srcOrd="0" destOrd="0" presId="urn:microsoft.com/office/officeart/2005/8/layout/hList1"/>
    <dgm:cxn modelId="{51122F47-8D46-4602-A294-D9D6DC25D075}" type="presParOf" srcId="{DC462ED3-DB01-4827-8035-03E2AEB1B9FB}" destId="{A1E2635A-C80C-4D85-ADC6-59F2D750F951}" srcOrd="0" destOrd="0" presId="urn:microsoft.com/office/officeart/2005/8/layout/hList1"/>
    <dgm:cxn modelId="{751C4B27-354F-4926-B446-963D123D5153}" type="presParOf" srcId="{DC462ED3-DB01-4827-8035-03E2AEB1B9FB}" destId="{D6A8B412-850A-4F82-B252-B3EEBB27FF88}" srcOrd="1" destOrd="0" presId="urn:microsoft.com/office/officeart/2005/8/layout/hList1"/>
    <dgm:cxn modelId="{0B825BB7-A01B-40C3-A15A-303B26400A61}" type="presParOf" srcId="{7B05A936-ACA6-41A9-A8E8-02D0F945CEA6}" destId="{058EB1A3-107B-4BF3-9023-EC5369232EFC}" srcOrd="1" destOrd="0" presId="urn:microsoft.com/office/officeart/2005/8/layout/hList1"/>
    <dgm:cxn modelId="{E98B2009-5DB2-4220-A5DC-6511A710F213}" type="presParOf" srcId="{7B05A936-ACA6-41A9-A8E8-02D0F945CEA6}" destId="{9A8066FA-7A7C-4E98-B398-DB5D2D9A6F2F}" srcOrd="2" destOrd="0" presId="urn:microsoft.com/office/officeart/2005/8/layout/hList1"/>
    <dgm:cxn modelId="{13950CCA-4E5C-4068-8D27-3725B1D0BA2B}" type="presParOf" srcId="{9A8066FA-7A7C-4E98-B398-DB5D2D9A6F2F}" destId="{C4432D5F-0A22-4381-8D5F-5A1846DE7B89}" srcOrd="0" destOrd="0" presId="urn:microsoft.com/office/officeart/2005/8/layout/hList1"/>
    <dgm:cxn modelId="{3B878A10-4297-4E81-86F6-F46350E20365}" type="presParOf" srcId="{9A8066FA-7A7C-4E98-B398-DB5D2D9A6F2F}" destId="{AFA2FA4A-D53A-4483-98A0-724AAA3CD384}" srcOrd="1" destOrd="0" presId="urn:microsoft.com/office/officeart/2005/8/layout/hList1"/>
    <dgm:cxn modelId="{4C89BCA2-CB45-4B23-AE6B-1658B302DCE8}" type="presParOf" srcId="{7B05A936-ACA6-41A9-A8E8-02D0F945CEA6}" destId="{749A8967-62FE-420E-B02D-E12EA40BD1B5}" srcOrd="3" destOrd="0" presId="urn:microsoft.com/office/officeart/2005/8/layout/hList1"/>
    <dgm:cxn modelId="{CD488A0F-C0A3-42C1-A1DD-A0A99998BD0D}" type="presParOf" srcId="{7B05A936-ACA6-41A9-A8E8-02D0F945CEA6}" destId="{4BAF577E-2DCD-44E0-9A5C-C5884563E607}" srcOrd="4" destOrd="0" presId="urn:microsoft.com/office/officeart/2005/8/layout/hList1"/>
    <dgm:cxn modelId="{E60A2C85-B9F7-4D0D-B855-6D6EE2EAE9E1}" type="presParOf" srcId="{4BAF577E-2DCD-44E0-9A5C-C5884563E607}" destId="{1B3A1560-9783-4D37-802D-27A2C6A60F38}" srcOrd="0" destOrd="0" presId="urn:microsoft.com/office/officeart/2005/8/layout/hList1"/>
    <dgm:cxn modelId="{D41AF5E6-7014-435F-8252-E6A506949D24}" type="presParOf" srcId="{4BAF577E-2DCD-44E0-9A5C-C5884563E607}" destId="{957A73D8-BFED-4603-A595-54F7829218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16823-06AF-43CE-B026-86DCAEFF493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15A294-943C-4D0B-A48C-F2D49F1E2104}">
      <dgm:prSet phldrT="[Text]"/>
      <dgm:spPr>
        <a:solidFill>
          <a:schemeClr val="accent3"/>
        </a:solidFill>
        <a:ln>
          <a:solidFill>
            <a:schemeClr val="accent3"/>
          </a:solidFill>
        </a:ln>
      </dgm:spPr>
      <dgm:t>
        <a:bodyPr/>
        <a:lstStyle/>
        <a:p>
          <a:r>
            <a:rPr lang="en-US" dirty="0" smtClean="0"/>
            <a:t>Use SCORE directly</a:t>
          </a:r>
          <a:endParaRPr lang="en-US" dirty="0"/>
        </a:p>
      </dgm:t>
    </dgm:pt>
    <dgm:pt modelId="{CC4FD066-1EB1-4C69-B50B-3123818FBF8A}" type="parTrans" cxnId="{FE617CC8-1261-4093-9A39-46C621B56435}">
      <dgm:prSet/>
      <dgm:spPr/>
      <dgm:t>
        <a:bodyPr/>
        <a:lstStyle/>
        <a:p>
          <a:endParaRPr lang="en-US"/>
        </a:p>
      </dgm:t>
    </dgm:pt>
    <dgm:pt modelId="{32B1B445-7AC3-4E65-8965-52649B92FEFD}" type="sibTrans" cxnId="{FE617CC8-1261-4093-9A39-46C621B56435}">
      <dgm:prSet/>
      <dgm:spPr/>
      <dgm:t>
        <a:bodyPr/>
        <a:lstStyle/>
        <a:p>
          <a:endParaRPr lang="en-US"/>
        </a:p>
      </dgm:t>
    </dgm:pt>
    <dgm:pt modelId="{CC7026E2-7293-48BF-989D-DE6E0601E1F0}">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matrix in the </a:t>
          </a:r>
          <a:r>
            <a:rPr lang="en-US" dirty="0" smtClean="0">
              <a:solidFill>
                <a:prstClr val="black"/>
              </a:solidFill>
              <a:hlinkClick xmlns:r="http://schemas.openxmlformats.org/officeDocument/2006/relationships" r:id="rId1"/>
            </a:rPr>
            <a:t>Data Exchange protocols</a:t>
          </a:r>
          <a:endParaRPr lang="en-US" dirty="0"/>
        </a:p>
      </dgm:t>
    </dgm:pt>
    <dgm:pt modelId="{A364119E-1405-4B5A-8771-27384B376B13}" type="parTrans" cxnId="{9225383E-5C44-4BFC-97C3-6562FE6E7D2A}">
      <dgm:prSet/>
      <dgm:spPr/>
      <dgm:t>
        <a:bodyPr/>
        <a:lstStyle/>
        <a:p>
          <a:endParaRPr lang="en-US"/>
        </a:p>
      </dgm:t>
    </dgm:pt>
    <dgm:pt modelId="{605693FF-4602-4F71-BC99-8455E03878A7}" type="sibTrans" cxnId="{9225383E-5C44-4BFC-97C3-6562FE6E7D2A}">
      <dgm:prSet/>
      <dgm:spPr/>
      <dgm:t>
        <a:bodyPr/>
        <a:lstStyle/>
        <a:p>
          <a:endParaRPr lang="en-US"/>
        </a:p>
      </dgm:t>
    </dgm:pt>
    <dgm:pt modelId="{41DD5672-1782-4945-B1DD-E6599E8E113C}">
      <dgm:prSet phldrT="[Text]"/>
      <dgm:spPr>
        <a:solidFill>
          <a:schemeClr val="accent4"/>
        </a:solidFill>
        <a:ln>
          <a:solidFill>
            <a:schemeClr val="accent4"/>
          </a:solidFill>
        </a:ln>
      </dgm:spPr>
      <dgm:t>
        <a:bodyPr/>
        <a:lstStyle/>
        <a:p>
          <a:r>
            <a:rPr lang="en-US" dirty="0" smtClean="0"/>
            <a:t>Use a validated tool in the SCORE translation matrix</a:t>
          </a:r>
          <a:endParaRPr lang="en-US" dirty="0"/>
        </a:p>
      </dgm:t>
    </dgm:pt>
    <dgm:pt modelId="{8C913B46-8F41-44DA-BAAF-AC9D173F0956}" type="parTrans" cxnId="{FFBC1251-41EF-4641-9F1E-1E12E477F425}">
      <dgm:prSet/>
      <dgm:spPr/>
      <dgm:t>
        <a:bodyPr/>
        <a:lstStyle/>
        <a:p>
          <a:endParaRPr lang="en-US"/>
        </a:p>
      </dgm:t>
    </dgm:pt>
    <dgm:pt modelId="{BD7ED14F-C6BD-4674-8A42-B595033286C1}" type="sibTrans" cxnId="{FFBC1251-41EF-4641-9F1E-1E12E477F425}">
      <dgm:prSet/>
      <dgm:spPr/>
      <dgm:t>
        <a:bodyPr/>
        <a:lstStyle/>
        <a:p>
          <a:endParaRPr lang="en-US"/>
        </a:p>
      </dgm:t>
    </dgm:pt>
    <dgm:pt modelId="{399EADD9-A07D-4ED9-A7E3-B77EA80E24BB}">
      <dgm:prSet phldrT="[Text]"/>
      <dgm:spPr>
        <a:solidFill>
          <a:schemeClr val="accent4">
            <a:lumMod val="20000"/>
            <a:lumOff val="80000"/>
            <a:alpha val="90000"/>
          </a:schemeClr>
        </a:solidFill>
        <a:ln>
          <a:solidFill>
            <a:schemeClr val="accent4">
              <a:lumMod val="20000"/>
              <a:lumOff val="80000"/>
              <a:alpha val="90000"/>
            </a:schemeClr>
          </a:solidFill>
        </a:ln>
      </dgm:spPr>
      <dgm:t>
        <a:bodyPr/>
        <a:lstStyle/>
        <a:p>
          <a:r>
            <a:rPr lang="en-US" dirty="0" smtClean="0"/>
            <a:t>Use a validated tool and </a:t>
          </a:r>
          <a:r>
            <a:rPr lang="en-US" i="1" dirty="0" smtClean="0"/>
            <a:t>translate</a:t>
          </a:r>
          <a:r>
            <a:rPr lang="en-US" dirty="0" smtClean="0"/>
            <a:t> the client’s result into SCORE (see </a:t>
          </a:r>
          <a:r>
            <a:rPr lang="en-US" dirty="0" smtClean="0">
              <a:hlinkClick xmlns:r="http://schemas.openxmlformats.org/officeDocument/2006/relationships" r:id="rId2"/>
            </a:rPr>
            <a:t>SCORE Translation Matrix</a:t>
          </a:r>
          <a:r>
            <a:rPr lang="en-US" dirty="0" smtClean="0"/>
            <a:t>).</a:t>
          </a:r>
          <a:endParaRPr lang="en-US" dirty="0"/>
        </a:p>
      </dgm:t>
    </dgm:pt>
    <dgm:pt modelId="{C78490C9-2D71-4E5E-9E39-0435BBFE92F1}" type="parTrans" cxnId="{10DF4877-375B-49CF-B96E-0835911D9655}">
      <dgm:prSet/>
      <dgm:spPr/>
      <dgm:t>
        <a:bodyPr/>
        <a:lstStyle/>
        <a:p>
          <a:endParaRPr lang="en-US"/>
        </a:p>
      </dgm:t>
    </dgm:pt>
    <dgm:pt modelId="{87127CB9-8002-4C7F-8A88-064F732C870F}" type="sibTrans" cxnId="{10DF4877-375B-49CF-B96E-0835911D9655}">
      <dgm:prSet/>
      <dgm:spPr/>
      <dgm:t>
        <a:bodyPr/>
        <a:lstStyle/>
        <a:p>
          <a:endParaRPr lang="en-US"/>
        </a:p>
      </dgm:t>
    </dgm:pt>
    <dgm:pt modelId="{5B9A308D-8471-44E5-9222-34D75C4B27C1}">
      <dgm:prSet phldrT="[Text]"/>
      <dgm:spPr>
        <a:solidFill>
          <a:schemeClr val="accent5"/>
        </a:solidFill>
        <a:ln>
          <a:solidFill>
            <a:schemeClr val="accent5"/>
          </a:solidFill>
        </a:ln>
      </dgm:spPr>
      <dgm:t>
        <a:bodyPr/>
        <a:lstStyle/>
        <a:p>
          <a:r>
            <a:rPr lang="en-US" dirty="0" smtClean="0"/>
            <a:t>Use your own tool or another instrument</a:t>
          </a:r>
          <a:endParaRPr lang="en-US" dirty="0"/>
        </a:p>
      </dgm:t>
    </dgm:pt>
    <dgm:pt modelId="{119DDB80-42CC-4FC5-BCB8-CBB2489D2563}" type="parTrans" cxnId="{6447F2CF-ECE9-4BE5-BB09-43EFB3DEF4B4}">
      <dgm:prSet/>
      <dgm:spPr/>
      <dgm:t>
        <a:bodyPr/>
        <a:lstStyle/>
        <a:p>
          <a:endParaRPr lang="en-US"/>
        </a:p>
      </dgm:t>
    </dgm:pt>
    <dgm:pt modelId="{4CE5976F-D7E1-4C44-8186-14FB8AE1D87D}" type="sibTrans" cxnId="{6447F2CF-ECE9-4BE5-BB09-43EFB3DEF4B4}">
      <dgm:prSet/>
      <dgm:spPr/>
      <dgm:t>
        <a:bodyPr/>
        <a:lstStyle/>
        <a:p>
          <a:endParaRPr lang="en-US"/>
        </a:p>
      </dgm:t>
    </dgm:pt>
    <dgm:pt modelId="{2F65B7EC-2BA5-4EC2-AA3E-3E96FABC62D2}">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the </a:t>
          </a:r>
          <a:r>
            <a:rPr lang="en-US" dirty="0" smtClean="0">
              <a:hlinkClick xmlns:r="http://schemas.openxmlformats.org/officeDocument/2006/relationships" r:id="rId3"/>
            </a:rPr>
            <a:t>TEI guide to developing surveys</a:t>
          </a:r>
          <a:r>
            <a:rPr lang="en-US" dirty="0" smtClean="0"/>
            <a:t> to develop your own tool</a:t>
          </a:r>
          <a:endParaRPr lang="en-US" dirty="0"/>
        </a:p>
      </dgm:t>
    </dgm:pt>
    <dgm:pt modelId="{8F7B34F0-5F43-4E5F-A339-9C515A40F98F}" type="parTrans" cxnId="{CDF015FB-1D6B-4BAF-B337-04E39F954D89}">
      <dgm:prSet/>
      <dgm:spPr/>
      <dgm:t>
        <a:bodyPr/>
        <a:lstStyle/>
        <a:p>
          <a:endParaRPr lang="en-US"/>
        </a:p>
      </dgm:t>
    </dgm:pt>
    <dgm:pt modelId="{674B4341-E2FC-4BB0-84F1-4DDA02C98D62}" type="sibTrans" cxnId="{CDF015FB-1D6B-4BAF-B337-04E39F954D89}">
      <dgm:prSet/>
      <dgm:spPr/>
      <dgm:t>
        <a:bodyPr/>
        <a:lstStyle/>
        <a:p>
          <a:endParaRPr lang="en-US"/>
        </a:p>
      </dgm:t>
    </dgm:pt>
    <dgm:pt modelId="{51074474-0AB5-49DE-8DF2-F27280886521}">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a tool your </a:t>
          </a:r>
          <a:r>
            <a:rPr lang="en-US" dirty="0" err="1" smtClean="0"/>
            <a:t>organisation</a:t>
          </a:r>
          <a:r>
            <a:rPr lang="en-US" dirty="0" smtClean="0"/>
            <a:t> has already developed</a:t>
          </a:r>
          <a:endParaRPr lang="en-US" dirty="0"/>
        </a:p>
      </dgm:t>
    </dgm:pt>
    <dgm:pt modelId="{EEF7DCD3-C1A2-4C26-AD5F-EC5751FF6B02}" type="parTrans" cxnId="{6E4F973D-40B2-4396-911C-DD67FC5FC9B3}">
      <dgm:prSet/>
      <dgm:spPr/>
      <dgm:t>
        <a:bodyPr/>
        <a:lstStyle/>
        <a:p>
          <a:endParaRPr lang="en-US"/>
        </a:p>
      </dgm:t>
    </dgm:pt>
    <dgm:pt modelId="{687286AC-F289-4240-BDF1-1250E7236B57}" type="sibTrans" cxnId="{6E4F973D-40B2-4396-911C-DD67FC5FC9B3}">
      <dgm:prSet/>
      <dgm:spPr/>
      <dgm:t>
        <a:bodyPr/>
        <a:lstStyle/>
        <a:p>
          <a:endParaRPr lang="en-US"/>
        </a:p>
      </dgm:t>
    </dgm:pt>
    <dgm:pt modelId="{B270A73A-B7AF-4DC8-A91E-C6B4146E4049}">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a:t>
          </a:r>
          <a:r>
            <a:rPr lang="en-US" dirty="0" smtClean="0">
              <a:solidFill>
                <a:prstClr val="black"/>
              </a:solidFill>
              <a:hlinkClick xmlns:r="http://schemas.openxmlformats.org/officeDocument/2006/relationships" r:id="rId4"/>
            </a:rPr>
            <a:t>How to use SCORE with clients</a:t>
          </a:r>
          <a:r>
            <a:rPr lang="en-US" dirty="0" smtClean="0"/>
            <a:t> survey</a:t>
          </a:r>
          <a:endParaRPr lang="en-US" dirty="0"/>
        </a:p>
      </dgm:t>
    </dgm:pt>
    <dgm:pt modelId="{887A347F-101F-4CE3-94E4-1CDA6C09404D}" type="parTrans" cxnId="{D46B87C4-DB78-49D4-B9B1-07278BE88D6D}">
      <dgm:prSet/>
      <dgm:spPr/>
    </dgm:pt>
    <dgm:pt modelId="{591F71D8-F25E-4A5C-A405-324F3D06F83A}" type="sibTrans" cxnId="{D46B87C4-DB78-49D4-B9B1-07278BE88D6D}">
      <dgm:prSet/>
      <dgm:spPr/>
    </dgm:pt>
    <dgm:pt modelId="{7B05A936-ACA6-41A9-A8E8-02D0F945CEA6}" type="pres">
      <dgm:prSet presAssocID="{1FF16823-06AF-43CE-B026-86DCAEFF493C}" presName="Name0" presStyleCnt="0">
        <dgm:presLayoutVars>
          <dgm:dir/>
          <dgm:animLvl val="lvl"/>
          <dgm:resizeHandles val="exact"/>
        </dgm:presLayoutVars>
      </dgm:prSet>
      <dgm:spPr/>
      <dgm:t>
        <a:bodyPr/>
        <a:lstStyle/>
        <a:p>
          <a:endParaRPr lang="en-US"/>
        </a:p>
      </dgm:t>
    </dgm:pt>
    <dgm:pt modelId="{DC462ED3-DB01-4827-8035-03E2AEB1B9FB}" type="pres">
      <dgm:prSet presAssocID="{AE15A294-943C-4D0B-A48C-F2D49F1E2104}" presName="composite" presStyleCnt="0"/>
      <dgm:spPr/>
    </dgm:pt>
    <dgm:pt modelId="{A1E2635A-C80C-4D85-ADC6-59F2D750F951}" type="pres">
      <dgm:prSet presAssocID="{AE15A294-943C-4D0B-A48C-F2D49F1E2104}" presName="parTx" presStyleLbl="alignNode1" presStyleIdx="0" presStyleCnt="3">
        <dgm:presLayoutVars>
          <dgm:chMax val="0"/>
          <dgm:chPref val="0"/>
          <dgm:bulletEnabled val="1"/>
        </dgm:presLayoutVars>
      </dgm:prSet>
      <dgm:spPr/>
      <dgm:t>
        <a:bodyPr/>
        <a:lstStyle/>
        <a:p>
          <a:endParaRPr lang="en-US"/>
        </a:p>
      </dgm:t>
    </dgm:pt>
    <dgm:pt modelId="{D6A8B412-850A-4F82-B252-B3EEBB27FF88}" type="pres">
      <dgm:prSet presAssocID="{AE15A294-943C-4D0B-A48C-F2D49F1E2104}" presName="desTx" presStyleLbl="alignAccFollowNode1" presStyleIdx="0" presStyleCnt="3">
        <dgm:presLayoutVars>
          <dgm:bulletEnabled val="1"/>
        </dgm:presLayoutVars>
      </dgm:prSet>
      <dgm:spPr/>
      <dgm:t>
        <a:bodyPr/>
        <a:lstStyle/>
        <a:p>
          <a:endParaRPr lang="en-US"/>
        </a:p>
      </dgm:t>
    </dgm:pt>
    <dgm:pt modelId="{058EB1A3-107B-4BF3-9023-EC5369232EFC}" type="pres">
      <dgm:prSet presAssocID="{32B1B445-7AC3-4E65-8965-52649B92FEFD}" presName="space" presStyleCnt="0"/>
      <dgm:spPr/>
    </dgm:pt>
    <dgm:pt modelId="{9A8066FA-7A7C-4E98-B398-DB5D2D9A6F2F}" type="pres">
      <dgm:prSet presAssocID="{41DD5672-1782-4945-B1DD-E6599E8E113C}" presName="composite" presStyleCnt="0"/>
      <dgm:spPr/>
    </dgm:pt>
    <dgm:pt modelId="{C4432D5F-0A22-4381-8D5F-5A1846DE7B89}" type="pres">
      <dgm:prSet presAssocID="{41DD5672-1782-4945-B1DD-E6599E8E113C}" presName="parTx" presStyleLbl="alignNode1" presStyleIdx="1" presStyleCnt="3">
        <dgm:presLayoutVars>
          <dgm:chMax val="0"/>
          <dgm:chPref val="0"/>
          <dgm:bulletEnabled val="1"/>
        </dgm:presLayoutVars>
      </dgm:prSet>
      <dgm:spPr/>
      <dgm:t>
        <a:bodyPr/>
        <a:lstStyle/>
        <a:p>
          <a:endParaRPr lang="en-US"/>
        </a:p>
      </dgm:t>
    </dgm:pt>
    <dgm:pt modelId="{AFA2FA4A-D53A-4483-98A0-724AAA3CD384}" type="pres">
      <dgm:prSet presAssocID="{41DD5672-1782-4945-B1DD-E6599E8E113C}" presName="desTx" presStyleLbl="alignAccFollowNode1" presStyleIdx="1" presStyleCnt="3">
        <dgm:presLayoutVars>
          <dgm:bulletEnabled val="1"/>
        </dgm:presLayoutVars>
      </dgm:prSet>
      <dgm:spPr/>
      <dgm:t>
        <a:bodyPr/>
        <a:lstStyle/>
        <a:p>
          <a:endParaRPr lang="en-US"/>
        </a:p>
      </dgm:t>
    </dgm:pt>
    <dgm:pt modelId="{749A8967-62FE-420E-B02D-E12EA40BD1B5}" type="pres">
      <dgm:prSet presAssocID="{BD7ED14F-C6BD-4674-8A42-B595033286C1}" presName="space" presStyleCnt="0"/>
      <dgm:spPr/>
    </dgm:pt>
    <dgm:pt modelId="{4BAF577E-2DCD-44E0-9A5C-C5884563E607}" type="pres">
      <dgm:prSet presAssocID="{5B9A308D-8471-44E5-9222-34D75C4B27C1}" presName="composite" presStyleCnt="0"/>
      <dgm:spPr/>
    </dgm:pt>
    <dgm:pt modelId="{1B3A1560-9783-4D37-802D-27A2C6A60F38}" type="pres">
      <dgm:prSet presAssocID="{5B9A308D-8471-44E5-9222-34D75C4B27C1}" presName="parTx" presStyleLbl="alignNode1" presStyleIdx="2" presStyleCnt="3">
        <dgm:presLayoutVars>
          <dgm:chMax val="0"/>
          <dgm:chPref val="0"/>
          <dgm:bulletEnabled val="1"/>
        </dgm:presLayoutVars>
      </dgm:prSet>
      <dgm:spPr/>
      <dgm:t>
        <a:bodyPr/>
        <a:lstStyle/>
        <a:p>
          <a:endParaRPr lang="en-US"/>
        </a:p>
      </dgm:t>
    </dgm:pt>
    <dgm:pt modelId="{957A73D8-BFED-4603-A595-54F7829218F5}" type="pres">
      <dgm:prSet presAssocID="{5B9A308D-8471-44E5-9222-34D75C4B27C1}" presName="desTx" presStyleLbl="alignAccFollowNode1" presStyleIdx="2" presStyleCnt="3">
        <dgm:presLayoutVars>
          <dgm:bulletEnabled val="1"/>
        </dgm:presLayoutVars>
      </dgm:prSet>
      <dgm:spPr/>
      <dgm:t>
        <a:bodyPr/>
        <a:lstStyle/>
        <a:p>
          <a:endParaRPr lang="en-US"/>
        </a:p>
      </dgm:t>
    </dgm:pt>
  </dgm:ptLst>
  <dgm:cxnLst>
    <dgm:cxn modelId="{CDF015FB-1D6B-4BAF-B337-04E39F954D89}" srcId="{5B9A308D-8471-44E5-9222-34D75C4B27C1}" destId="{2F65B7EC-2BA5-4EC2-AA3E-3E96FABC62D2}" srcOrd="0" destOrd="0" parTransId="{8F7B34F0-5F43-4E5F-A339-9C515A40F98F}" sibTransId="{674B4341-E2FC-4BB0-84F1-4DDA02C98D62}"/>
    <dgm:cxn modelId="{1BEA7DB1-558F-43A8-9BAE-C04C06E6EE1B}" type="presOf" srcId="{CC7026E2-7293-48BF-989D-DE6E0601E1F0}" destId="{D6A8B412-850A-4F82-B252-B3EEBB27FF88}" srcOrd="0" destOrd="0" presId="urn:microsoft.com/office/officeart/2005/8/layout/hList1"/>
    <dgm:cxn modelId="{FFBC1251-41EF-4641-9F1E-1E12E477F425}" srcId="{1FF16823-06AF-43CE-B026-86DCAEFF493C}" destId="{41DD5672-1782-4945-B1DD-E6599E8E113C}" srcOrd="1" destOrd="0" parTransId="{8C913B46-8F41-44DA-BAAF-AC9D173F0956}" sibTransId="{BD7ED14F-C6BD-4674-8A42-B595033286C1}"/>
    <dgm:cxn modelId="{9225383E-5C44-4BFC-97C3-6562FE6E7D2A}" srcId="{AE15A294-943C-4D0B-A48C-F2D49F1E2104}" destId="{CC7026E2-7293-48BF-989D-DE6E0601E1F0}" srcOrd="0" destOrd="0" parTransId="{A364119E-1405-4B5A-8771-27384B376B13}" sibTransId="{605693FF-4602-4F71-BC99-8455E03878A7}"/>
    <dgm:cxn modelId="{45BA0E90-EC33-431B-B22D-F0E994FD6ED7}" type="presOf" srcId="{2F65B7EC-2BA5-4EC2-AA3E-3E96FABC62D2}" destId="{957A73D8-BFED-4603-A595-54F7829218F5}" srcOrd="0" destOrd="0" presId="urn:microsoft.com/office/officeart/2005/8/layout/hList1"/>
    <dgm:cxn modelId="{47045224-644E-4D43-8F41-BA2EBD7C8CE5}" type="presOf" srcId="{B270A73A-B7AF-4DC8-A91E-C6B4146E4049}" destId="{D6A8B412-850A-4F82-B252-B3EEBB27FF88}" srcOrd="0" destOrd="1" presId="urn:microsoft.com/office/officeart/2005/8/layout/hList1"/>
    <dgm:cxn modelId="{10DF4877-375B-49CF-B96E-0835911D9655}" srcId="{41DD5672-1782-4945-B1DD-E6599E8E113C}" destId="{399EADD9-A07D-4ED9-A7E3-B77EA80E24BB}" srcOrd="0" destOrd="0" parTransId="{C78490C9-2D71-4E5E-9E39-0435BBFE92F1}" sibTransId="{87127CB9-8002-4C7F-8A88-064F732C870F}"/>
    <dgm:cxn modelId="{6E4F973D-40B2-4396-911C-DD67FC5FC9B3}" srcId="{5B9A308D-8471-44E5-9222-34D75C4B27C1}" destId="{51074474-0AB5-49DE-8DF2-F27280886521}" srcOrd="1" destOrd="0" parTransId="{EEF7DCD3-C1A2-4C26-AD5F-EC5751FF6B02}" sibTransId="{687286AC-F289-4240-BDF1-1250E7236B57}"/>
    <dgm:cxn modelId="{516DFEB2-CD0B-4C2A-B26E-28A6B7A02E45}" type="presOf" srcId="{1FF16823-06AF-43CE-B026-86DCAEFF493C}" destId="{7B05A936-ACA6-41A9-A8E8-02D0F945CEA6}" srcOrd="0" destOrd="0" presId="urn:microsoft.com/office/officeart/2005/8/layout/hList1"/>
    <dgm:cxn modelId="{AEE95380-F87C-48D2-BC0E-D0347C898701}" type="presOf" srcId="{399EADD9-A07D-4ED9-A7E3-B77EA80E24BB}" destId="{AFA2FA4A-D53A-4483-98A0-724AAA3CD384}" srcOrd="0" destOrd="0" presId="urn:microsoft.com/office/officeart/2005/8/layout/hList1"/>
    <dgm:cxn modelId="{21613AE6-1FCB-4258-9CCC-ABC94554E6A5}" type="presOf" srcId="{AE15A294-943C-4D0B-A48C-F2D49F1E2104}" destId="{A1E2635A-C80C-4D85-ADC6-59F2D750F951}" srcOrd="0" destOrd="0" presId="urn:microsoft.com/office/officeart/2005/8/layout/hList1"/>
    <dgm:cxn modelId="{6447F2CF-ECE9-4BE5-BB09-43EFB3DEF4B4}" srcId="{1FF16823-06AF-43CE-B026-86DCAEFF493C}" destId="{5B9A308D-8471-44E5-9222-34D75C4B27C1}" srcOrd="2" destOrd="0" parTransId="{119DDB80-42CC-4FC5-BCB8-CBB2489D2563}" sibTransId="{4CE5976F-D7E1-4C44-8186-14FB8AE1D87D}"/>
    <dgm:cxn modelId="{AAD9AAAA-0AA5-48DE-8D41-60A65880C47B}" type="presOf" srcId="{41DD5672-1782-4945-B1DD-E6599E8E113C}" destId="{C4432D5F-0A22-4381-8D5F-5A1846DE7B89}" srcOrd="0" destOrd="0" presId="urn:microsoft.com/office/officeart/2005/8/layout/hList1"/>
    <dgm:cxn modelId="{FE617CC8-1261-4093-9A39-46C621B56435}" srcId="{1FF16823-06AF-43CE-B026-86DCAEFF493C}" destId="{AE15A294-943C-4D0B-A48C-F2D49F1E2104}" srcOrd="0" destOrd="0" parTransId="{CC4FD066-1EB1-4C69-B50B-3123818FBF8A}" sibTransId="{32B1B445-7AC3-4E65-8965-52649B92FEFD}"/>
    <dgm:cxn modelId="{65FC1BE5-6120-40F7-ABE1-527A09E1E1F3}" type="presOf" srcId="{5B9A308D-8471-44E5-9222-34D75C4B27C1}" destId="{1B3A1560-9783-4D37-802D-27A2C6A60F38}" srcOrd="0" destOrd="0" presId="urn:microsoft.com/office/officeart/2005/8/layout/hList1"/>
    <dgm:cxn modelId="{D46B87C4-DB78-49D4-B9B1-07278BE88D6D}" srcId="{AE15A294-943C-4D0B-A48C-F2D49F1E2104}" destId="{B270A73A-B7AF-4DC8-A91E-C6B4146E4049}" srcOrd="1" destOrd="0" parTransId="{887A347F-101F-4CE3-94E4-1CDA6C09404D}" sibTransId="{591F71D8-F25E-4A5C-A405-324F3D06F83A}"/>
    <dgm:cxn modelId="{92FEDE22-D00A-442F-871F-D94CDFF81EC2}" type="presOf" srcId="{51074474-0AB5-49DE-8DF2-F27280886521}" destId="{957A73D8-BFED-4603-A595-54F7829218F5}" srcOrd="0" destOrd="1" presId="urn:microsoft.com/office/officeart/2005/8/layout/hList1"/>
    <dgm:cxn modelId="{034975D1-63DD-4FF7-A970-800158F936F7}" type="presParOf" srcId="{7B05A936-ACA6-41A9-A8E8-02D0F945CEA6}" destId="{DC462ED3-DB01-4827-8035-03E2AEB1B9FB}" srcOrd="0" destOrd="0" presId="urn:microsoft.com/office/officeart/2005/8/layout/hList1"/>
    <dgm:cxn modelId="{51122F47-8D46-4602-A294-D9D6DC25D075}" type="presParOf" srcId="{DC462ED3-DB01-4827-8035-03E2AEB1B9FB}" destId="{A1E2635A-C80C-4D85-ADC6-59F2D750F951}" srcOrd="0" destOrd="0" presId="urn:microsoft.com/office/officeart/2005/8/layout/hList1"/>
    <dgm:cxn modelId="{751C4B27-354F-4926-B446-963D123D5153}" type="presParOf" srcId="{DC462ED3-DB01-4827-8035-03E2AEB1B9FB}" destId="{D6A8B412-850A-4F82-B252-B3EEBB27FF88}" srcOrd="1" destOrd="0" presId="urn:microsoft.com/office/officeart/2005/8/layout/hList1"/>
    <dgm:cxn modelId="{0B825BB7-A01B-40C3-A15A-303B26400A61}" type="presParOf" srcId="{7B05A936-ACA6-41A9-A8E8-02D0F945CEA6}" destId="{058EB1A3-107B-4BF3-9023-EC5369232EFC}" srcOrd="1" destOrd="0" presId="urn:microsoft.com/office/officeart/2005/8/layout/hList1"/>
    <dgm:cxn modelId="{E98B2009-5DB2-4220-A5DC-6511A710F213}" type="presParOf" srcId="{7B05A936-ACA6-41A9-A8E8-02D0F945CEA6}" destId="{9A8066FA-7A7C-4E98-B398-DB5D2D9A6F2F}" srcOrd="2" destOrd="0" presId="urn:microsoft.com/office/officeart/2005/8/layout/hList1"/>
    <dgm:cxn modelId="{13950CCA-4E5C-4068-8D27-3725B1D0BA2B}" type="presParOf" srcId="{9A8066FA-7A7C-4E98-B398-DB5D2D9A6F2F}" destId="{C4432D5F-0A22-4381-8D5F-5A1846DE7B89}" srcOrd="0" destOrd="0" presId="urn:microsoft.com/office/officeart/2005/8/layout/hList1"/>
    <dgm:cxn modelId="{3B878A10-4297-4E81-86F6-F46350E20365}" type="presParOf" srcId="{9A8066FA-7A7C-4E98-B398-DB5D2D9A6F2F}" destId="{AFA2FA4A-D53A-4483-98A0-724AAA3CD384}" srcOrd="1" destOrd="0" presId="urn:microsoft.com/office/officeart/2005/8/layout/hList1"/>
    <dgm:cxn modelId="{4C89BCA2-CB45-4B23-AE6B-1658B302DCE8}" type="presParOf" srcId="{7B05A936-ACA6-41A9-A8E8-02D0F945CEA6}" destId="{749A8967-62FE-420E-B02D-E12EA40BD1B5}" srcOrd="3" destOrd="0" presId="urn:microsoft.com/office/officeart/2005/8/layout/hList1"/>
    <dgm:cxn modelId="{CD488A0F-C0A3-42C1-A1DD-A0A99998BD0D}" type="presParOf" srcId="{7B05A936-ACA6-41A9-A8E8-02D0F945CEA6}" destId="{4BAF577E-2DCD-44E0-9A5C-C5884563E607}" srcOrd="4" destOrd="0" presId="urn:microsoft.com/office/officeart/2005/8/layout/hList1"/>
    <dgm:cxn modelId="{E60A2C85-B9F7-4D0D-B855-6D6EE2EAE9E1}" type="presParOf" srcId="{4BAF577E-2DCD-44E0-9A5C-C5884563E607}" destId="{1B3A1560-9783-4D37-802D-27A2C6A60F38}" srcOrd="0" destOrd="0" presId="urn:microsoft.com/office/officeart/2005/8/layout/hList1"/>
    <dgm:cxn modelId="{D41AF5E6-7014-435F-8252-E6A506949D24}" type="presParOf" srcId="{4BAF577E-2DCD-44E0-9A5C-C5884563E607}" destId="{957A73D8-BFED-4603-A595-54F7829218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F16823-06AF-43CE-B026-86DCAEFF493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15A294-943C-4D0B-A48C-F2D49F1E2104}">
      <dgm:prSet phldrT="[Text]"/>
      <dgm:spPr>
        <a:solidFill>
          <a:schemeClr val="accent3"/>
        </a:solidFill>
        <a:ln>
          <a:solidFill>
            <a:schemeClr val="accent3"/>
          </a:solidFill>
        </a:ln>
      </dgm:spPr>
      <dgm:t>
        <a:bodyPr/>
        <a:lstStyle/>
        <a:p>
          <a:r>
            <a:rPr lang="en-US" dirty="0" smtClean="0"/>
            <a:t>Use SCORE directly</a:t>
          </a:r>
          <a:endParaRPr lang="en-US" dirty="0"/>
        </a:p>
      </dgm:t>
    </dgm:pt>
    <dgm:pt modelId="{CC4FD066-1EB1-4C69-B50B-3123818FBF8A}" type="parTrans" cxnId="{FE617CC8-1261-4093-9A39-46C621B56435}">
      <dgm:prSet/>
      <dgm:spPr/>
      <dgm:t>
        <a:bodyPr/>
        <a:lstStyle/>
        <a:p>
          <a:endParaRPr lang="en-US"/>
        </a:p>
      </dgm:t>
    </dgm:pt>
    <dgm:pt modelId="{32B1B445-7AC3-4E65-8965-52649B92FEFD}" type="sibTrans" cxnId="{FE617CC8-1261-4093-9A39-46C621B56435}">
      <dgm:prSet/>
      <dgm:spPr/>
      <dgm:t>
        <a:bodyPr/>
        <a:lstStyle/>
        <a:p>
          <a:endParaRPr lang="en-US"/>
        </a:p>
      </dgm:t>
    </dgm:pt>
    <dgm:pt modelId="{CC7026E2-7293-48BF-989D-DE6E0601E1F0}">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matrix in the </a:t>
          </a:r>
          <a:r>
            <a:rPr lang="en-US" dirty="0" smtClean="0">
              <a:solidFill>
                <a:prstClr val="black"/>
              </a:solidFill>
              <a:hlinkClick xmlns:r="http://schemas.openxmlformats.org/officeDocument/2006/relationships" r:id="rId1"/>
            </a:rPr>
            <a:t>Data Exchange protocols</a:t>
          </a:r>
          <a:endParaRPr lang="en-US" dirty="0"/>
        </a:p>
      </dgm:t>
    </dgm:pt>
    <dgm:pt modelId="{A364119E-1405-4B5A-8771-27384B376B13}" type="parTrans" cxnId="{9225383E-5C44-4BFC-97C3-6562FE6E7D2A}">
      <dgm:prSet/>
      <dgm:spPr/>
      <dgm:t>
        <a:bodyPr/>
        <a:lstStyle/>
        <a:p>
          <a:endParaRPr lang="en-US"/>
        </a:p>
      </dgm:t>
    </dgm:pt>
    <dgm:pt modelId="{605693FF-4602-4F71-BC99-8455E03878A7}" type="sibTrans" cxnId="{9225383E-5C44-4BFC-97C3-6562FE6E7D2A}">
      <dgm:prSet/>
      <dgm:spPr/>
      <dgm:t>
        <a:bodyPr/>
        <a:lstStyle/>
        <a:p>
          <a:endParaRPr lang="en-US"/>
        </a:p>
      </dgm:t>
    </dgm:pt>
    <dgm:pt modelId="{41DD5672-1782-4945-B1DD-E6599E8E113C}">
      <dgm:prSet phldrT="[Text]"/>
      <dgm:spPr>
        <a:solidFill>
          <a:schemeClr val="accent4"/>
        </a:solidFill>
        <a:ln>
          <a:solidFill>
            <a:schemeClr val="accent4"/>
          </a:solidFill>
        </a:ln>
      </dgm:spPr>
      <dgm:t>
        <a:bodyPr/>
        <a:lstStyle/>
        <a:p>
          <a:r>
            <a:rPr lang="en-US" dirty="0" smtClean="0"/>
            <a:t>Use a validated tool in the SCORE translation matrix</a:t>
          </a:r>
          <a:endParaRPr lang="en-US" dirty="0"/>
        </a:p>
      </dgm:t>
    </dgm:pt>
    <dgm:pt modelId="{8C913B46-8F41-44DA-BAAF-AC9D173F0956}" type="parTrans" cxnId="{FFBC1251-41EF-4641-9F1E-1E12E477F425}">
      <dgm:prSet/>
      <dgm:spPr/>
      <dgm:t>
        <a:bodyPr/>
        <a:lstStyle/>
        <a:p>
          <a:endParaRPr lang="en-US"/>
        </a:p>
      </dgm:t>
    </dgm:pt>
    <dgm:pt modelId="{BD7ED14F-C6BD-4674-8A42-B595033286C1}" type="sibTrans" cxnId="{FFBC1251-41EF-4641-9F1E-1E12E477F425}">
      <dgm:prSet/>
      <dgm:spPr/>
      <dgm:t>
        <a:bodyPr/>
        <a:lstStyle/>
        <a:p>
          <a:endParaRPr lang="en-US"/>
        </a:p>
      </dgm:t>
    </dgm:pt>
    <dgm:pt modelId="{399EADD9-A07D-4ED9-A7E3-B77EA80E24BB}">
      <dgm:prSet phldrT="[Text]"/>
      <dgm:spPr>
        <a:solidFill>
          <a:schemeClr val="accent4">
            <a:lumMod val="20000"/>
            <a:lumOff val="80000"/>
            <a:alpha val="90000"/>
          </a:schemeClr>
        </a:solidFill>
        <a:ln>
          <a:solidFill>
            <a:schemeClr val="accent4">
              <a:lumMod val="20000"/>
              <a:lumOff val="80000"/>
              <a:alpha val="90000"/>
            </a:schemeClr>
          </a:solidFill>
        </a:ln>
      </dgm:spPr>
      <dgm:t>
        <a:bodyPr/>
        <a:lstStyle/>
        <a:p>
          <a:r>
            <a:rPr lang="en-US" dirty="0" smtClean="0"/>
            <a:t>Use a validated tool and </a:t>
          </a:r>
          <a:r>
            <a:rPr lang="en-US" i="1" dirty="0" smtClean="0"/>
            <a:t>translate</a:t>
          </a:r>
          <a:r>
            <a:rPr lang="en-US" dirty="0" smtClean="0"/>
            <a:t> the client’s result into SCORE (see </a:t>
          </a:r>
          <a:r>
            <a:rPr lang="en-US" dirty="0" smtClean="0">
              <a:hlinkClick xmlns:r="http://schemas.openxmlformats.org/officeDocument/2006/relationships" r:id="rId2"/>
            </a:rPr>
            <a:t>SCORE Translation Matrix</a:t>
          </a:r>
          <a:r>
            <a:rPr lang="en-US" dirty="0" smtClean="0"/>
            <a:t>).</a:t>
          </a:r>
          <a:endParaRPr lang="en-US" dirty="0"/>
        </a:p>
      </dgm:t>
    </dgm:pt>
    <dgm:pt modelId="{C78490C9-2D71-4E5E-9E39-0435BBFE92F1}" type="parTrans" cxnId="{10DF4877-375B-49CF-B96E-0835911D9655}">
      <dgm:prSet/>
      <dgm:spPr/>
      <dgm:t>
        <a:bodyPr/>
        <a:lstStyle/>
        <a:p>
          <a:endParaRPr lang="en-US"/>
        </a:p>
      </dgm:t>
    </dgm:pt>
    <dgm:pt modelId="{87127CB9-8002-4C7F-8A88-064F732C870F}" type="sibTrans" cxnId="{10DF4877-375B-49CF-B96E-0835911D9655}">
      <dgm:prSet/>
      <dgm:spPr/>
      <dgm:t>
        <a:bodyPr/>
        <a:lstStyle/>
        <a:p>
          <a:endParaRPr lang="en-US"/>
        </a:p>
      </dgm:t>
    </dgm:pt>
    <dgm:pt modelId="{5B9A308D-8471-44E5-9222-34D75C4B27C1}">
      <dgm:prSet phldrT="[Text]"/>
      <dgm:spPr>
        <a:solidFill>
          <a:schemeClr val="accent5"/>
        </a:solidFill>
        <a:ln>
          <a:solidFill>
            <a:schemeClr val="accent5"/>
          </a:solidFill>
        </a:ln>
      </dgm:spPr>
      <dgm:t>
        <a:bodyPr/>
        <a:lstStyle/>
        <a:p>
          <a:r>
            <a:rPr lang="en-US" dirty="0" smtClean="0"/>
            <a:t>Use your own tool or another instrument</a:t>
          </a:r>
          <a:endParaRPr lang="en-US" dirty="0"/>
        </a:p>
      </dgm:t>
    </dgm:pt>
    <dgm:pt modelId="{119DDB80-42CC-4FC5-BCB8-CBB2489D2563}" type="parTrans" cxnId="{6447F2CF-ECE9-4BE5-BB09-43EFB3DEF4B4}">
      <dgm:prSet/>
      <dgm:spPr/>
      <dgm:t>
        <a:bodyPr/>
        <a:lstStyle/>
        <a:p>
          <a:endParaRPr lang="en-US"/>
        </a:p>
      </dgm:t>
    </dgm:pt>
    <dgm:pt modelId="{4CE5976F-D7E1-4C44-8186-14FB8AE1D87D}" type="sibTrans" cxnId="{6447F2CF-ECE9-4BE5-BB09-43EFB3DEF4B4}">
      <dgm:prSet/>
      <dgm:spPr/>
      <dgm:t>
        <a:bodyPr/>
        <a:lstStyle/>
        <a:p>
          <a:endParaRPr lang="en-US"/>
        </a:p>
      </dgm:t>
    </dgm:pt>
    <dgm:pt modelId="{2F65B7EC-2BA5-4EC2-AA3E-3E96FABC62D2}">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the </a:t>
          </a:r>
          <a:r>
            <a:rPr lang="en-US" dirty="0" smtClean="0">
              <a:hlinkClick xmlns:r="http://schemas.openxmlformats.org/officeDocument/2006/relationships" r:id="rId3"/>
            </a:rPr>
            <a:t>TEI guide to developing surveys</a:t>
          </a:r>
          <a:r>
            <a:rPr lang="en-US" dirty="0" smtClean="0"/>
            <a:t> to develop your own tool</a:t>
          </a:r>
          <a:endParaRPr lang="en-US" dirty="0"/>
        </a:p>
      </dgm:t>
    </dgm:pt>
    <dgm:pt modelId="{8F7B34F0-5F43-4E5F-A339-9C515A40F98F}" type="parTrans" cxnId="{CDF015FB-1D6B-4BAF-B337-04E39F954D89}">
      <dgm:prSet/>
      <dgm:spPr/>
      <dgm:t>
        <a:bodyPr/>
        <a:lstStyle/>
        <a:p>
          <a:endParaRPr lang="en-US"/>
        </a:p>
      </dgm:t>
    </dgm:pt>
    <dgm:pt modelId="{674B4341-E2FC-4BB0-84F1-4DDA02C98D62}" type="sibTrans" cxnId="{CDF015FB-1D6B-4BAF-B337-04E39F954D89}">
      <dgm:prSet/>
      <dgm:spPr/>
      <dgm:t>
        <a:bodyPr/>
        <a:lstStyle/>
        <a:p>
          <a:endParaRPr lang="en-US"/>
        </a:p>
      </dgm:t>
    </dgm:pt>
    <dgm:pt modelId="{51074474-0AB5-49DE-8DF2-F27280886521}">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a tool your </a:t>
          </a:r>
          <a:r>
            <a:rPr lang="en-US" dirty="0" err="1" smtClean="0"/>
            <a:t>organisation</a:t>
          </a:r>
          <a:r>
            <a:rPr lang="en-US" dirty="0" smtClean="0"/>
            <a:t> has already developed</a:t>
          </a:r>
          <a:endParaRPr lang="en-US" dirty="0"/>
        </a:p>
      </dgm:t>
    </dgm:pt>
    <dgm:pt modelId="{EEF7DCD3-C1A2-4C26-AD5F-EC5751FF6B02}" type="parTrans" cxnId="{6E4F973D-40B2-4396-911C-DD67FC5FC9B3}">
      <dgm:prSet/>
      <dgm:spPr/>
      <dgm:t>
        <a:bodyPr/>
        <a:lstStyle/>
        <a:p>
          <a:endParaRPr lang="en-US"/>
        </a:p>
      </dgm:t>
    </dgm:pt>
    <dgm:pt modelId="{687286AC-F289-4240-BDF1-1250E7236B57}" type="sibTrans" cxnId="{6E4F973D-40B2-4396-911C-DD67FC5FC9B3}">
      <dgm:prSet/>
      <dgm:spPr/>
      <dgm:t>
        <a:bodyPr/>
        <a:lstStyle/>
        <a:p>
          <a:endParaRPr lang="en-US"/>
        </a:p>
      </dgm:t>
    </dgm:pt>
    <dgm:pt modelId="{B270A73A-B7AF-4DC8-A91E-C6B4146E4049}">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a:t>
          </a:r>
          <a:r>
            <a:rPr lang="en-US" dirty="0" smtClean="0">
              <a:solidFill>
                <a:prstClr val="black"/>
              </a:solidFill>
              <a:hlinkClick xmlns:r="http://schemas.openxmlformats.org/officeDocument/2006/relationships" r:id="rId4"/>
            </a:rPr>
            <a:t>How to use SCORE with clients</a:t>
          </a:r>
          <a:r>
            <a:rPr lang="en-US" dirty="0" smtClean="0"/>
            <a:t> survey</a:t>
          </a:r>
          <a:endParaRPr lang="en-US" dirty="0"/>
        </a:p>
      </dgm:t>
    </dgm:pt>
    <dgm:pt modelId="{887A347F-101F-4CE3-94E4-1CDA6C09404D}" type="parTrans" cxnId="{D46B87C4-DB78-49D4-B9B1-07278BE88D6D}">
      <dgm:prSet/>
      <dgm:spPr/>
    </dgm:pt>
    <dgm:pt modelId="{591F71D8-F25E-4A5C-A405-324F3D06F83A}" type="sibTrans" cxnId="{D46B87C4-DB78-49D4-B9B1-07278BE88D6D}">
      <dgm:prSet/>
      <dgm:spPr/>
    </dgm:pt>
    <dgm:pt modelId="{7B05A936-ACA6-41A9-A8E8-02D0F945CEA6}" type="pres">
      <dgm:prSet presAssocID="{1FF16823-06AF-43CE-B026-86DCAEFF493C}" presName="Name0" presStyleCnt="0">
        <dgm:presLayoutVars>
          <dgm:dir/>
          <dgm:animLvl val="lvl"/>
          <dgm:resizeHandles val="exact"/>
        </dgm:presLayoutVars>
      </dgm:prSet>
      <dgm:spPr/>
      <dgm:t>
        <a:bodyPr/>
        <a:lstStyle/>
        <a:p>
          <a:endParaRPr lang="en-US"/>
        </a:p>
      </dgm:t>
    </dgm:pt>
    <dgm:pt modelId="{DC462ED3-DB01-4827-8035-03E2AEB1B9FB}" type="pres">
      <dgm:prSet presAssocID="{AE15A294-943C-4D0B-A48C-F2D49F1E2104}" presName="composite" presStyleCnt="0"/>
      <dgm:spPr/>
    </dgm:pt>
    <dgm:pt modelId="{A1E2635A-C80C-4D85-ADC6-59F2D750F951}" type="pres">
      <dgm:prSet presAssocID="{AE15A294-943C-4D0B-A48C-F2D49F1E2104}" presName="parTx" presStyleLbl="alignNode1" presStyleIdx="0" presStyleCnt="3">
        <dgm:presLayoutVars>
          <dgm:chMax val="0"/>
          <dgm:chPref val="0"/>
          <dgm:bulletEnabled val="1"/>
        </dgm:presLayoutVars>
      </dgm:prSet>
      <dgm:spPr/>
      <dgm:t>
        <a:bodyPr/>
        <a:lstStyle/>
        <a:p>
          <a:endParaRPr lang="en-US"/>
        </a:p>
      </dgm:t>
    </dgm:pt>
    <dgm:pt modelId="{D6A8B412-850A-4F82-B252-B3EEBB27FF88}" type="pres">
      <dgm:prSet presAssocID="{AE15A294-943C-4D0B-A48C-F2D49F1E2104}" presName="desTx" presStyleLbl="alignAccFollowNode1" presStyleIdx="0" presStyleCnt="3">
        <dgm:presLayoutVars>
          <dgm:bulletEnabled val="1"/>
        </dgm:presLayoutVars>
      </dgm:prSet>
      <dgm:spPr/>
      <dgm:t>
        <a:bodyPr/>
        <a:lstStyle/>
        <a:p>
          <a:endParaRPr lang="en-US"/>
        </a:p>
      </dgm:t>
    </dgm:pt>
    <dgm:pt modelId="{058EB1A3-107B-4BF3-9023-EC5369232EFC}" type="pres">
      <dgm:prSet presAssocID="{32B1B445-7AC3-4E65-8965-52649B92FEFD}" presName="space" presStyleCnt="0"/>
      <dgm:spPr/>
    </dgm:pt>
    <dgm:pt modelId="{9A8066FA-7A7C-4E98-B398-DB5D2D9A6F2F}" type="pres">
      <dgm:prSet presAssocID="{41DD5672-1782-4945-B1DD-E6599E8E113C}" presName="composite" presStyleCnt="0"/>
      <dgm:spPr/>
    </dgm:pt>
    <dgm:pt modelId="{C4432D5F-0A22-4381-8D5F-5A1846DE7B89}" type="pres">
      <dgm:prSet presAssocID="{41DD5672-1782-4945-B1DD-E6599E8E113C}" presName="parTx" presStyleLbl="alignNode1" presStyleIdx="1" presStyleCnt="3">
        <dgm:presLayoutVars>
          <dgm:chMax val="0"/>
          <dgm:chPref val="0"/>
          <dgm:bulletEnabled val="1"/>
        </dgm:presLayoutVars>
      </dgm:prSet>
      <dgm:spPr/>
      <dgm:t>
        <a:bodyPr/>
        <a:lstStyle/>
        <a:p>
          <a:endParaRPr lang="en-US"/>
        </a:p>
      </dgm:t>
    </dgm:pt>
    <dgm:pt modelId="{AFA2FA4A-D53A-4483-98A0-724AAA3CD384}" type="pres">
      <dgm:prSet presAssocID="{41DD5672-1782-4945-B1DD-E6599E8E113C}" presName="desTx" presStyleLbl="alignAccFollowNode1" presStyleIdx="1" presStyleCnt="3">
        <dgm:presLayoutVars>
          <dgm:bulletEnabled val="1"/>
        </dgm:presLayoutVars>
      </dgm:prSet>
      <dgm:spPr/>
      <dgm:t>
        <a:bodyPr/>
        <a:lstStyle/>
        <a:p>
          <a:endParaRPr lang="en-US"/>
        </a:p>
      </dgm:t>
    </dgm:pt>
    <dgm:pt modelId="{749A8967-62FE-420E-B02D-E12EA40BD1B5}" type="pres">
      <dgm:prSet presAssocID="{BD7ED14F-C6BD-4674-8A42-B595033286C1}" presName="space" presStyleCnt="0"/>
      <dgm:spPr/>
    </dgm:pt>
    <dgm:pt modelId="{4BAF577E-2DCD-44E0-9A5C-C5884563E607}" type="pres">
      <dgm:prSet presAssocID="{5B9A308D-8471-44E5-9222-34D75C4B27C1}" presName="composite" presStyleCnt="0"/>
      <dgm:spPr/>
    </dgm:pt>
    <dgm:pt modelId="{1B3A1560-9783-4D37-802D-27A2C6A60F38}" type="pres">
      <dgm:prSet presAssocID="{5B9A308D-8471-44E5-9222-34D75C4B27C1}" presName="parTx" presStyleLbl="alignNode1" presStyleIdx="2" presStyleCnt="3">
        <dgm:presLayoutVars>
          <dgm:chMax val="0"/>
          <dgm:chPref val="0"/>
          <dgm:bulletEnabled val="1"/>
        </dgm:presLayoutVars>
      </dgm:prSet>
      <dgm:spPr/>
      <dgm:t>
        <a:bodyPr/>
        <a:lstStyle/>
        <a:p>
          <a:endParaRPr lang="en-US"/>
        </a:p>
      </dgm:t>
    </dgm:pt>
    <dgm:pt modelId="{957A73D8-BFED-4603-A595-54F7829218F5}" type="pres">
      <dgm:prSet presAssocID="{5B9A308D-8471-44E5-9222-34D75C4B27C1}" presName="desTx" presStyleLbl="alignAccFollowNode1" presStyleIdx="2" presStyleCnt="3">
        <dgm:presLayoutVars>
          <dgm:bulletEnabled val="1"/>
        </dgm:presLayoutVars>
      </dgm:prSet>
      <dgm:spPr/>
      <dgm:t>
        <a:bodyPr/>
        <a:lstStyle/>
        <a:p>
          <a:endParaRPr lang="en-US"/>
        </a:p>
      </dgm:t>
    </dgm:pt>
  </dgm:ptLst>
  <dgm:cxnLst>
    <dgm:cxn modelId="{CDF015FB-1D6B-4BAF-B337-04E39F954D89}" srcId="{5B9A308D-8471-44E5-9222-34D75C4B27C1}" destId="{2F65B7EC-2BA5-4EC2-AA3E-3E96FABC62D2}" srcOrd="0" destOrd="0" parTransId="{8F7B34F0-5F43-4E5F-A339-9C515A40F98F}" sibTransId="{674B4341-E2FC-4BB0-84F1-4DDA02C98D62}"/>
    <dgm:cxn modelId="{1BEA7DB1-558F-43A8-9BAE-C04C06E6EE1B}" type="presOf" srcId="{CC7026E2-7293-48BF-989D-DE6E0601E1F0}" destId="{D6A8B412-850A-4F82-B252-B3EEBB27FF88}" srcOrd="0" destOrd="0" presId="urn:microsoft.com/office/officeart/2005/8/layout/hList1"/>
    <dgm:cxn modelId="{FFBC1251-41EF-4641-9F1E-1E12E477F425}" srcId="{1FF16823-06AF-43CE-B026-86DCAEFF493C}" destId="{41DD5672-1782-4945-B1DD-E6599E8E113C}" srcOrd="1" destOrd="0" parTransId="{8C913B46-8F41-44DA-BAAF-AC9D173F0956}" sibTransId="{BD7ED14F-C6BD-4674-8A42-B595033286C1}"/>
    <dgm:cxn modelId="{9225383E-5C44-4BFC-97C3-6562FE6E7D2A}" srcId="{AE15A294-943C-4D0B-A48C-F2D49F1E2104}" destId="{CC7026E2-7293-48BF-989D-DE6E0601E1F0}" srcOrd="0" destOrd="0" parTransId="{A364119E-1405-4B5A-8771-27384B376B13}" sibTransId="{605693FF-4602-4F71-BC99-8455E03878A7}"/>
    <dgm:cxn modelId="{45BA0E90-EC33-431B-B22D-F0E994FD6ED7}" type="presOf" srcId="{2F65B7EC-2BA5-4EC2-AA3E-3E96FABC62D2}" destId="{957A73D8-BFED-4603-A595-54F7829218F5}" srcOrd="0" destOrd="0" presId="urn:microsoft.com/office/officeart/2005/8/layout/hList1"/>
    <dgm:cxn modelId="{47045224-644E-4D43-8F41-BA2EBD7C8CE5}" type="presOf" srcId="{B270A73A-B7AF-4DC8-A91E-C6B4146E4049}" destId="{D6A8B412-850A-4F82-B252-B3EEBB27FF88}" srcOrd="0" destOrd="1" presId="urn:microsoft.com/office/officeart/2005/8/layout/hList1"/>
    <dgm:cxn modelId="{10DF4877-375B-49CF-B96E-0835911D9655}" srcId="{41DD5672-1782-4945-B1DD-E6599E8E113C}" destId="{399EADD9-A07D-4ED9-A7E3-B77EA80E24BB}" srcOrd="0" destOrd="0" parTransId="{C78490C9-2D71-4E5E-9E39-0435BBFE92F1}" sibTransId="{87127CB9-8002-4C7F-8A88-064F732C870F}"/>
    <dgm:cxn modelId="{6E4F973D-40B2-4396-911C-DD67FC5FC9B3}" srcId="{5B9A308D-8471-44E5-9222-34D75C4B27C1}" destId="{51074474-0AB5-49DE-8DF2-F27280886521}" srcOrd="1" destOrd="0" parTransId="{EEF7DCD3-C1A2-4C26-AD5F-EC5751FF6B02}" sibTransId="{687286AC-F289-4240-BDF1-1250E7236B57}"/>
    <dgm:cxn modelId="{516DFEB2-CD0B-4C2A-B26E-28A6B7A02E45}" type="presOf" srcId="{1FF16823-06AF-43CE-B026-86DCAEFF493C}" destId="{7B05A936-ACA6-41A9-A8E8-02D0F945CEA6}" srcOrd="0" destOrd="0" presId="urn:microsoft.com/office/officeart/2005/8/layout/hList1"/>
    <dgm:cxn modelId="{AEE95380-F87C-48D2-BC0E-D0347C898701}" type="presOf" srcId="{399EADD9-A07D-4ED9-A7E3-B77EA80E24BB}" destId="{AFA2FA4A-D53A-4483-98A0-724AAA3CD384}" srcOrd="0" destOrd="0" presId="urn:microsoft.com/office/officeart/2005/8/layout/hList1"/>
    <dgm:cxn modelId="{21613AE6-1FCB-4258-9CCC-ABC94554E6A5}" type="presOf" srcId="{AE15A294-943C-4D0B-A48C-F2D49F1E2104}" destId="{A1E2635A-C80C-4D85-ADC6-59F2D750F951}" srcOrd="0" destOrd="0" presId="urn:microsoft.com/office/officeart/2005/8/layout/hList1"/>
    <dgm:cxn modelId="{6447F2CF-ECE9-4BE5-BB09-43EFB3DEF4B4}" srcId="{1FF16823-06AF-43CE-B026-86DCAEFF493C}" destId="{5B9A308D-8471-44E5-9222-34D75C4B27C1}" srcOrd="2" destOrd="0" parTransId="{119DDB80-42CC-4FC5-BCB8-CBB2489D2563}" sibTransId="{4CE5976F-D7E1-4C44-8186-14FB8AE1D87D}"/>
    <dgm:cxn modelId="{AAD9AAAA-0AA5-48DE-8D41-60A65880C47B}" type="presOf" srcId="{41DD5672-1782-4945-B1DD-E6599E8E113C}" destId="{C4432D5F-0A22-4381-8D5F-5A1846DE7B89}" srcOrd="0" destOrd="0" presId="urn:microsoft.com/office/officeart/2005/8/layout/hList1"/>
    <dgm:cxn modelId="{FE617CC8-1261-4093-9A39-46C621B56435}" srcId="{1FF16823-06AF-43CE-B026-86DCAEFF493C}" destId="{AE15A294-943C-4D0B-A48C-F2D49F1E2104}" srcOrd="0" destOrd="0" parTransId="{CC4FD066-1EB1-4C69-B50B-3123818FBF8A}" sibTransId="{32B1B445-7AC3-4E65-8965-52649B92FEFD}"/>
    <dgm:cxn modelId="{65FC1BE5-6120-40F7-ABE1-527A09E1E1F3}" type="presOf" srcId="{5B9A308D-8471-44E5-9222-34D75C4B27C1}" destId="{1B3A1560-9783-4D37-802D-27A2C6A60F38}" srcOrd="0" destOrd="0" presId="urn:microsoft.com/office/officeart/2005/8/layout/hList1"/>
    <dgm:cxn modelId="{D46B87C4-DB78-49D4-B9B1-07278BE88D6D}" srcId="{AE15A294-943C-4D0B-A48C-F2D49F1E2104}" destId="{B270A73A-B7AF-4DC8-A91E-C6B4146E4049}" srcOrd="1" destOrd="0" parTransId="{887A347F-101F-4CE3-94E4-1CDA6C09404D}" sibTransId="{591F71D8-F25E-4A5C-A405-324F3D06F83A}"/>
    <dgm:cxn modelId="{92FEDE22-D00A-442F-871F-D94CDFF81EC2}" type="presOf" srcId="{51074474-0AB5-49DE-8DF2-F27280886521}" destId="{957A73D8-BFED-4603-A595-54F7829218F5}" srcOrd="0" destOrd="1" presId="urn:microsoft.com/office/officeart/2005/8/layout/hList1"/>
    <dgm:cxn modelId="{034975D1-63DD-4FF7-A970-800158F936F7}" type="presParOf" srcId="{7B05A936-ACA6-41A9-A8E8-02D0F945CEA6}" destId="{DC462ED3-DB01-4827-8035-03E2AEB1B9FB}" srcOrd="0" destOrd="0" presId="urn:microsoft.com/office/officeart/2005/8/layout/hList1"/>
    <dgm:cxn modelId="{51122F47-8D46-4602-A294-D9D6DC25D075}" type="presParOf" srcId="{DC462ED3-DB01-4827-8035-03E2AEB1B9FB}" destId="{A1E2635A-C80C-4D85-ADC6-59F2D750F951}" srcOrd="0" destOrd="0" presId="urn:microsoft.com/office/officeart/2005/8/layout/hList1"/>
    <dgm:cxn modelId="{751C4B27-354F-4926-B446-963D123D5153}" type="presParOf" srcId="{DC462ED3-DB01-4827-8035-03E2AEB1B9FB}" destId="{D6A8B412-850A-4F82-B252-B3EEBB27FF88}" srcOrd="1" destOrd="0" presId="urn:microsoft.com/office/officeart/2005/8/layout/hList1"/>
    <dgm:cxn modelId="{0B825BB7-A01B-40C3-A15A-303B26400A61}" type="presParOf" srcId="{7B05A936-ACA6-41A9-A8E8-02D0F945CEA6}" destId="{058EB1A3-107B-4BF3-9023-EC5369232EFC}" srcOrd="1" destOrd="0" presId="urn:microsoft.com/office/officeart/2005/8/layout/hList1"/>
    <dgm:cxn modelId="{E98B2009-5DB2-4220-A5DC-6511A710F213}" type="presParOf" srcId="{7B05A936-ACA6-41A9-A8E8-02D0F945CEA6}" destId="{9A8066FA-7A7C-4E98-B398-DB5D2D9A6F2F}" srcOrd="2" destOrd="0" presId="urn:microsoft.com/office/officeart/2005/8/layout/hList1"/>
    <dgm:cxn modelId="{13950CCA-4E5C-4068-8D27-3725B1D0BA2B}" type="presParOf" srcId="{9A8066FA-7A7C-4E98-B398-DB5D2D9A6F2F}" destId="{C4432D5F-0A22-4381-8D5F-5A1846DE7B89}" srcOrd="0" destOrd="0" presId="urn:microsoft.com/office/officeart/2005/8/layout/hList1"/>
    <dgm:cxn modelId="{3B878A10-4297-4E81-86F6-F46350E20365}" type="presParOf" srcId="{9A8066FA-7A7C-4E98-B398-DB5D2D9A6F2F}" destId="{AFA2FA4A-D53A-4483-98A0-724AAA3CD384}" srcOrd="1" destOrd="0" presId="urn:microsoft.com/office/officeart/2005/8/layout/hList1"/>
    <dgm:cxn modelId="{4C89BCA2-CB45-4B23-AE6B-1658B302DCE8}" type="presParOf" srcId="{7B05A936-ACA6-41A9-A8E8-02D0F945CEA6}" destId="{749A8967-62FE-420E-B02D-E12EA40BD1B5}" srcOrd="3" destOrd="0" presId="urn:microsoft.com/office/officeart/2005/8/layout/hList1"/>
    <dgm:cxn modelId="{CD488A0F-C0A3-42C1-A1DD-A0A99998BD0D}" type="presParOf" srcId="{7B05A936-ACA6-41A9-A8E8-02D0F945CEA6}" destId="{4BAF577E-2DCD-44E0-9A5C-C5884563E607}" srcOrd="4" destOrd="0" presId="urn:microsoft.com/office/officeart/2005/8/layout/hList1"/>
    <dgm:cxn modelId="{E60A2C85-B9F7-4D0D-B855-6D6EE2EAE9E1}" type="presParOf" srcId="{4BAF577E-2DCD-44E0-9A5C-C5884563E607}" destId="{1B3A1560-9783-4D37-802D-27A2C6A60F38}" srcOrd="0" destOrd="0" presId="urn:microsoft.com/office/officeart/2005/8/layout/hList1"/>
    <dgm:cxn modelId="{D41AF5E6-7014-435F-8252-E6A506949D24}" type="presParOf" srcId="{4BAF577E-2DCD-44E0-9A5C-C5884563E607}" destId="{957A73D8-BFED-4603-A595-54F7829218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F16823-06AF-43CE-B026-86DCAEFF493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15A294-943C-4D0B-A48C-F2D49F1E2104}">
      <dgm:prSet phldrT="[Text]"/>
      <dgm:spPr>
        <a:solidFill>
          <a:schemeClr val="accent3"/>
        </a:solidFill>
        <a:ln>
          <a:solidFill>
            <a:schemeClr val="accent3"/>
          </a:solidFill>
        </a:ln>
      </dgm:spPr>
      <dgm:t>
        <a:bodyPr/>
        <a:lstStyle/>
        <a:p>
          <a:r>
            <a:rPr lang="en-US" dirty="0" smtClean="0"/>
            <a:t>Use SCORE directly</a:t>
          </a:r>
          <a:endParaRPr lang="en-US" dirty="0"/>
        </a:p>
      </dgm:t>
    </dgm:pt>
    <dgm:pt modelId="{CC4FD066-1EB1-4C69-B50B-3123818FBF8A}" type="parTrans" cxnId="{FE617CC8-1261-4093-9A39-46C621B56435}">
      <dgm:prSet/>
      <dgm:spPr/>
      <dgm:t>
        <a:bodyPr/>
        <a:lstStyle/>
        <a:p>
          <a:endParaRPr lang="en-US"/>
        </a:p>
      </dgm:t>
    </dgm:pt>
    <dgm:pt modelId="{32B1B445-7AC3-4E65-8965-52649B92FEFD}" type="sibTrans" cxnId="{FE617CC8-1261-4093-9A39-46C621B56435}">
      <dgm:prSet/>
      <dgm:spPr/>
      <dgm:t>
        <a:bodyPr/>
        <a:lstStyle/>
        <a:p>
          <a:endParaRPr lang="en-US"/>
        </a:p>
      </dgm:t>
    </dgm:pt>
    <dgm:pt modelId="{CC7026E2-7293-48BF-989D-DE6E0601E1F0}">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matrix in the </a:t>
          </a:r>
          <a:r>
            <a:rPr lang="en-US" dirty="0" smtClean="0">
              <a:solidFill>
                <a:prstClr val="black"/>
              </a:solidFill>
              <a:hlinkClick xmlns:r="http://schemas.openxmlformats.org/officeDocument/2006/relationships" r:id="rId1"/>
            </a:rPr>
            <a:t>Data Exchange protocols</a:t>
          </a:r>
          <a:endParaRPr lang="en-US" dirty="0"/>
        </a:p>
      </dgm:t>
    </dgm:pt>
    <dgm:pt modelId="{A364119E-1405-4B5A-8771-27384B376B13}" type="parTrans" cxnId="{9225383E-5C44-4BFC-97C3-6562FE6E7D2A}">
      <dgm:prSet/>
      <dgm:spPr/>
      <dgm:t>
        <a:bodyPr/>
        <a:lstStyle/>
        <a:p>
          <a:endParaRPr lang="en-US"/>
        </a:p>
      </dgm:t>
    </dgm:pt>
    <dgm:pt modelId="{605693FF-4602-4F71-BC99-8455E03878A7}" type="sibTrans" cxnId="{9225383E-5C44-4BFC-97C3-6562FE6E7D2A}">
      <dgm:prSet/>
      <dgm:spPr/>
      <dgm:t>
        <a:bodyPr/>
        <a:lstStyle/>
        <a:p>
          <a:endParaRPr lang="en-US"/>
        </a:p>
      </dgm:t>
    </dgm:pt>
    <dgm:pt modelId="{41DD5672-1782-4945-B1DD-E6599E8E113C}">
      <dgm:prSet phldrT="[Text]"/>
      <dgm:spPr>
        <a:solidFill>
          <a:schemeClr val="accent4"/>
        </a:solidFill>
        <a:ln>
          <a:solidFill>
            <a:schemeClr val="accent4"/>
          </a:solidFill>
        </a:ln>
      </dgm:spPr>
      <dgm:t>
        <a:bodyPr/>
        <a:lstStyle/>
        <a:p>
          <a:r>
            <a:rPr lang="en-US" dirty="0" smtClean="0"/>
            <a:t>Use a validated tool in the SCORE translation matrix</a:t>
          </a:r>
          <a:endParaRPr lang="en-US" dirty="0"/>
        </a:p>
      </dgm:t>
    </dgm:pt>
    <dgm:pt modelId="{8C913B46-8F41-44DA-BAAF-AC9D173F0956}" type="parTrans" cxnId="{FFBC1251-41EF-4641-9F1E-1E12E477F425}">
      <dgm:prSet/>
      <dgm:spPr/>
      <dgm:t>
        <a:bodyPr/>
        <a:lstStyle/>
        <a:p>
          <a:endParaRPr lang="en-US"/>
        </a:p>
      </dgm:t>
    </dgm:pt>
    <dgm:pt modelId="{BD7ED14F-C6BD-4674-8A42-B595033286C1}" type="sibTrans" cxnId="{FFBC1251-41EF-4641-9F1E-1E12E477F425}">
      <dgm:prSet/>
      <dgm:spPr/>
      <dgm:t>
        <a:bodyPr/>
        <a:lstStyle/>
        <a:p>
          <a:endParaRPr lang="en-US"/>
        </a:p>
      </dgm:t>
    </dgm:pt>
    <dgm:pt modelId="{399EADD9-A07D-4ED9-A7E3-B77EA80E24BB}">
      <dgm:prSet phldrT="[Text]"/>
      <dgm:spPr>
        <a:solidFill>
          <a:schemeClr val="accent4">
            <a:lumMod val="20000"/>
            <a:lumOff val="80000"/>
            <a:alpha val="90000"/>
          </a:schemeClr>
        </a:solidFill>
        <a:ln>
          <a:solidFill>
            <a:schemeClr val="accent4">
              <a:lumMod val="20000"/>
              <a:lumOff val="80000"/>
              <a:alpha val="90000"/>
            </a:schemeClr>
          </a:solidFill>
        </a:ln>
      </dgm:spPr>
      <dgm:t>
        <a:bodyPr/>
        <a:lstStyle/>
        <a:p>
          <a:r>
            <a:rPr lang="en-US" dirty="0" smtClean="0"/>
            <a:t>Use a validated tool and </a:t>
          </a:r>
          <a:r>
            <a:rPr lang="en-US" i="1" dirty="0" smtClean="0"/>
            <a:t>translate</a:t>
          </a:r>
          <a:r>
            <a:rPr lang="en-US" dirty="0" smtClean="0"/>
            <a:t> the client’s result into SCORE (see </a:t>
          </a:r>
          <a:r>
            <a:rPr lang="en-US" dirty="0" smtClean="0">
              <a:hlinkClick xmlns:r="http://schemas.openxmlformats.org/officeDocument/2006/relationships" r:id="rId2"/>
            </a:rPr>
            <a:t>SCORE Translation Matrix</a:t>
          </a:r>
          <a:r>
            <a:rPr lang="en-US" dirty="0" smtClean="0"/>
            <a:t>).</a:t>
          </a:r>
          <a:endParaRPr lang="en-US" dirty="0"/>
        </a:p>
      </dgm:t>
    </dgm:pt>
    <dgm:pt modelId="{C78490C9-2D71-4E5E-9E39-0435BBFE92F1}" type="parTrans" cxnId="{10DF4877-375B-49CF-B96E-0835911D9655}">
      <dgm:prSet/>
      <dgm:spPr/>
      <dgm:t>
        <a:bodyPr/>
        <a:lstStyle/>
        <a:p>
          <a:endParaRPr lang="en-US"/>
        </a:p>
      </dgm:t>
    </dgm:pt>
    <dgm:pt modelId="{87127CB9-8002-4C7F-8A88-064F732C870F}" type="sibTrans" cxnId="{10DF4877-375B-49CF-B96E-0835911D9655}">
      <dgm:prSet/>
      <dgm:spPr/>
      <dgm:t>
        <a:bodyPr/>
        <a:lstStyle/>
        <a:p>
          <a:endParaRPr lang="en-US"/>
        </a:p>
      </dgm:t>
    </dgm:pt>
    <dgm:pt modelId="{5B9A308D-8471-44E5-9222-34D75C4B27C1}">
      <dgm:prSet phldrT="[Text]"/>
      <dgm:spPr>
        <a:solidFill>
          <a:schemeClr val="accent5"/>
        </a:solidFill>
        <a:ln>
          <a:solidFill>
            <a:schemeClr val="accent5"/>
          </a:solidFill>
        </a:ln>
      </dgm:spPr>
      <dgm:t>
        <a:bodyPr/>
        <a:lstStyle/>
        <a:p>
          <a:r>
            <a:rPr lang="en-US" dirty="0" smtClean="0"/>
            <a:t>Use your own tool or another instrument</a:t>
          </a:r>
          <a:endParaRPr lang="en-US" dirty="0"/>
        </a:p>
      </dgm:t>
    </dgm:pt>
    <dgm:pt modelId="{119DDB80-42CC-4FC5-BCB8-CBB2489D2563}" type="parTrans" cxnId="{6447F2CF-ECE9-4BE5-BB09-43EFB3DEF4B4}">
      <dgm:prSet/>
      <dgm:spPr/>
      <dgm:t>
        <a:bodyPr/>
        <a:lstStyle/>
        <a:p>
          <a:endParaRPr lang="en-US"/>
        </a:p>
      </dgm:t>
    </dgm:pt>
    <dgm:pt modelId="{4CE5976F-D7E1-4C44-8186-14FB8AE1D87D}" type="sibTrans" cxnId="{6447F2CF-ECE9-4BE5-BB09-43EFB3DEF4B4}">
      <dgm:prSet/>
      <dgm:spPr/>
      <dgm:t>
        <a:bodyPr/>
        <a:lstStyle/>
        <a:p>
          <a:endParaRPr lang="en-US"/>
        </a:p>
      </dgm:t>
    </dgm:pt>
    <dgm:pt modelId="{2F65B7EC-2BA5-4EC2-AA3E-3E96FABC62D2}">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the </a:t>
          </a:r>
          <a:r>
            <a:rPr lang="en-US" dirty="0" smtClean="0">
              <a:hlinkClick xmlns:r="http://schemas.openxmlformats.org/officeDocument/2006/relationships" r:id="rId3"/>
            </a:rPr>
            <a:t>TEI guide to developing surveys</a:t>
          </a:r>
          <a:r>
            <a:rPr lang="en-US" dirty="0" smtClean="0"/>
            <a:t> to develop your own tool</a:t>
          </a:r>
          <a:endParaRPr lang="en-US" dirty="0"/>
        </a:p>
      </dgm:t>
    </dgm:pt>
    <dgm:pt modelId="{8F7B34F0-5F43-4E5F-A339-9C515A40F98F}" type="parTrans" cxnId="{CDF015FB-1D6B-4BAF-B337-04E39F954D89}">
      <dgm:prSet/>
      <dgm:spPr/>
      <dgm:t>
        <a:bodyPr/>
        <a:lstStyle/>
        <a:p>
          <a:endParaRPr lang="en-US"/>
        </a:p>
      </dgm:t>
    </dgm:pt>
    <dgm:pt modelId="{674B4341-E2FC-4BB0-84F1-4DDA02C98D62}" type="sibTrans" cxnId="{CDF015FB-1D6B-4BAF-B337-04E39F954D89}">
      <dgm:prSet/>
      <dgm:spPr/>
      <dgm:t>
        <a:bodyPr/>
        <a:lstStyle/>
        <a:p>
          <a:endParaRPr lang="en-US"/>
        </a:p>
      </dgm:t>
    </dgm:pt>
    <dgm:pt modelId="{51074474-0AB5-49DE-8DF2-F27280886521}">
      <dgm:prSet phldrT="[Text]"/>
      <dgm:spPr>
        <a:solidFill>
          <a:schemeClr val="accent5">
            <a:lumMod val="20000"/>
            <a:lumOff val="80000"/>
            <a:alpha val="90000"/>
          </a:schemeClr>
        </a:solidFill>
        <a:ln>
          <a:solidFill>
            <a:schemeClr val="accent5">
              <a:lumMod val="20000"/>
              <a:lumOff val="80000"/>
              <a:alpha val="90000"/>
            </a:schemeClr>
          </a:solidFill>
        </a:ln>
      </dgm:spPr>
      <dgm:t>
        <a:bodyPr/>
        <a:lstStyle/>
        <a:p>
          <a:r>
            <a:rPr lang="en-US" dirty="0" smtClean="0"/>
            <a:t>Use a tool your </a:t>
          </a:r>
          <a:r>
            <a:rPr lang="en-US" dirty="0" err="1" smtClean="0"/>
            <a:t>organisation</a:t>
          </a:r>
          <a:r>
            <a:rPr lang="en-US" dirty="0" smtClean="0"/>
            <a:t> has already developed</a:t>
          </a:r>
          <a:endParaRPr lang="en-US" dirty="0"/>
        </a:p>
      </dgm:t>
    </dgm:pt>
    <dgm:pt modelId="{EEF7DCD3-C1A2-4C26-AD5F-EC5751FF6B02}" type="parTrans" cxnId="{6E4F973D-40B2-4396-911C-DD67FC5FC9B3}">
      <dgm:prSet/>
      <dgm:spPr/>
      <dgm:t>
        <a:bodyPr/>
        <a:lstStyle/>
        <a:p>
          <a:endParaRPr lang="en-US"/>
        </a:p>
      </dgm:t>
    </dgm:pt>
    <dgm:pt modelId="{687286AC-F289-4240-BDF1-1250E7236B57}" type="sibTrans" cxnId="{6E4F973D-40B2-4396-911C-DD67FC5FC9B3}">
      <dgm:prSet/>
      <dgm:spPr/>
      <dgm:t>
        <a:bodyPr/>
        <a:lstStyle/>
        <a:p>
          <a:endParaRPr lang="en-US"/>
        </a:p>
      </dgm:t>
    </dgm:pt>
    <dgm:pt modelId="{B270A73A-B7AF-4DC8-A91E-C6B4146E4049}">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t>Use the </a:t>
          </a:r>
          <a:r>
            <a:rPr lang="en-US" dirty="0" smtClean="0">
              <a:solidFill>
                <a:prstClr val="black"/>
              </a:solidFill>
              <a:hlinkClick xmlns:r="http://schemas.openxmlformats.org/officeDocument/2006/relationships" r:id="rId4"/>
            </a:rPr>
            <a:t>How to use SCORE with clients</a:t>
          </a:r>
          <a:r>
            <a:rPr lang="en-US" dirty="0" smtClean="0"/>
            <a:t> survey</a:t>
          </a:r>
          <a:endParaRPr lang="en-US" dirty="0"/>
        </a:p>
      </dgm:t>
    </dgm:pt>
    <dgm:pt modelId="{887A347F-101F-4CE3-94E4-1CDA6C09404D}" type="parTrans" cxnId="{D46B87C4-DB78-49D4-B9B1-07278BE88D6D}">
      <dgm:prSet/>
      <dgm:spPr/>
      <dgm:t>
        <a:bodyPr/>
        <a:lstStyle/>
        <a:p>
          <a:endParaRPr lang="en-US"/>
        </a:p>
      </dgm:t>
    </dgm:pt>
    <dgm:pt modelId="{591F71D8-F25E-4A5C-A405-324F3D06F83A}" type="sibTrans" cxnId="{D46B87C4-DB78-49D4-B9B1-07278BE88D6D}">
      <dgm:prSet/>
      <dgm:spPr/>
      <dgm:t>
        <a:bodyPr/>
        <a:lstStyle/>
        <a:p>
          <a:endParaRPr lang="en-US"/>
        </a:p>
      </dgm:t>
    </dgm:pt>
    <dgm:pt modelId="{7B05A936-ACA6-41A9-A8E8-02D0F945CEA6}" type="pres">
      <dgm:prSet presAssocID="{1FF16823-06AF-43CE-B026-86DCAEFF493C}" presName="Name0" presStyleCnt="0">
        <dgm:presLayoutVars>
          <dgm:dir/>
          <dgm:animLvl val="lvl"/>
          <dgm:resizeHandles val="exact"/>
        </dgm:presLayoutVars>
      </dgm:prSet>
      <dgm:spPr/>
      <dgm:t>
        <a:bodyPr/>
        <a:lstStyle/>
        <a:p>
          <a:endParaRPr lang="en-US"/>
        </a:p>
      </dgm:t>
    </dgm:pt>
    <dgm:pt modelId="{DC462ED3-DB01-4827-8035-03E2AEB1B9FB}" type="pres">
      <dgm:prSet presAssocID="{AE15A294-943C-4D0B-A48C-F2D49F1E2104}" presName="composite" presStyleCnt="0"/>
      <dgm:spPr/>
    </dgm:pt>
    <dgm:pt modelId="{A1E2635A-C80C-4D85-ADC6-59F2D750F951}" type="pres">
      <dgm:prSet presAssocID="{AE15A294-943C-4D0B-A48C-F2D49F1E2104}" presName="parTx" presStyleLbl="alignNode1" presStyleIdx="0" presStyleCnt="3">
        <dgm:presLayoutVars>
          <dgm:chMax val="0"/>
          <dgm:chPref val="0"/>
          <dgm:bulletEnabled val="1"/>
        </dgm:presLayoutVars>
      </dgm:prSet>
      <dgm:spPr/>
      <dgm:t>
        <a:bodyPr/>
        <a:lstStyle/>
        <a:p>
          <a:endParaRPr lang="en-US"/>
        </a:p>
      </dgm:t>
    </dgm:pt>
    <dgm:pt modelId="{D6A8B412-850A-4F82-B252-B3EEBB27FF88}" type="pres">
      <dgm:prSet presAssocID="{AE15A294-943C-4D0B-A48C-F2D49F1E2104}" presName="desTx" presStyleLbl="alignAccFollowNode1" presStyleIdx="0" presStyleCnt="3">
        <dgm:presLayoutVars>
          <dgm:bulletEnabled val="1"/>
        </dgm:presLayoutVars>
      </dgm:prSet>
      <dgm:spPr/>
      <dgm:t>
        <a:bodyPr/>
        <a:lstStyle/>
        <a:p>
          <a:endParaRPr lang="en-US"/>
        </a:p>
      </dgm:t>
    </dgm:pt>
    <dgm:pt modelId="{058EB1A3-107B-4BF3-9023-EC5369232EFC}" type="pres">
      <dgm:prSet presAssocID="{32B1B445-7AC3-4E65-8965-52649B92FEFD}" presName="space" presStyleCnt="0"/>
      <dgm:spPr/>
    </dgm:pt>
    <dgm:pt modelId="{9A8066FA-7A7C-4E98-B398-DB5D2D9A6F2F}" type="pres">
      <dgm:prSet presAssocID="{41DD5672-1782-4945-B1DD-E6599E8E113C}" presName="composite" presStyleCnt="0"/>
      <dgm:spPr/>
    </dgm:pt>
    <dgm:pt modelId="{C4432D5F-0A22-4381-8D5F-5A1846DE7B89}" type="pres">
      <dgm:prSet presAssocID="{41DD5672-1782-4945-B1DD-E6599E8E113C}" presName="parTx" presStyleLbl="alignNode1" presStyleIdx="1" presStyleCnt="3">
        <dgm:presLayoutVars>
          <dgm:chMax val="0"/>
          <dgm:chPref val="0"/>
          <dgm:bulletEnabled val="1"/>
        </dgm:presLayoutVars>
      </dgm:prSet>
      <dgm:spPr/>
      <dgm:t>
        <a:bodyPr/>
        <a:lstStyle/>
        <a:p>
          <a:endParaRPr lang="en-US"/>
        </a:p>
      </dgm:t>
    </dgm:pt>
    <dgm:pt modelId="{AFA2FA4A-D53A-4483-98A0-724AAA3CD384}" type="pres">
      <dgm:prSet presAssocID="{41DD5672-1782-4945-B1DD-E6599E8E113C}" presName="desTx" presStyleLbl="alignAccFollowNode1" presStyleIdx="1" presStyleCnt="3">
        <dgm:presLayoutVars>
          <dgm:bulletEnabled val="1"/>
        </dgm:presLayoutVars>
      </dgm:prSet>
      <dgm:spPr/>
      <dgm:t>
        <a:bodyPr/>
        <a:lstStyle/>
        <a:p>
          <a:endParaRPr lang="en-US"/>
        </a:p>
      </dgm:t>
    </dgm:pt>
    <dgm:pt modelId="{749A8967-62FE-420E-B02D-E12EA40BD1B5}" type="pres">
      <dgm:prSet presAssocID="{BD7ED14F-C6BD-4674-8A42-B595033286C1}" presName="space" presStyleCnt="0"/>
      <dgm:spPr/>
    </dgm:pt>
    <dgm:pt modelId="{4BAF577E-2DCD-44E0-9A5C-C5884563E607}" type="pres">
      <dgm:prSet presAssocID="{5B9A308D-8471-44E5-9222-34D75C4B27C1}" presName="composite" presStyleCnt="0"/>
      <dgm:spPr/>
    </dgm:pt>
    <dgm:pt modelId="{1B3A1560-9783-4D37-802D-27A2C6A60F38}" type="pres">
      <dgm:prSet presAssocID="{5B9A308D-8471-44E5-9222-34D75C4B27C1}" presName="parTx" presStyleLbl="alignNode1" presStyleIdx="2" presStyleCnt="3">
        <dgm:presLayoutVars>
          <dgm:chMax val="0"/>
          <dgm:chPref val="0"/>
          <dgm:bulletEnabled val="1"/>
        </dgm:presLayoutVars>
      </dgm:prSet>
      <dgm:spPr/>
      <dgm:t>
        <a:bodyPr/>
        <a:lstStyle/>
        <a:p>
          <a:endParaRPr lang="en-US"/>
        </a:p>
      </dgm:t>
    </dgm:pt>
    <dgm:pt modelId="{957A73D8-BFED-4603-A595-54F7829218F5}" type="pres">
      <dgm:prSet presAssocID="{5B9A308D-8471-44E5-9222-34D75C4B27C1}" presName="desTx" presStyleLbl="alignAccFollowNode1" presStyleIdx="2" presStyleCnt="3">
        <dgm:presLayoutVars>
          <dgm:bulletEnabled val="1"/>
        </dgm:presLayoutVars>
      </dgm:prSet>
      <dgm:spPr/>
      <dgm:t>
        <a:bodyPr/>
        <a:lstStyle/>
        <a:p>
          <a:endParaRPr lang="en-US"/>
        </a:p>
      </dgm:t>
    </dgm:pt>
  </dgm:ptLst>
  <dgm:cxnLst>
    <dgm:cxn modelId="{CDF015FB-1D6B-4BAF-B337-04E39F954D89}" srcId="{5B9A308D-8471-44E5-9222-34D75C4B27C1}" destId="{2F65B7EC-2BA5-4EC2-AA3E-3E96FABC62D2}" srcOrd="0" destOrd="0" parTransId="{8F7B34F0-5F43-4E5F-A339-9C515A40F98F}" sibTransId="{674B4341-E2FC-4BB0-84F1-4DDA02C98D62}"/>
    <dgm:cxn modelId="{1BEA7DB1-558F-43A8-9BAE-C04C06E6EE1B}" type="presOf" srcId="{CC7026E2-7293-48BF-989D-DE6E0601E1F0}" destId="{D6A8B412-850A-4F82-B252-B3EEBB27FF88}" srcOrd="0" destOrd="0" presId="urn:microsoft.com/office/officeart/2005/8/layout/hList1"/>
    <dgm:cxn modelId="{FFBC1251-41EF-4641-9F1E-1E12E477F425}" srcId="{1FF16823-06AF-43CE-B026-86DCAEFF493C}" destId="{41DD5672-1782-4945-B1DD-E6599E8E113C}" srcOrd="1" destOrd="0" parTransId="{8C913B46-8F41-44DA-BAAF-AC9D173F0956}" sibTransId="{BD7ED14F-C6BD-4674-8A42-B595033286C1}"/>
    <dgm:cxn modelId="{9225383E-5C44-4BFC-97C3-6562FE6E7D2A}" srcId="{AE15A294-943C-4D0B-A48C-F2D49F1E2104}" destId="{CC7026E2-7293-48BF-989D-DE6E0601E1F0}" srcOrd="0" destOrd="0" parTransId="{A364119E-1405-4B5A-8771-27384B376B13}" sibTransId="{605693FF-4602-4F71-BC99-8455E03878A7}"/>
    <dgm:cxn modelId="{45BA0E90-EC33-431B-B22D-F0E994FD6ED7}" type="presOf" srcId="{2F65B7EC-2BA5-4EC2-AA3E-3E96FABC62D2}" destId="{957A73D8-BFED-4603-A595-54F7829218F5}" srcOrd="0" destOrd="0" presId="urn:microsoft.com/office/officeart/2005/8/layout/hList1"/>
    <dgm:cxn modelId="{47045224-644E-4D43-8F41-BA2EBD7C8CE5}" type="presOf" srcId="{B270A73A-B7AF-4DC8-A91E-C6B4146E4049}" destId="{D6A8B412-850A-4F82-B252-B3EEBB27FF88}" srcOrd="0" destOrd="1" presId="urn:microsoft.com/office/officeart/2005/8/layout/hList1"/>
    <dgm:cxn modelId="{10DF4877-375B-49CF-B96E-0835911D9655}" srcId="{41DD5672-1782-4945-B1DD-E6599E8E113C}" destId="{399EADD9-A07D-4ED9-A7E3-B77EA80E24BB}" srcOrd="0" destOrd="0" parTransId="{C78490C9-2D71-4E5E-9E39-0435BBFE92F1}" sibTransId="{87127CB9-8002-4C7F-8A88-064F732C870F}"/>
    <dgm:cxn modelId="{6E4F973D-40B2-4396-911C-DD67FC5FC9B3}" srcId="{5B9A308D-8471-44E5-9222-34D75C4B27C1}" destId="{51074474-0AB5-49DE-8DF2-F27280886521}" srcOrd="1" destOrd="0" parTransId="{EEF7DCD3-C1A2-4C26-AD5F-EC5751FF6B02}" sibTransId="{687286AC-F289-4240-BDF1-1250E7236B57}"/>
    <dgm:cxn modelId="{516DFEB2-CD0B-4C2A-B26E-28A6B7A02E45}" type="presOf" srcId="{1FF16823-06AF-43CE-B026-86DCAEFF493C}" destId="{7B05A936-ACA6-41A9-A8E8-02D0F945CEA6}" srcOrd="0" destOrd="0" presId="urn:microsoft.com/office/officeart/2005/8/layout/hList1"/>
    <dgm:cxn modelId="{AEE95380-F87C-48D2-BC0E-D0347C898701}" type="presOf" srcId="{399EADD9-A07D-4ED9-A7E3-B77EA80E24BB}" destId="{AFA2FA4A-D53A-4483-98A0-724AAA3CD384}" srcOrd="0" destOrd="0" presId="urn:microsoft.com/office/officeart/2005/8/layout/hList1"/>
    <dgm:cxn modelId="{21613AE6-1FCB-4258-9CCC-ABC94554E6A5}" type="presOf" srcId="{AE15A294-943C-4D0B-A48C-F2D49F1E2104}" destId="{A1E2635A-C80C-4D85-ADC6-59F2D750F951}" srcOrd="0" destOrd="0" presId="urn:microsoft.com/office/officeart/2005/8/layout/hList1"/>
    <dgm:cxn modelId="{6447F2CF-ECE9-4BE5-BB09-43EFB3DEF4B4}" srcId="{1FF16823-06AF-43CE-B026-86DCAEFF493C}" destId="{5B9A308D-8471-44E5-9222-34D75C4B27C1}" srcOrd="2" destOrd="0" parTransId="{119DDB80-42CC-4FC5-BCB8-CBB2489D2563}" sibTransId="{4CE5976F-D7E1-4C44-8186-14FB8AE1D87D}"/>
    <dgm:cxn modelId="{AAD9AAAA-0AA5-48DE-8D41-60A65880C47B}" type="presOf" srcId="{41DD5672-1782-4945-B1DD-E6599E8E113C}" destId="{C4432D5F-0A22-4381-8D5F-5A1846DE7B89}" srcOrd="0" destOrd="0" presId="urn:microsoft.com/office/officeart/2005/8/layout/hList1"/>
    <dgm:cxn modelId="{FE617CC8-1261-4093-9A39-46C621B56435}" srcId="{1FF16823-06AF-43CE-B026-86DCAEFF493C}" destId="{AE15A294-943C-4D0B-A48C-F2D49F1E2104}" srcOrd="0" destOrd="0" parTransId="{CC4FD066-1EB1-4C69-B50B-3123818FBF8A}" sibTransId="{32B1B445-7AC3-4E65-8965-52649B92FEFD}"/>
    <dgm:cxn modelId="{65FC1BE5-6120-40F7-ABE1-527A09E1E1F3}" type="presOf" srcId="{5B9A308D-8471-44E5-9222-34D75C4B27C1}" destId="{1B3A1560-9783-4D37-802D-27A2C6A60F38}" srcOrd="0" destOrd="0" presId="urn:microsoft.com/office/officeart/2005/8/layout/hList1"/>
    <dgm:cxn modelId="{D46B87C4-DB78-49D4-B9B1-07278BE88D6D}" srcId="{AE15A294-943C-4D0B-A48C-F2D49F1E2104}" destId="{B270A73A-B7AF-4DC8-A91E-C6B4146E4049}" srcOrd="1" destOrd="0" parTransId="{887A347F-101F-4CE3-94E4-1CDA6C09404D}" sibTransId="{591F71D8-F25E-4A5C-A405-324F3D06F83A}"/>
    <dgm:cxn modelId="{92FEDE22-D00A-442F-871F-D94CDFF81EC2}" type="presOf" srcId="{51074474-0AB5-49DE-8DF2-F27280886521}" destId="{957A73D8-BFED-4603-A595-54F7829218F5}" srcOrd="0" destOrd="1" presId="urn:microsoft.com/office/officeart/2005/8/layout/hList1"/>
    <dgm:cxn modelId="{034975D1-63DD-4FF7-A970-800158F936F7}" type="presParOf" srcId="{7B05A936-ACA6-41A9-A8E8-02D0F945CEA6}" destId="{DC462ED3-DB01-4827-8035-03E2AEB1B9FB}" srcOrd="0" destOrd="0" presId="urn:microsoft.com/office/officeart/2005/8/layout/hList1"/>
    <dgm:cxn modelId="{51122F47-8D46-4602-A294-D9D6DC25D075}" type="presParOf" srcId="{DC462ED3-DB01-4827-8035-03E2AEB1B9FB}" destId="{A1E2635A-C80C-4D85-ADC6-59F2D750F951}" srcOrd="0" destOrd="0" presId="urn:microsoft.com/office/officeart/2005/8/layout/hList1"/>
    <dgm:cxn modelId="{751C4B27-354F-4926-B446-963D123D5153}" type="presParOf" srcId="{DC462ED3-DB01-4827-8035-03E2AEB1B9FB}" destId="{D6A8B412-850A-4F82-B252-B3EEBB27FF88}" srcOrd="1" destOrd="0" presId="urn:microsoft.com/office/officeart/2005/8/layout/hList1"/>
    <dgm:cxn modelId="{0B825BB7-A01B-40C3-A15A-303B26400A61}" type="presParOf" srcId="{7B05A936-ACA6-41A9-A8E8-02D0F945CEA6}" destId="{058EB1A3-107B-4BF3-9023-EC5369232EFC}" srcOrd="1" destOrd="0" presId="urn:microsoft.com/office/officeart/2005/8/layout/hList1"/>
    <dgm:cxn modelId="{E98B2009-5DB2-4220-A5DC-6511A710F213}" type="presParOf" srcId="{7B05A936-ACA6-41A9-A8E8-02D0F945CEA6}" destId="{9A8066FA-7A7C-4E98-B398-DB5D2D9A6F2F}" srcOrd="2" destOrd="0" presId="urn:microsoft.com/office/officeart/2005/8/layout/hList1"/>
    <dgm:cxn modelId="{13950CCA-4E5C-4068-8D27-3725B1D0BA2B}" type="presParOf" srcId="{9A8066FA-7A7C-4E98-B398-DB5D2D9A6F2F}" destId="{C4432D5F-0A22-4381-8D5F-5A1846DE7B89}" srcOrd="0" destOrd="0" presId="urn:microsoft.com/office/officeart/2005/8/layout/hList1"/>
    <dgm:cxn modelId="{3B878A10-4297-4E81-86F6-F46350E20365}" type="presParOf" srcId="{9A8066FA-7A7C-4E98-B398-DB5D2D9A6F2F}" destId="{AFA2FA4A-D53A-4483-98A0-724AAA3CD384}" srcOrd="1" destOrd="0" presId="urn:microsoft.com/office/officeart/2005/8/layout/hList1"/>
    <dgm:cxn modelId="{4C89BCA2-CB45-4B23-AE6B-1658B302DCE8}" type="presParOf" srcId="{7B05A936-ACA6-41A9-A8E8-02D0F945CEA6}" destId="{749A8967-62FE-420E-B02D-E12EA40BD1B5}" srcOrd="3" destOrd="0" presId="urn:microsoft.com/office/officeart/2005/8/layout/hList1"/>
    <dgm:cxn modelId="{CD488A0F-C0A3-42C1-A1DD-A0A99998BD0D}" type="presParOf" srcId="{7B05A936-ACA6-41A9-A8E8-02D0F945CEA6}" destId="{4BAF577E-2DCD-44E0-9A5C-C5884563E607}" srcOrd="4" destOrd="0" presId="urn:microsoft.com/office/officeart/2005/8/layout/hList1"/>
    <dgm:cxn modelId="{E60A2C85-B9F7-4D0D-B855-6D6EE2EAE9E1}" type="presParOf" srcId="{4BAF577E-2DCD-44E0-9A5C-C5884563E607}" destId="{1B3A1560-9783-4D37-802D-27A2C6A60F38}" srcOrd="0" destOrd="0" presId="urn:microsoft.com/office/officeart/2005/8/layout/hList1"/>
    <dgm:cxn modelId="{D41AF5E6-7014-435F-8252-E6A506949D24}" type="presParOf" srcId="{4BAF577E-2DCD-44E0-9A5C-C5884563E607}" destId="{957A73D8-BFED-4603-A595-54F7829218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B65A8-D29E-4FC6-AEA0-71900673B558}">
      <dsp:nvSpPr>
        <dsp:cNvPr id="0" name=""/>
        <dsp:cNvSpPr/>
      </dsp:nvSpPr>
      <dsp:spPr>
        <a:xfrm>
          <a:off x="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What are client outcomes?</a:t>
          </a:r>
          <a:endParaRPr lang="en-US" sz="2600" kern="1200" dirty="0"/>
        </a:p>
      </dsp:txBody>
      <dsp:txXfrm>
        <a:off x="0" y="690893"/>
        <a:ext cx="3196828" cy="1918096"/>
      </dsp:txXfrm>
    </dsp:sp>
    <dsp:sp modelId="{35AA1BB3-90A0-4EE4-9730-F5FF60CEC5DE}">
      <dsp:nvSpPr>
        <dsp:cNvPr id="0" name=""/>
        <dsp:cNvSpPr/>
      </dsp:nvSpPr>
      <dsp:spPr>
        <a:xfrm>
          <a:off x="351651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What is SCORE?</a:t>
          </a:r>
          <a:endParaRPr lang="en-US" sz="2600" kern="1200" dirty="0"/>
        </a:p>
      </dsp:txBody>
      <dsp:txXfrm>
        <a:off x="3516510" y="690893"/>
        <a:ext cx="3196828" cy="1918096"/>
      </dsp:txXfrm>
    </dsp:sp>
    <dsp:sp modelId="{7960EFA4-8644-4967-943A-9F34240869B9}">
      <dsp:nvSpPr>
        <dsp:cNvPr id="0" name=""/>
        <dsp:cNvSpPr/>
      </dsp:nvSpPr>
      <dsp:spPr>
        <a:xfrm>
          <a:off x="7033021"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How do I use SCORE to measure and report client outcomes?</a:t>
          </a:r>
          <a:endParaRPr lang="en-US" sz="2600" kern="1200" dirty="0"/>
        </a:p>
      </dsp:txBody>
      <dsp:txXfrm>
        <a:off x="7033021" y="690893"/>
        <a:ext cx="3196828" cy="19180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58F3-6712-4C6B-9B04-2D58627254B5}">
      <dsp:nvSpPr>
        <dsp:cNvPr id="0" name=""/>
        <dsp:cNvSpPr/>
      </dsp:nvSpPr>
      <dsp:spPr>
        <a:xfrm>
          <a:off x="702142" y="0"/>
          <a:ext cx="7957620" cy="46125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ECD3E-DC59-4AF9-AE2A-0B35E0D26E03}">
      <dsp:nvSpPr>
        <dsp:cNvPr id="0" name=""/>
        <dsp:cNvSpPr/>
      </dsp:nvSpPr>
      <dsp:spPr>
        <a:xfrm>
          <a:off x="2571" y="1383765"/>
          <a:ext cx="1497082" cy="184502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1. Identify your client outcomes</a:t>
          </a:r>
          <a:endParaRPr lang="en-US" sz="1700" kern="1200" dirty="0"/>
        </a:p>
      </dsp:txBody>
      <dsp:txXfrm>
        <a:off x="75653" y="1456847"/>
        <a:ext cx="1350918" cy="1698856"/>
      </dsp:txXfrm>
    </dsp:sp>
    <dsp:sp modelId="{3519661A-6255-4368-A5EA-4993A99688ED}">
      <dsp:nvSpPr>
        <dsp:cNvPr id="0" name=""/>
        <dsp:cNvSpPr/>
      </dsp:nvSpPr>
      <dsp:spPr>
        <a:xfrm>
          <a:off x="1574507"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2. Identify your SCORE domains</a:t>
          </a:r>
          <a:endParaRPr lang="en-US" sz="1700" kern="1200" dirty="0"/>
        </a:p>
      </dsp:txBody>
      <dsp:txXfrm>
        <a:off x="1647589" y="1456847"/>
        <a:ext cx="1350918" cy="1698856"/>
      </dsp:txXfrm>
    </dsp:sp>
    <dsp:sp modelId="{DE0512D8-FADF-4145-BCE9-4BB68774D112}">
      <dsp:nvSpPr>
        <dsp:cNvPr id="0" name=""/>
        <dsp:cNvSpPr/>
      </dsp:nvSpPr>
      <dsp:spPr>
        <a:xfrm>
          <a:off x="3146443"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3. Select a tool to measure your client outcomes</a:t>
          </a:r>
          <a:endParaRPr lang="en-US" sz="1700" kern="1200" dirty="0"/>
        </a:p>
      </dsp:txBody>
      <dsp:txXfrm>
        <a:off x="3219525" y="1456847"/>
        <a:ext cx="1350918" cy="1698856"/>
      </dsp:txXfrm>
    </dsp:sp>
    <dsp:sp modelId="{D8928646-DE8E-493E-B64F-98EF244CE8E1}">
      <dsp:nvSpPr>
        <dsp:cNvPr id="0" name=""/>
        <dsp:cNvSpPr/>
      </dsp:nvSpPr>
      <dsp:spPr>
        <a:xfrm>
          <a:off x="4718380" y="1383765"/>
          <a:ext cx="1497082" cy="184502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4. Decide how to make an assessment</a:t>
          </a:r>
          <a:endParaRPr lang="en-US" sz="1700" kern="1200" dirty="0"/>
        </a:p>
      </dsp:txBody>
      <dsp:txXfrm>
        <a:off x="4791462" y="1456847"/>
        <a:ext cx="1350918" cy="1698856"/>
      </dsp:txXfrm>
    </dsp:sp>
    <dsp:sp modelId="{FD6867A3-F673-4689-B229-7FF23CC392A9}">
      <dsp:nvSpPr>
        <dsp:cNvPr id="0" name=""/>
        <dsp:cNvSpPr/>
      </dsp:nvSpPr>
      <dsp:spPr>
        <a:xfrm>
          <a:off x="6290316"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5. Decide when to make an assessment</a:t>
          </a:r>
          <a:endParaRPr lang="en-US" sz="1700" kern="1200" dirty="0"/>
        </a:p>
      </dsp:txBody>
      <dsp:txXfrm>
        <a:off x="6363398" y="1456847"/>
        <a:ext cx="1350918" cy="1698856"/>
      </dsp:txXfrm>
    </dsp:sp>
    <dsp:sp modelId="{5BE45AEA-CBC1-40D1-99EF-5950C5F76DDF}">
      <dsp:nvSpPr>
        <dsp:cNvPr id="0" name=""/>
        <dsp:cNvSpPr/>
      </dsp:nvSpPr>
      <dsp:spPr>
        <a:xfrm>
          <a:off x="7862252"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6. Record client outcomes in the Data Exchange</a:t>
          </a:r>
          <a:endParaRPr lang="en-US" sz="1700" kern="1200" dirty="0"/>
        </a:p>
      </dsp:txBody>
      <dsp:txXfrm>
        <a:off x="7935334" y="1456847"/>
        <a:ext cx="1350918" cy="16988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BAF9-FF1D-4726-9449-83C267AA8B5C}">
      <dsp:nvSpPr>
        <dsp:cNvPr id="0" name=""/>
        <dsp:cNvSpPr/>
      </dsp:nvSpPr>
      <dsp:spPr>
        <a:xfrm>
          <a:off x="0" y="33269"/>
          <a:ext cx="6142212" cy="8567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Step 4. Decide </a:t>
          </a:r>
          <a:r>
            <a:rPr lang="en-US" sz="2400" i="1" kern="1200" dirty="0" smtClean="0"/>
            <a:t>how</a:t>
          </a:r>
          <a:r>
            <a:rPr lang="en-US" sz="2400" kern="1200" dirty="0" smtClean="0"/>
            <a:t> to make the assessment</a:t>
          </a:r>
          <a:endParaRPr lang="en-US" sz="2400" kern="1200" dirty="0"/>
        </a:p>
      </dsp:txBody>
      <dsp:txXfrm>
        <a:off x="0" y="33269"/>
        <a:ext cx="6142212" cy="856732"/>
      </dsp:txXfrm>
    </dsp:sp>
    <dsp:sp modelId="{A519F066-5405-4BE4-BB35-F7E1AEEE3E1A}">
      <dsp:nvSpPr>
        <dsp:cNvPr id="0" name=""/>
        <dsp:cNvSpPr/>
      </dsp:nvSpPr>
      <dsp:spPr>
        <a:xfrm>
          <a:off x="0" y="890001"/>
          <a:ext cx="6142212"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Client self-assessment: a client completes survey or tool on their own</a:t>
          </a:r>
          <a:endParaRPr lang="en-US" sz="2400" kern="1200" dirty="0"/>
        </a:p>
        <a:p>
          <a:pPr marL="228600" lvl="1" indent="-228600" algn="l" defTabSz="1066800">
            <a:lnSpc>
              <a:spcPct val="90000"/>
            </a:lnSpc>
            <a:spcBef>
              <a:spcPct val="0"/>
            </a:spcBef>
            <a:spcAft>
              <a:spcPct val="15000"/>
            </a:spcAft>
            <a:buChar char="••"/>
          </a:pPr>
          <a:r>
            <a:rPr lang="en-US" sz="2400" kern="1200" dirty="0" smtClean="0"/>
            <a:t>Support person: a support person completes the survey or tool on behalf of or with the client</a:t>
          </a:r>
          <a:endParaRPr lang="en-US" sz="2400" kern="1200" dirty="0"/>
        </a:p>
        <a:p>
          <a:pPr marL="228600" lvl="1" indent="-228600" algn="l" defTabSz="1066800">
            <a:lnSpc>
              <a:spcPct val="90000"/>
            </a:lnSpc>
            <a:spcBef>
              <a:spcPct val="0"/>
            </a:spcBef>
            <a:spcAft>
              <a:spcPct val="15000"/>
            </a:spcAft>
            <a:buChar char="••"/>
          </a:pPr>
          <a:r>
            <a:rPr lang="en-US" sz="2400" kern="1200" dirty="0" smtClean="0"/>
            <a:t>Practitioner/worker assessment: use your professional judgement to conduct the assessment</a:t>
          </a:r>
          <a:endParaRPr lang="en-US" sz="2400" kern="1200" dirty="0"/>
        </a:p>
        <a:p>
          <a:pPr marL="228600" lvl="1" indent="-228600" algn="l" defTabSz="1066800">
            <a:lnSpc>
              <a:spcPct val="90000"/>
            </a:lnSpc>
            <a:spcBef>
              <a:spcPct val="0"/>
            </a:spcBef>
            <a:spcAft>
              <a:spcPct val="15000"/>
            </a:spcAft>
            <a:buChar char="••"/>
          </a:pPr>
          <a:r>
            <a:rPr lang="en-US" sz="2400" kern="1200" dirty="0" smtClean="0"/>
            <a:t>Joint assessment: client and practitioner work together to conduct the assessment</a:t>
          </a:r>
          <a:endParaRPr lang="en-US" sz="2400" kern="1200" dirty="0"/>
        </a:p>
      </dsp:txBody>
      <dsp:txXfrm>
        <a:off x="0" y="890001"/>
        <a:ext cx="6142212" cy="3689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58F3-6712-4C6B-9B04-2D58627254B5}">
      <dsp:nvSpPr>
        <dsp:cNvPr id="0" name=""/>
        <dsp:cNvSpPr/>
      </dsp:nvSpPr>
      <dsp:spPr>
        <a:xfrm>
          <a:off x="702142" y="0"/>
          <a:ext cx="7957620" cy="46125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ECD3E-DC59-4AF9-AE2A-0B35E0D26E03}">
      <dsp:nvSpPr>
        <dsp:cNvPr id="0" name=""/>
        <dsp:cNvSpPr/>
      </dsp:nvSpPr>
      <dsp:spPr>
        <a:xfrm>
          <a:off x="2571" y="1383765"/>
          <a:ext cx="1497082" cy="184502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1. Identify your client outcomes</a:t>
          </a:r>
          <a:endParaRPr lang="en-US" sz="1700" kern="1200" dirty="0"/>
        </a:p>
      </dsp:txBody>
      <dsp:txXfrm>
        <a:off x="75653" y="1456847"/>
        <a:ext cx="1350918" cy="1698856"/>
      </dsp:txXfrm>
    </dsp:sp>
    <dsp:sp modelId="{3519661A-6255-4368-A5EA-4993A99688ED}">
      <dsp:nvSpPr>
        <dsp:cNvPr id="0" name=""/>
        <dsp:cNvSpPr/>
      </dsp:nvSpPr>
      <dsp:spPr>
        <a:xfrm>
          <a:off x="1574507"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2. Identify your SCORE domains</a:t>
          </a:r>
          <a:endParaRPr lang="en-US" sz="1700" kern="1200" dirty="0"/>
        </a:p>
      </dsp:txBody>
      <dsp:txXfrm>
        <a:off x="1647589" y="1456847"/>
        <a:ext cx="1350918" cy="1698856"/>
      </dsp:txXfrm>
    </dsp:sp>
    <dsp:sp modelId="{DE0512D8-FADF-4145-BCE9-4BB68774D112}">
      <dsp:nvSpPr>
        <dsp:cNvPr id="0" name=""/>
        <dsp:cNvSpPr/>
      </dsp:nvSpPr>
      <dsp:spPr>
        <a:xfrm>
          <a:off x="3146443"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3. Select a tool to measure your client outcomes</a:t>
          </a:r>
          <a:endParaRPr lang="en-US" sz="1700" kern="1200" dirty="0"/>
        </a:p>
      </dsp:txBody>
      <dsp:txXfrm>
        <a:off x="3219525" y="1456847"/>
        <a:ext cx="1350918" cy="1698856"/>
      </dsp:txXfrm>
    </dsp:sp>
    <dsp:sp modelId="{D8928646-DE8E-493E-B64F-98EF244CE8E1}">
      <dsp:nvSpPr>
        <dsp:cNvPr id="0" name=""/>
        <dsp:cNvSpPr/>
      </dsp:nvSpPr>
      <dsp:spPr>
        <a:xfrm>
          <a:off x="4718380" y="1383765"/>
          <a:ext cx="1497082" cy="184502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4. Decide how to make an assessment</a:t>
          </a:r>
          <a:endParaRPr lang="en-US" sz="1700" kern="1200" dirty="0"/>
        </a:p>
      </dsp:txBody>
      <dsp:txXfrm>
        <a:off x="4791462" y="1456847"/>
        <a:ext cx="1350918" cy="1698856"/>
      </dsp:txXfrm>
    </dsp:sp>
    <dsp:sp modelId="{FD6867A3-F673-4689-B229-7FF23CC392A9}">
      <dsp:nvSpPr>
        <dsp:cNvPr id="0" name=""/>
        <dsp:cNvSpPr/>
      </dsp:nvSpPr>
      <dsp:spPr>
        <a:xfrm>
          <a:off x="6290316"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5. Decide when to make an assessment</a:t>
          </a:r>
          <a:endParaRPr lang="en-US" sz="1700" kern="1200" dirty="0"/>
        </a:p>
      </dsp:txBody>
      <dsp:txXfrm>
        <a:off x="6363398" y="1456847"/>
        <a:ext cx="1350918" cy="1698856"/>
      </dsp:txXfrm>
    </dsp:sp>
    <dsp:sp modelId="{5BE45AEA-CBC1-40D1-99EF-5950C5F76DDF}">
      <dsp:nvSpPr>
        <dsp:cNvPr id="0" name=""/>
        <dsp:cNvSpPr/>
      </dsp:nvSpPr>
      <dsp:spPr>
        <a:xfrm>
          <a:off x="7862252"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6. Record client outcomes in the Data Exchange</a:t>
          </a:r>
          <a:endParaRPr lang="en-US" sz="1700" kern="1200" dirty="0"/>
        </a:p>
      </dsp:txBody>
      <dsp:txXfrm>
        <a:off x="7935334" y="1456847"/>
        <a:ext cx="1350918" cy="16988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BAF9-FF1D-4726-9449-83C267AA8B5C}">
      <dsp:nvSpPr>
        <dsp:cNvPr id="0" name=""/>
        <dsp:cNvSpPr/>
      </dsp:nvSpPr>
      <dsp:spPr>
        <a:xfrm>
          <a:off x="0" y="26936"/>
          <a:ext cx="5291980" cy="8693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Step 5. Decide </a:t>
          </a:r>
          <a:r>
            <a:rPr lang="en-US" sz="2400" i="1" kern="1200" dirty="0" smtClean="0"/>
            <a:t>when</a:t>
          </a:r>
          <a:r>
            <a:rPr lang="en-US" sz="2400" kern="1200" dirty="0" smtClean="0"/>
            <a:t> to make the assessment</a:t>
          </a:r>
          <a:endParaRPr lang="en-US" sz="2400" kern="1200" dirty="0"/>
        </a:p>
      </dsp:txBody>
      <dsp:txXfrm>
        <a:off x="0" y="26936"/>
        <a:ext cx="5291980" cy="869399"/>
      </dsp:txXfrm>
    </dsp:sp>
    <dsp:sp modelId="{A519F066-5405-4BE4-BB35-F7E1AEEE3E1A}">
      <dsp:nvSpPr>
        <dsp:cNvPr id="0" name=""/>
        <dsp:cNvSpPr/>
      </dsp:nvSpPr>
      <dsp:spPr>
        <a:xfrm>
          <a:off x="0" y="896335"/>
          <a:ext cx="5291980"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To measure client outcomes you should conduct at least two assessments:</a:t>
          </a:r>
          <a:endParaRPr lang="en-US" sz="2400" kern="1200" dirty="0"/>
        </a:p>
        <a:p>
          <a:pPr marL="457200" lvl="2" indent="-228600" algn="l" defTabSz="1066800">
            <a:lnSpc>
              <a:spcPct val="90000"/>
            </a:lnSpc>
            <a:spcBef>
              <a:spcPct val="0"/>
            </a:spcBef>
            <a:spcAft>
              <a:spcPct val="15000"/>
            </a:spcAft>
            <a:buChar char="••"/>
          </a:pPr>
          <a:r>
            <a:rPr lang="en-US" sz="2400" kern="1200" dirty="0" smtClean="0"/>
            <a:t>1. At the beginning of service delivery</a:t>
          </a:r>
          <a:endParaRPr lang="en-US" sz="2400" kern="1200" dirty="0"/>
        </a:p>
        <a:p>
          <a:pPr marL="457200" lvl="2" indent="-228600" algn="l" defTabSz="1066800">
            <a:lnSpc>
              <a:spcPct val="90000"/>
            </a:lnSpc>
            <a:spcBef>
              <a:spcPct val="0"/>
            </a:spcBef>
            <a:spcAft>
              <a:spcPct val="15000"/>
            </a:spcAft>
            <a:buChar char="••"/>
          </a:pPr>
          <a:r>
            <a:rPr lang="en-US" sz="2400" kern="1200" dirty="0" smtClean="0"/>
            <a:t>2.Towards the end of service delivery</a:t>
          </a:r>
          <a:endParaRPr lang="en-US" sz="2400" kern="1200" dirty="0"/>
        </a:p>
        <a:p>
          <a:pPr marL="228600" lvl="1" indent="-228600" algn="l" defTabSz="1066800">
            <a:lnSpc>
              <a:spcPct val="90000"/>
            </a:lnSpc>
            <a:spcBef>
              <a:spcPct val="0"/>
            </a:spcBef>
            <a:spcAft>
              <a:spcPct val="15000"/>
            </a:spcAft>
            <a:buChar char="••"/>
          </a:pPr>
          <a:r>
            <a:rPr lang="en-US" sz="2400" kern="1200" dirty="0" smtClean="0"/>
            <a:t>Satisfaction only needs to be collected once – at the end of service delivery.</a:t>
          </a:r>
          <a:endParaRPr lang="en-US" sz="2400" kern="1200" dirty="0"/>
        </a:p>
      </dsp:txBody>
      <dsp:txXfrm>
        <a:off x="0" y="896335"/>
        <a:ext cx="5291980" cy="3689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58F3-6712-4C6B-9B04-2D58627254B5}">
      <dsp:nvSpPr>
        <dsp:cNvPr id="0" name=""/>
        <dsp:cNvSpPr/>
      </dsp:nvSpPr>
      <dsp:spPr>
        <a:xfrm>
          <a:off x="702142" y="0"/>
          <a:ext cx="7957620" cy="46125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ECD3E-DC59-4AF9-AE2A-0B35E0D26E03}">
      <dsp:nvSpPr>
        <dsp:cNvPr id="0" name=""/>
        <dsp:cNvSpPr/>
      </dsp:nvSpPr>
      <dsp:spPr>
        <a:xfrm>
          <a:off x="2571" y="1383765"/>
          <a:ext cx="1497082" cy="184502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1. Identify your client outcomes</a:t>
          </a:r>
          <a:endParaRPr lang="en-US" sz="1700" kern="1200" dirty="0"/>
        </a:p>
      </dsp:txBody>
      <dsp:txXfrm>
        <a:off x="75653" y="1456847"/>
        <a:ext cx="1350918" cy="1698856"/>
      </dsp:txXfrm>
    </dsp:sp>
    <dsp:sp modelId="{3519661A-6255-4368-A5EA-4993A99688ED}">
      <dsp:nvSpPr>
        <dsp:cNvPr id="0" name=""/>
        <dsp:cNvSpPr/>
      </dsp:nvSpPr>
      <dsp:spPr>
        <a:xfrm>
          <a:off x="1574507"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2. Identify your SCORE domains</a:t>
          </a:r>
          <a:endParaRPr lang="en-US" sz="1700" kern="1200" dirty="0"/>
        </a:p>
      </dsp:txBody>
      <dsp:txXfrm>
        <a:off x="1647589" y="1456847"/>
        <a:ext cx="1350918" cy="1698856"/>
      </dsp:txXfrm>
    </dsp:sp>
    <dsp:sp modelId="{DE0512D8-FADF-4145-BCE9-4BB68774D112}">
      <dsp:nvSpPr>
        <dsp:cNvPr id="0" name=""/>
        <dsp:cNvSpPr/>
      </dsp:nvSpPr>
      <dsp:spPr>
        <a:xfrm>
          <a:off x="3146443"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3. Select a tool to measure your client outcomes</a:t>
          </a:r>
          <a:endParaRPr lang="en-US" sz="1700" kern="1200" dirty="0"/>
        </a:p>
      </dsp:txBody>
      <dsp:txXfrm>
        <a:off x="3219525" y="1456847"/>
        <a:ext cx="1350918" cy="1698856"/>
      </dsp:txXfrm>
    </dsp:sp>
    <dsp:sp modelId="{D8928646-DE8E-493E-B64F-98EF244CE8E1}">
      <dsp:nvSpPr>
        <dsp:cNvPr id="0" name=""/>
        <dsp:cNvSpPr/>
      </dsp:nvSpPr>
      <dsp:spPr>
        <a:xfrm>
          <a:off x="4718380" y="1383765"/>
          <a:ext cx="1497082" cy="184502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4. Decide how to make an assessment</a:t>
          </a:r>
          <a:endParaRPr lang="en-US" sz="1700" kern="1200" dirty="0"/>
        </a:p>
      </dsp:txBody>
      <dsp:txXfrm>
        <a:off x="4791462" y="1456847"/>
        <a:ext cx="1350918" cy="1698856"/>
      </dsp:txXfrm>
    </dsp:sp>
    <dsp:sp modelId="{FD6867A3-F673-4689-B229-7FF23CC392A9}">
      <dsp:nvSpPr>
        <dsp:cNvPr id="0" name=""/>
        <dsp:cNvSpPr/>
      </dsp:nvSpPr>
      <dsp:spPr>
        <a:xfrm>
          <a:off x="6290316"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5. Decide when to make an assessment</a:t>
          </a:r>
          <a:endParaRPr lang="en-US" sz="1700" kern="1200" dirty="0"/>
        </a:p>
      </dsp:txBody>
      <dsp:txXfrm>
        <a:off x="6363398" y="1456847"/>
        <a:ext cx="1350918" cy="1698856"/>
      </dsp:txXfrm>
    </dsp:sp>
    <dsp:sp modelId="{5BE45AEA-CBC1-40D1-99EF-5950C5F76DDF}">
      <dsp:nvSpPr>
        <dsp:cNvPr id="0" name=""/>
        <dsp:cNvSpPr/>
      </dsp:nvSpPr>
      <dsp:spPr>
        <a:xfrm>
          <a:off x="7862252"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6. Record client outcomes in the Data Exchange</a:t>
          </a:r>
          <a:endParaRPr lang="en-US" sz="1700" kern="1200" dirty="0"/>
        </a:p>
      </dsp:txBody>
      <dsp:txXfrm>
        <a:off x="7935334" y="1456847"/>
        <a:ext cx="1350918" cy="1698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AB60-C983-47D1-8716-3E94DE2E7FEF}">
      <dsp:nvSpPr>
        <dsp:cNvPr id="0" name=""/>
        <dsp:cNvSpPr/>
      </dsp:nvSpPr>
      <dsp:spPr>
        <a:xfrm>
          <a:off x="3429" y="296847"/>
          <a:ext cx="33432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Circumstances SCORE</a:t>
          </a:r>
          <a:endParaRPr lang="en-US" sz="1400" kern="1200" dirty="0"/>
        </a:p>
      </dsp:txBody>
      <dsp:txXfrm>
        <a:off x="3429" y="296847"/>
        <a:ext cx="3343274" cy="403200"/>
      </dsp:txXfrm>
    </dsp:sp>
    <dsp:sp modelId="{97AF3AE7-2B0A-4CA7-9844-92527493BB50}">
      <dsp:nvSpPr>
        <dsp:cNvPr id="0" name=""/>
        <dsp:cNvSpPr/>
      </dsp:nvSpPr>
      <dsp:spPr>
        <a:xfrm>
          <a:off x="3429" y="700047"/>
          <a:ext cx="3343274" cy="25363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smtClean="0"/>
            <a:t>Physical health	</a:t>
          </a:r>
          <a:endParaRPr lang="en-US" sz="1400" kern="1200" dirty="0"/>
        </a:p>
        <a:p>
          <a:pPr marL="114300" lvl="1" indent="-114300" algn="l" defTabSz="622300">
            <a:lnSpc>
              <a:spcPct val="90000"/>
            </a:lnSpc>
            <a:spcBef>
              <a:spcPct val="0"/>
            </a:spcBef>
            <a:spcAft>
              <a:spcPct val="15000"/>
            </a:spcAft>
            <a:buChar char="••"/>
          </a:pPr>
          <a:r>
            <a:rPr lang="en-AU" sz="1400" kern="1200" smtClean="0"/>
            <a:t>Mental health, wellbeing and self-care</a:t>
          </a:r>
          <a:endParaRPr lang="en-AU" sz="1400" kern="1200" dirty="0"/>
        </a:p>
        <a:p>
          <a:pPr marL="114300" lvl="1" indent="-114300" algn="l" defTabSz="622300">
            <a:lnSpc>
              <a:spcPct val="90000"/>
            </a:lnSpc>
            <a:spcBef>
              <a:spcPct val="0"/>
            </a:spcBef>
            <a:spcAft>
              <a:spcPct val="15000"/>
            </a:spcAft>
            <a:buChar char="••"/>
          </a:pPr>
          <a:r>
            <a:rPr lang="en-AU" sz="1400" kern="1200" dirty="0" smtClean="0"/>
            <a:t>Personal and family safety</a:t>
          </a:r>
          <a:endParaRPr lang="en-AU" sz="1400" kern="1200" dirty="0"/>
        </a:p>
        <a:p>
          <a:pPr marL="114300" lvl="1" indent="-114300" algn="l" defTabSz="622300">
            <a:lnSpc>
              <a:spcPct val="90000"/>
            </a:lnSpc>
            <a:spcBef>
              <a:spcPct val="0"/>
            </a:spcBef>
            <a:spcAft>
              <a:spcPct val="15000"/>
            </a:spcAft>
            <a:buChar char="••"/>
          </a:pPr>
          <a:r>
            <a:rPr lang="en-AU" sz="1400" kern="1200" dirty="0" smtClean="0"/>
            <a:t>Age-appropriate development</a:t>
          </a:r>
          <a:endParaRPr lang="en-AU" sz="1400" kern="1200" dirty="0"/>
        </a:p>
        <a:p>
          <a:pPr marL="114300" lvl="1" indent="-114300" algn="l" defTabSz="622300">
            <a:lnSpc>
              <a:spcPct val="90000"/>
            </a:lnSpc>
            <a:spcBef>
              <a:spcPct val="0"/>
            </a:spcBef>
            <a:spcAft>
              <a:spcPct val="15000"/>
            </a:spcAft>
            <a:buChar char="••"/>
          </a:pPr>
          <a:r>
            <a:rPr lang="en-AU" sz="1400" kern="1200" smtClean="0"/>
            <a:t>Community participation and networks</a:t>
          </a:r>
          <a:endParaRPr lang="en-AU" sz="1400" kern="1200" dirty="0"/>
        </a:p>
        <a:p>
          <a:pPr marL="114300" lvl="1" indent="-114300" algn="l" defTabSz="622300">
            <a:lnSpc>
              <a:spcPct val="90000"/>
            </a:lnSpc>
            <a:spcBef>
              <a:spcPct val="0"/>
            </a:spcBef>
            <a:spcAft>
              <a:spcPct val="15000"/>
            </a:spcAft>
            <a:buChar char="••"/>
          </a:pPr>
          <a:r>
            <a:rPr lang="en-AU" sz="1400" kern="1200" dirty="0" smtClean="0"/>
            <a:t>Family functioning</a:t>
          </a:r>
          <a:endParaRPr lang="en-AU" sz="1400" kern="1200" dirty="0"/>
        </a:p>
        <a:p>
          <a:pPr marL="114300" lvl="1" indent="-114300" algn="l" defTabSz="622300">
            <a:lnSpc>
              <a:spcPct val="90000"/>
            </a:lnSpc>
            <a:spcBef>
              <a:spcPct val="0"/>
            </a:spcBef>
            <a:spcAft>
              <a:spcPct val="15000"/>
            </a:spcAft>
            <a:buChar char="••"/>
          </a:pPr>
          <a:r>
            <a:rPr lang="en-AU" sz="1400" kern="1200" dirty="0" smtClean="0"/>
            <a:t>Financial resilience</a:t>
          </a:r>
          <a:endParaRPr lang="en-US" sz="1400" kern="1200" dirty="0"/>
        </a:p>
        <a:p>
          <a:pPr marL="114300" lvl="1" indent="-114300" algn="l" defTabSz="622300">
            <a:lnSpc>
              <a:spcPct val="90000"/>
            </a:lnSpc>
            <a:spcBef>
              <a:spcPct val="0"/>
            </a:spcBef>
            <a:spcAft>
              <a:spcPct val="15000"/>
            </a:spcAft>
            <a:buChar char="••"/>
          </a:pPr>
          <a:r>
            <a:rPr lang="en-AU" sz="1400" kern="1200" smtClean="0"/>
            <a:t>Employment</a:t>
          </a:r>
          <a:endParaRPr lang="en-AU" sz="1400" kern="1200" dirty="0"/>
        </a:p>
        <a:p>
          <a:pPr marL="114300" lvl="1" indent="-114300" algn="l" defTabSz="622300">
            <a:lnSpc>
              <a:spcPct val="90000"/>
            </a:lnSpc>
            <a:spcBef>
              <a:spcPct val="0"/>
            </a:spcBef>
            <a:spcAft>
              <a:spcPct val="15000"/>
            </a:spcAft>
            <a:buChar char="••"/>
          </a:pPr>
          <a:r>
            <a:rPr lang="en-AU" sz="1400" kern="1200" smtClean="0"/>
            <a:t>Education and skills training</a:t>
          </a:r>
          <a:endParaRPr lang="en-AU" sz="1400" kern="1200" dirty="0"/>
        </a:p>
        <a:p>
          <a:pPr marL="114300" lvl="1" indent="-114300" algn="l" defTabSz="622300">
            <a:lnSpc>
              <a:spcPct val="90000"/>
            </a:lnSpc>
            <a:spcBef>
              <a:spcPct val="0"/>
            </a:spcBef>
            <a:spcAft>
              <a:spcPct val="15000"/>
            </a:spcAft>
            <a:buChar char="••"/>
          </a:pPr>
          <a:r>
            <a:rPr lang="en-AU" sz="1400" kern="1200" smtClean="0"/>
            <a:t>Material wellbeing and necessities</a:t>
          </a:r>
          <a:endParaRPr lang="en-AU" sz="1400" kern="1200" dirty="0"/>
        </a:p>
        <a:p>
          <a:pPr marL="114300" lvl="1" indent="-114300" algn="l" defTabSz="622300">
            <a:lnSpc>
              <a:spcPct val="90000"/>
            </a:lnSpc>
            <a:spcBef>
              <a:spcPct val="0"/>
            </a:spcBef>
            <a:spcAft>
              <a:spcPct val="15000"/>
            </a:spcAft>
            <a:buChar char="••"/>
          </a:pPr>
          <a:r>
            <a:rPr lang="en-AU" sz="1400" kern="1200" dirty="0" smtClean="0"/>
            <a:t>Housing</a:t>
          </a:r>
          <a:endParaRPr lang="en-AU" sz="1400" kern="1200" dirty="0"/>
        </a:p>
      </dsp:txBody>
      <dsp:txXfrm>
        <a:off x="3429" y="700047"/>
        <a:ext cx="3343274" cy="2536379"/>
      </dsp:txXfrm>
    </dsp:sp>
    <dsp:sp modelId="{06F5CFBD-8CC7-4E5B-B4F7-A685A98C7D4D}">
      <dsp:nvSpPr>
        <dsp:cNvPr id="0" name=""/>
        <dsp:cNvSpPr/>
      </dsp:nvSpPr>
      <dsp:spPr>
        <a:xfrm>
          <a:off x="3814762" y="296847"/>
          <a:ext cx="33432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Goals SCORE</a:t>
          </a:r>
          <a:endParaRPr lang="en-US" sz="1400" kern="1200" dirty="0"/>
        </a:p>
      </dsp:txBody>
      <dsp:txXfrm>
        <a:off x="3814762" y="296847"/>
        <a:ext cx="3343274" cy="403200"/>
      </dsp:txXfrm>
    </dsp:sp>
    <dsp:sp modelId="{19579027-F311-4FB0-9237-38EEDF6FE5A9}">
      <dsp:nvSpPr>
        <dsp:cNvPr id="0" name=""/>
        <dsp:cNvSpPr/>
      </dsp:nvSpPr>
      <dsp:spPr>
        <a:xfrm>
          <a:off x="3814762" y="700047"/>
          <a:ext cx="3343274" cy="25363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smtClean="0"/>
            <a:t>Knowledge and access to information</a:t>
          </a:r>
          <a:endParaRPr lang="en-US" sz="1400" kern="1200" dirty="0"/>
        </a:p>
        <a:p>
          <a:pPr marL="114300" lvl="1" indent="-114300" algn="l" defTabSz="622300">
            <a:lnSpc>
              <a:spcPct val="90000"/>
            </a:lnSpc>
            <a:spcBef>
              <a:spcPct val="0"/>
            </a:spcBef>
            <a:spcAft>
              <a:spcPct val="15000"/>
            </a:spcAft>
            <a:buChar char="••"/>
          </a:pPr>
          <a:r>
            <a:rPr lang="en-AU" sz="1400" kern="1200" dirty="0" smtClean="0"/>
            <a:t>Skills</a:t>
          </a:r>
          <a:endParaRPr lang="en-AU" sz="1400" kern="1200" dirty="0"/>
        </a:p>
        <a:p>
          <a:pPr marL="114300" lvl="1" indent="-114300" algn="l" defTabSz="622300">
            <a:lnSpc>
              <a:spcPct val="90000"/>
            </a:lnSpc>
            <a:spcBef>
              <a:spcPct val="0"/>
            </a:spcBef>
            <a:spcAft>
              <a:spcPct val="15000"/>
            </a:spcAft>
            <a:buChar char="••"/>
          </a:pPr>
          <a:r>
            <a:rPr lang="en-AU" sz="1400" kern="1200" dirty="0" smtClean="0"/>
            <a:t>Behaviours</a:t>
          </a:r>
          <a:endParaRPr lang="en-AU" sz="1400" kern="1200" dirty="0"/>
        </a:p>
        <a:p>
          <a:pPr marL="114300" lvl="1" indent="-114300" algn="l" defTabSz="622300">
            <a:lnSpc>
              <a:spcPct val="90000"/>
            </a:lnSpc>
            <a:spcBef>
              <a:spcPct val="0"/>
            </a:spcBef>
            <a:spcAft>
              <a:spcPct val="15000"/>
            </a:spcAft>
            <a:buChar char="••"/>
          </a:pPr>
          <a:r>
            <a:rPr lang="en-AU" sz="1400" kern="1200" dirty="0" smtClean="0"/>
            <a:t>Empowerment, choice and control to make own decisions</a:t>
          </a:r>
          <a:endParaRPr lang="en-AU" sz="1400" kern="1200" dirty="0"/>
        </a:p>
        <a:p>
          <a:pPr marL="114300" lvl="1" indent="-114300" algn="l" defTabSz="622300">
            <a:lnSpc>
              <a:spcPct val="90000"/>
            </a:lnSpc>
            <a:spcBef>
              <a:spcPct val="0"/>
            </a:spcBef>
            <a:spcAft>
              <a:spcPct val="15000"/>
            </a:spcAft>
            <a:buChar char="••"/>
          </a:pPr>
          <a:r>
            <a:rPr lang="en-AU" sz="1400" kern="1200" dirty="0" smtClean="0"/>
            <a:t>Engagement with support services</a:t>
          </a:r>
          <a:endParaRPr lang="en-AU" sz="1400" kern="1200" dirty="0"/>
        </a:p>
        <a:p>
          <a:pPr marL="114300" lvl="1" indent="-114300" algn="l" defTabSz="622300">
            <a:lnSpc>
              <a:spcPct val="90000"/>
            </a:lnSpc>
            <a:spcBef>
              <a:spcPct val="0"/>
            </a:spcBef>
            <a:spcAft>
              <a:spcPct val="15000"/>
            </a:spcAft>
            <a:buChar char="••"/>
          </a:pPr>
          <a:r>
            <a:rPr lang="en-AU" sz="1400" kern="1200" dirty="0" smtClean="0"/>
            <a:t>Impact of immediate crisis</a:t>
          </a:r>
          <a:endParaRPr lang="en-AU" sz="1400" kern="1200" dirty="0"/>
        </a:p>
      </dsp:txBody>
      <dsp:txXfrm>
        <a:off x="3814762" y="700047"/>
        <a:ext cx="3343274" cy="2536379"/>
      </dsp:txXfrm>
    </dsp:sp>
    <dsp:sp modelId="{D80E3631-8F7B-43CF-A882-12E99DA0F87B}">
      <dsp:nvSpPr>
        <dsp:cNvPr id="0" name=""/>
        <dsp:cNvSpPr/>
      </dsp:nvSpPr>
      <dsp:spPr>
        <a:xfrm>
          <a:off x="7626096" y="296847"/>
          <a:ext cx="3343274" cy="403200"/>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Satisfaction SCORE</a:t>
          </a:r>
          <a:endParaRPr lang="en-US" sz="1400" kern="1200" dirty="0"/>
        </a:p>
      </dsp:txBody>
      <dsp:txXfrm>
        <a:off x="7626096" y="296847"/>
        <a:ext cx="3343274" cy="403200"/>
      </dsp:txXfrm>
    </dsp:sp>
    <dsp:sp modelId="{FC5645B7-74ED-43A5-9E2D-E3C19068DCF9}">
      <dsp:nvSpPr>
        <dsp:cNvPr id="0" name=""/>
        <dsp:cNvSpPr/>
      </dsp:nvSpPr>
      <dsp:spPr>
        <a:xfrm>
          <a:off x="7626096" y="700047"/>
          <a:ext cx="3343274" cy="2536379"/>
        </a:xfrm>
        <a:prstGeom prst="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smtClean="0"/>
            <a:t>The service listened to me and understood my issues</a:t>
          </a:r>
          <a:endParaRPr lang="en-US" sz="1400" kern="1200" dirty="0"/>
        </a:p>
        <a:p>
          <a:pPr marL="114300" lvl="1" indent="-114300" algn="l" defTabSz="622300">
            <a:lnSpc>
              <a:spcPct val="90000"/>
            </a:lnSpc>
            <a:spcBef>
              <a:spcPct val="0"/>
            </a:spcBef>
            <a:spcAft>
              <a:spcPct val="15000"/>
            </a:spcAft>
            <a:buChar char="••"/>
          </a:pPr>
          <a:r>
            <a:rPr lang="en-AU" sz="1400" kern="1200" dirty="0" smtClean="0"/>
            <a:t>I am satisfied with the services I have received</a:t>
          </a:r>
          <a:endParaRPr lang="en-AU" sz="1400" kern="1200" dirty="0"/>
        </a:p>
        <a:p>
          <a:pPr marL="114300" lvl="1" indent="-114300" algn="l" defTabSz="622300">
            <a:lnSpc>
              <a:spcPct val="90000"/>
            </a:lnSpc>
            <a:spcBef>
              <a:spcPct val="0"/>
            </a:spcBef>
            <a:spcAft>
              <a:spcPct val="15000"/>
            </a:spcAft>
            <a:buChar char="••"/>
          </a:pPr>
          <a:r>
            <a:rPr lang="en-AU" sz="1400" kern="1200" dirty="0" smtClean="0"/>
            <a:t>I am better able to deal with the issues I sought help with</a:t>
          </a:r>
          <a:endParaRPr lang="en-AU" sz="1400" kern="1200" dirty="0"/>
        </a:p>
      </dsp:txBody>
      <dsp:txXfrm>
        <a:off x="7626096" y="700047"/>
        <a:ext cx="3343274" cy="2536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58F3-6712-4C6B-9B04-2D58627254B5}">
      <dsp:nvSpPr>
        <dsp:cNvPr id="0" name=""/>
        <dsp:cNvSpPr/>
      </dsp:nvSpPr>
      <dsp:spPr>
        <a:xfrm>
          <a:off x="702142" y="0"/>
          <a:ext cx="7957620" cy="46125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ECD3E-DC59-4AF9-AE2A-0B35E0D26E03}">
      <dsp:nvSpPr>
        <dsp:cNvPr id="0" name=""/>
        <dsp:cNvSpPr/>
      </dsp:nvSpPr>
      <dsp:spPr>
        <a:xfrm>
          <a:off x="2571" y="1383765"/>
          <a:ext cx="1497082" cy="184502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1. Identify your client outcomes</a:t>
          </a:r>
          <a:endParaRPr lang="en-US" sz="1700" kern="1200" dirty="0"/>
        </a:p>
      </dsp:txBody>
      <dsp:txXfrm>
        <a:off x="75653" y="1456847"/>
        <a:ext cx="1350918" cy="1698856"/>
      </dsp:txXfrm>
    </dsp:sp>
    <dsp:sp modelId="{3519661A-6255-4368-A5EA-4993A99688ED}">
      <dsp:nvSpPr>
        <dsp:cNvPr id="0" name=""/>
        <dsp:cNvSpPr/>
      </dsp:nvSpPr>
      <dsp:spPr>
        <a:xfrm>
          <a:off x="1574507"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2. Identify your SCORE domains</a:t>
          </a:r>
          <a:endParaRPr lang="en-US" sz="1700" kern="1200" dirty="0"/>
        </a:p>
      </dsp:txBody>
      <dsp:txXfrm>
        <a:off x="1647589" y="1456847"/>
        <a:ext cx="1350918" cy="1698856"/>
      </dsp:txXfrm>
    </dsp:sp>
    <dsp:sp modelId="{DE0512D8-FADF-4145-BCE9-4BB68774D112}">
      <dsp:nvSpPr>
        <dsp:cNvPr id="0" name=""/>
        <dsp:cNvSpPr/>
      </dsp:nvSpPr>
      <dsp:spPr>
        <a:xfrm>
          <a:off x="3146443"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3. Select a tool to measure your client outcomes</a:t>
          </a:r>
          <a:endParaRPr lang="en-US" sz="1700" kern="1200" dirty="0"/>
        </a:p>
      </dsp:txBody>
      <dsp:txXfrm>
        <a:off x="3219525" y="1456847"/>
        <a:ext cx="1350918" cy="1698856"/>
      </dsp:txXfrm>
    </dsp:sp>
    <dsp:sp modelId="{D8928646-DE8E-493E-B64F-98EF244CE8E1}">
      <dsp:nvSpPr>
        <dsp:cNvPr id="0" name=""/>
        <dsp:cNvSpPr/>
      </dsp:nvSpPr>
      <dsp:spPr>
        <a:xfrm>
          <a:off x="4718380" y="1383765"/>
          <a:ext cx="1497082" cy="184502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4. Decide how to make an assessment</a:t>
          </a:r>
          <a:endParaRPr lang="en-US" sz="1700" kern="1200" dirty="0"/>
        </a:p>
      </dsp:txBody>
      <dsp:txXfrm>
        <a:off x="4791462" y="1456847"/>
        <a:ext cx="1350918" cy="1698856"/>
      </dsp:txXfrm>
    </dsp:sp>
    <dsp:sp modelId="{FD6867A3-F673-4689-B229-7FF23CC392A9}">
      <dsp:nvSpPr>
        <dsp:cNvPr id="0" name=""/>
        <dsp:cNvSpPr/>
      </dsp:nvSpPr>
      <dsp:spPr>
        <a:xfrm>
          <a:off x="6290316"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5. Decide when to make an assessment</a:t>
          </a:r>
          <a:endParaRPr lang="en-US" sz="1700" kern="1200" dirty="0"/>
        </a:p>
      </dsp:txBody>
      <dsp:txXfrm>
        <a:off x="6363398" y="1456847"/>
        <a:ext cx="1350918" cy="1698856"/>
      </dsp:txXfrm>
    </dsp:sp>
    <dsp:sp modelId="{5BE45AEA-CBC1-40D1-99EF-5950C5F76DDF}">
      <dsp:nvSpPr>
        <dsp:cNvPr id="0" name=""/>
        <dsp:cNvSpPr/>
      </dsp:nvSpPr>
      <dsp:spPr>
        <a:xfrm>
          <a:off x="7862252"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6. Record client outcomes in the Data Exchange</a:t>
          </a:r>
          <a:endParaRPr lang="en-US" sz="1700" kern="1200" dirty="0"/>
        </a:p>
      </dsp:txBody>
      <dsp:txXfrm>
        <a:off x="7935334" y="1456847"/>
        <a:ext cx="1350918" cy="1698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AB60-C983-47D1-8716-3E94DE2E7FEF}">
      <dsp:nvSpPr>
        <dsp:cNvPr id="0" name=""/>
        <dsp:cNvSpPr/>
      </dsp:nvSpPr>
      <dsp:spPr>
        <a:xfrm>
          <a:off x="53" y="86876"/>
          <a:ext cx="512742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Circumstances SCORE</a:t>
          </a:r>
          <a:endParaRPr lang="en-US" sz="1600" kern="1200" dirty="0"/>
        </a:p>
      </dsp:txBody>
      <dsp:txXfrm>
        <a:off x="53" y="86876"/>
        <a:ext cx="5127426" cy="460800"/>
      </dsp:txXfrm>
    </dsp:sp>
    <dsp:sp modelId="{97AF3AE7-2B0A-4CA7-9844-92527493BB50}">
      <dsp:nvSpPr>
        <dsp:cNvPr id="0" name=""/>
        <dsp:cNvSpPr/>
      </dsp:nvSpPr>
      <dsp:spPr>
        <a:xfrm>
          <a:off x="53" y="547677"/>
          <a:ext cx="5127426"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smtClean="0"/>
            <a:t>Physical health	</a:t>
          </a:r>
          <a:endParaRPr lang="en-US" sz="1600" kern="1200" dirty="0"/>
        </a:p>
        <a:p>
          <a:pPr marL="171450" lvl="1" indent="-171450" algn="l" defTabSz="711200">
            <a:lnSpc>
              <a:spcPct val="90000"/>
            </a:lnSpc>
            <a:spcBef>
              <a:spcPct val="0"/>
            </a:spcBef>
            <a:spcAft>
              <a:spcPct val="15000"/>
            </a:spcAft>
            <a:buChar char="••"/>
          </a:pPr>
          <a:r>
            <a:rPr lang="en-AU" sz="1600" kern="1200" smtClean="0"/>
            <a:t>Mental health, wellbeing and self-care</a:t>
          </a:r>
          <a:endParaRPr lang="en-AU" sz="1600" kern="1200" dirty="0"/>
        </a:p>
        <a:p>
          <a:pPr marL="171450" lvl="1" indent="-171450" algn="l" defTabSz="711200">
            <a:lnSpc>
              <a:spcPct val="90000"/>
            </a:lnSpc>
            <a:spcBef>
              <a:spcPct val="0"/>
            </a:spcBef>
            <a:spcAft>
              <a:spcPct val="15000"/>
            </a:spcAft>
            <a:buChar char="••"/>
          </a:pPr>
          <a:r>
            <a:rPr lang="en-AU" sz="1600" kern="1200" dirty="0" smtClean="0"/>
            <a:t>Personal and family safety</a:t>
          </a:r>
          <a:endParaRPr lang="en-AU" sz="1600" kern="1200" dirty="0"/>
        </a:p>
        <a:p>
          <a:pPr marL="171450" lvl="1" indent="-171450" algn="l" defTabSz="711200">
            <a:lnSpc>
              <a:spcPct val="90000"/>
            </a:lnSpc>
            <a:spcBef>
              <a:spcPct val="0"/>
            </a:spcBef>
            <a:spcAft>
              <a:spcPct val="15000"/>
            </a:spcAft>
            <a:buChar char="••"/>
          </a:pPr>
          <a:r>
            <a:rPr lang="en-AU" sz="1600" kern="1200" dirty="0" smtClean="0"/>
            <a:t>Age-appropriate development</a:t>
          </a:r>
          <a:endParaRPr lang="en-AU" sz="1600" kern="1200" dirty="0"/>
        </a:p>
        <a:p>
          <a:pPr marL="171450" lvl="1" indent="-171450" algn="l" defTabSz="711200">
            <a:lnSpc>
              <a:spcPct val="90000"/>
            </a:lnSpc>
            <a:spcBef>
              <a:spcPct val="0"/>
            </a:spcBef>
            <a:spcAft>
              <a:spcPct val="15000"/>
            </a:spcAft>
            <a:buChar char="••"/>
          </a:pPr>
          <a:r>
            <a:rPr lang="en-AU" sz="1600" kern="1200" smtClean="0"/>
            <a:t>Community participation and networks</a:t>
          </a:r>
          <a:endParaRPr lang="en-AU" sz="1600" kern="1200" dirty="0"/>
        </a:p>
        <a:p>
          <a:pPr marL="171450" lvl="1" indent="-171450" algn="l" defTabSz="711200">
            <a:lnSpc>
              <a:spcPct val="90000"/>
            </a:lnSpc>
            <a:spcBef>
              <a:spcPct val="0"/>
            </a:spcBef>
            <a:spcAft>
              <a:spcPct val="15000"/>
            </a:spcAft>
            <a:buChar char="••"/>
          </a:pPr>
          <a:r>
            <a:rPr lang="en-AU" sz="1600" kern="1200" dirty="0" smtClean="0"/>
            <a:t>Family functioning</a:t>
          </a:r>
          <a:endParaRPr lang="en-AU" sz="1600" kern="1200" dirty="0"/>
        </a:p>
        <a:p>
          <a:pPr marL="171450" lvl="1" indent="-171450" algn="l" defTabSz="711200">
            <a:lnSpc>
              <a:spcPct val="90000"/>
            </a:lnSpc>
            <a:spcBef>
              <a:spcPct val="0"/>
            </a:spcBef>
            <a:spcAft>
              <a:spcPct val="15000"/>
            </a:spcAft>
            <a:buChar char="••"/>
          </a:pPr>
          <a:r>
            <a:rPr lang="en-AU" sz="1600" kern="1200" dirty="0" smtClean="0"/>
            <a:t>Financial resilience</a:t>
          </a:r>
          <a:endParaRPr lang="en-US" sz="1600" kern="1200" dirty="0"/>
        </a:p>
        <a:p>
          <a:pPr marL="171450" lvl="1" indent="-171450" algn="l" defTabSz="711200">
            <a:lnSpc>
              <a:spcPct val="90000"/>
            </a:lnSpc>
            <a:spcBef>
              <a:spcPct val="0"/>
            </a:spcBef>
            <a:spcAft>
              <a:spcPct val="15000"/>
            </a:spcAft>
            <a:buChar char="••"/>
          </a:pPr>
          <a:r>
            <a:rPr lang="en-AU" sz="1600" kern="1200" smtClean="0"/>
            <a:t>Employment</a:t>
          </a:r>
          <a:endParaRPr lang="en-AU" sz="1600" kern="1200" dirty="0"/>
        </a:p>
        <a:p>
          <a:pPr marL="171450" lvl="1" indent="-171450" algn="l" defTabSz="711200">
            <a:lnSpc>
              <a:spcPct val="90000"/>
            </a:lnSpc>
            <a:spcBef>
              <a:spcPct val="0"/>
            </a:spcBef>
            <a:spcAft>
              <a:spcPct val="15000"/>
            </a:spcAft>
            <a:buChar char="••"/>
          </a:pPr>
          <a:r>
            <a:rPr lang="en-AU" sz="1600" kern="1200" smtClean="0"/>
            <a:t>Education and skills training</a:t>
          </a:r>
          <a:endParaRPr lang="en-AU" sz="1600" kern="1200" dirty="0"/>
        </a:p>
        <a:p>
          <a:pPr marL="171450" lvl="1" indent="-171450" algn="l" defTabSz="711200">
            <a:lnSpc>
              <a:spcPct val="90000"/>
            </a:lnSpc>
            <a:spcBef>
              <a:spcPct val="0"/>
            </a:spcBef>
            <a:spcAft>
              <a:spcPct val="15000"/>
            </a:spcAft>
            <a:buChar char="••"/>
          </a:pPr>
          <a:r>
            <a:rPr lang="en-AU" sz="1600" kern="1200" smtClean="0"/>
            <a:t>Material wellbeing and necessities</a:t>
          </a:r>
          <a:endParaRPr lang="en-AU" sz="1600" kern="1200" dirty="0"/>
        </a:p>
        <a:p>
          <a:pPr marL="171450" lvl="1" indent="-171450" algn="l" defTabSz="711200">
            <a:lnSpc>
              <a:spcPct val="90000"/>
            </a:lnSpc>
            <a:spcBef>
              <a:spcPct val="0"/>
            </a:spcBef>
            <a:spcAft>
              <a:spcPct val="15000"/>
            </a:spcAft>
            <a:buChar char="••"/>
          </a:pPr>
          <a:r>
            <a:rPr lang="en-AU" sz="1600" kern="1200" dirty="0" smtClean="0"/>
            <a:t>Housing</a:t>
          </a:r>
          <a:endParaRPr lang="en-AU" sz="1600" kern="1200" dirty="0"/>
        </a:p>
      </dsp:txBody>
      <dsp:txXfrm>
        <a:off x="53" y="547677"/>
        <a:ext cx="5127426" cy="2898720"/>
      </dsp:txXfrm>
    </dsp:sp>
    <dsp:sp modelId="{06F5CFBD-8CC7-4E5B-B4F7-A685A98C7D4D}">
      <dsp:nvSpPr>
        <dsp:cNvPr id="0" name=""/>
        <dsp:cNvSpPr/>
      </dsp:nvSpPr>
      <dsp:spPr>
        <a:xfrm>
          <a:off x="5845319" y="86876"/>
          <a:ext cx="512742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Goals SCORE</a:t>
          </a:r>
          <a:endParaRPr lang="en-US" sz="1600" kern="1200" dirty="0"/>
        </a:p>
      </dsp:txBody>
      <dsp:txXfrm>
        <a:off x="5845319" y="86876"/>
        <a:ext cx="5127426" cy="460800"/>
      </dsp:txXfrm>
    </dsp:sp>
    <dsp:sp modelId="{19579027-F311-4FB0-9237-38EEDF6FE5A9}">
      <dsp:nvSpPr>
        <dsp:cNvPr id="0" name=""/>
        <dsp:cNvSpPr/>
      </dsp:nvSpPr>
      <dsp:spPr>
        <a:xfrm>
          <a:off x="5845319" y="547677"/>
          <a:ext cx="5127426"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smtClean="0"/>
            <a:t>Knowledge and access to information</a:t>
          </a:r>
          <a:endParaRPr lang="en-US" sz="1600" kern="1200" dirty="0"/>
        </a:p>
        <a:p>
          <a:pPr marL="171450" lvl="1" indent="-171450" algn="l" defTabSz="711200">
            <a:lnSpc>
              <a:spcPct val="90000"/>
            </a:lnSpc>
            <a:spcBef>
              <a:spcPct val="0"/>
            </a:spcBef>
            <a:spcAft>
              <a:spcPct val="15000"/>
            </a:spcAft>
            <a:buChar char="••"/>
          </a:pPr>
          <a:r>
            <a:rPr lang="en-AU" sz="1600" kern="1200" smtClean="0"/>
            <a:t>Skills</a:t>
          </a:r>
          <a:endParaRPr lang="en-AU" sz="1600" kern="1200" dirty="0"/>
        </a:p>
        <a:p>
          <a:pPr marL="171450" lvl="1" indent="-171450" algn="l" defTabSz="711200">
            <a:lnSpc>
              <a:spcPct val="90000"/>
            </a:lnSpc>
            <a:spcBef>
              <a:spcPct val="0"/>
            </a:spcBef>
            <a:spcAft>
              <a:spcPct val="15000"/>
            </a:spcAft>
            <a:buChar char="••"/>
          </a:pPr>
          <a:r>
            <a:rPr lang="en-AU" sz="1600" kern="1200" smtClean="0"/>
            <a:t>Behaviours</a:t>
          </a:r>
          <a:endParaRPr lang="en-AU" sz="1600" kern="1200" dirty="0"/>
        </a:p>
        <a:p>
          <a:pPr marL="171450" lvl="1" indent="-171450" algn="l" defTabSz="711200">
            <a:lnSpc>
              <a:spcPct val="90000"/>
            </a:lnSpc>
            <a:spcBef>
              <a:spcPct val="0"/>
            </a:spcBef>
            <a:spcAft>
              <a:spcPct val="15000"/>
            </a:spcAft>
            <a:buChar char="••"/>
          </a:pPr>
          <a:r>
            <a:rPr lang="en-AU" sz="1600" kern="1200" smtClean="0"/>
            <a:t>Empowerment, choice and control to make own decisions</a:t>
          </a:r>
          <a:endParaRPr lang="en-AU" sz="1600" kern="1200" dirty="0"/>
        </a:p>
        <a:p>
          <a:pPr marL="171450" lvl="1" indent="-171450" algn="l" defTabSz="711200">
            <a:lnSpc>
              <a:spcPct val="90000"/>
            </a:lnSpc>
            <a:spcBef>
              <a:spcPct val="0"/>
            </a:spcBef>
            <a:spcAft>
              <a:spcPct val="15000"/>
            </a:spcAft>
            <a:buChar char="••"/>
          </a:pPr>
          <a:r>
            <a:rPr lang="en-AU" sz="1600" kern="1200" smtClean="0"/>
            <a:t>Engagement with support services</a:t>
          </a:r>
          <a:endParaRPr lang="en-AU" sz="1600" kern="1200" dirty="0"/>
        </a:p>
        <a:p>
          <a:pPr marL="171450" lvl="1" indent="-171450" algn="l" defTabSz="711200">
            <a:lnSpc>
              <a:spcPct val="90000"/>
            </a:lnSpc>
            <a:spcBef>
              <a:spcPct val="0"/>
            </a:spcBef>
            <a:spcAft>
              <a:spcPct val="15000"/>
            </a:spcAft>
            <a:buChar char="••"/>
          </a:pPr>
          <a:r>
            <a:rPr lang="en-AU" sz="1600" kern="1200" dirty="0" smtClean="0"/>
            <a:t>Impact of immediate crisis</a:t>
          </a:r>
          <a:endParaRPr lang="en-AU" sz="1600" kern="1200" dirty="0"/>
        </a:p>
      </dsp:txBody>
      <dsp:txXfrm>
        <a:off x="5845319" y="547677"/>
        <a:ext cx="5127426" cy="2898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58F3-6712-4C6B-9B04-2D58627254B5}">
      <dsp:nvSpPr>
        <dsp:cNvPr id="0" name=""/>
        <dsp:cNvSpPr/>
      </dsp:nvSpPr>
      <dsp:spPr>
        <a:xfrm>
          <a:off x="702142" y="0"/>
          <a:ext cx="7957620" cy="46125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ECD3E-DC59-4AF9-AE2A-0B35E0D26E03}">
      <dsp:nvSpPr>
        <dsp:cNvPr id="0" name=""/>
        <dsp:cNvSpPr/>
      </dsp:nvSpPr>
      <dsp:spPr>
        <a:xfrm>
          <a:off x="2571" y="1383765"/>
          <a:ext cx="1497082" cy="184502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1. Identify your client outcomes</a:t>
          </a:r>
          <a:endParaRPr lang="en-US" sz="1700" kern="1200" dirty="0"/>
        </a:p>
      </dsp:txBody>
      <dsp:txXfrm>
        <a:off x="75653" y="1456847"/>
        <a:ext cx="1350918" cy="1698856"/>
      </dsp:txXfrm>
    </dsp:sp>
    <dsp:sp modelId="{3519661A-6255-4368-A5EA-4993A99688ED}">
      <dsp:nvSpPr>
        <dsp:cNvPr id="0" name=""/>
        <dsp:cNvSpPr/>
      </dsp:nvSpPr>
      <dsp:spPr>
        <a:xfrm>
          <a:off x="1574507"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2. Identify your SCORE domains</a:t>
          </a:r>
          <a:endParaRPr lang="en-US" sz="1700" kern="1200" dirty="0"/>
        </a:p>
      </dsp:txBody>
      <dsp:txXfrm>
        <a:off x="1647589" y="1456847"/>
        <a:ext cx="1350918" cy="1698856"/>
      </dsp:txXfrm>
    </dsp:sp>
    <dsp:sp modelId="{DE0512D8-FADF-4145-BCE9-4BB68774D112}">
      <dsp:nvSpPr>
        <dsp:cNvPr id="0" name=""/>
        <dsp:cNvSpPr/>
      </dsp:nvSpPr>
      <dsp:spPr>
        <a:xfrm>
          <a:off x="3146443"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3. Select a tool to measure your client outcomes</a:t>
          </a:r>
          <a:endParaRPr lang="en-US" sz="1700" kern="1200" dirty="0"/>
        </a:p>
      </dsp:txBody>
      <dsp:txXfrm>
        <a:off x="3219525" y="1456847"/>
        <a:ext cx="1350918" cy="1698856"/>
      </dsp:txXfrm>
    </dsp:sp>
    <dsp:sp modelId="{D8928646-DE8E-493E-B64F-98EF244CE8E1}">
      <dsp:nvSpPr>
        <dsp:cNvPr id="0" name=""/>
        <dsp:cNvSpPr/>
      </dsp:nvSpPr>
      <dsp:spPr>
        <a:xfrm>
          <a:off x="4718380" y="1383765"/>
          <a:ext cx="1497082" cy="184502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4. Decide how to make an assessment</a:t>
          </a:r>
          <a:endParaRPr lang="en-US" sz="1700" kern="1200" dirty="0"/>
        </a:p>
      </dsp:txBody>
      <dsp:txXfrm>
        <a:off x="4791462" y="1456847"/>
        <a:ext cx="1350918" cy="1698856"/>
      </dsp:txXfrm>
    </dsp:sp>
    <dsp:sp modelId="{FD6867A3-F673-4689-B229-7FF23CC392A9}">
      <dsp:nvSpPr>
        <dsp:cNvPr id="0" name=""/>
        <dsp:cNvSpPr/>
      </dsp:nvSpPr>
      <dsp:spPr>
        <a:xfrm>
          <a:off x="6290316" y="1383765"/>
          <a:ext cx="1497082" cy="184502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5. Decide when to make an assessment</a:t>
          </a:r>
          <a:endParaRPr lang="en-US" sz="1700" kern="1200" dirty="0"/>
        </a:p>
      </dsp:txBody>
      <dsp:txXfrm>
        <a:off x="6363398" y="1456847"/>
        <a:ext cx="1350918" cy="1698856"/>
      </dsp:txXfrm>
    </dsp:sp>
    <dsp:sp modelId="{5BE45AEA-CBC1-40D1-99EF-5950C5F76DDF}">
      <dsp:nvSpPr>
        <dsp:cNvPr id="0" name=""/>
        <dsp:cNvSpPr/>
      </dsp:nvSpPr>
      <dsp:spPr>
        <a:xfrm>
          <a:off x="7862252" y="1383765"/>
          <a:ext cx="1497082" cy="184502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6. Record client outcomes in the Data Exchange</a:t>
          </a:r>
          <a:endParaRPr lang="en-US" sz="1700" kern="1200" dirty="0"/>
        </a:p>
      </dsp:txBody>
      <dsp:txXfrm>
        <a:off x="7935334" y="1456847"/>
        <a:ext cx="1350918" cy="1698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635A-C80C-4D85-ADC6-59F2D750F951}">
      <dsp:nvSpPr>
        <dsp:cNvPr id="0" name=""/>
        <dsp:cNvSpPr/>
      </dsp:nvSpPr>
      <dsp:spPr>
        <a:xfrm>
          <a:off x="3429" y="52450"/>
          <a:ext cx="3343274" cy="1202273"/>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SCORE directly</a:t>
          </a:r>
          <a:endParaRPr lang="en-US" sz="2500" kern="1200" dirty="0"/>
        </a:p>
      </dsp:txBody>
      <dsp:txXfrm>
        <a:off x="3429" y="52450"/>
        <a:ext cx="3343274" cy="1202273"/>
      </dsp:txXfrm>
    </dsp:sp>
    <dsp:sp modelId="{D6A8B412-850A-4F82-B252-B3EEBB27FF88}">
      <dsp:nvSpPr>
        <dsp:cNvPr id="0" name=""/>
        <dsp:cNvSpPr/>
      </dsp:nvSpPr>
      <dsp:spPr>
        <a:xfrm>
          <a:off x="3429" y="1254723"/>
          <a:ext cx="3343274" cy="2702109"/>
        </a:xfrm>
        <a:prstGeom prst="rect">
          <a:avLst/>
        </a:prstGeom>
        <a:solidFill>
          <a:schemeClr val="accent3">
            <a:lumMod val="20000"/>
            <a:lumOff val="80000"/>
            <a:alpha val="90000"/>
          </a:schemeClr>
        </a:solid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matrix in the </a:t>
          </a:r>
          <a:r>
            <a:rPr lang="en-US" sz="2500" kern="1200" dirty="0" smtClean="0">
              <a:solidFill>
                <a:prstClr val="black"/>
              </a:solidFill>
              <a:hlinkClick xmlns:r="http://schemas.openxmlformats.org/officeDocument/2006/relationships" r:id="rId1"/>
            </a:rPr>
            <a:t>Data Exchange protocols</a:t>
          </a:r>
          <a:endParaRPr lang="en-US" sz="2500" kern="1200" dirty="0"/>
        </a:p>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solidFill>
                <a:prstClr val="black"/>
              </a:solidFill>
              <a:hlinkClick xmlns:r="http://schemas.openxmlformats.org/officeDocument/2006/relationships" r:id="rId2"/>
            </a:rPr>
            <a:t>How to use SCORE with clients</a:t>
          </a:r>
          <a:r>
            <a:rPr lang="en-US" sz="2500" kern="1200" dirty="0" smtClean="0"/>
            <a:t> survey</a:t>
          </a:r>
          <a:endParaRPr lang="en-US" sz="2500" kern="1200" dirty="0"/>
        </a:p>
      </dsp:txBody>
      <dsp:txXfrm>
        <a:off x="3429" y="1254723"/>
        <a:ext cx="3343274" cy="2702109"/>
      </dsp:txXfrm>
    </dsp:sp>
    <dsp:sp modelId="{C4432D5F-0A22-4381-8D5F-5A1846DE7B89}">
      <dsp:nvSpPr>
        <dsp:cNvPr id="0" name=""/>
        <dsp:cNvSpPr/>
      </dsp:nvSpPr>
      <dsp:spPr>
        <a:xfrm>
          <a:off x="3814762" y="52450"/>
          <a:ext cx="3343274" cy="1202273"/>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a validated tool in the SCORE translation matrix</a:t>
          </a:r>
          <a:endParaRPr lang="en-US" sz="2500" kern="1200" dirty="0"/>
        </a:p>
      </dsp:txBody>
      <dsp:txXfrm>
        <a:off x="3814762" y="52450"/>
        <a:ext cx="3343274" cy="1202273"/>
      </dsp:txXfrm>
    </dsp:sp>
    <dsp:sp modelId="{AFA2FA4A-D53A-4483-98A0-724AAA3CD384}">
      <dsp:nvSpPr>
        <dsp:cNvPr id="0" name=""/>
        <dsp:cNvSpPr/>
      </dsp:nvSpPr>
      <dsp:spPr>
        <a:xfrm>
          <a:off x="3814762" y="1254723"/>
          <a:ext cx="3343274" cy="2702109"/>
        </a:xfrm>
        <a:prstGeom prst="rect">
          <a:avLst/>
        </a:prstGeom>
        <a:solidFill>
          <a:schemeClr val="accent4">
            <a:lumMod val="20000"/>
            <a:lumOff val="80000"/>
            <a:alpha val="90000"/>
          </a:schemeClr>
        </a:solidFill>
        <a:ln w="25400" cap="flat" cmpd="sng" algn="ctr">
          <a:solidFill>
            <a:schemeClr val="accent4">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a validated tool and </a:t>
          </a:r>
          <a:r>
            <a:rPr lang="en-US" sz="2500" i="1" kern="1200" dirty="0" smtClean="0"/>
            <a:t>translate</a:t>
          </a:r>
          <a:r>
            <a:rPr lang="en-US" sz="2500" kern="1200" dirty="0" smtClean="0"/>
            <a:t> the client’s result into SCORE (see </a:t>
          </a:r>
          <a:r>
            <a:rPr lang="en-US" sz="2500" kern="1200" dirty="0" smtClean="0">
              <a:hlinkClick xmlns:r="http://schemas.openxmlformats.org/officeDocument/2006/relationships" r:id="rId3"/>
            </a:rPr>
            <a:t>SCORE Translation Matrix</a:t>
          </a:r>
          <a:r>
            <a:rPr lang="en-US" sz="2500" kern="1200" dirty="0" smtClean="0"/>
            <a:t>).</a:t>
          </a:r>
          <a:endParaRPr lang="en-US" sz="2500" kern="1200" dirty="0"/>
        </a:p>
      </dsp:txBody>
      <dsp:txXfrm>
        <a:off x="3814762" y="1254723"/>
        <a:ext cx="3343274" cy="2702109"/>
      </dsp:txXfrm>
    </dsp:sp>
    <dsp:sp modelId="{1B3A1560-9783-4D37-802D-27A2C6A60F38}">
      <dsp:nvSpPr>
        <dsp:cNvPr id="0" name=""/>
        <dsp:cNvSpPr/>
      </dsp:nvSpPr>
      <dsp:spPr>
        <a:xfrm>
          <a:off x="7626096" y="52450"/>
          <a:ext cx="3343274" cy="1202273"/>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your own tool or another instrument</a:t>
          </a:r>
          <a:endParaRPr lang="en-US" sz="2500" kern="1200" dirty="0"/>
        </a:p>
      </dsp:txBody>
      <dsp:txXfrm>
        <a:off x="7626096" y="52450"/>
        <a:ext cx="3343274" cy="1202273"/>
      </dsp:txXfrm>
    </dsp:sp>
    <dsp:sp modelId="{957A73D8-BFED-4603-A595-54F7829218F5}">
      <dsp:nvSpPr>
        <dsp:cNvPr id="0" name=""/>
        <dsp:cNvSpPr/>
      </dsp:nvSpPr>
      <dsp:spPr>
        <a:xfrm>
          <a:off x="7626096" y="1254723"/>
          <a:ext cx="3343274" cy="2702109"/>
        </a:xfrm>
        <a:prstGeom prst="rect">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hlinkClick xmlns:r="http://schemas.openxmlformats.org/officeDocument/2006/relationships" r:id="rId4"/>
            </a:rPr>
            <a:t>TEI guide to developing surveys</a:t>
          </a:r>
          <a:r>
            <a:rPr lang="en-US" sz="2500" kern="1200" dirty="0" smtClean="0"/>
            <a:t> to develop your own tool</a:t>
          </a:r>
          <a:endParaRPr lang="en-US" sz="2500" kern="1200" dirty="0"/>
        </a:p>
        <a:p>
          <a:pPr marL="228600" lvl="1" indent="-228600" algn="l" defTabSz="1111250">
            <a:lnSpc>
              <a:spcPct val="90000"/>
            </a:lnSpc>
            <a:spcBef>
              <a:spcPct val="0"/>
            </a:spcBef>
            <a:spcAft>
              <a:spcPct val="15000"/>
            </a:spcAft>
            <a:buChar char="••"/>
          </a:pPr>
          <a:r>
            <a:rPr lang="en-US" sz="2500" kern="1200" dirty="0" smtClean="0"/>
            <a:t>Use a tool your </a:t>
          </a:r>
          <a:r>
            <a:rPr lang="en-US" sz="2500" kern="1200" dirty="0" err="1" smtClean="0"/>
            <a:t>organisation</a:t>
          </a:r>
          <a:r>
            <a:rPr lang="en-US" sz="2500" kern="1200" dirty="0" smtClean="0"/>
            <a:t> has already developed</a:t>
          </a:r>
          <a:endParaRPr lang="en-US" sz="2500" kern="1200" dirty="0"/>
        </a:p>
      </dsp:txBody>
      <dsp:txXfrm>
        <a:off x="7626096" y="1254723"/>
        <a:ext cx="3343274" cy="27021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635A-C80C-4D85-ADC6-59F2D750F951}">
      <dsp:nvSpPr>
        <dsp:cNvPr id="0" name=""/>
        <dsp:cNvSpPr/>
      </dsp:nvSpPr>
      <dsp:spPr>
        <a:xfrm>
          <a:off x="3429" y="52450"/>
          <a:ext cx="3343274" cy="1202273"/>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SCORE directly</a:t>
          </a:r>
          <a:endParaRPr lang="en-US" sz="2500" kern="1200" dirty="0"/>
        </a:p>
      </dsp:txBody>
      <dsp:txXfrm>
        <a:off x="3429" y="52450"/>
        <a:ext cx="3343274" cy="1202273"/>
      </dsp:txXfrm>
    </dsp:sp>
    <dsp:sp modelId="{D6A8B412-850A-4F82-B252-B3EEBB27FF88}">
      <dsp:nvSpPr>
        <dsp:cNvPr id="0" name=""/>
        <dsp:cNvSpPr/>
      </dsp:nvSpPr>
      <dsp:spPr>
        <a:xfrm>
          <a:off x="3429" y="1254723"/>
          <a:ext cx="3343274" cy="2702109"/>
        </a:xfrm>
        <a:prstGeom prst="rect">
          <a:avLst/>
        </a:prstGeom>
        <a:solidFill>
          <a:schemeClr val="accent3">
            <a:lumMod val="20000"/>
            <a:lumOff val="80000"/>
            <a:alpha val="90000"/>
          </a:schemeClr>
        </a:solid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matrix in the </a:t>
          </a:r>
          <a:r>
            <a:rPr lang="en-US" sz="2500" kern="1200" dirty="0" smtClean="0">
              <a:solidFill>
                <a:prstClr val="black"/>
              </a:solidFill>
              <a:hlinkClick xmlns:r="http://schemas.openxmlformats.org/officeDocument/2006/relationships" r:id="rId1"/>
            </a:rPr>
            <a:t>Data Exchange protocols</a:t>
          </a:r>
          <a:endParaRPr lang="en-US" sz="2500" kern="1200" dirty="0"/>
        </a:p>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solidFill>
                <a:prstClr val="black"/>
              </a:solidFill>
              <a:hlinkClick xmlns:r="http://schemas.openxmlformats.org/officeDocument/2006/relationships" r:id="rId2"/>
            </a:rPr>
            <a:t>How to use SCORE with clients</a:t>
          </a:r>
          <a:r>
            <a:rPr lang="en-US" sz="2500" kern="1200" dirty="0" smtClean="0"/>
            <a:t> survey</a:t>
          </a:r>
          <a:endParaRPr lang="en-US" sz="2500" kern="1200" dirty="0"/>
        </a:p>
      </dsp:txBody>
      <dsp:txXfrm>
        <a:off x="3429" y="1254723"/>
        <a:ext cx="3343274" cy="2702109"/>
      </dsp:txXfrm>
    </dsp:sp>
    <dsp:sp modelId="{C4432D5F-0A22-4381-8D5F-5A1846DE7B89}">
      <dsp:nvSpPr>
        <dsp:cNvPr id="0" name=""/>
        <dsp:cNvSpPr/>
      </dsp:nvSpPr>
      <dsp:spPr>
        <a:xfrm>
          <a:off x="3814762" y="52450"/>
          <a:ext cx="3343274" cy="1202273"/>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a validated tool in the SCORE translation matrix</a:t>
          </a:r>
          <a:endParaRPr lang="en-US" sz="2500" kern="1200" dirty="0"/>
        </a:p>
      </dsp:txBody>
      <dsp:txXfrm>
        <a:off x="3814762" y="52450"/>
        <a:ext cx="3343274" cy="1202273"/>
      </dsp:txXfrm>
    </dsp:sp>
    <dsp:sp modelId="{AFA2FA4A-D53A-4483-98A0-724AAA3CD384}">
      <dsp:nvSpPr>
        <dsp:cNvPr id="0" name=""/>
        <dsp:cNvSpPr/>
      </dsp:nvSpPr>
      <dsp:spPr>
        <a:xfrm>
          <a:off x="3814762" y="1254723"/>
          <a:ext cx="3343274" cy="2702109"/>
        </a:xfrm>
        <a:prstGeom prst="rect">
          <a:avLst/>
        </a:prstGeom>
        <a:solidFill>
          <a:schemeClr val="accent4">
            <a:lumMod val="20000"/>
            <a:lumOff val="80000"/>
            <a:alpha val="90000"/>
          </a:schemeClr>
        </a:solidFill>
        <a:ln w="25400" cap="flat" cmpd="sng" algn="ctr">
          <a:solidFill>
            <a:schemeClr val="accent4">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a validated tool and </a:t>
          </a:r>
          <a:r>
            <a:rPr lang="en-US" sz="2500" i="1" kern="1200" dirty="0" smtClean="0"/>
            <a:t>translate</a:t>
          </a:r>
          <a:r>
            <a:rPr lang="en-US" sz="2500" kern="1200" dirty="0" smtClean="0"/>
            <a:t> the client’s result into SCORE (see </a:t>
          </a:r>
          <a:r>
            <a:rPr lang="en-US" sz="2500" kern="1200" dirty="0" smtClean="0">
              <a:hlinkClick xmlns:r="http://schemas.openxmlformats.org/officeDocument/2006/relationships" r:id="rId3"/>
            </a:rPr>
            <a:t>SCORE Translation Matrix</a:t>
          </a:r>
          <a:r>
            <a:rPr lang="en-US" sz="2500" kern="1200" dirty="0" smtClean="0"/>
            <a:t>).</a:t>
          </a:r>
          <a:endParaRPr lang="en-US" sz="2500" kern="1200" dirty="0"/>
        </a:p>
      </dsp:txBody>
      <dsp:txXfrm>
        <a:off x="3814762" y="1254723"/>
        <a:ext cx="3343274" cy="2702109"/>
      </dsp:txXfrm>
    </dsp:sp>
    <dsp:sp modelId="{1B3A1560-9783-4D37-802D-27A2C6A60F38}">
      <dsp:nvSpPr>
        <dsp:cNvPr id="0" name=""/>
        <dsp:cNvSpPr/>
      </dsp:nvSpPr>
      <dsp:spPr>
        <a:xfrm>
          <a:off x="7626096" y="52450"/>
          <a:ext cx="3343274" cy="1202273"/>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your own tool or another instrument</a:t>
          </a:r>
          <a:endParaRPr lang="en-US" sz="2500" kern="1200" dirty="0"/>
        </a:p>
      </dsp:txBody>
      <dsp:txXfrm>
        <a:off x="7626096" y="52450"/>
        <a:ext cx="3343274" cy="1202273"/>
      </dsp:txXfrm>
    </dsp:sp>
    <dsp:sp modelId="{957A73D8-BFED-4603-A595-54F7829218F5}">
      <dsp:nvSpPr>
        <dsp:cNvPr id="0" name=""/>
        <dsp:cNvSpPr/>
      </dsp:nvSpPr>
      <dsp:spPr>
        <a:xfrm>
          <a:off x="7626096" y="1254723"/>
          <a:ext cx="3343274" cy="2702109"/>
        </a:xfrm>
        <a:prstGeom prst="rect">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hlinkClick xmlns:r="http://schemas.openxmlformats.org/officeDocument/2006/relationships" r:id="rId4"/>
            </a:rPr>
            <a:t>TEI guide to developing surveys</a:t>
          </a:r>
          <a:r>
            <a:rPr lang="en-US" sz="2500" kern="1200" dirty="0" smtClean="0"/>
            <a:t> to develop your own tool</a:t>
          </a:r>
          <a:endParaRPr lang="en-US" sz="2500" kern="1200" dirty="0"/>
        </a:p>
        <a:p>
          <a:pPr marL="228600" lvl="1" indent="-228600" algn="l" defTabSz="1111250">
            <a:lnSpc>
              <a:spcPct val="90000"/>
            </a:lnSpc>
            <a:spcBef>
              <a:spcPct val="0"/>
            </a:spcBef>
            <a:spcAft>
              <a:spcPct val="15000"/>
            </a:spcAft>
            <a:buChar char="••"/>
          </a:pPr>
          <a:r>
            <a:rPr lang="en-US" sz="2500" kern="1200" dirty="0" smtClean="0"/>
            <a:t>Use a tool your </a:t>
          </a:r>
          <a:r>
            <a:rPr lang="en-US" sz="2500" kern="1200" dirty="0" err="1" smtClean="0"/>
            <a:t>organisation</a:t>
          </a:r>
          <a:r>
            <a:rPr lang="en-US" sz="2500" kern="1200" dirty="0" smtClean="0"/>
            <a:t> has already developed</a:t>
          </a:r>
          <a:endParaRPr lang="en-US" sz="2500" kern="1200" dirty="0"/>
        </a:p>
      </dsp:txBody>
      <dsp:txXfrm>
        <a:off x="7626096" y="1254723"/>
        <a:ext cx="3343274" cy="27021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635A-C80C-4D85-ADC6-59F2D750F951}">
      <dsp:nvSpPr>
        <dsp:cNvPr id="0" name=""/>
        <dsp:cNvSpPr/>
      </dsp:nvSpPr>
      <dsp:spPr>
        <a:xfrm>
          <a:off x="3429" y="52450"/>
          <a:ext cx="3343274" cy="1202273"/>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SCORE directly</a:t>
          </a:r>
          <a:endParaRPr lang="en-US" sz="2500" kern="1200" dirty="0"/>
        </a:p>
      </dsp:txBody>
      <dsp:txXfrm>
        <a:off x="3429" y="52450"/>
        <a:ext cx="3343274" cy="1202273"/>
      </dsp:txXfrm>
    </dsp:sp>
    <dsp:sp modelId="{D6A8B412-850A-4F82-B252-B3EEBB27FF88}">
      <dsp:nvSpPr>
        <dsp:cNvPr id="0" name=""/>
        <dsp:cNvSpPr/>
      </dsp:nvSpPr>
      <dsp:spPr>
        <a:xfrm>
          <a:off x="3429" y="1254723"/>
          <a:ext cx="3343274" cy="2702109"/>
        </a:xfrm>
        <a:prstGeom prst="rect">
          <a:avLst/>
        </a:prstGeom>
        <a:solidFill>
          <a:schemeClr val="accent3">
            <a:lumMod val="20000"/>
            <a:lumOff val="80000"/>
            <a:alpha val="90000"/>
          </a:schemeClr>
        </a:solid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matrix in the </a:t>
          </a:r>
          <a:r>
            <a:rPr lang="en-US" sz="2500" kern="1200" dirty="0" smtClean="0">
              <a:solidFill>
                <a:prstClr val="black"/>
              </a:solidFill>
              <a:hlinkClick xmlns:r="http://schemas.openxmlformats.org/officeDocument/2006/relationships" r:id="rId1"/>
            </a:rPr>
            <a:t>Data Exchange protocols</a:t>
          </a:r>
          <a:endParaRPr lang="en-US" sz="2500" kern="1200" dirty="0"/>
        </a:p>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solidFill>
                <a:prstClr val="black"/>
              </a:solidFill>
              <a:hlinkClick xmlns:r="http://schemas.openxmlformats.org/officeDocument/2006/relationships" r:id="rId2"/>
            </a:rPr>
            <a:t>How to use SCORE with clients</a:t>
          </a:r>
          <a:r>
            <a:rPr lang="en-US" sz="2500" kern="1200" dirty="0" smtClean="0"/>
            <a:t> survey</a:t>
          </a:r>
          <a:endParaRPr lang="en-US" sz="2500" kern="1200" dirty="0"/>
        </a:p>
      </dsp:txBody>
      <dsp:txXfrm>
        <a:off x="3429" y="1254723"/>
        <a:ext cx="3343274" cy="2702109"/>
      </dsp:txXfrm>
    </dsp:sp>
    <dsp:sp modelId="{C4432D5F-0A22-4381-8D5F-5A1846DE7B89}">
      <dsp:nvSpPr>
        <dsp:cNvPr id="0" name=""/>
        <dsp:cNvSpPr/>
      </dsp:nvSpPr>
      <dsp:spPr>
        <a:xfrm>
          <a:off x="3814762" y="52450"/>
          <a:ext cx="3343274" cy="1202273"/>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a validated tool in the SCORE translation matrix</a:t>
          </a:r>
          <a:endParaRPr lang="en-US" sz="2500" kern="1200" dirty="0"/>
        </a:p>
      </dsp:txBody>
      <dsp:txXfrm>
        <a:off x="3814762" y="52450"/>
        <a:ext cx="3343274" cy="1202273"/>
      </dsp:txXfrm>
    </dsp:sp>
    <dsp:sp modelId="{AFA2FA4A-D53A-4483-98A0-724AAA3CD384}">
      <dsp:nvSpPr>
        <dsp:cNvPr id="0" name=""/>
        <dsp:cNvSpPr/>
      </dsp:nvSpPr>
      <dsp:spPr>
        <a:xfrm>
          <a:off x="3814762" y="1254723"/>
          <a:ext cx="3343274" cy="2702109"/>
        </a:xfrm>
        <a:prstGeom prst="rect">
          <a:avLst/>
        </a:prstGeom>
        <a:solidFill>
          <a:schemeClr val="accent4">
            <a:lumMod val="20000"/>
            <a:lumOff val="80000"/>
            <a:alpha val="90000"/>
          </a:schemeClr>
        </a:solidFill>
        <a:ln w="25400" cap="flat" cmpd="sng" algn="ctr">
          <a:solidFill>
            <a:schemeClr val="accent4">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a validated tool and </a:t>
          </a:r>
          <a:r>
            <a:rPr lang="en-US" sz="2500" i="1" kern="1200" dirty="0" smtClean="0"/>
            <a:t>translate</a:t>
          </a:r>
          <a:r>
            <a:rPr lang="en-US" sz="2500" kern="1200" dirty="0" smtClean="0"/>
            <a:t> the client’s result into SCORE (see </a:t>
          </a:r>
          <a:r>
            <a:rPr lang="en-US" sz="2500" kern="1200" dirty="0" smtClean="0">
              <a:hlinkClick xmlns:r="http://schemas.openxmlformats.org/officeDocument/2006/relationships" r:id="rId3"/>
            </a:rPr>
            <a:t>SCORE Translation Matrix</a:t>
          </a:r>
          <a:r>
            <a:rPr lang="en-US" sz="2500" kern="1200" dirty="0" smtClean="0"/>
            <a:t>).</a:t>
          </a:r>
          <a:endParaRPr lang="en-US" sz="2500" kern="1200" dirty="0"/>
        </a:p>
      </dsp:txBody>
      <dsp:txXfrm>
        <a:off x="3814762" y="1254723"/>
        <a:ext cx="3343274" cy="2702109"/>
      </dsp:txXfrm>
    </dsp:sp>
    <dsp:sp modelId="{1B3A1560-9783-4D37-802D-27A2C6A60F38}">
      <dsp:nvSpPr>
        <dsp:cNvPr id="0" name=""/>
        <dsp:cNvSpPr/>
      </dsp:nvSpPr>
      <dsp:spPr>
        <a:xfrm>
          <a:off x="7626096" y="52450"/>
          <a:ext cx="3343274" cy="1202273"/>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your own tool or another instrument</a:t>
          </a:r>
          <a:endParaRPr lang="en-US" sz="2500" kern="1200" dirty="0"/>
        </a:p>
      </dsp:txBody>
      <dsp:txXfrm>
        <a:off x="7626096" y="52450"/>
        <a:ext cx="3343274" cy="1202273"/>
      </dsp:txXfrm>
    </dsp:sp>
    <dsp:sp modelId="{957A73D8-BFED-4603-A595-54F7829218F5}">
      <dsp:nvSpPr>
        <dsp:cNvPr id="0" name=""/>
        <dsp:cNvSpPr/>
      </dsp:nvSpPr>
      <dsp:spPr>
        <a:xfrm>
          <a:off x="7626096" y="1254723"/>
          <a:ext cx="3343274" cy="2702109"/>
        </a:xfrm>
        <a:prstGeom prst="rect">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hlinkClick xmlns:r="http://schemas.openxmlformats.org/officeDocument/2006/relationships" r:id="rId4"/>
            </a:rPr>
            <a:t>TEI guide to developing surveys</a:t>
          </a:r>
          <a:r>
            <a:rPr lang="en-US" sz="2500" kern="1200" dirty="0" smtClean="0"/>
            <a:t> to develop your own tool</a:t>
          </a:r>
          <a:endParaRPr lang="en-US" sz="2500" kern="1200" dirty="0"/>
        </a:p>
        <a:p>
          <a:pPr marL="228600" lvl="1" indent="-228600" algn="l" defTabSz="1111250">
            <a:lnSpc>
              <a:spcPct val="90000"/>
            </a:lnSpc>
            <a:spcBef>
              <a:spcPct val="0"/>
            </a:spcBef>
            <a:spcAft>
              <a:spcPct val="15000"/>
            </a:spcAft>
            <a:buChar char="••"/>
          </a:pPr>
          <a:r>
            <a:rPr lang="en-US" sz="2500" kern="1200" dirty="0" smtClean="0"/>
            <a:t>Use a tool your </a:t>
          </a:r>
          <a:r>
            <a:rPr lang="en-US" sz="2500" kern="1200" dirty="0" err="1" smtClean="0"/>
            <a:t>organisation</a:t>
          </a:r>
          <a:r>
            <a:rPr lang="en-US" sz="2500" kern="1200" dirty="0" smtClean="0"/>
            <a:t> has already developed</a:t>
          </a:r>
          <a:endParaRPr lang="en-US" sz="2500" kern="1200" dirty="0"/>
        </a:p>
      </dsp:txBody>
      <dsp:txXfrm>
        <a:off x="7626096" y="1254723"/>
        <a:ext cx="3343274" cy="27021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635A-C80C-4D85-ADC6-59F2D750F951}">
      <dsp:nvSpPr>
        <dsp:cNvPr id="0" name=""/>
        <dsp:cNvSpPr/>
      </dsp:nvSpPr>
      <dsp:spPr>
        <a:xfrm>
          <a:off x="3429" y="52450"/>
          <a:ext cx="3343274" cy="1202273"/>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SCORE directly</a:t>
          </a:r>
          <a:endParaRPr lang="en-US" sz="2500" kern="1200" dirty="0"/>
        </a:p>
      </dsp:txBody>
      <dsp:txXfrm>
        <a:off x="3429" y="52450"/>
        <a:ext cx="3343274" cy="1202273"/>
      </dsp:txXfrm>
    </dsp:sp>
    <dsp:sp modelId="{D6A8B412-850A-4F82-B252-B3EEBB27FF88}">
      <dsp:nvSpPr>
        <dsp:cNvPr id="0" name=""/>
        <dsp:cNvSpPr/>
      </dsp:nvSpPr>
      <dsp:spPr>
        <a:xfrm>
          <a:off x="3429" y="1254723"/>
          <a:ext cx="3343274" cy="2702109"/>
        </a:xfrm>
        <a:prstGeom prst="rect">
          <a:avLst/>
        </a:prstGeom>
        <a:solidFill>
          <a:schemeClr val="accent3">
            <a:lumMod val="20000"/>
            <a:lumOff val="80000"/>
            <a:alpha val="90000"/>
          </a:schemeClr>
        </a:solid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matrix in the </a:t>
          </a:r>
          <a:r>
            <a:rPr lang="en-US" sz="2500" kern="1200" dirty="0" smtClean="0">
              <a:solidFill>
                <a:prstClr val="black"/>
              </a:solidFill>
              <a:hlinkClick xmlns:r="http://schemas.openxmlformats.org/officeDocument/2006/relationships" r:id="rId1"/>
            </a:rPr>
            <a:t>Data Exchange protocols</a:t>
          </a:r>
          <a:endParaRPr lang="en-US" sz="2500" kern="1200" dirty="0"/>
        </a:p>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solidFill>
                <a:prstClr val="black"/>
              </a:solidFill>
              <a:hlinkClick xmlns:r="http://schemas.openxmlformats.org/officeDocument/2006/relationships" r:id="rId2"/>
            </a:rPr>
            <a:t>How to use SCORE with clients</a:t>
          </a:r>
          <a:r>
            <a:rPr lang="en-US" sz="2500" kern="1200" dirty="0" smtClean="0"/>
            <a:t> survey</a:t>
          </a:r>
          <a:endParaRPr lang="en-US" sz="2500" kern="1200" dirty="0"/>
        </a:p>
      </dsp:txBody>
      <dsp:txXfrm>
        <a:off x="3429" y="1254723"/>
        <a:ext cx="3343274" cy="2702109"/>
      </dsp:txXfrm>
    </dsp:sp>
    <dsp:sp modelId="{C4432D5F-0A22-4381-8D5F-5A1846DE7B89}">
      <dsp:nvSpPr>
        <dsp:cNvPr id="0" name=""/>
        <dsp:cNvSpPr/>
      </dsp:nvSpPr>
      <dsp:spPr>
        <a:xfrm>
          <a:off x="3814762" y="52450"/>
          <a:ext cx="3343274" cy="1202273"/>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a validated tool in the SCORE translation matrix</a:t>
          </a:r>
          <a:endParaRPr lang="en-US" sz="2500" kern="1200" dirty="0"/>
        </a:p>
      </dsp:txBody>
      <dsp:txXfrm>
        <a:off x="3814762" y="52450"/>
        <a:ext cx="3343274" cy="1202273"/>
      </dsp:txXfrm>
    </dsp:sp>
    <dsp:sp modelId="{AFA2FA4A-D53A-4483-98A0-724AAA3CD384}">
      <dsp:nvSpPr>
        <dsp:cNvPr id="0" name=""/>
        <dsp:cNvSpPr/>
      </dsp:nvSpPr>
      <dsp:spPr>
        <a:xfrm>
          <a:off x="3814762" y="1254723"/>
          <a:ext cx="3343274" cy="2702109"/>
        </a:xfrm>
        <a:prstGeom prst="rect">
          <a:avLst/>
        </a:prstGeom>
        <a:solidFill>
          <a:schemeClr val="accent4">
            <a:lumMod val="20000"/>
            <a:lumOff val="80000"/>
            <a:alpha val="90000"/>
          </a:schemeClr>
        </a:solidFill>
        <a:ln w="25400" cap="flat" cmpd="sng" algn="ctr">
          <a:solidFill>
            <a:schemeClr val="accent4">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a validated tool and </a:t>
          </a:r>
          <a:r>
            <a:rPr lang="en-US" sz="2500" i="1" kern="1200" dirty="0" smtClean="0"/>
            <a:t>translate</a:t>
          </a:r>
          <a:r>
            <a:rPr lang="en-US" sz="2500" kern="1200" dirty="0" smtClean="0"/>
            <a:t> the client’s result into SCORE (see </a:t>
          </a:r>
          <a:r>
            <a:rPr lang="en-US" sz="2500" kern="1200" dirty="0" smtClean="0">
              <a:hlinkClick xmlns:r="http://schemas.openxmlformats.org/officeDocument/2006/relationships" r:id="rId3"/>
            </a:rPr>
            <a:t>SCORE Translation Matrix</a:t>
          </a:r>
          <a:r>
            <a:rPr lang="en-US" sz="2500" kern="1200" dirty="0" smtClean="0"/>
            <a:t>).</a:t>
          </a:r>
          <a:endParaRPr lang="en-US" sz="2500" kern="1200" dirty="0"/>
        </a:p>
      </dsp:txBody>
      <dsp:txXfrm>
        <a:off x="3814762" y="1254723"/>
        <a:ext cx="3343274" cy="2702109"/>
      </dsp:txXfrm>
    </dsp:sp>
    <dsp:sp modelId="{1B3A1560-9783-4D37-802D-27A2C6A60F38}">
      <dsp:nvSpPr>
        <dsp:cNvPr id="0" name=""/>
        <dsp:cNvSpPr/>
      </dsp:nvSpPr>
      <dsp:spPr>
        <a:xfrm>
          <a:off x="7626096" y="52450"/>
          <a:ext cx="3343274" cy="1202273"/>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Use your own tool or another instrument</a:t>
          </a:r>
          <a:endParaRPr lang="en-US" sz="2500" kern="1200" dirty="0"/>
        </a:p>
      </dsp:txBody>
      <dsp:txXfrm>
        <a:off x="7626096" y="52450"/>
        <a:ext cx="3343274" cy="1202273"/>
      </dsp:txXfrm>
    </dsp:sp>
    <dsp:sp modelId="{957A73D8-BFED-4603-A595-54F7829218F5}">
      <dsp:nvSpPr>
        <dsp:cNvPr id="0" name=""/>
        <dsp:cNvSpPr/>
      </dsp:nvSpPr>
      <dsp:spPr>
        <a:xfrm>
          <a:off x="7626096" y="1254723"/>
          <a:ext cx="3343274" cy="2702109"/>
        </a:xfrm>
        <a:prstGeom prst="rect">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Use the </a:t>
          </a:r>
          <a:r>
            <a:rPr lang="en-US" sz="2500" kern="1200" dirty="0" smtClean="0">
              <a:hlinkClick xmlns:r="http://schemas.openxmlformats.org/officeDocument/2006/relationships" r:id="rId4"/>
            </a:rPr>
            <a:t>TEI guide to developing surveys</a:t>
          </a:r>
          <a:r>
            <a:rPr lang="en-US" sz="2500" kern="1200" dirty="0" smtClean="0"/>
            <a:t> to develop your own tool</a:t>
          </a:r>
          <a:endParaRPr lang="en-US" sz="2500" kern="1200" dirty="0"/>
        </a:p>
        <a:p>
          <a:pPr marL="228600" lvl="1" indent="-228600" algn="l" defTabSz="1111250">
            <a:lnSpc>
              <a:spcPct val="90000"/>
            </a:lnSpc>
            <a:spcBef>
              <a:spcPct val="0"/>
            </a:spcBef>
            <a:spcAft>
              <a:spcPct val="15000"/>
            </a:spcAft>
            <a:buChar char="••"/>
          </a:pPr>
          <a:r>
            <a:rPr lang="en-US" sz="2500" kern="1200" dirty="0" smtClean="0"/>
            <a:t>Use a tool your </a:t>
          </a:r>
          <a:r>
            <a:rPr lang="en-US" sz="2500" kern="1200" dirty="0" err="1" smtClean="0"/>
            <a:t>organisation</a:t>
          </a:r>
          <a:r>
            <a:rPr lang="en-US" sz="2500" kern="1200" dirty="0" smtClean="0"/>
            <a:t> has already developed</a:t>
          </a:r>
          <a:endParaRPr lang="en-US" sz="2500" kern="1200" dirty="0"/>
        </a:p>
      </dsp:txBody>
      <dsp:txXfrm>
        <a:off x="7626096" y="1254723"/>
        <a:ext cx="3343274" cy="27021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EEABDBE0-CC51-4061-9700-257899163C96}" type="datetimeFigureOut">
              <a:rPr lang="en-US" altLang="en-US"/>
              <a:pPr/>
              <a:t>3/12/2021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DA42C83-F98D-4220-A634-9B59F5F033D4}" type="slidenum">
              <a:rPr lang="en-US" altLang="en-US"/>
              <a:pPr/>
              <a:t>‹#›</a:t>
            </a:fld>
            <a:endParaRPr lang="en-US" altLang="en-US"/>
          </a:p>
        </p:txBody>
      </p:sp>
    </p:spTree>
    <p:extLst>
      <p:ext uri="{BB962C8B-B14F-4D97-AF65-F5344CB8AC3E}">
        <p14:creationId xmlns:p14="http://schemas.microsoft.com/office/powerpoint/2010/main" val="3438091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C1F236C-BA45-41AB-BF2C-C2722EB97A27}" type="datetimeFigureOut">
              <a:rPr lang="en-US" altLang="en-US"/>
              <a:pPr/>
              <a:t>3/12/2021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5EB3887-8C5D-4BCE-8DF9-B8932C194D29}" type="slidenum">
              <a:rPr lang="en-US" altLang="en-US"/>
              <a:pPr/>
              <a:t>‹#›</a:t>
            </a:fld>
            <a:endParaRPr lang="en-US" altLang="en-US"/>
          </a:p>
        </p:txBody>
      </p:sp>
    </p:spTree>
    <p:extLst>
      <p:ext uri="{BB962C8B-B14F-4D97-AF65-F5344CB8AC3E}">
        <p14:creationId xmlns:p14="http://schemas.microsoft.com/office/powerpoint/2010/main" val="33384606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Hi everyone, and welcome to Webinar 9 our Data Exchange webinar series for the Targeted Earlier Intervention program.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today’s webinar, we are going to talk about measuring outcomes for individual clients.</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a:t>
            </a:fld>
            <a:endParaRPr lang="en-US" altLang="en-US"/>
          </a:p>
        </p:txBody>
      </p:sp>
    </p:spTree>
    <p:extLst>
      <p:ext uri="{BB962C8B-B14F-4D97-AF65-F5344CB8AC3E}">
        <p14:creationId xmlns:p14="http://schemas.microsoft.com/office/powerpoint/2010/main" val="72680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type of SCORE is Goals SCORE.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use Goals SCORE to report if our clients are achieving their goals.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there are 6 different domains we can use. So we can report if a client has improved their knowledge, skills or behaviors. You can report if a client is more empowered, if they have engaged with relevant services, and you can even report about the impact of an immediate crisis.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again, you do NOT need to report outcomes for every single domain. You just need to pick the domains that are most relevant to the service you deliver.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Goals SCORE also has a five-point rating scale that we use. So you can say if someone's behavior, for example, is very poor – poor- moderate – good OR – very good.</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11</a:t>
            </a:fld>
            <a:endParaRPr lang="en-US" altLang="en-US"/>
          </a:p>
        </p:txBody>
      </p:sp>
    </p:spTree>
    <p:extLst>
      <p:ext uri="{BB962C8B-B14F-4D97-AF65-F5344CB8AC3E}">
        <p14:creationId xmlns:p14="http://schemas.microsoft.com/office/powerpoint/2010/main" val="16832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type of SCORE we can use for individual clients, is Satisfaction. So this very obviously, enables us to report if a client is satisfied with the service they received. So there are three domains: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 services listened to me and understood my issues</a:t>
            </a:r>
          </a:p>
          <a:p>
            <a:pPr lvl="0"/>
            <a:r>
              <a:rPr lang="en-AU" sz="1200" kern="1200" dirty="0" smtClean="0">
                <a:solidFill>
                  <a:schemeClr val="tx1"/>
                </a:solidFill>
                <a:effectLst/>
                <a:latin typeface="+mn-lt"/>
                <a:ea typeface="+mn-ea"/>
                <a:cs typeface="+mn-cs"/>
              </a:rPr>
              <a:t>I am satisfied with the services I have received</a:t>
            </a:r>
          </a:p>
          <a:p>
            <a:pPr lvl="0"/>
            <a:r>
              <a:rPr lang="en-AU" sz="1200" kern="1200" dirty="0" smtClean="0">
                <a:solidFill>
                  <a:schemeClr val="tx1"/>
                </a:solidFill>
                <a:effectLst/>
                <a:latin typeface="+mn-lt"/>
                <a:ea typeface="+mn-ea"/>
                <a:cs typeface="+mn-cs"/>
              </a:rPr>
              <a:t>I am better able to deal with the issues I sought help with</a:t>
            </a:r>
          </a:p>
          <a:p>
            <a:r>
              <a:rPr lang="en-US" sz="1200" kern="1200" dirty="0" smtClean="0">
                <a:solidFill>
                  <a:schemeClr val="tx1"/>
                </a:solidFill>
                <a:effectLst/>
                <a:latin typeface="+mn-lt"/>
                <a:ea typeface="+mn-ea"/>
                <a:cs typeface="+mn-cs"/>
              </a:rPr>
              <a:t>You can ask clients all three of these questions, or just one or two. It’s up to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this also uses a 5-point rating scale – that ranges from disagree to agree. So clients will just say where they sit on the 5-point scale in relation to those questions.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12</a:t>
            </a:fld>
            <a:endParaRPr lang="en-US" altLang="en-US"/>
          </a:p>
        </p:txBody>
      </p:sp>
    </p:spTree>
    <p:extLst>
      <p:ext uri="{BB962C8B-B14F-4D97-AF65-F5344CB8AC3E}">
        <p14:creationId xmlns:p14="http://schemas.microsoft.com/office/powerpoint/2010/main" val="238474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quick little recap.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different types of SCORE.  For circumstance and goals SCORE, you just need to pick the domains that are most relevant to the service you have provided. And you can use any combination of circumstance and goals SCORE together to report the impact of your service.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say for example, you have someone come to your center, and they’re experiencing domestic violence.  You might use the domain personal and family safety to report how safe they feel.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you might also use the domain, impact of immediate crisis to report how that crisis is impacting them, and if it lessens over time. And then for satisfaction, you can ask clients to answer 1, 2 or all three of these statements. It’s entirely up to you.</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13</a:t>
            </a:fld>
            <a:endParaRPr lang="en-US" altLang="en-US"/>
          </a:p>
        </p:txBody>
      </p:sp>
    </p:spTree>
    <p:extLst>
      <p:ext uri="{BB962C8B-B14F-4D97-AF65-F5344CB8AC3E}">
        <p14:creationId xmlns:p14="http://schemas.microsoft.com/office/powerpoint/2010/main" val="242168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what we’re going to now, is we’re going to go through this process to actually use SCORE.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there are 6 key steps that we’ve identified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first step, is to identify your client outcomes. You can’t measure anything until you know exactly what it is that you’re trying to achieve. And then once you’ve figured that out, there are 5 more steps we need to follow, that take us all the way up to recording our outcome in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go through each step in this process, and explain what it means and how to do 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I’m going to go through some concrete examples, so show you what this process looks like in practice.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14</a:t>
            </a:fld>
            <a:endParaRPr lang="en-US" altLang="en-US"/>
          </a:p>
        </p:txBody>
      </p:sp>
    </p:spTree>
    <p:extLst>
      <p:ext uri="{BB962C8B-B14F-4D97-AF65-F5344CB8AC3E}">
        <p14:creationId xmlns:p14="http://schemas.microsoft.com/office/powerpoint/2010/main" val="424874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effectLst/>
                <a:latin typeface="+mn-lt"/>
                <a:ea typeface="+mn-ea"/>
                <a:cs typeface="+mn-cs"/>
              </a:rPr>
              <a:t>Ok, so the first thing you need to do is identify your client outcomes. 	</a:t>
            </a:r>
          </a:p>
          <a:p>
            <a:r>
              <a:rPr lang="en-US" sz="1200" kern="1200" dirty="0" smtClean="0">
                <a:solidFill>
                  <a:schemeClr val="tx1"/>
                </a:solidFill>
                <a:effectLst/>
                <a:latin typeface="+mn-lt"/>
                <a:ea typeface="+mn-ea"/>
                <a:cs typeface="+mn-cs"/>
              </a:rPr>
              <a:t>You need to think about the purpose of your activity – what change do you expect to see in your clients? What goals do you want them to achieve? What difference is your service going to make?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do this you should identify three specific things: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first, is the NSW human services outcomes framework domain. So you can see on the slide, there are 7 domains to choose from, you need to identify the domains that are most relevant to your specific activity. You might just pick one domain, or there could be 2 or 3 of them. It is going to depend on the activity you deliver.</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Once you’ve done that, you need to identify the TEI program client outcomes – this is going to be really easy, because once you’ve identified you’re domain, you can already see what the outcome 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can also see is that these outcomes are quite broad, they’re pretty high-level, right?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next thing you need to do, is you need to come up with a very specific outcome for your group of clients that your service can directly achieve. This is called your service level outcome.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 run a 12 week program, with a group of parents, what kind of things do you expect those parents to do be able to do at the end of your program?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run some workshops in a school with year 6 students, what kind changes do you expect to see in those kids at the end of the term?</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15</a:t>
            </a:fld>
            <a:endParaRPr lang="en-US" altLang="en-US"/>
          </a:p>
        </p:txBody>
      </p:sp>
    </p:spTree>
    <p:extLst>
      <p:ext uri="{BB962C8B-B14F-4D97-AF65-F5344CB8AC3E}">
        <p14:creationId xmlns:p14="http://schemas.microsoft.com/office/powerpoint/2010/main" val="143335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So here are three different examples, so show you what we mean.  Say for example, you run an after school art program with Aboriginal school children. The purpose of it, might be to connect those kids with their culture and ensure they feel part of their community.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most relevant HSOF domain, is probably social and community. Then we’ve got our TEI outcome – which is increase sense of belonging to their community and then we’ve got an outcome that is specific to the activity which is to increase connection to community. So you can see how we’re really drilling down the key purpose of the activity.  And hopefully, at the end of the art program, you’ll be able to see that those kids are more connected to their community.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Ah, another example might be for an in-home family capacity building program </a:t>
            </a:r>
            <a:r>
              <a:rPr lang="en-GB" sz="1200" kern="1200" dirty="0" smtClean="0">
                <a:solidFill>
                  <a:schemeClr val="tx1"/>
                </a:solidFill>
                <a:effectLst/>
                <a:latin typeface="+mn-lt"/>
                <a:ea typeface="+mn-ea"/>
                <a:cs typeface="+mn-cs"/>
              </a:rPr>
              <a:t>for families with children at risk of abuse and neglect. So the aim of this program could be to support parents and carers to keep their children safe, ultimately. So, the HSOF domain, is very likely going to be safety. Then you can see we’ve got our TEI outcome – which is reduce risk of entry into the child protection system, and then our specific outcome is that children are safe with their families. So again, we’re really drilling down the key purpose of the program.</a:t>
            </a:r>
            <a:endParaRPr lang="en-A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Now, please bear in mind, that these are just examples. When you do this for your own work, you might find that there are 2 or 3 domains, that are relevant to the work you’re doing, and you might end up with 2 or 3 specific client outcomes. That’s more than ok. Just so long as the outcomes are directly related to your activity. </a:t>
            </a:r>
            <a:endParaRPr lang="en-A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once you’ve identified you’re outcomes, you can move onto step 2.</a:t>
            </a:r>
            <a:endParaRPr lang="en-AU" sz="1200" kern="1200" dirty="0" smtClean="0">
              <a:solidFill>
                <a:schemeClr val="tx1"/>
              </a:solidFill>
              <a:effectLst/>
              <a:latin typeface="+mn-lt"/>
              <a:ea typeface="+mn-ea"/>
              <a:cs typeface="+mn-cs"/>
            </a:endParaRPr>
          </a:p>
          <a:p>
            <a:pPr lvl="0"/>
            <a:endParaRPr lang="en-GB" sz="1200" b="0" i="0" u="none" strike="noStrike" kern="1200" baseline="0" dirty="0" smtClean="0">
              <a:solidFill>
                <a:schemeClr val="tx1"/>
              </a:solidFill>
              <a:effectLst/>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16</a:t>
            </a:fld>
            <a:endParaRPr lang="en-US" altLang="en-US"/>
          </a:p>
        </p:txBody>
      </p:sp>
    </p:spTree>
    <p:extLst>
      <p:ext uri="{BB962C8B-B14F-4D97-AF65-F5344CB8AC3E}">
        <p14:creationId xmlns:p14="http://schemas.microsoft.com/office/powerpoint/2010/main" val="1480987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in step 2, we need to identify which SCORE domains we will use to report those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 need to go back to our list of circumstance and goals SCORE domains, and figure out which ones are most relevant to our activities. For some activities this will be really obvious, for others it will not be.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we’ve developed this table, to help people out. </a:t>
            </a:r>
            <a:endParaRPr lang="en-AU"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17</a:t>
            </a:fld>
            <a:endParaRPr lang="en-US" altLang="en-US"/>
          </a:p>
        </p:txBody>
      </p:sp>
    </p:spTree>
    <p:extLst>
      <p:ext uri="{BB962C8B-B14F-4D97-AF65-F5344CB8AC3E}">
        <p14:creationId xmlns:p14="http://schemas.microsoft.com/office/powerpoint/2010/main" val="124217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So, you can use the information in this table, figure out which SCORE domain is most relevant to you.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start, let’s just take a look at the first three rows in the table.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at the top, you can see the 7 HSOF domains across the top of the table. Then, we can see the TEI program client outcomes, and they all sit under the relevant domain.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row, Row 3 includes a short description for each outcome. It describes each TEI client outcome in more detail to help you understand if this outcome is relevant to your service.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in the education and skills domain, the TEI client outcome is “increased school attendance and achievement”.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description for this outcome states: “children and young people are supported to attend and engage school”. However, in TEI we don’t just support children and young people to achieve education-related goals.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description also says “people are supported to participate in education and develop skills.” This means this outcome is relevant to all people, children, young people and adults, who are trying to increase their education and skills in some way. So please take a look at those descriptions if you’re ever a bit stuck trying to figure out what domain to use.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Underneath that description there are the Circumstance domains. So we have mapped the Circumstance domains, to the TEI outcomes to help you figure out which domain you should use to report outcomes in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can see in the social and community column, there is the circumstance domain, community participation and networks. This means, if an outcome you’re trying to achieve, falls into the social and community domain, then you’ll most likely use the ‘community participation and networks’ domain to record it in SCORE.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education column, we can see there are two Circumstance domains that are relevant: Age-appropriate development and education and skills training.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outcome sits in the education and skills column, you might use one of these SCORE domains to report 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row, looks at the Goal SCORE domains. Now these are a little trickier. As we can see if our table, the 6 Goal SCORE domains actually sit across all of the TEI program client outcomes.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this means, once you’ve identified your outcomes, you should look at each Goals SCORE, and see if it’s relevant to your activity.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last row shows some of the validated tools you can use to measure your client outcomes. But, we’ll go through this in more detail later.</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18</a:t>
            </a:fld>
            <a:endParaRPr lang="en-US" altLang="en-US"/>
          </a:p>
        </p:txBody>
      </p:sp>
    </p:spTree>
    <p:extLst>
      <p:ext uri="{BB962C8B-B14F-4D97-AF65-F5344CB8AC3E}">
        <p14:creationId xmlns:p14="http://schemas.microsoft.com/office/powerpoint/2010/main" val="263845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to continue building on our previous example. I’ve added some more information to this image.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 identified earlier, that our art program for kids, is focused on increasing connection to community. So the most relevant SCORE domain for this is the Circumstance domain: community participation and networks.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example, in the middle is for interview skills workshops. So one of the outcomes for these workshops could be to increase client’s confidence when attending job interviews. And you can see the most relevant domain is the empowerment domain. So the most relevant SCORE domain for this, is going to be the Goals domain empowerment.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for our last example, were we’re trying to make sure kids are safe, the most relevant domain is probably personal and family safety. And that’s it, for the step 2.</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some of you might be thinking, ok this is all well and good, but how do I remember all this? How do I keep track of what outcomes we’re achieving and what domains we’re using, and how do I make sure that everyone in my organization is reporting the same way?</a:t>
            </a:r>
            <a:endParaRPr lang="en-AU" sz="1200" kern="1200" dirty="0" smtClean="0">
              <a:solidFill>
                <a:schemeClr val="tx1"/>
              </a:solidFill>
              <a:effectLst/>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19</a:t>
            </a:fld>
            <a:endParaRPr lang="en-US" altLang="en-US"/>
          </a:p>
        </p:txBody>
      </p:sp>
    </p:spTree>
    <p:extLst>
      <p:ext uri="{BB962C8B-B14F-4D97-AF65-F5344CB8AC3E}">
        <p14:creationId xmlns:p14="http://schemas.microsoft.com/office/powerpoint/2010/main" val="168230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Well, we have a solution for. And it is the TEI Outcomes Matrix.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use this document to list the client outcomes your service is working towards. So there is a column for the TEI outcome, and then your service level outcome. And then you can also include the SCORE domains you’ll use the report the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I’ll show you what a completed version of this looks like, as we go through all the other steps.  But I wanted to show you this now, you can see that there is a method to our madness – and that we’re working towards this end goal of having a plan to measure and report our clients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you’ve can see I’ve already filled in the first two columns – with the outcomes we’re working towards. And in the third column, I’ve put the SCORE domain we’ll use. There is some information we need to include here, but we’ll come back to this later. </a:t>
            </a:r>
            <a:endParaRPr lang="en-AU" sz="1200" kern="1200" dirty="0" smtClean="0">
              <a:solidFill>
                <a:schemeClr val="tx1"/>
              </a:solidFill>
              <a:effectLst/>
              <a:latin typeface="+mn-lt"/>
              <a:ea typeface="+mn-ea"/>
              <a:cs typeface="+mn-cs"/>
            </a:endParaRPr>
          </a:p>
          <a:p>
            <a:endParaRPr lang="en-AU" dirty="0" smtClean="0"/>
          </a:p>
          <a:p>
            <a:pPr lvl="0"/>
            <a:endParaRPr lang="en-US" sz="1200" b="0" i="0" u="none" strike="noStrike" kern="1200" baseline="0" dirty="0" smtClean="0">
              <a:solidFill>
                <a:schemeClr val="tx1"/>
              </a:solidFill>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20</a:t>
            </a:fld>
            <a:endParaRPr lang="en-US" altLang="en-US"/>
          </a:p>
        </p:txBody>
      </p:sp>
    </p:spTree>
    <p:extLst>
      <p:ext uri="{BB962C8B-B14F-4D97-AF65-F5344CB8AC3E}">
        <p14:creationId xmlns:p14="http://schemas.microsoft.com/office/powerpoint/2010/main" val="22531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always, there are three key things today’s webinar will cover.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going to talk about anything and everything about measuring and reporting individual client outcomes.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we’ll talk about what client outcomes actually are, and why we need to measure them.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we’re going to talk about SCORE. What it is and why we need to use 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most importantly, we’re talk about how to use SCORE to measure and report client outcomes.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go through an overarching process to do this, and I’ll also show you some concrete examples, so you can see what it looks like in practice.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a:t>
            </a:fld>
            <a:endParaRPr lang="en-US" altLang="en-US"/>
          </a:p>
        </p:txBody>
      </p:sp>
    </p:spTree>
    <p:extLst>
      <p:ext uri="{BB962C8B-B14F-4D97-AF65-F5344CB8AC3E}">
        <p14:creationId xmlns:p14="http://schemas.microsoft.com/office/powerpoint/2010/main" val="2780880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Ok, so step 1 and 2 are done. Now our next step, is to figure out how we’re actually going to measure the client outcome. What tool are we going to use? What questions will ask? All those sorts of things.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21</a:t>
            </a:fld>
            <a:endParaRPr lang="en-US" altLang="en-US"/>
          </a:p>
        </p:txBody>
      </p:sp>
    </p:spTree>
    <p:extLst>
      <p:ext uri="{BB962C8B-B14F-4D97-AF65-F5344CB8AC3E}">
        <p14:creationId xmlns:p14="http://schemas.microsoft.com/office/powerpoint/2010/main" val="1611779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there are a number of different options that we have to choose from, when it comes to picking how you will measure your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use SCORE directly, you can use a validated tool, or you can use your own tool.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I’m going to take you through, each of these options now, in as much detail as possible.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22</a:t>
            </a:fld>
            <a:endParaRPr lang="en-US" altLang="en-US"/>
          </a:p>
        </p:txBody>
      </p:sp>
    </p:spTree>
    <p:extLst>
      <p:ext uri="{BB962C8B-B14F-4D97-AF65-F5344CB8AC3E}">
        <p14:creationId xmlns:p14="http://schemas.microsoft.com/office/powerpoint/2010/main" val="3315291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I’m going to take you through using SCORE directly – which arguably in the easiest option.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23</a:t>
            </a:fld>
            <a:endParaRPr lang="en-US" altLang="en-US"/>
          </a:p>
        </p:txBody>
      </p:sp>
    </p:spTree>
    <p:extLst>
      <p:ext uri="{BB962C8B-B14F-4D97-AF65-F5344CB8AC3E}">
        <p14:creationId xmlns:p14="http://schemas.microsoft.com/office/powerpoint/2010/main" val="801045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there are two different ways you can use SCORE directly.</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first is to use SCORE as a survey that clients can complete.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there is a document that DSS have developed called ‘How to use SCORE with clients’. You can see the hyperlink to the document and a screen shot of what some of it looks on the screen.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This resources includes statements for every SCORE domain. What you can see on the screen are just some of the circumstance domains, but when you download this resource it includes tables like this for all of the circumstance domains, all of the goal domains and the satisfaction domains as well.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second option is to use SCORE to conduct a practitioner assessment.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can use your own professional judgement, to observe the client, to talk to them, to see how they’re going. And you will make a judgement call about where they fit on the five point scale.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24</a:t>
            </a:fld>
            <a:endParaRPr lang="en-US" altLang="en-US"/>
          </a:p>
        </p:txBody>
      </p:sp>
    </p:spTree>
    <p:extLst>
      <p:ext uri="{BB962C8B-B14F-4D97-AF65-F5344CB8AC3E}">
        <p14:creationId xmlns:p14="http://schemas.microsoft.com/office/powerpoint/2010/main" val="4199026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0" fontAlgn="base" hangingPunct="0"/>
            <a:r>
              <a:rPr lang="en-US" sz="1200" kern="1200" dirty="0" smtClean="0">
                <a:solidFill>
                  <a:schemeClr val="tx1"/>
                </a:solidFill>
                <a:effectLst/>
                <a:latin typeface="+mn-lt"/>
                <a:ea typeface="+mn-ea"/>
                <a:cs typeface="+mn-cs"/>
              </a:rPr>
              <a:t>So if we think back to the examples I gave before, you could use the SCORE survey to help you measure these outcomes.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for our school program, the outcome was increased community connection, the SCORE domain was ‘community participation and networks’.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then this is a screenshot of the SCORE survey for the community participation and networks domain.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would just ask your clients to read through the five categories and pick the option that best describes them and their situation.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second example, we’ve got is for the interview skills workshop. So our outcome was increased confidence when attending job interviews, and we decided we would use the Goals SCORE: Empowerment. And then, there is the screenshot for the SCORE survey for the empowerment domain.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again, you would just ask your clients to read through this and select the option that best suits them – you can see there are little check boxes for the client to complete.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 know these descriptions are quite long, some of them are a bit dense and might be difficult for clients to easily understand them.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if you wanted to, you could simplify these to better suit your clients. And to make it easier for them to complete.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again, the examples I’ve taken you through are just really basic ones. If you needed to, you might end up asking clients about 2 or 3 different domains. You’re more than welcome to do that, but just remember you only need to include the domains that are relevant to the activity.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25</a:t>
            </a:fld>
            <a:endParaRPr lang="en-US" altLang="en-US"/>
          </a:p>
        </p:txBody>
      </p:sp>
    </p:spTree>
    <p:extLst>
      <p:ext uri="{BB962C8B-B14F-4D97-AF65-F5344CB8AC3E}">
        <p14:creationId xmlns:p14="http://schemas.microsoft.com/office/powerpoint/2010/main" val="377421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the other option, like I mentioned before, is to conduct a practitioner assessment.</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this is very similar to what I just went through, but instead of asking the client to complete the survey, you as a practitioner use your professional judgement to determine where they sit on the scale.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can do this a number of different ways, depending on the activity, you can observe the client, see how they interact with people, how they engage with the activity, you can have a conversation with them, and talk about how they’re going, what’s improved, what hasn’t, and then you can use this scale to figure out where they sit from 1-5.</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26</a:t>
            </a:fld>
            <a:endParaRPr lang="en-US" altLang="en-US"/>
          </a:p>
        </p:txBody>
      </p:sp>
    </p:spTree>
    <p:extLst>
      <p:ext uri="{BB962C8B-B14F-4D97-AF65-F5344CB8AC3E}">
        <p14:creationId xmlns:p14="http://schemas.microsoft.com/office/powerpoint/2010/main" val="2701069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our next option is to use a validated tool.</a:t>
            </a:r>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27</a:t>
            </a:fld>
            <a:endParaRPr lang="en-US" altLang="en-US"/>
          </a:p>
        </p:txBody>
      </p:sp>
    </p:spTree>
    <p:extLst>
      <p:ext uri="{BB962C8B-B14F-4D97-AF65-F5344CB8AC3E}">
        <p14:creationId xmlns:p14="http://schemas.microsoft.com/office/powerpoint/2010/main" val="330289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for those who don’t know, a validated tool is a survey, or an instrument of some sort, that is recognised </a:t>
            </a:r>
            <a:r>
              <a:rPr lang="en-AU" sz="1200" kern="1200" dirty="0" smtClean="0">
                <a:solidFill>
                  <a:schemeClr val="tx1"/>
                </a:solidFill>
                <a:effectLst/>
                <a:latin typeface="+mn-lt"/>
                <a:ea typeface="+mn-ea"/>
                <a:cs typeface="+mn-cs"/>
              </a:rPr>
              <a:t>by the academic research community as a valid way to ‘measure what it is supposed to measure’. So it’s a tool that has gone through a very rigorous process to determine its validity, sensitivity, and reliability.</a:t>
            </a:r>
          </a:p>
          <a:p>
            <a:pPr eaLnBrk="0" fontAlgn="base" hangingPunct="0"/>
            <a:r>
              <a:rPr lang="en-US" sz="1200" kern="1200" dirty="0" smtClean="0">
                <a:solidFill>
                  <a:schemeClr val="tx1"/>
                </a:solidFill>
                <a:effectLst/>
                <a:latin typeface="+mn-lt"/>
                <a:ea typeface="+mn-ea"/>
                <a:cs typeface="+mn-cs"/>
              </a:rPr>
              <a:t>So, DSS have taken 11 existing validated tools, and they have translated them into SCORE.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can see the list of tools on the slide – and the little icon indicates the type of outcomes that they measures.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for example, the Child Neglect Index can be used to measure outcomes in the Safety domain. The Personal Wellbeing Index can be used to measure outcomes in the Safety domain, the Social and Community domain, the Economic domain AND the health domain.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if you wanted to, instead of using SCORE directly, you could use one of these instruments to measure outcomes for your clients.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28</a:t>
            </a:fld>
            <a:endParaRPr lang="en-US" altLang="en-US"/>
          </a:p>
        </p:txBody>
      </p:sp>
    </p:spTree>
    <p:extLst>
      <p:ext uri="{BB962C8B-B14F-4D97-AF65-F5344CB8AC3E}">
        <p14:creationId xmlns:p14="http://schemas.microsoft.com/office/powerpoint/2010/main" val="60139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I’m going to go through one quick example to show you how this works.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this is a screen shot from this document, SCORE translation matrix.</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for this example, I’m going to take you through the child neglect index.</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what you would need to do, is download the Child Neglect Index, so you’ve got a copy of that tool.</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then you would use it to assess the client. So the child neglect index, uses a rating scale from 0 and 60. Where 0 is adequate, the child’s basic needs are being fulfilled and 60 means seriously inadequate. – So the child’s needs are not being met in any way.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use the child neglect index, you figure out where they sit on that scale from 0 – 60.</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Then, you take the result of that assessment, and you translate it into SCORE.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the bottom part of this table tells you what domain to use. So you can see the recommended SCORE domain is personal and family safety. So that’s the domain we’ll use to record the SCORE.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then it shows you how to translate the result of the Child Neglect Index into SCORE. So if the result is 0, you would record that as a 5 in SCORE.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If the result was anything over 50, you would record it as a 1. </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29</a:t>
            </a:fld>
            <a:endParaRPr lang="en-US" altLang="en-US"/>
          </a:p>
        </p:txBody>
      </p:sp>
    </p:spTree>
    <p:extLst>
      <p:ext uri="{BB962C8B-B14F-4D97-AF65-F5344CB8AC3E}">
        <p14:creationId xmlns:p14="http://schemas.microsoft.com/office/powerpoint/2010/main" val="616185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this document, the SCORE translation matrix, has tables like this for all of the validated tools in this list.</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can use any of those tools to measure outcomes, and then you can look up the little translation table to figure out how to report it in SCORE.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If you decide to use one of these tools, you need make sure you follow the advice on how to use and implement it.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You have to implement it, exactly as it’s been designed, otherwise it’s not validated anymore.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If you want to use a validated tool that’s not in this list…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30</a:t>
            </a:fld>
            <a:endParaRPr lang="en-US" altLang="en-US"/>
          </a:p>
        </p:txBody>
      </p:sp>
    </p:spTree>
    <p:extLst>
      <p:ext uri="{BB962C8B-B14F-4D97-AF65-F5344CB8AC3E}">
        <p14:creationId xmlns:p14="http://schemas.microsoft.com/office/powerpoint/2010/main" val="232508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previous webinar’s I introduced everyone to this document: the Data Exchange Quick Start Guide. This is a five page document that outlines the 11 key steps you need to follow to access and start using the Data Exchange. It includes links to all the key resources you need to action each step. And as you can see on the slide it includes this checklist, so you can keep track of where you’re up to.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each of our webinar’s I’ve been taking everyone through each step in this document.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as you can see we’ve worked our way through getting onto Data Exchange, and we’ve started entering out data, and now we’re up to Step 10 – measure and report client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like our last few webinars, we’ve split this step up into two different webinars, because measuring outcomes is quite a mammoth task.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a:t>
            </a:fld>
            <a:endParaRPr lang="en-US" altLang="en-US"/>
          </a:p>
        </p:txBody>
      </p:sp>
    </p:spTree>
    <p:extLst>
      <p:ext uri="{BB962C8B-B14F-4D97-AF65-F5344CB8AC3E}">
        <p14:creationId xmlns:p14="http://schemas.microsoft.com/office/powerpoint/2010/main" val="109934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You can also do that. So, use another validated instrument.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in the SCORE translation matrix, there is a blank template you can use to translate other instruments.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your organization might use a validated tool that is not on the list I showed you, or you might have your own tool that you’ve been using for ages and it works for you.</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You can continue to use them, and if you want to, you could complete this little template, to translate your own tool into SCORE.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This will help ensure that everyone in your organization is reporting outcomes consistently.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31</a:t>
            </a:fld>
            <a:endParaRPr lang="en-US" altLang="en-US"/>
          </a:p>
        </p:txBody>
      </p:sp>
    </p:spTree>
    <p:extLst>
      <p:ext uri="{BB962C8B-B14F-4D97-AF65-F5344CB8AC3E}">
        <p14:creationId xmlns:p14="http://schemas.microsoft.com/office/powerpoint/2010/main" val="2105569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Ok so our last option, is to use your own tool.</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for those of you who have never measured outcomes before you can design your own survey from scratch – I’ve seen lots of organisations do this.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You’re more than welcome to come up with your own survey questions to measure client’s outcomes.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Or there might be a tool that you’ve been using for years, and you just want to continue to use that. So you can do that too.</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32</a:t>
            </a:fld>
            <a:endParaRPr lang="en-US" altLang="en-US"/>
          </a:p>
        </p:txBody>
      </p:sp>
    </p:spTree>
    <p:extLst>
      <p:ext uri="{BB962C8B-B14F-4D97-AF65-F5344CB8AC3E}">
        <p14:creationId xmlns:p14="http://schemas.microsoft.com/office/powerpoint/2010/main" val="3386461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For those of you who want to develop your own surveys, and how may have never done this before, we have a developed a guide to help you.</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this is called the TEI guide to developing surveys.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This document includes:</a:t>
            </a:r>
            <a:endParaRPr lang="en-AU" sz="1200" kern="1200" dirty="0" smtClean="0">
              <a:solidFill>
                <a:schemeClr val="tx1"/>
              </a:solidFill>
              <a:effectLst/>
              <a:latin typeface="+mn-lt"/>
              <a:ea typeface="+mn-ea"/>
              <a:cs typeface="+mn-cs"/>
            </a:endParaRPr>
          </a:p>
          <a:p>
            <a:pPr lvl="0" eaLnBrk="0" fontAlgn="base" hangingPunct="0"/>
            <a:r>
              <a:rPr lang="en-US" sz="1200" kern="1200" dirty="0" smtClean="0">
                <a:solidFill>
                  <a:schemeClr val="tx1"/>
                </a:solidFill>
                <a:effectLst/>
                <a:latin typeface="+mn-lt"/>
                <a:ea typeface="+mn-ea"/>
                <a:cs typeface="+mn-cs"/>
              </a:rPr>
              <a:t>a template you can use to develop your own surveys</a:t>
            </a:r>
            <a:endParaRPr lang="en-AU" sz="1200" kern="1200" dirty="0" smtClean="0">
              <a:solidFill>
                <a:schemeClr val="tx1"/>
              </a:solidFill>
              <a:effectLst/>
              <a:latin typeface="+mn-lt"/>
              <a:ea typeface="+mn-ea"/>
              <a:cs typeface="+mn-cs"/>
            </a:endParaRPr>
          </a:p>
          <a:p>
            <a:pPr lvl="0" eaLnBrk="0" fontAlgn="base" hangingPunct="0"/>
            <a:r>
              <a:rPr lang="en-US" sz="1200" kern="1200" dirty="0" smtClean="0">
                <a:solidFill>
                  <a:schemeClr val="tx1"/>
                </a:solidFill>
                <a:effectLst/>
                <a:latin typeface="+mn-lt"/>
                <a:ea typeface="+mn-ea"/>
                <a:cs typeface="+mn-cs"/>
              </a:rPr>
              <a:t>Examples of survey questions you can use to measure client outcomes</a:t>
            </a:r>
            <a:endParaRPr lang="en-AU" sz="1200" kern="1200" dirty="0" smtClean="0">
              <a:solidFill>
                <a:schemeClr val="tx1"/>
              </a:solidFill>
              <a:effectLst/>
              <a:latin typeface="+mn-lt"/>
              <a:ea typeface="+mn-ea"/>
              <a:cs typeface="+mn-cs"/>
            </a:endParaRPr>
          </a:p>
          <a:p>
            <a:pPr lvl="0" eaLnBrk="0" fontAlgn="base" hangingPunct="0"/>
            <a:r>
              <a:rPr lang="en-US" sz="1200" kern="1200" dirty="0" smtClean="0">
                <a:solidFill>
                  <a:schemeClr val="tx1"/>
                </a:solidFill>
                <a:effectLst/>
                <a:latin typeface="+mn-lt"/>
                <a:ea typeface="+mn-ea"/>
                <a:cs typeface="+mn-cs"/>
              </a:rPr>
              <a:t>A check list to ensure your questions are suitable and will measure the outcomes you want</a:t>
            </a:r>
            <a:endParaRPr lang="en-AU" sz="1200" kern="1200" dirty="0" smtClean="0">
              <a:solidFill>
                <a:schemeClr val="tx1"/>
              </a:solidFill>
              <a:effectLst/>
              <a:latin typeface="+mn-lt"/>
              <a:ea typeface="+mn-ea"/>
              <a:cs typeface="+mn-cs"/>
            </a:endParaRPr>
          </a:p>
          <a:p>
            <a:pPr lvl="0" eaLnBrk="0" fontAlgn="base" hangingPunct="0"/>
            <a:r>
              <a:rPr lang="en-US" sz="1200" kern="1200" dirty="0" smtClean="0">
                <a:solidFill>
                  <a:schemeClr val="tx1"/>
                </a:solidFill>
                <a:effectLst/>
                <a:latin typeface="+mn-lt"/>
                <a:ea typeface="+mn-ea"/>
                <a:cs typeface="+mn-cs"/>
              </a:rPr>
              <a:t>Examples of surveys to show you what a final one looks like.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I’ll take you through some of the cool stuff in here, in a second. Before I do, I just want to make the point that using this tool isn’t compulsory. DCJ developed this resource to support providers to develop their own instrument if they cannot use a validated tool because there are none that are relevant to or if you don’t want to use SCORE directly because it’s too convoluted and your clients don’t like. </a:t>
            </a:r>
            <a:endParaRPr lang="en-AU" sz="1200" kern="1200" dirty="0" smtClean="0">
              <a:solidFill>
                <a:schemeClr val="tx1"/>
              </a:solidFill>
              <a:effectLst/>
              <a:latin typeface="+mn-lt"/>
              <a:ea typeface="+mn-ea"/>
              <a:cs typeface="+mn-cs"/>
            </a:endParaRP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33</a:t>
            </a:fld>
            <a:endParaRPr lang="en-US" altLang="en-US"/>
          </a:p>
        </p:txBody>
      </p:sp>
    </p:spTree>
    <p:extLst>
      <p:ext uri="{BB962C8B-B14F-4D97-AF65-F5344CB8AC3E}">
        <p14:creationId xmlns:p14="http://schemas.microsoft.com/office/powerpoint/2010/main" val="3404319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So, this is what the templates look like</a:t>
            </a:r>
            <a:r>
              <a:rPr lang="en-AU" sz="1200" kern="1200" dirty="0" smtClean="0">
                <a:solidFill>
                  <a:schemeClr val="tx1"/>
                </a:solidFill>
                <a:effectLst/>
                <a:latin typeface="+mn-lt"/>
                <a:ea typeface="+mn-ea"/>
                <a:cs typeface="+mn-cs"/>
              </a:rPr>
              <a:t>.</a:t>
            </a:r>
          </a:p>
          <a:p>
            <a:pPr eaLnBrk="0" fontAlgn="base" hangingPunct="0"/>
            <a:r>
              <a:rPr lang="en-US" sz="1200" kern="1200" dirty="0" smtClean="0">
                <a:solidFill>
                  <a:schemeClr val="tx1"/>
                </a:solidFill>
                <a:effectLst/>
                <a:latin typeface="+mn-lt"/>
                <a:ea typeface="+mn-ea"/>
                <a:cs typeface="+mn-cs"/>
              </a:rPr>
              <a:t>There are no questions in them, they’re just blank, and so you can add in your own.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you can see that we’ve got two templates – one for the pre-survey and one for the post-survey.</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I’ll discuss this in more detail in a minute, but to measure outcomes we need to ask clients the same question twice – once at the beginning of service delivery and again at the end. To see if there is a change in their response. We’ve got templates for both of those surveys and the post-survey includes satisfaction so you can make sure you ask about that at the end of service delivery.</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in order to populate these templates, we’ve come up with some examples of questions, or outcomes statements, whatever you want to call them.</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34</a:t>
            </a:fld>
            <a:endParaRPr lang="en-US" altLang="en-US"/>
          </a:p>
        </p:txBody>
      </p:sp>
    </p:spTree>
    <p:extLst>
      <p:ext uri="{BB962C8B-B14F-4D97-AF65-F5344CB8AC3E}">
        <p14:creationId xmlns:p14="http://schemas.microsoft.com/office/powerpoint/2010/main" val="3415543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these are just some screenshots from the guide.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We’ve got statements for the 7 domains of the outcomes framework, and you can see we also grouped them by the SCORE domains.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if we look at the health domain of the outcomes framework, there are to SCORE domains, one physical health and one’s mental health. And then you can see we’ve got statement for each of them. And they’re really simple – I have good physical health, I have a healthy lifestyle.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you might not be able to see it very well but we’ve done the same thing for the Goals SCORE domains.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we’ve got a few statements for each domain.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if you do want to use these, you can just cut and paste them into the templates, and war-la you’ll have your own little survey all ready to go.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Now, you do not HAVE to use these. You can come up with your own statements, you can use these as inspiration, you can do whatever is that you want to do with them, so long as they’re clear and simple and they will be very easy for clients to understand.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35</a:t>
            </a:fld>
            <a:endParaRPr lang="en-US" altLang="en-US"/>
          </a:p>
        </p:txBody>
      </p:sp>
    </p:spTree>
    <p:extLst>
      <p:ext uri="{BB962C8B-B14F-4D97-AF65-F5344CB8AC3E}">
        <p14:creationId xmlns:p14="http://schemas.microsoft.com/office/powerpoint/2010/main" val="2945448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So I just want to show you what this will look like in practice.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this is an example of a survey that could be used for employment skills workshops.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in our pre-survey we’ve got 4 simple questions: I know how to find work. I have the skills I need to find work. I feel confident in my ability to find work. I know of other services that can help me find work.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Now, our post survey is exactly the same. We need to ask exactly the same questions, to see if there is a change in the client’s response – cos that’s what's going to tell us if they’re achieving their outcomes.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only things we’ve added to the post survey, are the client satisfaction questions.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then this red table down the bottom, just shows how these would align with SCORE.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the statement, I know how to find work, would go in the Goals SCORE domain, knowledge.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you can see the rest below.</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that’s one way that we’re trying to help you to develop your own surveys.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36</a:t>
            </a:fld>
            <a:endParaRPr lang="en-US" altLang="en-US"/>
          </a:p>
        </p:txBody>
      </p:sp>
    </p:spTree>
    <p:extLst>
      <p:ext uri="{BB962C8B-B14F-4D97-AF65-F5344CB8AC3E}">
        <p14:creationId xmlns:p14="http://schemas.microsoft.com/office/powerpoint/2010/main" val="1624843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I just want to go back to our example, that was for the after school art program for kids.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purpose of the activity is to increase community connection – so if you wanted to, you could do something as simple as this, and just have one statement, that simply says ‘I feel connected to my community’. And that’s it, you ask the students to answer the question at the beginning of the term and again at the end, and you’ve done.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Measuring outcomes does not need to be overly complicated, or over engineered.</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 think the best advice I can give you, is to do the bear minimum.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37</a:t>
            </a:fld>
            <a:endParaRPr lang="en-US" altLang="en-US"/>
          </a:p>
        </p:txBody>
      </p:sp>
    </p:spTree>
    <p:extLst>
      <p:ext uri="{BB962C8B-B14F-4D97-AF65-F5344CB8AC3E}">
        <p14:creationId xmlns:p14="http://schemas.microsoft.com/office/powerpoint/2010/main" val="215904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now we can update our outcomes matrix.</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we’d already filled out the first two columns – we know what TEI outcome we’re contributing to, we know the service level outcome is to increase community connection.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now we know that we‘re just going to ask the students the respond to one simple statement – and we know what domain we’ll record that under. </a:t>
            </a:r>
            <a:endParaRPr lang="en-AU" sz="1200" kern="1200" dirty="0" smtClean="0">
              <a:solidFill>
                <a:schemeClr val="tx1"/>
              </a:solidFill>
              <a:effectLst/>
              <a:latin typeface="+mn-lt"/>
              <a:ea typeface="+mn-ea"/>
              <a:cs typeface="+mn-cs"/>
            </a:endParaRPr>
          </a:p>
          <a:p>
            <a:pPr lvl="0"/>
            <a:endParaRPr lang="en-US" b="0" baseline="0" dirty="0" smtClean="0"/>
          </a:p>
          <a:p>
            <a:endParaRPr lang="en-AU" dirty="0" smtClean="0"/>
          </a:p>
          <a:p>
            <a:pPr lvl="0"/>
            <a:endParaRPr lang="en-US" sz="1200" b="0" i="0" u="none" strike="noStrike" kern="1200" baseline="0" dirty="0" smtClean="0">
              <a:solidFill>
                <a:schemeClr val="tx1"/>
              </a:solidFill>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38</a:t>
            </a:fld>
            <a:endParaRPr lang="en-US" altLang="en-US"/>
          </a:p>
        </p:txBody>
      </p:sp>
    </p:spTree>
    <p:extLst>
      <p:ext uri="{BB962C8B-B14F-4D97-AF65-F5344CB8AC3E}">
        <p14:creationId xmlns:p14="http://schemas.microsoft.com/office/powerpoint/2010/main" val="2799830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Ok, so that is step three done and dusted. Thankfully, all that’s left is the super easy stuff.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our next step is to decide how to make an assessment – that probably sounds a bit weird but I’ll explain to you what that means.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39</a:t>
            </a:fld>
            <a:endParaRPr lang="en-US" altLang="en-US"/>
          </a:p>
        </p:txBody>
      </p:sp>
    </p:spTree>
    <p:extLst>
      <p:ext uri="{BB962C8B-B14F-4D97-AF65-F5344CB8AC3E}">
        <p14:creationId xmlns:p14="http://schemas.microsoft.com/office/powerpoint/2010/main" val="1116898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0" fontAlgn="base" hangingPunct="0"/>
            <a:r>
              <a:rPr lang="en-US" sz="1200" kern="1200" dirty="0" smtClean="0">
                <a:solidFill>
                  <a:schemeClr val="tx1"/>
                </a:solidFill>
                <a:effectLst/>
                <a:latin typeface="+mn-lt"/>
                <a:ea typeface="+mn-ea"/>
                <a:cs typeface="+mn-cs"/>
              </a:rPr>
              <a:t>So once you’ve decided what tool you’re going to use to measure outcomes, then you need to figure out what the best way is to administer that tool.</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the first one is a client self-assessment – so this means the client completes the survey on their own. You just give them a piece of paper or an iPad, they fill it out and they give it back to.</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Another option, is a support person could complete the survey on their behalf. So if you work with a client with severe disability, a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could complete the tool for them.</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You as a practitioner could conduct the assessment yourself.</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Or, you could conduct a joint assessment – so you could work with the client to help them complete the survey. Or you could work with the support person to complete the survey.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approach you take is going to depend 100% on your client and what support they need.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I’m sure there are lots of people you work with, who are more than capable of filling out a short survey on their own, but I’m sure there will also be people who need some support from you or from their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to do this. So please take whatever approach best suits your client on the day you’re working with them.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only exception to this, is if you use a validated instrument. </a:t>
            </a:r>
            <a:endParaRPr lang="en-AU" sz="1200" kern="1200" dirty="0" smtClean="0">
              <a:solidFill>
                <a:schemeClr val="tx1"/>
              </a:solidFill>
              <a:effectLst/>
              <a:latin typeface="+mn-lt"/>
              <a:ea typeface="+mn-ea"/>
              <a:cs typeface="+mn-cs"/>
            </a:endParaRPr>
          </a:p>
          <a:p>
            <a:pPr eaLnBrk="0" fontAlgn="base" hangingPunct="0"/>
            <a:r>
              <a:rPr lang="en-AU" sz="1200" kern="1200" dirty="0" smtClean="0">
                <a:solidFill>
                  <a:schemeClr val="tx1"/>
                </a:solidFill>
                <a:effectLst/>
                <a:latin typeface="+mn-lt"/>
                <a:ea typeface="+mn-ea"/>
                <a:cs typeface="+mn-cs"/>
              </a:rPr>
              <a:t>If you </a:t>
            </a:r>
            <a:r>
              <a:rPr lang="en-AU" sz="1200" b="1" kern="1200" dirty="0" smtClean="0">
                <a:solidFill>
                  <a:schemeClr val="tx1"/>
                </a:solidFill>
                <a:effectLst/>
                <a:latin typeface="+mn-lt"/>
                <a:ea typeface="+mn-ea"/>
                <a:cs typeface="+mn-cs"/>
              </a:rPr>
              <a:t>use a validated instrument, </a:t>
            </a:r>
            <a:r>
              <a:rPr lang="en-AU" sz="1200" kern="1200" dirty="0" smtClean="0">
                <a:solidFill>
                  <a:schemeClr val="tx1"/>
                </a:solidFill>
                <a:effectLst/>
                <a:latin typeface="+mn-lt"/>
                <a:ea typeface="+mn-ea"/>
                <a:cs typeface="+mn-cs"/>
              </a:rPr>
              <a:t>you should follow the instructions on how to use that tool. For example, the Child Neglect Index should be completed by a practitioner. The K10 and PWI are self-assessment tools that should be completed by the client. </a:t>
            </a:r>
          </a:p>
          <a:p>
            <a:pPr eaLnBrk="0" fontAlgn="base" hangingPunct="0"/>
            <a:r>
              <a:rPr lang="en-US" sz="1200" kern="1200" dirty="0" smtClean="0">
                <a:solidFill>
                  <a:schemeClr val="tx1"/>
                </a:solidFill>
                <a:effectLst/>
                <a:latin typeface="+mn-lt"/>
                <a:ea typeface="+mn-ea"/>
                <a:cs typeface="+mn-cs"/>
              </a:rPr>
              <a:t>So if you are using a validated instrument, you need to make sure you’re following the instructions on how to implement it. </a:t>
            </a:r>
            <a:endParaRPr lang="en-AU" sz="1200" kern="1200" dirty="0" smtClean="0">
              <a:solidFill>
                <a:schemeClr val="tx1"/>
              </a:solidFill>
              <a:effectLst/>
              <a:latin typeface="+mn-lt"/>
              <a:ea typeface="+mn-ea"/>
              <a:cs typeface="+mn-cs"/>
            </a:endParaRP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40</a:t>
            </a:fld>
            <a:endParaRPr lang="en-US" altLang="en-US"/>
          </a:p>
        </p:txBody>
      </p:sp>
    </p:spTree>
    <p:extLst>
      <p:ext uri="{BB962C8B-B14F-4D97-AF65-F5344CB8AC3E}">
        <p14:creationId xmlns:p14="http://schemas.microsoft.com/office/powerpoint/2010/main" val="32033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what are client outcomes? Client outcomes are the changes your service or activities hope to achieve.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may be changes in your client’s knowledge, attitudes, values, skills or behaviours. And they could be outcomes for individuals, groups, families, or communities.</a:t>
            </a:r>
          </a:p>
          <a:p>
            <a:r>
              <a:rPr lang="en-US" sz="1200" kern="1200" dirty="0" smtClean="0">
                <a:solidFill>
                  <a:schemeClr val="tx1"/>
                </a:solidFill>
                <a:effectLst/>
                <a:latin typeface="+mn-lt"/>
                <a:ea typeface="+mn-ea"/>
                <a:cs typeface="+mn-cs"/>
              </a:rPr>
              <a:t>There are 9 high-level client outcomes the TEI program is working towards: so for example, increase school attendance and achievement, sustained participation in employment, sustained safe and stable housing.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And we have mapped these outcomes to the NSW Human Services Outcomes Framework: so you can see there are 7 different domains there, which include things like safety, health, home etc.  </a:t>
            </a:r>
          </a:p>
          <a:p>
            <a:r>
              <a:rPr lang="en-AU" sz="1200" kern="1200" dirty="0" smtClean="0">
                <a:solidFill>
                  <a:schemeClr val="tx1"/>
                </a:solidFill>
                <a:effectLst/>
                <a:latin typeface="+mn-lt"/>
                <a:ea typeface="+mn-ea"/>
                <a:cs typeface="+mn-cs"/>
              </a:rPr>
              <a:t>These are the outcomes that the TEI Program as a whole aims to achieve for children, young people, families and communities in New South Wales.</a:t>
            </a:r>
          </a:p>
          <a:p>
            <a:r>
              <a:rPr lang="en-US" sz="1200" kern="1200" dirty="0" smtClean="0">
                <a:solidFill>
                  <a:schemeClr val="tx1"/>
                </a:solidFill>
                <a:effectLst/>
                <a:latin typeface="+mn-lt"/>
                <a:ea typeface="+mn-ea"/>
                <a:cs typeface="+mn-cs"/>
              </a:rPr>
              <a:t>In your TEI contract, you have identified one of these domains for each of the service types you deliver. So these are the high-level outcomes that every single person here today, is contributing to in some way or another.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today’s webinar, I’m going to show you how to measure and report these outcomes for the work that you do on the ground with clients.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5</a:t>
            </a:fld>
            <a:endParaRPr lang="en-US" altLang="en-US"/>
          </a:p>
        </p:txBody>
      </p:sp>
    </p:spTree>
    <p:extLst>
      <p:ext uri="{BB962C8B-B14F-4D97-AF65-F5344CB8AC3E}">
        <p14:creationId xmlns:p14="http://schemas.microsoft.com/office/powerpoint/2010/main" val="2339613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that brings us back to our outcomes matrix.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we’re ready to fill in another column, and this is a little bit out of order, but you can see the last column that’s title who is responsible for measuring this outcome?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basically we want you to describe how your tool will be implemented.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I’ve just written hear, in our example for the school program, – the group leader will ask students to complete the survey themselves. So that’s going to be a self-assessment.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then I’ve also written Additional support can be given to students who need it. So there might be some joint-assessments that are conducted – depending on the needs of the students.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41</a:t>
            </a:fld>
            <a:endParaRPr lang="en-US" altLang="en-US"/>
          </a:p>
        </p:txBody>
      </p:sp>
    </p:spTree>
    <p:extLst>
      <p:ext uri="{BB962C8B-B14F-4D97-AF65-F5344CB8AC3E}">
        <p14:creationId xmlns:p14="http://schemas.microsoft.com/office/powerpoint/2010/main" val="250038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Ok, so moving onto step 5. Now we need to decide WHEN to make the assessment.</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this is another easy one – that hopefully won’t take too much time.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42</a:t>
            </a:fld>
            <a:endParaRPr lang="en-US" altLang="en-US"/>
          </a:p>
        </p:txBody>
      </p:sp>
    </p:spTree>
    <p:extLst>
      <p:ext uri="{BB962C8B-B14F-4D97-AF65-F5344CB8AC3E}">
        <p14:creationId xmlns:p14="http://schemas.microsoft.com/office/powerpoint/2010/main" val="106876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0" fontAlgn="base" hangingPunct="0"/>
            <a:r>
              <a:rPr lang="en-AU" sz="1200" kern="1200" dirty="0" smtClean="0">
                <a:solidFill>
                  <a:schemeClr val="tx1"/>
                </a:solidFill>
                <a:effectLst/>
                <a:latin typeface="+mn-lt"/>
                <a:ea typeface="+mn-ea"/>
                <a:cs typeface="+mn-cs"/>
              </a:rPr>
              <a:t>So, to measure client outcomes, you should conduct at least two assessments: </a:t>
            </a:r>
          </a:p>
          <a:p>
            <a:pPr eaLnBrk="0" fontAlgn="base" hangingPunct="0"/>
            <a:r>
              <a:rPr lang="en-AU" sz="1200" kern="1200" dirty="0" smtClean="0">
                <a:solidFill>
                  <a:schemeClr val="tx1"/>
                </a:solidFill>
                <a:effectLst/>
                <a:latin typeface="+mn-lt"/>
                <a:ea typeface="+mn-ea"/>
                <a:cs typeface="+mn-cs"/>
              </a:rPr>
              <a:t>1. at the beginning of service delivery </a:t>
            </a:r>
          </a:p>
          <a:p>
            <a:pPr eaLnBrk="0" fontAlgn="base" hangingPunct="0"/>
            <a:r>
              <a:rPr lang="en-AU" sz="1200" kern="1200" dirty="0" smtClean="0">
                <a:solidFill>
                  <a:schemeClr val="tx1"/>
                </a:solidFill>
                <a:effectLst/>
                <a:latin typeface="+mn-lt"/>
                <a:ea typeface="+mn-ea"/>
                <a:cs typeface="+mn-cs"/>
              </a:rPr>
              <a:t>2. at the end of service delivery </a:t>
            </a:r>
          </a:p>
          <a:p>
            <a:pPr eaLnBrk="0" fontAlgn="base" hangingPunct="0"/>
            <a:r>
              <a:rPr lang="en-US" sz="1200" kern="1200" dirty="0" smtClean="0">
                <a:solidFill>
                  <a:schemeClr val="tx1"/>
                </a:solidFill>
                <a:effectLst/>
                <a:latin typeface="+mn-lt"/>
                <a:ea typeface="+mn-ea"/>
                <a:cs typeface="+mn-cs"/>
              </a:rPr>
              <a:t>This is because you need at least two assessments to see the difference your service has made in a client’s situation</a:t>
            </a:r>
            <a:endParaRPr lang="en-AU" sz="1200" kern="1200" dirty="0" smtClean="0">
              <a:solidFill>
                <a:schemeClr val="tx1"/>
              </a:solidFill>
              <a:effectLst/>
              <a:latin typeface="+mn-lt"/>
              <a:ea typeface="+mn-ea"/>
              <a:cs typeface="+mn-cs"/>
            </a:endParaRPr>
          </a:p>
          <a:p>
            <a:pPr eaLnBrk="0" fontAlgn="base" hangingPunct="0"/>
            <a:r>
              <a:rPr lang="en-AU" sz="1200" kern="1200" dirty="0" smtClean="0">
                <a:solidFill>
                  <a:schemeClr val="tx1"/>
                </a:solidFill>
                <a:effectLst/>
                <a:latin typeface="+mn-lt"/>
                <a:ea typeface="+mn-ea"/>
                <a:cs typeface="+mn-cs"/>
              </a:rPr>
              <a:t>You should conduct your first SCORE assessment at the very beginning of service delivery, ideally the first time you meet with a client. However, we know that this may not always be possible. You may have to build a connection with your client for them to feel comfortable. In these circumstances, you should conduct the first assessment at the most appropriate time after service delivery has started. </a:t>
            </a:r>
          </a:p>
          <a:p>
            <a:pPr eaLnBrk="0" fontAlgn="base" hangingPunct="0"/>
            <a:r>
              <a:rPr lang="en-US" sz="1200" kern="1200" dirty="0" smtClean="0">
                <a:solidFill>
                  <a:schemeClr val="tx1"/>
                </a:solidFill>
                <a:effectLst/>
                <a:latin typeface="+mn-lt"/>
                <a:ea typeface="+mn-ea"/>
                <a:cs typeface="+mn-cs"/>
              </a:rPr>
              <a:t>The second SCORE assessment will ideally be conducted at the end of service delivery – so on your last session with the client. However, </a:t>
            </a:r>
            <a:r>
              <a:rPr lang="en-AU" sz="1200" kern="1200" dirty="0" smtClean="0">
                <a:solidFill>
                  <a:schemeClr val="tx1"/>
                </a:solidFill>
                <a:effectLst/>
                <a:latin typeface="+mn-lt"/>
                <a:ea typeface="+mn-ea"/>
                <a:cs typeface="+mn-cs"/>
              </a:rPr>
              <a:t>we also know that this may not always be possible because clients can unexpectedly leave services. You should take this into consideration when deciding when to conduct your assessments. </a:t>
            </a:r>
          </a:p>
          <a:p>
            <a:pPr eaLnBrk="0" fontAlgn="base" hangingPunct="0"/>
            <a:r>
              <a:rPr lang="en-US" sz="1200" kern="1200" dirty="0" smtClean="0">
                <a:solidFill>
                  <a:schemeClr val="tx1"/>
                </a:solidFill>
                <a:effectLst/>
                <a:latin typeface="+mn-lt"/>
                <a:ea typeface="+mn-ea"/>
                <a:cs typeface="+mn-cs"/>
              </a:rPr>
              <a:t>So for example, if you’re running a 12 week program and there are few people who you think might drop out, (1) do whatever you can to keep them in the program, but (2) you could also do a follow up assessment with them a bit earlier, instead of waiting till the end.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 know that for a lot of you, you don’t necessarily deliver, clear cut 12 week programs and that for a lot of the services you provide, there is no clear beginning or end, because you just see clients </a:t>
            </a:r>
            <a:r>
              <a:rPr lang="en-US" sz="1200" kern="1200" dirty="0" err="1" smtClean="0">
                <a:solidFill>
                  <a:schemeClr val="tx1"/>
                </a:solidFill>
                <a:effectLst/>
                <a:latin typeface="+mn-lt"/>
                <a:ea typeface="+mn-ea"/>
                <a:cs typeface="+mn-cs"/>
              </a:rPr>
              <a:t>ongoingly</a:t>
            </a:r>
            <a:r>
              <a:rPr lang="en-US" sz="1200" kern="1200" dirty="0" smtClean="0">
                <a:solidFill>
                  <a:schemeClr val="tx1"/>
                </a:solidFill>
                <a:effectLst/>
                <a:latin typeface="+mn-lt"/>
                <a:ea typeface="+mn-ea"/>
                <a:cs typeface="+mn-cs"/>
              </a:rPr>
              <a:t>, the support you provide is quite ad hoc, and it really just depends on the client and if they need your help at a particular point in time.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What I would recommend you do in those situations, is pick a time frame that you think is appropriate to check in with the client and to do an assessment.</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Maybe you do it on a monthly basis, maybe you do it once every three months, maybe you just do it every second time you see the client, or every time you see them, if you only see them a few times a year.</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what you could do, is when you meet with the client, check their client record in DEX, look at what support they received previously, and what SCOREs were recorded.</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have a conversation with them to see if their situation has improved or if it’s gotten worse. Maybe last time they spoke to you, they needed help finding accommodation, so you helped them do that, they’ve been in this great place for 3 months, so you can record that as an outcome, their housing situation has improved and you helped them get there. But now, they’re going through a really hard time because they’ve lost their job. So you could also record that, that they’ve got a poor employment outcome. So you might spend some time with them doing up their resume, helping them do some job searches. And then you might not see them again for 3 months. But the next time you see them, you can check in to see how the job search is going. Do you see what I mean? So you’ll have to kind of take, this long-term approach, where you’re constantly following up with clients about the last thing they came to you for, to see if anything has changed.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this kind of goes for any long-term service. So say for example, you deliver counselling. There could be some clients who you’ve been seeing for years. Maybe they come to you once a month, maybe its weekly. And again, there might not be any clear end in sight because the client might continuously need those counselling sessions. So again, you should just pick a regular time frame to assess the client – you could do it monthly, every 3 months, twice a year. Whatever you think is appropriate. </a:t>
            </a:r>
            <a:endParaRPr lang="en-AU" sz="1200" kern="1200" dirty="0" smtClean="0">
              <a:solidFill>
                <a:schemeClr val="tx1"/>
              </a:solidFill>
              <a:effectLst/>
              <a:latin typeface="+mn-lt"/>
              <a:ea typeface="+mn-ea"/>
              <a:cs typeface="+mn-cs"/>
            </a:endParaRPr>
          </a:p>
          <a:p>
            <a:pPr eaLnBrk="0" fontAlgn="base" hangingPunct="0"/>
            <a:r>
              <a:rPr lang="en-AU" sz="1200" kern="1200" dirty="0" smtClean="0">
                <a:solidFill>
                  <a:schemeClr val="tx1"/>
                </a:solidFill>
                <a:effectLst/>
                <a:latin typeface="+mn-lt"/>
                <a:ea typeface="+mn-ea"/>
                <a:cs typeface="+mn-cs"/>
              </a:rPr>
              <a:t>And you can use this information to track their progress, to see if they’re improving. Do you need to try something different, do they need some additional support? </a:t>
            </a:r>
          </a:p>
          <a:p>
            <a:pPr eaLnBrk="0" fontAlgn="base" hangingPunct="0"/>
            <a:r>
              <a:rPr lang="en-AU" sz="1200" kern="1200" dirty="0" smtClean="0">
                <a:solidFill>
                  <a:schemeClr val="tx1"/>
                </a:solidFill>
                <a:effectLst/>
                <a:latin typeface="+mn-lt"/>
                <a:ea typeface="+mn-ea"/>
                <a:cs typeface="+mn-cs"/>
              </a:rPr>
              <a:t>Just be careful not to burden your client with too many surveys – nobody likes completely surveys. So just try to make sure the time frames you pick are appropriate.</a:t>
            </a:r>
          </a:p>
          <a:p>
            <a:pPr eaLnBrk="0" fontAlgn="base" hangingPunct="0"/>
            <a:r>
              <a:rPr lang="en-AU" sz="1200" kern="1200" dirty="0" smtClean="0">
                <a:solidFill>
                  <a:schemeClr val="tx1"/>
                </a:solidFill>
                <a:effectLst/>
                <a:latin typeface="+mn-lt"/>
                <a:ea typeface="+mn-ea"/>
                <a:cs typeface="+mn-cs"/>
              </a:rPr>
              <a:t>Satisfaction information only needs to be recorded once: at the end of service delivery. However, as clients can unexpectedly leave a service, it might be a good idea to collect satisfaction information more frequently. You should do what is most practical for your service and client group. </a:t>
            </a:r>
          </a:p>
          <a:p>
            <a:r>
              <a:rPr lang="en-US" sz="1200" b="1"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43</a:t>
            </a:fld>
            <a:endParaRPr lang="en-US" altLang="en-US"/>
          </a:p>
        </p:txBody>
      </p:sp>
    </p:spTree>
    <p:extLst>
      <p:ext uri="{BB962C8B-B14F-4D97-AF65-F5344CB8AC3E}">
        <p14:creationId xmlns:p14="http://schemas.microsoft.com/office/powerpoint/2010/main" val="794605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mn-ea"/>
                <a:cs typeface="+mn-cs"/>
              </a:rPr>
              <a:t>So, in the example we’ve been working through for the after school program, this is an easy one because most school programs only run for a term. So they have a clear beginning and end date.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I’ve just filled in our last column – when will this be measured to say the first week of the program and the last week of the program. Easy as pie.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now we have a really clear plan that tells us what outcomes we’re measuring and how we’re going to measure them.</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could hopefully give this document to any staff member in your organization and they could know exactly what they need to do when they deliver a specific activity.</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44</a:t>
            </a:fld>
            <a:endParaRPr lang="en-US" altLang="en-US"/>
          </a:p>
        </p:txBody>
      </p:sp>
    </p:spTree>
    <p:extLst>
      <p:ext uri="{BB962C8B-B14F-4D97-AF65-F5344CB8AC3E}">
        <p14:creationId xmlns:p14="http://schemas.microsoft.com/office/powerpoint/2010/main" val="1683215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A question we get asked a lot is how many clients to you need to report a SCORE for. The table on the slide shows the proportion of clients we expect to you to collect the different types of SCORE for. So for Circumstance SCORE – you should try to record SCOREs for 50% of your individual clients, Goals SCORE is also 50%, and Satisfaction score is 10%.</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these percentages are quite low – because we’ve tried to account for all potential issues you could have collecting follow up SCOREs.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my advice would actually be to try to collect SCOREs from almost all of your individual clients, because when you start to factor in clients who drop out of programs, who never come back to your sessions, who miss the last few sessions, clients who didn’t fill out a survey correctly – all the potential issues you could have with data collection – you’ll hopefully still be able to obtain SCOREs from at least 50% of your individual client’s.</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45</a:t>
            </a:fld>
            <a:endParaRPr lang="en-US" altLang="en-US"/>
          </a:p>
        </p:txBody>
      </p:sp>
    </p:spTree>
    <p:extLst>
      <p:ext uri="{BB962C8B-B14F-4D97-AF65-F5344CB8AC3E}">
        <p14:creationId xmlns:p14="http://schemas.microsoft.com/office/powerpoint/2010/main" val="2963625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our lucky last step – is to record the client outcomes in the Data Exchange. </a:t>
            </a: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46</a:t>
            </a:fld>
            <a:endParaRPr lang="en-US" altLang="en-US"/>
          </a:p>
        </p:txBody>
      </p:sp>
    </p:spTree>
    <p:extLst>
      <p:ext uri="{BB962C8B-B14F-4D97-AF65-F5344CB8AC3E}">
        <p14:creationId xmlns:p14="http://schemas.microsoft.com/office/powerpoint/2010/main" val="307896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So, there are two resources you can use to help you do this.</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You can see the hyperlinks on the screen, there is a learning module and task card that both take you through the process.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These are screen shots of the pages where you need to enter the SCORE.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can see the client’s details up here.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Then you’ve got the SCORE type – so this is where you say if the SCORE is Circumstances, Goals or Satisfaction.</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Then you need to say how the SCORE was assessed.</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if you used SCORE directly or a validated tool, and who did the assessment.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If you’ve used your own tool – you should select SCORE directly.  I don’t know why, that’s just what DSS have instructed us to do. You should only select validated tool, if you’re actually using a validated tool, like the PWI for example.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then, once you’ve done that, you need to record the actual SCORE.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use find the relevant domain, and then select if it the SCORE was a 1, 2, 3, 4 or 5 on the scale.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47</a:t>
            </a:fld>
            <a:endParaRPr lang="en-US" altLang="en-US"/>
          </a:p>
        </p:txBody>
      </p:sp>
    </p:spTree>
    <p:extLst>
      <p:ext uri="{BB962C8B-B14F-4D97-AF65-F5344CB8AC3E}">
        <p14:creationId xmlns:p14="http://schemas.microsoft.com/office/powerpoint/2010/main" val="1742904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mn-lt"/>
                <a:ea typeface="+mn-ea"/>
                <a:cs typeface="+mn-cs"/>
              </a:rPr>
              <a:t>So, a quick point I want to make.</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When we record SCOREs in DEX, the pre- and the post-SCORE will only be paired if these key pieces of information match.</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obviously, it needs to be for the same client. But it also needs to be for the same program activity and service type. And then the outcome type and outcome domain also need to match.</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all of those pieces of information need to be the same in order for SCOREs to be paired.</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 wouldn’t stress about this too much, because from what I’ve seen everyone is doing this perfectly anyway. </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But I just thought I’d point it out.</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And if you ever come across some issues with reporting outcomes, please check out the Client Outcome Report.</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This includes really useful information that tells you which clients have had SCORE assessment, and if they’ve been paired.</a:t>
            </a:r>
            <a:endParaRPr lang="en-AU"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So you can keep track of who might need a follow up assessment.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48</a:t>
            </a:fld>
            <a:endParaRPr lang="en-US" altLang="en-US"/>
          </a:p>
        </p:txBody>
      </p:sp>
    </p:spTree>
    <p:extLst>
      <p:ext uri="{BB962C8B-B14F-4D97-AF65-F5344CB8AC3E}">
        <p14:creationId xmlns:p14="http://schemas.microsoft.com/office/powerpoint/2010/main" val="4243895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all of the resources, I’ve shown you today.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left, we have the documents that we in DCJ have developed. The first resource, ‘What is SCORE and how can I use it?’ goes through the six steps I took your through today. So please download that document and work your way through 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TEI guide to developing surveys is here. And so is the outcomes matrix.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on the right, are all the resources DSS have developed, including the task card and learning module to actually use the web-based platform.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49</a:t>
            </a:fld>
            <a:endParaRPr lang="en-US" altLang="en-US"/>
          </a:p>
        </p:txBody>
      </p:sp>
    </p:spTree>
    <p:extLst>
      <p:ext uri="{BB962C8B-B14F-4D97-AF65-F5344CB8AC3E}">
        <p14:creationId xmlns:p14="http://schemas.microsoft.com/office/powerpoint/2010/main" val="956349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as always. Here are all the places you can go for help if needed.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Thanks everyone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50</a:t>
            </a:fld>
            <a:endParaRPr lang="en-US" altLang="en-US"/>
          </a:p>
        </p:txBody>
      </p:sp>
    </p:spTree>
    <p:extLst>
      <p:ext uri="{BB962C8B-B14F-4D97-AF65-F5344CB8AC3E}">
        <p14:creationId xmlns:p14="http://schemas.microsoft.com/office/powerpoint/2010/main" val="21620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do that I want to spend a bit of time discussing why it’s important to measure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Measuring client outcomes can help us understand the effectiveness of our services and if our clients are better off after receiving a service. Client outcome data shows us if our clients have achieved their goals, or if their circumstances have improved.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use this information to improve the services we deliver to ensure our clients receive the right service, at the right time.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also use this information to build the local evidence base for what works. We can evaluate our programs and services and identify activities that achieve the best possible outcomes for our clients.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there is an end-game to all of this data collection and reporting. Please don’t think about it, as some compliance exercise – it’s really about making sure we’re all making a positive difference in our clients lives and we’ve giving them the best service possible to improve their situation.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6</a:t>
            </a:fld>
            <a:endParaRPr lang="en-US" altLang="en-US"/>
          </a:p>
        </p:txBody>
      </p:sp>
    </p:spTree>
    <p:extLst>
      <p:ext uri="{BB962C8B-B14F-4D97-AF65-F5344CB8AC3E}">
        <p14:creationId xmlns:p14="http://schemas.microsoft.com/office/powerpoint/2010/main" val="237485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order for us to reports outcomes we are going to use this thing called SCORE.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SCORE is an outcomes reporting tool used in the Data Exchange, it stands for Standard Client/Community Outcomes Reporting.  </a:t>
            </a:r>
          </a:p>
          <a:p>
            <a:r>
              <a:rPr lang="en-AU" sz="1200" kern="1200" dirty="0" smtClean="0">
                <a:solidFill>
                  <a:schemeClr val="tx1"/>
                </a:solidFill>
                <a:effectLst/>
                <a:latin typeface="+mn-lt"/>
                <a:ea typeface="+mn-ea"/>
                <a:cs typeface="+mn-cs"/>
              </a:rPr>
              <a:t>It allows us to report client and community outcomes and satisfaction. </a:t>
            </a:r>
          </a:p>
          <a:p>
            <a:r>
              <a:rPr lang="en-AU" sz="1200" kern="1200" dirty="0" smtClean="0">
                <a:solidFill>
                  <a:schemeClr val="tx1"/>
                </a:solidFill>
                <a:effectLst/>
                <a:latin typeface="+mn-lt"/>
                <a:ea typeface="+mn-ea"/>
                <a:cs typeface="+mn-cs"/>
              </a:rPr>
              <a:t>So you can see on the slide, there are four different types of outcomes measured through SCORE.</a:t>
            </a:r>
          </a:p>
          <a:p>
            <a:r>
              <a:rPr lang="en-AU" sz="1200" kern="1200" dirty="0" smtClean="0">
                <a:solidFill>
                  <a:schemeClr val="tx1"/>
                </a:solidFill>
                <a:effectLst/>
                <a:latin typeface="+mn-lt"/>
                <a:ea typeface="+mn-ea"/>
                <a:cs typeface="+mn-cs"/>
              </a:rPr>
              <a:t>Circumstances, goals, and satisfaction SCOREs – these are used to measure outcomes for individual clients. So the individual people who have their own client record in the Data Exchange. </a:t>
            </a:r>
          </a:p>
          <a:p>
            <a:r>
              <a:rPr lang="en-AU" sz="1200" kern="1200" dirty="0" smtClean="0">
                <a:solidFill>
                  <a:schemeClr val="tx1"/>
                </a:solidFill>
                <a:effectLst/>
                <a:latin typeface="+mn-lt"/>
                <a:ea typeface="+mn-ea"/>
                <a:cs typeface="+mn-cs"/>
              </a:rPr>
              <a:t>Community SCORE is used for large groups or communities. So when it’s not possible to get information from all the people who attend your community event, for example, you can use Community SCORE to report outcomes.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7</a:t>
            </a:fld>
            <a:endParaRPr lang="en-US" altLang="en-US"/>
          </a:p>
        </p:txBody>
      </p:sp>
    </p:spTree>
    <p:extLst>
      <p:ext uri="{BB962C8B-B14F-4D97-AF65-F5344CB8AC3E}">
        <p14:creationId xmlns:p14="http://schemas.microsoft.com/office/powerpoint/2010/main" val="355190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I just want to talk about this in a little bit more detail, because I know some people have been getting confused about which SCORE they can use in specific circumstances.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the Data Exchange, there are two different types of clients we can report.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individual clients – so this is any person who participates in an activity you deliver, you’ve collected personal information from them, and you’ve created a client record for them in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we’ve got some examples on the slide there, so you will most likely have individual clients for things like playgroups, counselling, parenting programs, home visits or case management, group activities, like a youth group, or a parenting group, school programs. It’s really going to be any activity, where you expect to see your clients more than once.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you can use SCORE to measure the outcomes of these clients.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type of SCORE you will use are Circumstances, Goals and Satisfaction. And I’m going to take you through how to do that a little bit later 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other type of clients we can record in DEX are unidentified group clients. So this is a large group of people who receive a service, and it’s not practical or necessary to collect individual client information from them. So instead, you just record the number of people who participated in the activity. So you can do this for things like a community event, a one-off information session, interagency, etc.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when you just record the number of people who participate in an activity, it’s obviously not going to be possible to measure outcomes for those individual people. So what you can do instead, is you can use Community SCORE to measure an outcome for the group.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8</a:t>
            </a:fld>
            <a:endParaRPr lang="en-US" altLang="en-US"/>
          </a:p>
        </p:txBody>
      </p:sp>
    </p:spTree>
    <p:extLst>
      <p:ext uri="{BB962C8B-B14F-4D97-AF65-F5344CB8AC3E}">
        <p14:creationId xmlns:p14="http://schemas.microsoft.com/office/powerpoint/2010/main" val="391216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I am not going to discuss Community SCORE in any more detail today. We’re going to spend an entire hour talking about that next week. Today we’re going to focus on reporting outcomes for individual clients.  If you have questions about Community SCORE, please post them in the chat and we’ll try to address them next week.</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just know that the focus of today’s session is going to be on measuring outcomes for individual clients. So now I’ve going to take everyone through the three different types of SCORE that we can use to report outcomes for our individual clients.</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Gotham" panose="02000504050000020004" pitchFamily="2" charset="0"/>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9</a:t>
            </a:fld>
            <a:endParaRPr lang="en-US" altLang="en-US"/>
          </a:p>
        </p:txBody>
      </p:sp>
    </p:spTree>
    <p:extLst>
      <p:ext uri="{BB962C8B-B14F-4D97-AF65-F5344CB8AC3E}">
        <p14:creationId xmlns:p14="http://schemas.microsoft.com/office/powerpoint/2010/main" val="246450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the first type of SCORE is called Circumstance SCORE.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name of it, is quite on the nose, in the sense that it is used to report changes in client’s circumstances.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there are 11 different domains that can be used to capture these changes. You can report changes in their physical health, their mental health, family functioning, their employment situation, or their housing status. Anything that these 11 domains cover.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do NOT need to report outcomes for every single domain. You just need to pick the domains that are most relevant to the service you deliver.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say for example, you deliver a playgroup – you might report an outcome for the child in the age appropriate development domain.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you might report an outcome for the parent in the community participation domain.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you wouldn’t report outcomes in domains like financial resilience, or material wellbeing, or housing, because you’re playgroup isn’t actually addressing those needs. So you just need to focus on the domains that are most relevant to your activity.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order to report a Circumstance SCORE there is a five-point rating scale that we use. So you can say if a client’s mental health, for example, is very poor – poor- moderate – good OR – very good.</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10</a:t>
            </a:fld>
            <a:endParaRPr lang="en-US" altLang="en-US"/>
          </a:p>
        </p:txBody>
      </p:sp>
    </p:spTree>
    <p:extLst>
      <p:ext uri="{BB962C8B-B14F-4D97-AF65-F5344CB8AC3E}">
        <p14:creationId xmlns:p14="http://schemas.microsoft.com/office/powerpoint/2010/main" val="643284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
        <p:nvSpPr>
          <p:cNvPr id="7" name="Title 1"/>
          <p:cNvSpPr txBox="1">
            <a:spLocks/>
          </p:cNvSpPr>
          <p:nvPr userDrawn="1"/>
        </p:nvSpPr>
        <p:spPr>
          <a:xfrm>
            <a:off x="1102784" y="1814514"/>
            <a:ext cx="10140949" cy="750887"/>
          </a:xfrm>
          <a:prstGeom prst="rect">
            <a:avLst/>
          </a:prstGeom>
        </p:spPr>
        <p:txBody>
          <a:bodyPr lIns="0" tIns="0" rIns="0" bIns="0"/>
          <a:lstStyle>
            <a:lvl1pPr algn="l">
              <a:defRPr sz="4000" b="0" baseline="0">
                <a:solidFill>
                  <a:srgbClr val="FFFFFF"/>
                </a:solidFill>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2663"/>
              </a:solidFill>
              <a:effectLst/>
              <a:uLnTx/>
              <a:uFillTx/>
              <a:latin typeface="Arial"/>
              <a:ea typeface="+mn-ea"/>
              <a:cs typeface="Arial"/>
            </a:endParaRPr>
          </a:p>
        </p:txBody>
      </p:sp>
      <p:sp>
        <p:nvSpPr>
          <p:cNvPr id="8" name="Subtitle 2"/>
          <p:cNvSpPr txBox="1">
            <a:spLocks/>
          </p:cNvSpPr>
          <p:nvPr userDrawn="1"/>
        </p:nvSpPr>
        <p:spPr bwMode="auto">
          <a:xfrm>
            <a:off x="1102784" y="2489200"/>
            <a:ext cx="950425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altLang="en-US" sz="2400" b="0" i="0" u="none" strike="noStrike" kern="1200" cap="none" spc="0" normalizeH="0" baseline="0" noProof="0" dirty="0" smtClean="0">
                <a:ln>
                  <a:noFill/>
                </a:ln>
                <a:solidFill>
                  <a:srgbClr val="002663"/>
                </a:solidFill>
                <a:effectLst/>
                <a:uLnTx/>
                <a:uFillTx/>
                <a:latin typeface="Arial" charset="0"/>
                <a:ea typeface="+mn-ea"/>
                <a:cs typeface="Arial" charset="0"/>
              </a:rPr>
              <a:t> </a:t>
            </a:r>
            <a:endParaRPr kumimoji="0" lang="en-US" altLang="en-US" sz="2400" b="0" i="0" u="none" strike="noStrike" kern="1200" cap="none" spc="0" normalizeH="0" baseline="0" noProof="0" dirty="0">
              <a:ln>
                <a:noFill/>
              </a:ln>
              <a:solidFill>
                <a:srgbClr val="002663"/>
              </a:solidFill>
              <a:effectLst/>
              <a:uLnTx/>
              <a:uFillTx/>
              <a:latin typeface="Arial" charset="0"/>
              <a:ea typeface="+mn-ea"/>
              <a:cs typeface="Arial" charset="0"/>
            </a:endParaRPr>
          </a:p>
        </p:txBody>
      </p:sp>
    </p:spTree>
    <p:extLst>
      <p:ext uri="{BB962C8B-B14F-4D97-AF65-F5344CB8AC3E}">
        <p14:creationId xmlns:p14="http://schemas.microsoft.com/office/powerpoint/2010/main" val="365866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501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129549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14926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C3B7B6D-EE13-47EA-A348-F70EA4113C67}" type="datetimeFigureOut">
              <a:rPr lang="en-AU" smtClean="0"/>
              <a:t>12/03/2021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12946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C3B7B6D-EE13-47EA-A348-F70EA4113C67}" type="datetimeFigureOut">
              <a:rPr lang="en-AU" smtClean="0"/>
              <a:t>12/03/2021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8691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B7B6D-EE13-47EA-A348-F70EA4113C67}" type="datetimeFigureOut">
              <a:rPr lang="en-AU" smtClean="0"/>
              <a:t>12/03/2021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70794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428615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77303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07354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50180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252914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8"/>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3" name="Picture 6" descr="FAM001_Powerpoint_v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956" y="424866"/>
            <a:ext cx="4803657" cy="1082042"/>
          </a:xfrm>
          <a:prstGeom prst="rect">
            <a:avLst/>
          </a:prstGeom>
        </p:spPr>
      </p:pic>
    </p:spTree>
    <p:extLst>
      <p:ext uri="{BB962C8B-B14F-4D97-AF65-F5344CB8AC3E}">
        <p14:creationId xmlns:p14="http://schemas.microsoft.com/office/powerpoint/2010/main" val="6834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208344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Tree>
    <p:extLst>
      <p:ext uri="{BB962C8B-B14F-4D97-AF65-F5344CB8AC3E}">
        <p14:creationId xmlns:p14="http://schemas.microsoft.com/office/powerpoint/2010/main" val="86962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197403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19172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4680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2239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FAM001_Powerpoint_v123.pd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0"/>
          <p:cNvSpPr>
            <a:spLocks noGrp="1"/>
          </p:cNvSpPr>
          <p:nvPr>
            <p:ph type="sldNum" sz="quarter" idx="4"/>
          </p:nvPr>
        </p:nvSpPr>
        <p:spPr>
          <a:xfrm>
            <a:off x="10583333" y="6511925"/>
            <a:ext cx="999067"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0D1B43"/>
                </a:solidFill>
              </a:defRPr>
            </a:lvl1pPr>
          </a:lstStyle>
          <a:p>
            <a:fld id="{0C593B24-55A9-4F7F-9188-85A302237596}" type="slidenum">
              <a:rPr lang="en-US" altLang="en-US"/>
              <a:pPr/>
              <a:t>‹#›</a:t>
            </a:fld>
            <a:endParaRPr lang="en-US" altLang="en-US"/>
          </a:p>
        </p:txBody>
      </p:sp>
      <p:sp>
        <p:nvSpPr>
          <p:cNvPr id="1029" name="Title Placeholder 16"/>
          <p:cNvSpPr>
            <a:spLocks noGrp="1"/>
          </p:cNvSpPr>
          <p:nvPr>
            <p:ph type="title"/>
          </p:nvPr>
        </p:nvSpPr>
        <p:spPr bwMode="auto">
          <a:xfrm>
            <a:off x="609600" y="361950"/>
            <a:ext cx="10972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smtClean="0"/>
              <a:t>Click to edit Master title style</a:t>
            </a:r>
            <a:endParaRPr lang="en-US" altLang="en-US" dirty="0" smtClean="0"/>
          </a:p>
        </p:txBody>
      </p:sp>
      <p:sp>
        <p:nvSpPr>
          <p:cNvPr id="1030" name="Text Placeholder 20"/>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p:txBody>
      </p:sp>
      <p:sp>
        <p:nvSpPr>
          <p:cNvPr id="24" name="Date Placeholder 23"/>
          <p:cNvSpPr>
            <a:spLocks noGrp="1"/>
          </p:cNvSpPr>
          <p:nvPr>
            <p:ph type="dt" sz="half" idx="2"/>
          </p:nvPr>
        </p:nvSpPr>
        <p:spPr>
          <a:xfrm>
            <a:off x="7857067" y="6511925"/>
            <a:ext cx="2844800"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D1B43"/>
                </a:solidFill>
              </a:defRPr>
            </a:lvl1pPr>
          </a:lstStyle>
          <a:p>
            <a:fld id="{E7FF8EB5-577C-41CB-92BE-72B120E98652}" type="datetime2">
              <a:rPr lang="en-US" altLang="en-US"/>
              <a:pPr/>
              <a:t>Friday, March 12, 2021</a:t>
            </a:fld>
            <a:endParaRPr lang="en-US" alt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7891" y="6334913"/>
            <a:ext cx="1716117" cy="386562"/>
          </a:xfrm>
          <a:prstGeom prst="rect">
            <a:avLst/>
          </a:prstGeom>
        </p:spPr>
      </p:pic>
    </p:spTree>
    <p:extLst>
      <p:ext uri="{BB962C8B-B14F-4D97-AF65-F5344CB8AC3E}">
        <p14:creationId xmlns:p14="http://schemas.microsoft.com/office/powerpoint/2010/main" val="1581205646"/>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0" r:id="rId3"/>
    <p:sldLayoutId id="2147483671" r:id="rId4"/>
    <p:sldLayoutId id="2147483662" r:id="rId5"/>
    <p:sldLayoutId id="2147483672" r:id="rId6"/>
    <p:sldLayoutId id="2147483661" r:id="rId7"/>
    <p:sldLayoutId id="2147483675" r:id="rId8"/>
  </p:sldLayoutIdLst>
  <p:timing>
    <p:tnLst>
      <p:par>
        <p:cTn id="1" dur="indefinite" restart="never" nodeType="tmRoot"/>
      </p:par>
    </p:tnLst>
  </p:timing>
  <p:hf hdr="0" ftr="0"/>
  <p:txStyles>
    <p:title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B7B6D-EE13-47EA-A348-F70EA4113C67}" type="datetimeFigureOut">
              <a:rPr lang="en-AU" smtClean="0"/>
              <a:t>12/03/2021</a:t>
            </a:fld>
            <a:endParaRPr lang="en-AU"/>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07868-A15B-4081-A600-5678E70D0A88}" type="slidenum">
              <a:rPr lang="en-AU" smtClean="0"/>
              <a:t>‹#›</a:t>
            </a:fld>
            <a:endParaRPr lang="en-AU"/>
          </a:p>
        </p:txBody>
      </p:sp>
    </p:spTree>
    <p:extLst>
      <p:ext uri="{BB962C8B-B14F-4D97-AF65-F5344CB8AC3E}">
        <p14:creationId xmlns:p14="http://schemas.microsoft.com/office/powerpoint/2010/main" val="1782139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HDzLq7hXpJw"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s.nsw.gov.au/download?file=776048"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s.nsw.gov.au/download?file=78749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ex.dss.gov.au/document/296"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dex.dss.gov.au/document/81"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dex.dss.gov.au/document/296" TargetMode="External"/><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ex.dss.gov.au/document/8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x.dss.gov.au/document/81" TargetMode="External"/><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0.svg"/><Relationship Id="rId10" Type="http://schemas.openxmlformats.org/officeDocument/2006/relationships/hyperlink" Target="https://dex.dss.gov.au/document/121" TargetMode="External"/><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dex.dss.gov.au/document/121"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s.nsw.gov.au/download?file=785709"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0.svg"/><Relationship Id="rId10" Type="http://schemas.openxmlformats.org/officeDocument/2006/relationships/hyperlink" Target="https://dex.dss.gov.au/document/121" TargetMode="External"/><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dex.dss.gov.au/document/121"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s.nsw.gov.au/download?file=776047"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facs.nsw.gov.au/download?file=776047" TargetMode="Externa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www.facs.nsw.gov.au/download?file=776047"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hyperlink" Target="https://dex.dss.gov.au/document/81"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facs.nsw.gov.au/download?file=787490"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facs.nsw.gov.au/download?file=785709"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facs.nsw.gov.au/download?file=787490"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ww.facs.nsw.gov.au/download?file=787490"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dex.dss.gov.au/document/511"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dex.dss.gov.au/document/37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dex.dss.gov.au/document/121" TargetMode="External"/><Relationship Id="rId3" Type="http://schemas.openxmlformats.org/officeDocument/2006/relationships/hyperlink" Target="https://www.facs.nsw.gov.au/download?file=776048" TargetMode="External"/><Relationship Id="rId7" Type="http://schemas.openxmlformats.org/officeDocument/2006/relationships/hyperlink" Target="https://dex.dss.gov.au/document/296"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s://dex.dss.gov.au/document/81" TargetMode="External"/><Relationship Id="rId11" Type="http://schemas.openxmlformats.org/officeDocument/2006/relationships/hyperlink" Target="https://dex.dss.gov.au/document/376" TargetMode="External"/><Relationship Id="rId5" Type="http://schemas.openxmlformats.org/officeDocument/2006/relationships/hyperlink" Target="https://www.facs.nsw.gov.au/download?file=787490" TargetMode="External"/><Relationship Id="rId10" Type="http://schemas.openxmlformats.org/officeDocument/2006/relationships/hyperlink" Target="https://dex.dss.gov.au/document/371" TargetMode="External"/><Relationship Id="rId4" Type="http://schemas.openxmlformats.org/officeDocument/2006/relationships/hyperlink" Target="https://www.facs.nsw.gov.au/download?file=776047" TargetMode="External"/><Relationship Id="rId9" Type="http://schemas.openxmlformats.org/officeDocument/2006/relationships/hyperlink" Target="https://dex.dss.gov.au/document/51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www.mygovid.gov.au/need-help" TargetMode="External"/><Relationship Id="rId3" Type="http://schemas.openxmlformats.org/officeDocument/2006/relationships/hyperlink" Target="https://dex.dss.gov.au/" TargetMode="External"/><Relationship Id="rId7" Type="http://schemas.openxmlformats.org/officeDocument/2006/relationships/hyperlink" Target="tel:1300287539"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www.facs.nsw.gov.au/providers/children-families/early-intervention/TEI-program" TargetMode="External"/><Relationship Id="rId5" Type="http://schemas.openxmlformats.org/officeDocument/2006/relationships/hyperlink" Target="tel:1800020283" TargetMode="External"/><Relationship Id="rId4" Type="http://schemas.openxmlformats.org/officeDocument/2006/relationships/hyperlink" Target="mailto:dssdataexchange.helpdesk@dss.gov.au" TargetMode="External"/><Relationship Id="rId9" Type="http://schemas.openxmlformats.org/officeDocument/2006/relationships/hyperlink" Target="https://info.authorisationmanager.gov.au/hel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buNone/>
            </a:pPr>
            <a:r>
              <a:rPr lang="en-US" sz="5400" dirty="0" smtClean="0"/>
              <a:t>Targeted Earlier Intervention Program</a:t>
            </a:r>
          </a:p>
          <a:p>
            <a:pPr marL="0" indent="0">
              <a:buNone/>
            </a:pPr>
            <a:r>
              <a:rPr lang="en-US" dirty="0" smtClean="0"/>
              <a:t>Webinar 9:</a:t>
            </a:r>
            <a:r>
              <a:rPr lang="en-US" dirty="0"/>
              <a:t> </a:t>
            </a:r>
            <a:r>
              <a:rPr lang="en-US" sz="2800" dirty="0" smtClean="0"/>
              <a:t>Measuring outcomes - SCORE for Individual Clients</a:t>
            </a:r>
          </a:p>
          <a:p>
            <a:pPr marL="0" indent="0">
              <a:buNone/>
            </a:pPr>
            <a:r>
              <a:rPr lang="en-US" sz="2800" dirty="0" smtClean="0"/>
              <a:t>Live webinar: </a:t>
            </a:r>
            <a:r>
              <a:rPr lang="en-AU" sz="2800">
                <a:hlinkClick r:id="rId3"/>
              </a:rPr>
              <a:t>https://</a:t>
            </a:r>
            <a:r>
              <a:rPr lang="en-AU" sz="2800" smtClean="0">
                <a:hlinkClick r:id="rId3"/>
              </a:rPr>
              <a:t>www.youtube.com/watch?v=HDzLq7hXpJw</a:t>
            </a:r>
            <a:endParaRPr lang="en-AU" sz="2800" smtClean="0"/>
          </a:p>
          <a:p>
            <a:pPr marL="0" indent="0">
              <a:buNone/>
            </a:pPr>
            <a:endParaRPr lang="en-US" sz="2800" dirty="0" smtClean="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a:t>
            </a:fld>
            <a:endParaRPr lang="en-US" altLang="en-US"/>
          </a:p>
        </p:txBody>
      </p:sp>
    </p:spTree>
    <p:extLst>
      <p:ext uri="{BB962C8B-B14F-4D97-AF65-F5344CB8AC3E}">
        <p14:creationId xmlns:p14="http://schemas.microsoft.com/office/powerpoint/2010/main" val="266703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Circumstances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609600" y="1682737"/>
            <a:ext cx="10972800" cy="1371233"/>
          </a:xfrm>
        </p:spPr>
        <p:txBody>
          <a:bodyPr/>
          <a:lstStyle/>
          <a:p>
            <a:pPr defTabSz="914400" eaLnBrk="1" fontAlgn="auto" hangingPunct="1">
              <a:spcBef>
                <a:spcPts val="0"/>
              </a:spcBef>
              <a:spcAft>
                <a:spcPts val="0"/>
              </a:spcAft>
              <a:defRPr/>
            </a:pPr>
            <a:r>
              <a:rPr lang="en-US" sz="2400" dirty="0" smtClean="0"/>
              <a:t>Used </a:t>
            </a:r>
            <a:r>
              <a:rPr lang="en-US" sz="2400" dirty="0"/>
              <a:t>to report changes in individual </a:t>
            </a:r>
            <a:r>
              <a:rPr lang="en-US" sz="2400" dirty="0" smtClean="0"/>
              <a:t>client’s circumstances </a:t>
            </a:r>
          </a:p>
          <a:p>
            <a:pPr defTabSz="914400" eaLnBrk="1" fontAlgn="auto" hangingPunct="1">
              <a:spcBef>
                <a:spcPts val="0"/>
              </a:spcBef>
              <a:spcAft>
                <a:spcPts val="0"/>
              </a:spcAft>
              <a:defRPr/>
            </a:pPr>
            <a:r>
              <a:rPr lang="en-US" sz="2400" dirty="0" smtClean="0"/>
              <a:t>Uses a 5-point rating scale: </a:t>
            </a:r>
          </a:p>
          <a:p>
            <a:pPr marL="457200" lvl="1" indent="0" algn="ctr" defTabSz="914400" eaLnBrk="1" fontAlgn="auto" hangingPunct="1">
              <a:spcBef>
                <a:spcPts val="0"/>
              </a:spcBef>
              <a:spcAft>
                <a:spcPts val="0"/>
              </a:spcAft>
              <a:buNone/>
              <a:defRPr/>
            </a:pPr>
            <a:r>
              <a:rPr lang="en-US" sz="2400" dirty="0" smtClean="0"/>
              <a:t>very poor – poor – moderate – good – very good</a:t>
            </a:r>
            <a:endParaRPr lang="en-US" sz="2400" dirty="0"/>
          </a:p>
          <a:p>
            <a:pPr marL="0" lvl="0" indent="0" defTabSz="914400" eaLnBrk="1" fontAlgn="auto" hangingPunct="1">
              <a:spcBef>
                <a:spcPts val="0"/>
              </a:spcBef>
              <a:spcAft>
                <a:spcPts val="0"/>
              </a:spcAft>
              <a:buNone/>
              <a:defRPr/>
            </a:pPr>
            <a:endParaRPr lang="en-US" dirty="0"/>
          </a:p>
          <a:p>
            <a:endParaRPr lang="en-US" dirty="0" smtClean="0"/>
          </a:p>
          <a:p>
            <a:pPr marL="0" indent="0">
              <a:buNone/>
            </a:pPr>
            <a:endParaRPr lang="en-AU" sz="2800" dirty="0"/>
          </a:p>
          <a:p>
            <a:pPr marL="0" indent="0">
              <a:buNone/>
            </a:pPr>
            <a:endParaRPr lang="en-AU" dirty="0"/>
          </a:p>
          <a:p>
            <a:pPr marL="0" indent="0">
              <a:buNone/>
            </a:pPr>
            <a:endParaRPr lang="en-US" dirty="0" smtClean="0"/>
          </a:p>
        </p:txBody>
      </p:sp>
      <p:sp>
        <p:nvSpPr>
          <p:cNvPr id="7" name="Rounded Rectangle 6"/>
          <p:cNvSpPr/>
          <p:nvPr/>
        </p:nvSpPr>
        <p:spPr>
          <a:xfrm>
            <a:off x="397165" y="3161340"/>
            <a:ext cx="9051636" cy="2863515"/>
          </a:xfrm>
          <a:prstGeom prst="roundRect">
            <a:avLst>
              <a:gd name="adj" fmla="val 1330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896253" y="3244862"/>
            <a:ext cx="4333799" cy="2554545"/>
          </a:xfrm>
          <a:prstGeom prst="rect">
            <a:avLst/>
          </a:prstGeom>
          <a:noFill/>
        </p:spPr>
        <p:txBody>
          <a:bodyPr wrap="square" rtlCol="0">
            <a:spAutoFit/>
          </a:bodyPr>
          <a:lstStyle/>
          <a:p>
            <a:pPr lvl="0"/>
            <a:r>
              <a:rPr lang="en-US" sz="2400" dirty="0" smtClean="0"/>
              <a:t>11 Domains:</a:t>
            </a:r>
          </a:p>
          <a:p>
            <a:endParaRPr lang="en-AU" sz="1000" dirty="0" smtClean="0"/>
          </a:p>
          <a:p>
            <a:pPr marL="285750" indent="-285750">
              <a:buFont typeface="Arial" panose="020B0604020202020204" pitchFamily="34" charset="0"/>
              <a:buChar char="•"/>
            </a:pPr>
            <a:r>
              <a:rPr lang="en-AU" dirty="0" smtClean="0"/>
              <a:t>Physical health						</a:t>
            </a:r>
            <a:endParaRPr lang="en-AU" dirty="0"/>
          </a:p>
          <a:p>
            <a:pPr marL="285750" indent="-285750">
              <a:buFont typeface="Arial" panose="020B0604020202020204" pitchFamily="34" charset="0"/>
              <a:buChar char="•"/>
            </a:pPr>
            <a:r>
              <a:rPr lang="en-AU" dirty="0"/>
              <a:t>Mental health, wellbeing and self-care</a:t>
            </a:r>
          </a:p>
          <a:p>
            <a:pPr marL="285750" indent="-285750">
              <a:buFont typeface="Arial" panose="020B0604020202020204" pitchFamily="34" charset="0"/>
              <a:buChar char="•"/>
            </a:pPr>
            <a:r>
              <a:rPr lang="en-AU" dirty="0"/>
              <a:t>Personal and family safety</a:t>
            </a:r>
          </a:p>
          <a:p>
            <a:pPr marL="285750" indent="-285750">
              <a:buFont typeface="Arial" panose="020B0604020202020204" pitchFamily="34" charset="0"/>
              <a:buChar char="•"/>
            </a:pPr>
            <a:r>
              <a:rPr lang="en-AU" dirty="0"/>
              <a:t>Age-appropriate development</a:t>
            </a:r>
          </a:p>
          <a:p>
            <a:pPr marL="285750" indent="-285750">
              <a:buFont typeface="Arial" panose="020B0604020202020204" pitchFamily="34" charset="0"/>
              <a:buChar char="•"/>
            </a:pPr>
            <a:r>
              <a:rPr lang="en-AU" dirty="0"/>
              <a:t>Community participation and networks</a:t>
            </a:r>
          </a:p>
          <a:p>
            <a:pPr marL="285750" indent="-285750">
              <a:buFont typeface="Arial" panose="020B0604020202020204" pitchFamily="34" charset="0"/>
              <a:buChar char="•"/>
            </a:pPr>
            <a:r>
              <a:rPr lang="en-AU" dirty="0"/>
              <a:t>Family </a:t>
            </a:r>
            <a:r>
              <a:rPr lang="en-AU" dirty="0" smtClean="0"/>
              <a:t>functioning</a:t>
            </a:r>
            <a:endParaRPr lang="en-AU" dirty="0"/>
          </a:p>
        </p:txBody>
      </p:sp>
      <p:sp>
        <p:nvSpPr>
          <p:cNvPr id="9" name="TextBox 8"/>
          <p:cNvSpPr txBox="1"/>
          <p:nvPr/>
        </p:nvSpPr>
        <p:spPr>
          <a:xfrm>
            <a:off x="5230052" y="3783470"/>
            <a:ext cx="4333799" cy="1477328"/>
          </a:xfrm>
          <a:prstGeom prst="rect">
            <a:avLst/>
          </a:prstGeom>
          <a:noFill/>
        </p:spPr>
        <p:txBody>
          <a:bodyPr wrap="square" rtlCol="0">
            <a:spAutoFit/>
          </a:bodyPr>
          <a:lstStyle/>
          <a:p>
            <a:pPr marL="285750" indent="-285750">
              <a:buFont typeface="Arial" panose="020B0604020202020204" pitchFamily="34" charset="0"/>
              <a:buChar char="•"/>
            </a:pPr>
            <a:r>
              <a:rPr lang="en-AU" dirty="0"/>
              <a:t>Financial resilience</a:t>
            </a:r>
          </a:p>
          <a:p>
            <a:pPr marL="285750" indent="-285750">
              <a:buFont typeface="Arial" panose="020B0604020202020204" pitchFamily="34" charset="0"/>
              <a:buChar char="•"/>
            </a:pPr>
            <a:r>
              <a:rPr lang="en-AU" dirty="0"/>
              <a:t>Employment</a:t>
            </a:r>
          </a:p>
          <a:p>
            <a:pPr marL="285750" indent="-285750">
              <a:buFont typeface="Arial" panose="020B0604020202020204" pitchFamily="34" charset="0"/>
              <a:buChar char="•"/>
            </a:pPr>
            <a:r>
              <a:rPr lang="en-AU" dirty="0"/>
              <a:t>Education and skills training</a:t>
            </a:r>
          </a:p>
          <a:p>
            <a:pPr marL="285750" indent="-285750">
              <a:buFont typeface="Arial" panose="020B0604020202020204" pitchFamily="34" charset="0"/>
              <a:buChar char="•"/>
            </a:pPr>
            <a:r>
              <a:rPr lang="en-AU" dirty="0"/>
              <a:t>Material wellbeing and necessities</a:t>
            </a:r>
          </a:p>
          <a:p>
            <a:pPr marL="285750" indent="-285750">
              <a:buFont typeface="Arial" panose="020B0604020202020204" pitchFamily="34" charset="0"/>
              <a:buChar char="•"/>
            </a:pPr>
            <a:r>
              <a:rPr lang="en-AU" dirty="0"/>
              <a:t>Housing</a:t>
            </a:r>
          </a:p>
        </p:txBody>
      </p:sp>
      <p:sp>
        <p:nvSpPr>
          <p:cNvPr id="2" name="Rectangle 1"/>
          <p:cNvSpPr/>
          <p:nvPr/>
        </p:nvSpPr>
        <p:spPr>
          <a:xfrm>
            <a:off x="9563851" y="3465095"/>
            <a:ext cx="2339391" cy="2334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Do not report outcomes for every domain. Choose the domains that are most relevant to the service you deliver.</a:t>
            </a:r>
            <a:endParaRPr lang="en-AU" dirty="0"/>
          </a:p>
        </p:txBody>
      </p:sp>
    </p:spTree>
    <p:extLst>
      <p:ext uri="{BB962C8B-B14F-4D97-AF65-F5344CB8AC3E}">
        <p14:creationId xmlns:p14="http://schemas.microsoft.com/office/powerpoint/2010/main" val="3423461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609600" y="1504314"/>
            <a:ext cx="10972800" cy="1593823"/>
          </a:xfrm>
        </p:spPr>
        <p:txBody>
          <a:bodyPr/>
          <a:lstStyle/>
          <a:p>
            <a:pPr defTabSz="914400" eaLnBrk="1" fontAlgn="auto" hangingPunct="1">
              <a:spcBef>
                <a:spcPts val="0"/>
              </a:spcBef>
              <a:spcAft>
                <a:spcPts val="0"/>
              </a:spcAft>
              <a:defRPr/>
            </a:pPr>
            <a:r>
              <a:rPr lang="en-US" sz="2800" dirty="0" smtClean="0"/>
              <a:t>Used </a:t>
            </a:r>
            <a:r>
              <a:rPr lang="en-US" sz="2800" dirty="0"/>
              <a:t>to </a:t>
            </a:r>
            <a:r>
              <a:rPr lang="en-US" sz="2800" dirty="0" smtClean="0"/>
              <a:t>report an individual client’s progress </a:t>
            </a:r>
            <a:r>
              <a:rPr lang="en-US" sz="2800" dirty="0"/>
              <a:t>in achieving specific </a:t>
            </a:r>
            <a:r>
              <a:rPr lang="en-US" sz="2800" dirty="0" smtClean="0"/>
              <a:t>goals</a:t>
            </a:r>
          </a:p>
          <a:p>
            <a:pPr defTabSz="914400" eaLnBrk="1" fontAlgn="auto" hangingPunct="1">
              <a:spcBef>
                <a:spcPts val="0"/>
              </a:spcBef>
              <a:spcAft>
                <a:spcPts val="0"/>
              </a:spcAft>
              <a:defRPr/>
            </a:pPr>
            <a:r>
              <a:rPr lang="en-US" sz="2800" dirty="0" smtClean="0"/>
              <a:t>Uses a 5-point rating scale:</a:t>
            </a:r>
          </a:p>
          <a:p>
            <a:pPr marL="0" indent="0" defTabSz="914400" eaLnBrk="1" fontAlgn="auto" hangingPunct="1">
              <a:spcBef>
                <a:spcPts val="0"/>
              </a:spcBef>
              <a:spcAft>
                <a:spcPts val="0"/>
              </a:spcAft>
              <a:buNone/>
              <a:defRPr/>
            </a:pPr>
            <a:r>
              <a:rPr lang="en-US" sz="2800" dirty="0"/>
              <a:t>	</a:t>
            </a:r>
            <a:r>
              <a:rPr lang="en-US" sz="2800" dirty="0" smtClean="0"/>
              <a:t>very poor – poor – moderate – good – very good</a:t>
            </a:r>
            <a:endParaRPr lang="en-US" sz="2800" dirty="0"/>
          </a:p>
          <a:p>
            <a:pPr marL="0" lvl="0" indent="0" defTabSz="914400" eaLnBrk="1" fontAlgn="auto" hangingPunct="1">
              <a:spcBef>
                <a:spcPts val="0"/>
              </a:spcBef>
              <a:spcAft>
                <a:spcPts val="0"/>
              </a:spcAft>
              <a:buNone/>
              <a:defRPr/>
            </a:pPr>
            <a:endParaRPr lang="en-US" dirty="0"/>
          </a:p>
          <a:p>
            <a:endParaRPr lang="en-US" dirty="0" smtClean="0"/>
          </a:p>
          <a:p>
            <a:pPr marL="0" indent="0">
              <a:buNone/>
            </a:pPr>
            <a:endParaRPr lang="en-AU" sz="2800" dirty="0"/>
          </a:p>
          <a:p>
            <a:pPr marL="0" indent="0">
              <a:buNone/>
            </a:pPr>
            <a:endParaRPr lang="en-AU" dirty="0"/>
          </a:p>
          <a:p>
            <a:pPr marL="0" indent="0">
              <a:buNone/>
            </a:pPr>
            <a:endParaRPr lang="en-US" dirty="0" smtClean="0"/>
          </a:p>
        </p:txBody>
      </p:sp>
      <p:sp>
        <p:nvSpPr>
          <p:cNvPr id="7" name="Rounded Rectangle 6"/>
          <p:cNvSpPr/>
          <p:nvPr/>
        </p:nvSpPr>
        <p:spPr>
          <a:xfrm>
            <a:off x="2851727" y="3601609"/>
            <a:ext cx="5594442" cy="2760387"/>
          </a:xfrm>
          <a:prstGeom prst="roundRect">
            <a:avLst>
              <a:gd name="adj" fmla="val 15486"/>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a:t>6 Domains:</a:t>
            </a:r>
          </a:p>
          <a:p>
            <a:pPr lvl="0"/>
            <a:endParaRPr lang="en-US" sz="800" dirty="0"/>
          </a:p>
          <a:p>
            <a:pPr marL="285750" indent="-285750">
              <a:buFont typeface="Arial" panose="020B0604020202020204" pitchFamily="34" charset="0"/>
              <a:buChar char="•"/>
            </a:pPr>
            <a:r>
              <a:rPr lang="en-AU" dirty="0"/>
              <a:t>Knowledge and access to information</a:t>
            </a:r>
          </a:p>
          <a:p>
            <a:pPr marL="285750" indent="-285750">
              <a:buFont typeface="Arial" panose="020B0604020202020204" pitchFamily="34" charset="0"/>
              <a:buChar char="•"/>
            </a:pPr>
            <a:r>
              <a:rPr lang="en-AU" dirty="0"/>
              <a:t>Skills</a:t>
            </a:r>
          </a:p>
          <a:p>
            <a:pPr marL="285750" indent="-285750">
              <a:buFont typeface="Arial" panose="020B0604020202020204" pitchFamily="34" charset="0"/>
              <a:buChar char="•"/>
            </a:pPr>
            <a:r>
              <a:rPr lang="en-AU" dirty="0"/>
              <a:t>Behaviours</a:t>
            </a:r>
          </a:p>
          <a:p>
            <a:pPr marL="285750" indent="-285750">
              <a:buFont typeface="Arial" panose="020B0604020202020204" pitchFamily="34" charset="0"/>
              <a:buChar char="•"/>
            </a:pPr>
            <a:r>
              <a:rPr lang="en-AU" dirty="0"/>
              <a:t>Empowerment, choice and control to make own decisions</a:t>
            </a:r>
          </a:p>
          <a:p>
            <a:pPr marL="285750" indent="-285750">
              <a:buFont typeface="Arial" panose="020B0604020202020204" pitchFamily="34" charset="0"/>
              <a:buChar char="•"/>
            </a:pPr>
            <a:r>
              <a:rPr lang="en-AU" dirty="0"/>
              <a:t>Engagement with support services</a:t>
            </a:r>
          </a:p>
          <a:p>
            <a:pPr marL="285750" indent="-285750">
              <a:buFont typeface="Arial" panose="020B0604020202020204" pitchFamily="34" charset="0"/>
              <a:buChar char="•"/>
            </a:pPr>
            <a:r>
              <a:rPr lang="en-AU" dirty="0"/>
              <a:t>Impact of immediate crisis</a:t>
            </a:r>
          </a:p>
        </p:txBody>
      </p:sp>
      <p:sp>
        <p:nvSpPr>
          <p:cNvPr id="8" name="Rectangle 7"/>
          <p:cNvSpPr/>
          <p:nvPr/>
        </p:nvSpPr>
        <p:spPr>
          <a:xfrm>
            <a:off x="8743475" y="3814646"/>
            <a:ext cx="2339391" cy="2334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Do not report outcomes for every domain. Only use the domains that are relevant to your clients needs and the service they receive.</a:t>
            </a:r>
            <a:endParaRPr lang="en-AU" dirty="0"/>
          </a:p>
        </p:txBody>
      </p:sp>
    </p:spTree>
    <p:extLst>
      <p:ext uri="{BB962C8B-B14F-4D97-AF65-F5344CB8AC3E}">
        <p14:creationId xmlns:p14="http://schemas.microsoft.com/office/powerpoint/2010/main" val="1929854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Satisfaction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609600" y="1793072"/>
            <a:ext cx="10972800" cy="1991699"/>
          </a:xfrm>
        </p:spPr>
        <p:txBody>
          <a:bodyPr/>
          <a:lstStyle/>
          <a:p>
            <a:pPr defTabSz="914400" eaLnBrk="1" fontAlgn="auto" hangingPunct="1">
              <a:spcBef>
                <a:spcPts val="0"/>
              </a:spcBef>
              <a:spcAft>
                <a:spcPts val="0"/>
              </a:spcAft>
              <a:defRPr/>
            </a:pPr>
            <a:r>
              <a:rPr lang="en-US" sz="2800" dirty="0" smtClean="0"/>
              <a:t>Used </a:t>
            </a:r>
            <a:r>
              <a:rPr lang="en-US" sz="2800" dirty="0"/>
              <a:t>to </a:t>
            </a:r>
            <a:r>
              <a:rPr lang="en-US" sz="2800" dirty="0" smtClean="0"/>
              <a:t>report if an </a:t>
            </a:r>
            <a:r>
              <a:rPr lang="en-US" sz="2800" dirty="0"/>
              <a:t>individual client is satisfied with the service they received</a:t>
            </a:r>
            <a:r>
              <a:rPr lang="en-US" sz="2800" dirty="0" smtClean="0"/>
              <a:t>.</a:t>
            </a:r>
          </a:p>
          <a:p>
            <a:pPr defTabSz="914400" eaLnBrk="1" fontAlgn="auto" hangingPunct="1">
              <a:spcBef>
                <a:spcPts val="0"/>
              </a:spcBef>
              <a:spcAft>
                <a:spcPts val="0"/>
              </a:spcAft>
              <a:defRPr/>
            </a:pPr>
            <a:r>
              <a:rPr lang="en-US" sz="2800" dirty="0" smtClean="0"/>
              <a:t>Uses a 5-point rating scale:</a:t>
            </a:r>
          </a:p>
          <a:p>
            <a:pPr marL="457200" lvl="1" indent="0" defTabSz="914400" eaLnBrk="1" fontAlgn="auto" hangingPunct="1">
              <a:spcBef>
                <a:spcPts val="0"/>
              </a:spcBef>
              <a:spcAft>
                <a:spcPts val="0"/>
              </a:spcAft>
              <a:buNone/>
              <a:defRPr/>
            </a:pPr>
            <a:r>
              <a:rPr lang="en-US" sz="2400" dirty="0" smtClean="0"/>
              <a:t>Disagree – tend to disagree – neither – tend to agree – Agree</a:t>
            </a:r>
          </a:p>
          <a:p>
            <a:pPr marL="0" indent="0">
              <a:buNone/>
            </a:pPr>
            <a:endParaRPr lang="en-AU" sz="2800" dirty="0"/>
          </a:p>
          <a:p>
            <a:pPr marL="0" indent="0">
              <a:buNone/>
            </a:pPr>
            <a:endParaRPr lang="en-AU" dirty="0"/>
          </a:p>
          <a:p>
            <a:pPr marL="0" indent="0">
              <a:buNone/>
            </a:pPr>
            <a:endParaRPr lang="en-US" dirty="0" smtClean="0"/>
          </a:p>
        </p:txBody>
      </p:sp>
      <p:sp>
        <p:nvSpPr>
          <p:cNvPr id="7" name="Rounded Rectangle 6"/>
          <p:cNvSpPr/>
          <p:nvPr/>
        </p:nvSpPr>
        <p:spPr>
          <a:xfrm>
            <a:off x="2055739" y="3868973"/>
            <a:ext cx="7223728" cy="2111028"/>
          </a:xfrm>
          <a:prstGeom prst="roundRect">
            <a:avLst>
              <a:gd name="adj" fmla="val 1330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8" name="TextBox 7"/>
          <p:cNvSpPr txBox="1"/>
          <p:nvPr/>
        </p:nvSpPr>
        <p:spPr>
          <a:xfrm>
            <a:off x="2553652" y="4174500"/>
            <a:ext cx="6227902" cy="1415772"/>
          </a:xfrm>
          <a:prstGeom prst="rect">
            <a:avLst/>
          </a:prstGeom>
          <a:noFill/>
        </p:spPr>
        <p:txBody>
          <a:bodyPr wrap="square" rtlCol="0">
            <a:spAutoFit/>
          </a:bodyPr>
          <a:lstStyle/>
          <a:p>
            <a:pPr lvl="0"/>
            <a:r>
              <a:rPr lang="en-US" sz="2400" dirty="0" smtClean="0"/>
              <a:t>3 Domains:</a:t>
            </a:r>
          </a:p>
          <a:p>
            <a:pPr lvl="0"/>
            <a:endParaRPr lang="en-US" sz="800" dirty="0" smtClean="0"/>
          </a:p>
          <a:p>
            <a:pPr marL="285750" indent="-285750">
              <a:buFont typeface="Arial" panose="020B0604020202020204" pitchFamily="34" charset="0"/>
              <a:buChar char="•"/>
            </a:pPr>
            <a:r>
              <a:rPr lang="en-AU" dirty="0"/>
              <a:t>The </a:t>
            </a:r>
            <a:r>
              <a:rPr lang="en-AU" dirty="0" smtClean="0"/>
              <a:t>service </a:t>
            </a:r>
            <a:r>
              <a:rPr lang="en-AU" dirty="0"/>
              <a:t>listened to me and understood my issues</a:t>
            </a:r>
          </a:p>
          <a:p>
            <a:pPr marL="285750" indent="-285750">
              <a:buFont typeface="Arial" panose="020B0604020202020204" pitchFamily="34" charset="0"/>
              <a:buChar char="•"/>
            </a:pPr>
            <a:r>
              <a:rPr lang="en-AU" dirty="0"/>
              <a:t>I am satisfied with the services I have received</a:t>
            </a:r>
          </a:p>
          <a:p>
            <a:pPr marL="285750" indent="-285750">
              <a:buFont typeface="Arial" panose="020B0604020202020204" pitchFamily="34" charset="0"/>
              <a:buChar char="•"/>
            </a:pPr>
            <a:r>
              <a:rPr lang="en-AU" dirty="0"/>
              <a:t>I am better able to deal with the issues I sought help </a:t>
            </a:r>
            <a:r>
              <a:rPr lang="en-AU" dirty="0" smtClean="0"/>
              <a:t>with</a:t>
            </a:r>
            <a:endParaRPr lang="en-AU" dirty="0"/>
          </a:p>
        </p:txBody>
      </p:sp>
    </p:spTree>
    <p:extLst>
      <p:ext uri="{BB962C8B-B14F-4D97-AF65-F5344CB8AC3E}">
        <p14:creationId xmlns:p14="http://schemas.microsoft.com/office/powerpoint/2010/main" val="247048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4589" y="6063916"/>
            <a:ext cx="2422358" cy="7940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0775445"/>
              </p:ext>
            </p:extLst>
          </p:nvPr>
        </p:nvGraphicFramePr>
        <p:xfrm>
          <a:off x="609600" y="1600201"/>
          <a:ext cx="10972800" cy="353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Using SCORE to report outcomes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Left Brace 6"/>
          <p:cNvSpPr/>
          <p:nvPr/>
        </p:nvSpPr>
        <p:spPr>
          <a:xfrm rot="16200000">
            <a:off x="3687904" y="1269111"/>
            <a:ext cx="898362" cy="743997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8" name="Left Brace 7"/>
          <p:cNvSpPr/>
          <p:nvPr/>
        </p:nvSpPr>
        <p:spPr>
          <a:xfrm rot="16200000">
            <a:off x="9440331" y="3149154"/>
            <a:ext cx="898363" cy="3679885"/>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AU"/>
          </a:p>
        </p:txBody>
      </p:sp>
      <p:sp>
        <p:nvSpPr>
          <p:cNvPr id="9" name="Rectangle 8"/>
          <p:cNvSpPr/>
          <p:nvPr/>
        </p:nvSpPr>
        <p:spPr>
          <a:xfrm>
            <a:off x="8277726" y="5549395"/>
            <a:ext cx="3304674" cy="8625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Use 1, 2 or 3 of these domains to report client satisfaction</a:t>
            </a:r>
            <a:endParaRPr lang="en-AU" dirty="0"/>
          </a:p>
        </p:txBody>
      </p:sp>
      <p:sp>
        <p:nvSpPr>
          <p:cNvPr id="10" name="Rectangle 9"/>
          <p:cNvSpPr/>
          <p:nvPr/>
        </p:nvSpPr>
        <p:spPr>
          <a:xfrm>
            <a:off x="417101" y="5538250"/>
            <a:ext cx="7439966" cy="9736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Only choose domains that are directly relevant to the service you delivered. </a:t>
            </a:r>
            <a:r>
              <a:rPr lang="en-US" dirty="0"/>
              <a:t>Use any combination of these domains to report the impact of your service. </a:t>
            </a:r>
            <a:endParaRPr lang="en-AU" dirty="0"/>
          </a:p>
        </p:txBody>
      </p:sp>
    </p:spTree>
    <p:extLst>
      <p:ext uri="{BB962C8B-B14F-4D97-AF65-F5344CB8AC3E}">
        <p14:creationId xmlns:p14="http://schemas.microsoft.com/office/powerpoint/2010/main" val="3022982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use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Diagram 1"/>
          <p:cNvGraphicFramePr/>
          <p:nvPr>
            <p:extLst>
              <p:ext uri="{D42A27DB-BD31-4B8C-83A1-F6EECF244321}">
                <p14:modId xmlns:p14="http://schemas.microsoft.com/office/powerpoint/2010/main" val="1593449284"/>
              </p:ext>
            </p:extLst>
          </p:nvPr>
        </p:nvGraphicFramePr>
        <p:xfrm>
          <a:off x="1339961" y="1607776"/>
          <a:ext cx="9361906"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219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Identify your client outcomes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TextBox 5"/>
          <p:cNvSpPr txBox="1"/>
          <p:nvPr/>
        </p:nvSpPr>
        <p:spPr>
          <a:xfrm>
            <a:off x="227718" y="1574044"/>
            <a:ext cx="4698190" cy="4401205"/>
          </a:xfrm>
          <a:prstGeom prst="rect">
            <a:avLst/>
          </a:prstGeom>
          <a:noFill/>
        </p:spPr>
        <p:txBody>
          <a:bodyPr wrap="square" rtlCol="0">
            <a:spAutoFit/>
          </a:bodyPr>
          <a:lstStyle/>
          <a:p>
            <a:pPr marL="571500" lvl="0" indent="-571500">
              <a:buFont typeface="Arial" panose="020B0604020202020204" pitchFamily="34" charset="0"/>
              <a:buChar char="•"/>
            </a:pPr>
            <a:r>
              <a:rPr lang="en-US" sz="2000" dirty="0" smtClean="0"/>
              <a:t>What is the purpose of your activity?</a:t>
            </a:r>
          </a:p>
          <a:p>
            <a:pPr marL="571500" lvl="0" indent="-571500">
              <a:buFont typeface="Arial" panose="020B0604020202020204" pitchFamily="34" charset="0"/>
              <a:buChar char="•"/>
            </a:pPr>
            <a:r>
              <a:rPr lang="en-US" sz="2000" dirty="0" smtClean="0"/>
              <a:t>What change do you expect to see in your clients?</a:t>
            </a:r>
          </a:p>
          <a:p>
            <a:pPr marL="571500" lvl="0" indent="-571500">
              <a:buFont typeface="Arial" panose="020B0604020202020204" pitchFamily="34" charset="0"/>
              <a:buChar char="•"/>
            </a:pPr>
            <a:r>
              <a:rPr lang="en-US" sz="2000" dirty="0" smtClean="0"/>
              <a:t>Identify:</a:t>
            </a:r>
          </a:p>
          <a:p>
            <a:pPr marL="1028700" lvl="1" indent="-571500">
              <a:buFont typeface="Arial" panose="020B0604020202020204" pitchFamily="34" charset="0"/>
              <a:buChar char="•"/>
            </a:pPr>
            <a:r>
              <a:rPr lang="en-US" sz="2000" dirty="0" smtClean="0"/>
              <a:t>NSW Human Services Outcomes Framework domain(s)</a:t>
            </a:r>
          </a:p>
          <a:p>
            <a:pPr marL="1028700" lvl="1" indent="-571500">
              <a:buFont typeface="Arial" panose="020B0604020202020204" pitchFamily="34" charset="0"/>
              <a:buChar char="•"/>
            </a:pPr>
            <a:r>
              <a:rPr lang="en-US" sz="2000" dirty="0" smtClean="0"/>
              <a:t>TEI Program Client outcome(s)</a:t>
            </a:r>
          </a:p>
          <a:p>
            <a:pPr marL="1028700" lvl="1" indent="-571500">
              <a:buFont typeface="Arial" panose="020B0604020202020204" pitchFamily="34" charset="0"/>
              <a:buChar char="•"/>
            </a:pPr>
            <a:r>
              <a:rPr lang="en-US" sz="2000" dirty="0" smtClean="0"/>
              <a:t>Service level outcome</a:t>
            </a:r>
          </a:p>
          <a:p>
            <a:pPr marL="571500" indent="-571500">
              <a:buFont typeface="Arial" panose="020B0604020202020204" pitchFamily="34" charset="0"/>
              <a:buChar char="•"/>
            </a:pPr>
            <a:r>
              <a:rPr lang="en-US" sz="2000" dirty="0" smtClean="0"/>
              <a:t>The outcomes you identify will depend on the specific activity you deliver.</a:t>
            </a:r>
          </a:p>
        </p:txBody>
      </p:sp>
      <p:sp>
        <p:nvSpPr>
          <p:cNvPr id="22" name="Rounded Rectangle 8">
            <a:extLst>
              <a:ext uri="{FF2B5EF4-FFF2-40B4-BE49-F238E27FC236}">
                <a16:creationId xmlns:a16="http://schemas.microsoft.com/office/drawing/2014/main" id="{E78A7EFC-7EE4-43A4-987D-84A4E8B8D8ED}"/>
              </a:ext>
            </a:extLst>
          </p:cNvPr>
          <p:cNvSpPr/>
          <p:nvPr/>
        </p:nvSpPr>
        <p:spPr>
          <a:xfrm rot="16200000">
            <a:off x="15531800" y="1928570"/>
            <a:ext cx="1036800" cy="6479136"/>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2060"/>
                </a:solidFill>
              </a:rPr>
              <a:t>Specific client outcome</a:t>
            </a:r>
            <a:endParaRPr lang="en-AU" sz="1200" dirty="0">
              <a:solidFill>
                <a:srgbClr val="002060"/>
              </a:solidFill>
            </a:endParaRPr>
          </a:p>
        </p:txBody>
      </p:sp>
      <p:sp>
        <p:nvSpPr>
          <p:cNvPr id="23" name="Rounded Rectangle 5">
            <a:extLst>
              <a:ext uri="{FF2B5EF4-FFF2-40B4-BE49-F238E27FC236}">
                <a16:creationId xmlns:a16="http://schemas.microsoft.com/office/drawing/2014/main" id="{B34F2F44-A8C9-44FA-B221-D0287DBCF2A2}"/>
              </a:ext>
            </a:extLst>
          </p:cNvPr>
          <p:cNvSpPr/>
          <p:nvPr/>
        </p:nvSpPr>
        <p:spPr>
          <a:xfrm rot="16200000">
            <a:off x="15440725" y="677930"/>
            <a:ext cx="1218948" cy="6479137"/>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rgbClr val="002060"/>
                </a:solidFill>
              </a:rPr>
              <a:t>TEI Program Client Outcome</a:t>
            </a:r>
            <a:endParaRPr lang="en-AU" sz="1100" dirty="0">
              <a:solidFill>
                <a:srgbClr val="002060"/>
              </a:solidFill>
            </a:endParaRPr>
          </a:p>
        </p:txBody>
      </p:sp>
      <p:sp>
        <p:nvSpPr>
          <p:cNvPr id="24" name="Rounded Rectangle 2">
            <a:extLst>
              <a:ext uri="{FF2B5EF4-FFF2-40B4-BE49-F238E27FC236}">
                <a16:creationId xmlns:a16="http://schemas.microsoft.com/office/drawing/2014/main" id="{95618EBD-5E42-43BD-85B8-ABA91C3B3AF2}"/>
              </a:ext>
            </a:extLst>
          </p:cNvPr>
          <p:cNvSpPr/>
          <p:nvPr/>
        </p:nvSpPr>
        <p:spPr>
          <a:xfrm rot="16200000">
            <a:off x="15531093" y="-568788"/>
            <a:ext cx="1038203" cy="6479136"/>
          </a:xfrm>
          <a:prstGeom prst="roundRect">
            <a:avLst>
              <a:gd name="adj" fmla="val 6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002060"/>
                </a:solidFill>
              </a:rPr>
              <a:t>HSOF Domain</a:t>
            </a:r>
            <a:endParaRPr lang="en-AU" dirty="0">
              <a:solidFill>
                <a:srgbClr val="002060"/>
              </a:solidFill>
            </a:endParaRPr>
          </a:p>
        </p:txBody>
      </p:sp>
      <p:grpSp>
        <p:nvGrpSpPr>
          <p:cNvPr id="30" name="Group 29"/>
          <p:cNvGrpSpPr/>
          <p:nvPr/>
        </p:nvGrpSpPr>
        <p:grpSpPr>
          <a:xfrm>
            <a:off x="13512261" y="2234689"/>
            <a:ext cx="1755532" cy="877766"/>
            <a:chOff x="479" y="524973"/>
            <a:chExt cx="1755532" cy="877766"/>
          </a:xfrm>
        </p:grpSpPr>
        <p:sp>
          <p:nvSpPr>
            <p:cNvPr id="31" name="Rounded Rectangle 30"/>
            <p:cNvSpPr/>
            <p:nvPr/>
          </p:nvSpPr>
          <p:spPr>
            <a:xfrm>
              <a:off x="479" y="524973"/>
              <a:ext cx="1755532" cy="877766"/>
            </a:xfrm>
            <a:prstGeom prst="roundRect">
              <a:avLst>
                <a:gd name="adj" fmla="val 10000"/>
              </a:avLst>
            </a:prstGeom>
            <a:solidFill>
              <a:srgbClr val="FFCE3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4"/>
            <p:cNvSpPr txBox="1"/>
            <p:nvPr/>
          </p:nvSpPr>
          <p:spPr>
            <a:xfrm>
              <a:off x="26188"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Social and Community</a:t>
              </a:r>
              <a:endParaRPr lang="en-US" sz="1500" kern="1200" dirty="0">
                <a:solidFill>
                  <a:schemeClr val="tx1"/>
                </a:solidFill>
              </a:endParaRPr>
            </a:p>
          </p:txBody>
        </p:sp>
      </p:grpSp>
      <p:grpSp>
        <p:nvGrpSpPr>
          <p:cNvPr id="33" name="Group 32"/>
          <p:cNvGrpSpPr/>
          <p:nvPr/>
        </p:nvGrpSpPr>
        <p:grpSpPr>
          <a:xfrm>
            <a:off x="15496425" y="2234689"/>
            <a:ext cx="1755532" cy="877766"/>
            <a:chOff x="479" y="1534404"/>
            <a:chExt cx="1755532" cy="877766"/>
          </a:xfrm>
        </p:grpSpPr>
        <p:sp>
          <p:nvSpPr>
            <p:cNvPr id="34" name="Rounded Rectangle 33"/>
            <p:cNvSpPr/>
            <p:nvPr/>
          </p:nvSpPr>
          <p:spPr>
            <a:xfrm>
              <a:off x="479" y="1534404"/>
              <a:ext cx="1755532" cy="877766"/>
            </a:xfrm>
            <a:prstGeom prst="roundRect">
              <a:avLst>
                <a:gd name="adj" fmla="val 10000"/>
              </a:avLst>
            </a:prstGeom>
            <a:solidFill>
              <a:srgbClr val="DD3F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txBox="1"/>
            <p:nvPr/>
          </p:nvSpPr>
          <p:spPr>
            <a:xfrm>
              <a:off x="26188" y="1560113"/>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Education and Skills</a:t>
              </a:r>
              <a:endParaRPr lang="en-US" sz="1500" kern="1200" dirty="0">
                <a:solidFill>
                  <a:schemeClr val="tx1"/>
                </a:solidFill>
              </a:endParaRPr>
            </a:p>
          </p:txBody>
        </p:sp>
      </p:grpSp>
      <p:grpSp>
        <p:nvGrpSpPr>
          <p:cNvPr id="36" name="Group 35"/>
          <p:cNvGrpSpPr/>
          <p:nvPr/>
        </p:nvGrpSpPr>
        <p:grpSpPr>
          <a:xfrm>
            <a:off x="17415438" y="2233222"/>
            <a:ext cx="1755532" cy="877766"/>
            <a:chOff x="479" y="2543835"/>
            <a:chExt cx="1755532" cy="877766"/>
          </a:xfrm>
        </p:grpSpPr>
        <p:sp>
          <p:nvSpPr>
            <p:cNvPr id="37" name="Rounded Rectangle 36"/>
            <p:cNvSpPr/>
            <p:nvPr/>
          </p:nvSpPr>
          <p:spPr>
            <a:xfrm>
              <a:off x="479" y="2543835"/>
              <a:ext cx="1755532" cy="877766"/>
            </a:xfrm>
            <a:prstGeom prst="roundRect">
              <a:avLst>
                <a:gd name="adj" fmla="val 10000"/>
              </a:avLst>
            </a:prstGeom>
            <a:solidFill>
              <a:srgbClr val="E87C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ounded Rectangle 4"/>
            <p:cNvSpPr txBox="1"/>
            <p:nvPr/>
          </p:nvSpPr>
          <p:spPr>
            <a:xfrm>
              <a:off x="26188"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Safety</a:t>
              </a:r>
              <a:endParaRPr lang="en-US" sz="1500" kern="1200" dirty="0">
                <a:solidFill>
                  <a:schemeClr val="tx1"/>
                </a:solidFill>
              </a:endParaRPr>
            </a:p>
          </p:txBody>
        </p:sp>
      </p:grpSp>
      <p:grpSp>
        <p:nvGrpSpPr>
          <p:cNvPr id="39" name="Group 38"/>
          <p:cNvGrpSpPr/>
          <p:nvPr/>
        </p:nvGrpSpPr>
        <p:grpSpPr>
          <a:xfrm>
            <a:off x="13513906" y="3487005"/>
            <a:ext cx="1755532" cy="877766"/>
            <a:chOff x="2458224" y="524973"/>
            <a:chExt cx="1755532" cy="877766"/>
          </a:xfrm>
        </p:grpSpPr>
        <p:sp>
          <p:nvSpPr>
            <p:cNvPr id="40" name="Rounded Rectangle 39"/>
            <p:cNvSpPr/>
            <p:nvPr/>
          </p:nvSpPr>
          <p:spPr>
            <a:xfrm>
              <a:off x="2458224" y="524973"/>
              <a:ext cx="1755532" cy="877766"/>
            </a:xfrm>
            <a:prstGeom prst="roundRect">
              <a:avLst>
                <a:gd name="adj" fmla="val 10000"/>
              </a:avLst>
            </a:prstGeom>
            <a:solidFill>
              <a:srgbClr val="FFE7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2483933"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 sense of belonging to their community</a:t>
              </a:r>
              <a:endParaRPr lang="en-US" sz="1500" kern="1200" dirty="0">
                <a:solidFill>
                  <a:schemeClr val="tx1"/>
                </a:solidFill>
              </a:endParaRPr>
            </a:p>
          </p:txBody>
        </p:sp>
      </p:grpSp>
      <p:grpSp>
        <p:nvGrpSpPr>
          <p:cNvPr id="42" name="Group 41"/>
          <p:cNvGrpSpPr/>
          <p:nvPr/>
        </p:nvGrpSpPr>
        <p:grpSpPr>
          <a:xfrm>
            <a:off x="15497506" y="3486622"/>
            <a:ext cx="1755532" cy="877766"/>
            <a:chOff x="2458224" y="1534404"/>
            <a:chExt cx="1755532" cy="877766"/>
          </a:xfrm>
        </p:grpSpPr>
        <p:sp>
          <p:nvSpPr>
            <p:cNvPr id="43" name="Rounded Rectangle 42"/>
            <p:cNvSpPr/>
            <p:nvPr/>
          </p:nvSpPr>
          <p:spPr>
            <a:xfrm>
              <a:off x="2458224" y="1534404"/>
              <a:ext cx="1755532" cy="877766"/>
            </a:xfrm>
            <a:prstGeom prst="roundRect">
              <a:avLst>
                <a:gd name="adj" fmla="val 10000"/>
              </a:avLst>
            </a:prstGeom>
            <a:solidFill>
              <a:srgbClr val="EEA0B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4"/>
            <p:cNvSpPr txBox="1"/>
            <p:nvPr/>
          </p:nvSpPr>
          <p:spPr>
            <a:xfrm>
              <a:off x="2483933" y="1560113"/>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 school attendance and achievement</a:t>
              </a:r>
              <a:endParaRPr lang="en-US" sz="1500" kern="1200" dirty="0">
                <a:solidFill>
                  <a:schemeClr val="tx1"/>
                </a:solidFill>
              </a:endParaRPr>
            </a:p>
          </p:txBody>
        </p:sp>
      </p:grpSp>
      <p:grpSp>
        <p:nvGrpSpPr>
          <p:cNvPr id="45" name="Group 44"/>
          <p:cNvGrpSpPr/>
          <p:nvPr/>
        </p:nvGrpSpPr>
        <p:grpSpPr>
          <a:xfrm>
            <a:off x="17416306" y="3486622"/>
            <a:ext cx="1755532" cy="877766"/>
            <a:chOff x="2458224" y="2543835"/>
            <a:chExt cx="1755532" cy="877766"/>
          </a:xfrm>
        </p:grpSpPr>
        <p:sp>
          <p:nvSpPr>
            <p:cNvPr id="46" name="Rounded Rectangle 45"/>
            <p:cNvSpPr/>
            <p:nvPr/>
          </p:nvSpPr>
          <p:spPr>
            <a:xfrm>
              <a:off x="2458224" y="2543835"/>
              <a:ext cx="1755532" cy="877766"/>
            </a:xfrm>
            <a:prstGeom prst="roundRect">
              <a:avLst>
                <a:gd name="adj" fmla="val 10000"/>
              </a:avLst>
            </a:prstGeom>
            <a:solidFill>
              <a:srgbClr val="F4C3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4"/>
            <p:cNvSpPr txBox="1"/>
            <p:nvPr/>
          </p:nvSpPr>
          <p:spPr>
            <a:xfrm>
              <a:off x="2483933"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Reduced risk of entry into the child protection system</a:t>
              </a:r>
              <a:endParaRPr lang="en-US" sz="1500" kern="1200" dirty="0">
                <a:solidFill>
                  <a:schemeClr val="tx1"/>
                </a:solidFill>
              </a:endParaRPr>
            </a:p>
          </p:txBody>
        </p:sp>
      </p:grpSp>
      <p:grpSp>
        <p:nvGrpSpPr>
          <p:cNvPr id="48" name="Group 47"/>
          <p:cNvGrpSpPr/>
          <p:nvPr/>
        </p:nvGrpSpPr>
        <p:grpSpPr>
          <a:xfrm>
            <a:off x="13511619" y="4729254"/>
            <a:ext cx="1755532" cy="877766"/>
            <a:chOff x="4915969" y="524973"/>
            <a:chExt cx="1755532" cy="877766"/>
          </a:xfrm>
        </p:grpSpPr>
        <p:sp>
          <p:nvSpPr>
            <p:cNvPr id="49" name="Rounded Rectangle 48"/>
            <p:cNvSpPr/>
            <p:nvPr/>
          </p:nvSpPr>
          <p:spPr>
            <a:xfrm>
              <a:off x="4915969" y="524973"/>
              <a:ext cx="1755532" cy="877766"/>
            </a:xfrm>
            <a:prstGeom prst="roundRect">
              <a:avLst>
                <a:gd name="adj" fmla="val 10000"/>
              </a:avLst>
            </a:prstGeom>
            <a:solidFill>
              <a:srgbClr val="FFE7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4"/>
            <p:cNvSpPr txBox="1"/>
            <p:nvPr/>
          </p:nvSpPr>
          <p:spPr>
            <a:xfrm>
              <a:off x="4941678"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community connection</a:t>
              </a:r>
              <a:endParaRPr lang="en-US" sz="1500" kern="1200" dirty="0">
                <a:solidFill>
                  <a:schemeClr val="tx1"/>
                </a:solidFill>
              </a:endParaRPr>
            </a:p>
          </p:txBody>
        </p:sp>
      </p:grpSp>
      <p:grpSp>
        <p:nvGrpSpPr>
          <p:cNvPr id="51" name="Group 50"/>
          <p:cNvGrpSpPr/>
          <p:nvPr/>
        </p:nvGrpSpPr>
        <p:grpSpPr>
          <a:xfrm>
            <a:off x="15495219" y="4728515"/>
            <a:ext cx="1755532" cy="877766"/>
            <a:chOff x="4915969" y="1534404"/>
            <a:chExt cx="1755532" cy="877766"/>
          </a:xfrm>
        </p:grpSpPr>
        <p:sp>
          <p:nvSpPr>
            <p:cNvPr id="52" name="Rounded Rectangle 51"/>
            <p:cNvSpPr/>
            <p:nvPr/>
          </p:nvSpPr>
          <p:spPr>
            <a:xfrm>
              <a:off x="4915969" y="1534404"/>
              <a:ext cx="1755532" cy="877766"/>
            </a:xfrm>
            <a:prstGeom prst="roundRect">
              <a:avLst>
                <a:gd name="adj" fmla="val 10000"/>
              </a:avLst>
            </a:prstGeom>
            <a:solidFill>
              <a:srgbClr val="EEA0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4"/>
            <p:cNvSpPr txBox="1"/>
            <p:nvPr/>
          </p:nvSpPr>
          <p:spPr>
            <a:xfrm>
              <a:off x="4941678" y="1560113"/>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confidence when attending job interviews</a:t>
              </a:r>
              <a:endParaRPr lang="en-US" sz="1500" kern="1200" dirty="0">
                <a:solidFill>
                  <a:schemeClr val="tx1"/>
                </a:solidFill>
              </a:endParaRPr>
            </a:p>
          </p:txBody>
        </p:sp>
      </p:grpSp>
      <p:grpSp>
        <p:nvGrpSpPr>
          <p:cNvPr id="54" name="Group 53"/>
          <p:cNvGrpSpPr/>
          <p:nvPr/>
        </p:nvGrpSpPr>
        <p:grpSpPr>
          <a:xfrm>
            <a:off x="17414019" y="4728515"/>
            <a:ext cx="1755532" cy="877766"/>
            <a:chOff x="4915969" y="2543835"/>
            <a:chExt cx="1755532" cy="877766"/>
          </a:xfrm>
        </p:grpSpPr>
        <p:sp>
          <p:nvSpPr>
            <p:cNvPr id="55" name="Rounded Rectangle 54"/>
            <p:cNvSpPr/>
            <p:nvPr/>
          </p:nvSpPr>
          <p:spPr>
            <a:xfrm>
              <a:off x="4915969" y="2543835"/>
              <a:ext cx="1755532" cy="877766"/>
            </a:xfrm>
            <a:prstGeom prst="roundRect">
              <a:avLst>
                <a:gd name="adj" fmla="val 10000"/>
              </a:avLst>
            </a:prstGeom>
            <a:solidFill>
              <a:srgbClr val="F4C3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4"/>
            <p:cNvSpPr txBox="1"/>
            <p:nvPr/>
          </p:nvSpPr>
          <p:spPr>
            <a:xfrm>
              <a:off x="4941678"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Children are safe with their families</a:t>
              </a:r>
              <a:endParaRPr lang="en-US" sz="1500" kern="1200" dirty="0">
                <a:solidFill>
                  <a:schemeClr val="tx1"/>
                </a:solidFill>
              </a:endParaRPr>
            </a:p>
          </p:txBody>
        </p:sp>
      </p:grpSp>
      <p:cxnSp>
        <p:nvCxnSpPr>
          <p:cNvPr id="58" name="Straight Arrow Connector 57"/>
          <p:cNvCxnSpPr>
            <a:stCxn id="31" idx="2"/>
            <a:endCxn id="41" idx="0"/>
          </p:cNvCxnSpPr>
          <p:nvPr/>
        </p:nvCxnSpPr>
        <p:spPr>
          <a:xfrm>
            <a:off x="14390027" y="3112455"/>
            <a:ext cx="1645" cy="4002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Arrow Connector 58"/>
          <p:cNvCxnSpPr>
            <a:stCxn id="41" idx="2"/>
            <a:endCxn id="50" idx="0"/>
          </p:cNvCxnSpPr>
          <p:nvPr/>
        </p:nvCxnSpPr>
        <p:spPr>
          <a:xfrm flipH="1">
            <a:off x="14389385" y="4339062"/>
            <a:ext cx="2287" cy="41590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p:cNvCxnSpPr>
            <a:stCxn id="35" idx="2"/>
            <a:endCxn id="44" idx="0"/>
          </p:cNvCxnSpPr>
          <p:nvPr/>
        </p:nvCxnSpPr>
        <p:spPr>
          <a:xfrm>
            <a:off x="16374191" y="3086746"/>
            <a:ext cx="1081" cy="42558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p:cNvCxnSpPr>
            <a:stCxn id="46" idx="2"/>
            <a:endCxn id="56" idx="0"/>
          </p:cNvCxnSpPr>
          <p:nvPr/>
        </p:nvCxnSpPr>
        <p:spPr>
          <a:xfrm flipH="1">
            <a:off x="18291785" y="4364388"/>
            <a:ext cx="2287" cy="38983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p:cNvCxnSpPr>
            <a:stCxn id="38" idx="2"/>
            <a:endCxn id="46" idx="0"/>
          </p:cNvCxnSpPr>
          <p:nvPr/>
        </p:nvCxnSpPr>
        <p:spPr>
          <a:xfrm>
            <a:off x="18293204" y="3085279"/>
            <a:ext cx="868" cy="40134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p:cNvCxnSpPr>
            <a:stCxn id="43" idx="2"/>
            <a:endCxn id="53" idx="0"/>
          </p:cNvCxnSpPr>
          <p:nvPr/>
        </p:nvCxnSpPr>
        <p:spPr>
          <a:xfrm flipH="1">
            <a:off x="16372985" y="4364388"/>
            <a:ext cx="2287" cy="38983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5" name="Picture 74"/>
          <p:cNvPicPr>
            <a:picLocks noChangeAspect="1"/>
          </p:cNvPicPr>
          <p:nvPr/>
        </p:nvPicPr>
        <p:blipFill>
          <a:blip r:embed="rId3"/>
          <a:stretch>
            <a:fillRect/>
          </a:stretch>
        </p:blipFill>
        <p:spPr>
          <a:xfrm>
            <a:off x="5295677" y="1799680"/>
            <a:ext cx="5787189" cy="4180859"/>
          </a:xfrm>
          <a:prstGeom prst="rect">
            <a:avLst/>
          </a:prstGeom>
        </p:spPr>
      </p:pic>
    </p:spTree>
    <p:extLst>
      <p:ext uri="{BB962C8B-B14F-4D97-AF65-F5344CB8AC3E}">
        <p14:creationId xmlns:p14="http://schemas.microsoft.com/office/powerpoint/2010/main" val="1912105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Identify your client outcomes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TextBox 5"/>
          <p:cNvSpPr txBox="1"/>
          <p:nvPr/>
        </p:nvSpPr>
        <p:spPr>
          <a:xfrm>
            <a:off x="227718" y="1574044"/>
            <a:ext cx="4698190" cy="4401205"/>
          </a:xfrm>
          <a:prstGeom prst="rect">
            <a:avLst/>
          </a:prstGeom>
          <a:noFill/>
        </p:spPr>
        <p:txBody>
          <a:bodyPr wrap="square" rtlCol="0">
            <a:spAutoFit/>
          </a:bodyPr>
          <a:lstStyle/>
          <a:p>
            <a:pPr marL="571500" lvl="0" indent="-571500">
              <a:buFont typeface="Arial" panose="020B0604020202020204" pitchFamily="34" charset="0"/>
              <a:buChar char="•"/>
            </a:pPr>
            <a:r>
              <a:rPr lang="en-US" sz="2000" dirty="0" smtClean="0"/>
              <a:t>What is the purpose of your activity?</a:t>
            </a:r>
          </a:p>
          <a:p>
            <a:pPr marL="571500" lvl="0" indent="-571500">
              <a:buFont typeface="Arial" panose="020B0604020202020204" pitchFamily="34" charset="0"/>
              <a:buChar char="•"/>
            </a:pPr>
            <a:r>
              <a:rPr lang="en-US" sz="2000" dirty="0" smtClean="0"/>
              <a:t>What change do you expect to see in your clients?</a:t>
            </a:r>
          </a:p>
          <a:p>
            <a:pPr marL="571500" lvl="0" indent="-571500">
              <a:buFont typeface="Arial" panose="020B0604020202020204" pitchFamily="34" charset="0"/>
              <a:buChar char="•"/>
            </a:pPr>
            <a:r>
              <a:rPr lang="en-US" sz="2000" dirty="0" smtClean="0"/>
              <a:t>Identify:</a:t>
            </a:r>
          </a:p>
          <a:p>
            <a:pPr marL="1028700" lvl="1" indent="-571500">
              <a:buFont typeface="Arial" panose="020B0604020202020204" pitchFamily="34" charset="0"/>
              <a:buChar char="•"/>
            </a:pPr>
            <a:r>
              <a:rPr lang="en-US" sz="2000" dirty="0" smtClean="0"/>
              <a:t>NSW Human Services Outcomes Framework domain(s)</a:t>
            </a:r>
          </a:p>
          <a:p>
            <a:pPr marL="1028700" lvl="1" indent="-571500">
              <a:buFont typeface="Arial" panose="020B0604020202020204" pitchFamily="34" charset="0"/>
              <a:buChar char="•"/>
            </a:pPr>
            <a:r>
              <a:rPr lang="en-US" sz="2000" dirty="0" smtClean="0"/>
              <a:t>TEI Program Client outcome(s)</a:t>
            </a:r>
          </a:p>
          <a:p>
            <a:pPr marL="1028700" lvl="1" indent="-571500">
              <a:buFont typeface="Arial" panose="020B0604020202020204" pitchFamily="34" charset="0"/>
              <a:buChar char="•"/>
            </a:pPr>
            <a:r>
              <a:rPr lang="en-US" sz="2000" dirty="0" smtClean="0"/>
              <a:t>Service level outcome</a:t>
            </a:r>
          </a:p>
          <a:p>
            <a:pPr marL="571500" indent="-571500">
              <a:buFont typeface="Arial" panose="020B0604020202020204" pitchFamily="34" charset="0"/>
              <a:buChar char="•"/>
            </a:pPr>
            <a:r>
              <a:rPr lang="en-US" sz="2000" dirty="0" smtClean="0"/>
              <a:t>The outcomes you identify will depend on the specific activity you deliver.</a:t>
            </a:r>
          </a:p>
        </p:txBody>
      </p:sp>
      <p:sp>
        <p:nvSpPr>
          <p:cNvPr id="22" name="Rounded Rectangle 8">
            <a:extLst>
              <a:ext uri="{FF2B5EF4-FFF2-40B4-BE49-F238E27FC236}">
                <a16:creationId xmlns:a16="http://schemas.microsoft.com/office/drawing/2014/main" id="{E78A7EFC-7EE4-43A4-987D-84A4E8B8D8ED}"/>
              </a:ext>
            </a:extLst>
          </p:cNvPr>
          <p:cNvSpPr/>
          <p:nvPr/>
        </p:nvSpPr>
        <p:spPr>
          <a:xfrm rot="16200000">
            <a:off x="8020779" y="2317223"/>
            <a:ext cx="1036800" cy="6479136"/>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2060"/>
                </a:solidFill>
              </a:rPr>
              <a:t>Service level outcome</a:t>
            </a:r>
            <a:endParaRPr lang="en-AU" sz="1200" dirty="0">
              <a:solidFill>
                <a:srgbClr val="002060"/>
              </a:solidFill>
            </a:endParaRPr>
          </a:p>
        </p:txBody>
      </p:sp>
      <p:sp>
        <p:nvSpPr>
          <p:cNvPr id="23" name="Rounded Rectangle 5">
            <a:extLst>
              <a:ext uri="{FF2B5EF4-FFF2-40B4-BE49-F238E27FC236}">
                <a16:creationId xmlns:a16="http://schemas.microsoft.com/office/drawing/2014/main" id="{B34F2F44-A8C9-44FA-B221-D0287DBCF2A2}"/>
              </a:ext>
            </a:extLst>
          </p:cNvPr>
          <p:cNvSpPr/>
          <p:nvPr/>
        </p:nvSpPr>
        <p:spPr>
          <a:xfrm rot="16200000">
            <a:off x="7929704" y="1066583"/>
            <a:ext cx="1218948" cy="6479137"/>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rgbClr val="002060"/>
                </a:solidFill>
              </a:rPr>
              <a:t>TEI Program Client Outcome</a:t>
            </a:r>
            <a:endParaRPr lang="en-AU" sz="1100" dirty="0">
              <a:solidFill>
                <a:srgbClr val="002060"/>
              </a:solidFill>
            </a:endParaRPr>
          </a:p>
        </p:txBody>
      </p:sp>
      <p:sp>
        <p:nvSpPr>
          <p:cNvPr id="24" name="Rounded Rectangle 2">
            <a:extLst>
              <a:ext uri="{FF2B5EF4-FFF2-40B4-BE49-F238E27FC236}">
                <a16:creationId xmlns:a16="http://schemas.microsoft.com/office/drawing/2014/main" id="{95618EBD-5E42-43BD-85B8-ABA91C3B3AF2}"/>
              </a:ext>
            </a:extLst>
          </p:cNvPr>
          <p:cNvSpPr/>
          <p:nvPr/>
        </p:nvSpPr>
        <p:spPr>
          <a:xfrm rot="16200000">
            <a:off x="8020072" y="-180135"/>
            <a:ext cx="1038203" cy="6479136"/>
          </a:xfrm>
          <a:prstGeom prst="roundRect">
            <a:avLst>
              <a:gd name="adj" fmla="val 6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002060"/>
                </a:solidFill>
              </a:rPr>
              <a:t>HSOF Domain</a:t>
            </a:r>
            <a:endParaRPr lang="en-AU" dirty="0">
              <a:solidFill>
                <a:srgbClr val="002060"/>
              </a:solidFill>
            </a:endParaRPr>
          </a:p>
        </p:txBody>
      </p:sp>
      <p:grpSp>
        <p:nvGrpSpPr>
          <p:cNvPr id="30" name="Group 29"/>
          <p:cNvGrpSpPr/>
          <p:nvPr/>
        </p:nvGrpSpPr>
        <p:grpSpPr>
          <a:xfrm>
            <a:off x="6001240" y="2623342"/>
            <a:ext cx="1755532" cy="877766"/>
            <a:chOff x="479" y="524973"/>
            <a:chExt cx="1755532" cy="877766"/>
          </a:xfrm>
        </p:grpSpPr>
        <p:sp>
          <p:nvSpPr>
            <p:cNvPr id="31" name="Rounded Rectangle 30"/>
            <p:cNvSpPr/>
            <p:nvPr/>
          </p:nvSpPr>
          <p:spPr>
            <a:xfrm>
              <a:off x="479" y="524973"/>
              <a:ext cx="1755532" cy="877766"/>
            </a:xfrm>
            <a:prstGeom prst="roundRect">
              <a:avLst>
                <a:gd name="adj" fmla="val 10000"/>
              </a:avLst>
            </a:prstGeom>
            <a:solidFill>
              <a:srgbClr val="FFCE3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4"/>
            <p:cNvSpPr txBox="1"/>
            <p:nvPr/>
          </p:nvSpPr>
          <p:spPr>
            <a:xfrm>
              <a:off x="26188"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Social and Community</a:t>
              </a:r>
              <a:endParaRPr lang="en-US" sz="1500" kern="1200" dirty="0">
                <a:solidFill>
                  <a:schemeClr val="tx1"/>
                </a:solidFill>
              </a:endParaRPr>
            </a:p>
          </p:txBody>
        </p:sp>
      </p:grpSp>
      <p:grpSp>
        <p:nvGrpSpPr>
          <p:cNvPr id="33" name="Group 32"/>
          <p:cNvGrpSpPr/>
          <p:nvPr/>
        </p:nvGrpSpPr>
        <p:grpSpPr>
          <a:xfrm>
            <a:off x="7985404" y="2623342"/>
            <a:ext cx="1755532" cy="877766"/>
            <a:chOff x="479" y="1534404"/>
            <a:chExt cx="1755532" cy="877766"/>
          </a:xfrm>
          <a:solidFill>
            <a:schemeClr val="accent1"/>
          </a:solidFill>
        </p:grpSpPr>
        <p:sp>
          <p:nvSpPr>
            <p:cNvPr id="34" name="Rounded Rectangle 33"/>
            <p:cNvSpPr/>
            <p:nvPr/>
          </p:nvSpPr>
          <p:spPr>
            <a:xfrm>
              <a:off x="47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txBox="1"/>
            <p:nvPr/>
          </p:nvSpPr>
          <p:spPr>
            <a:xfrm>
              <a:off x="26188" y="1560113"/>
              <a:ext cx="1704114" cy="8263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Empowerment</a:t>
              </a:r>
              <a:endParaRPr lang="en-US" sz="1500" kern="1200" dirty="0">
                <a:solidFill>
                  <a:schemeClr val="tx1"/>
                </a:solidFill>
              </a:endParaRPr>
            </a:p>
          </p:txBody>
        </p:sp>
      </p:grpSp>
      <p:grpSp>
        <p:nvGrpSpPr>
          <p:cNvPr id="36" name="Group 35"/>
          <p:cNvGrpSpPr/>
          <p:nvPr/>
        </p:nvGrpSpPr>
        <p:grpSpPr>
          <a:xfrm>
            <a:off x="9904417" y="2621875"/>
            <a:ext cx="1755532" cy="877766"/>
            <a:chOff x="479" y="2543835"/>
            <a:chExt cx="1755532" cy="877766"/>
          </a:xfrm>
        </p:grpSpPr>
        <p:sp>
          <p:nvSpPr>
            <p:cNvPr id="37" name="Rounded Rectangle 36"/>
            <p:cNvSpPr/>
            <p:nvPr/>
          </p:nvSpPr>
          <p:spPr>
            <a:xfrm>
              <a:off x="479" y="2543835"/>
              <a:ext cx="1755532" cy="877766"/>
            </a:xfrm>
            <a:prstGeom prst="roundRect">
              <a:avLst>
                <a:gd name="adj" fmla="val 10000"/>
              </a:avLst>
            </a:prstGeom>
            <a:solidFill>
              <a:srgbClr val="E87C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ounded Rectangle 4"/>
            <p:cNvSpPr txBox="1"/>
            <p:nvPr/>
          </p:nvSpPr>
          <p:spPr>
            <a:xfrm>
              <a:off x="26188"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Safety</a:t>
              </a:r>
              <a:endParaRPr lang="en-US" sz="1500" kern="1200" dirty="0">
                <a:solidFill>
                  <a:schemeClr val="tx1"/>
                </a:solidFill>
              </a:endParaRPr>
            </a:p>
          </p:txBody>
        </p:sp>
      </p:grpSp>
      <p:grpSp>
        <p:nvGrpSpPr>
          <p:cNvPr id="39" name="Group 38"/>
          <p:cNvGrpSpPr/>
          <p:nvPr/>
        </p:nvGrpSpPr>
        <p:grpSpPr>
          <a:xfrm>
            <a:off x="6002885" y="3875658"/>
            <a:ext cx="1755532" cy="877766"/>
            <a:chOff x="2458224" y="524973"/>
            <a:chExt cx="1755532" cy="877766"/>
          </a:xfrm>
        </p:grpSpPr>
        <p:sp>
          <p:nvSpPr>
            <p:cNvPr id="40" name="Rounded Rectangle 39"/>
            <p:cNvSpPr/>
            <p:nvPr/>
          </p:nvSpPr>
          <p:spPr>
            <a:xfrm>
              <a:off x="2458224" y="524973"/>
              <a:ext cx="1755532" cy="877766"/>
            </a:xfrm>
            <a:prstGeom prst="roundRect">
              <a:avLst>
                <a:gd name="adj" fmla="val 10000"/>
              </a:avLst>
            </a:prstGeom>
            <a:solidFill>
              <a:srgbClr val="FFE7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2483933"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 sense of belonging to their community</a:t>
              </a:r>
              <a:endParaRPr lang="en-US" sz="1500" kern="1200" dirty="0">
                <a:solidFill>
                  <a:schemeClr val="tx1"/>
                </a:solidFill>
              </a:endParaRPr>
            </a:p>
          </p:txBody>
        </p:sp>
      </p:grpSp>
      <p:grpSp>
        <p:nvGrpSpPr>
          <p:cNvPr id="42" name="Group 41"/>
          <p:cNvGrpSpPr/>
          <p:nvPr/>
        </p:nvGrpSpPr>
        <p:grpSpPr>
          <a:xfrm>
            <a:off x="7986485" y="3875275"/>
            <a:ext cx="1755532" cy="877766"/>
            <a:chOff x="2458224" y="1534404"/>
            <a:chExt cx="1755532" cy="877766"/>
          </a:xfrm>
          <a:solidFill>
            <a:srgbClr val="A0BBDC"/>
          </a:solidFill>
        </p:grpSpPr>
        <p:sp>
          <p:nvSpPr>
            <p:cNvPr id="43" name="Rounded Rectangle 42"/>
            <p:cNvSpPr/>
            <p:nvPr/>
          </p:nvSpPr>
          <p:spPr>
            <a:xfrm>
              <a:off x="2458224" y="1534404"/>
              <a:ext cx="1755532" cy="877766"/>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4"/>
            <p:cNvSpPr txBox="1"/>
            <p:nvPr/>
          </p:nvSpPr>
          <p:spPr>
            <a:xfrm>
              <a:off x="2483933" y="1560113"/>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 school attendance and achievement</a:t>
              </a:r>
              <a:endParaRPr lang="en-US" sz="1500" kern="1200" dirty="0">
                <a:solidFill>
                  <a:schemeClr val="tx1"/>
                </a:solidFill>
              </a:endParaRPr>
            </a:p>
          </p:txBody>
        </p:sp>
      </p:grpSp>
      <p:grpSp>
        <p:nvGrpSpPr>
          <p:cNvPr id="45" name="Group 44"/>
          <p:cNvGrpSpPr/>
          <p:nvPr/>
        </p:nvGrpSpPr>
        <p:grpSpPr>
          <a:xfrm>
            <a:off x="9905285" y="3875275"/>
            <a:ext cx="1755532" cy="877766"/>
            <a:chOff x="2458224" y="2543835"/>
            <a:chExt cx="1755532" cy="877766"/>
          </a:xfrm>
        </p:grpSpPr>
        <p:sp>
          <p:nvSpPr>
            <p:cNvPr id="46" name="Rounded Rectangle 45"/>
            <p:cNvSpPr/>
            <p:nvPr/>
          </p:nvSpPr>
          <p:spPr>
            <a:xfrm>
              <a:off x="2458224" y="2543835"/>
              <a:ext cx="1755532" cy="877766"/>
            </a:xfrm>
            <a:prstGeom prst="roundRect">
              <a:avLst>
                <a:gd name="adj" fmla="val 10000"/>
              </a:avLst>
            </a:prstGeom>
            <a:solidFill>
              <a:srgbClr val="F4C3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4"/>
            <p:cNvSpPr txBox="1"/>
            <p:nvPr/>
          </p:nvSpPr>
          <p:spPr>
            <a:xfrm>
              <a:off x="2483933"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Reduced risk of entry into the child protection system</a:t>
              </a:r>
              <a:endParaRPr lang="en-US" sz="1500" kern="1200" dirty="0">
                <a:solidFill>
                  <a:schemeClr val="tx1"/>
                </a:solidFill>
              </a:endParaRPr>
            </a:p>
          </p:txBody>
        </p:sp>
      </p:grpSp>
      <p:grpSp>
        <p:nvGrpSpPr>
          <p:cNvPr id="48" name="Group 47"/>
          <p:cNvGrpSpPr/>
          <p:nvPr/>
        </p:nvGrpSpPr>
        <p:grpSpPr>
          <a:xfrm>
            <a:off x="6000598" y="5117907"/>
            <a:ext cx="1755532" cy="877766"/>
            <a:chOff x="4915969" y="524973"/>
            <a:chExt cx="1755532" cy="877766"/>
          </a:xfrm>
        </p:grpSpPr>
        <p:sp>
          <p:nvSpPr>
            <p:cNvPr id="49" name="Rounded Rectangle 48"/>
            <p:cNvSpPr/>
            <p:nvPr/>
          </p:nvSpPr>
          <p:spPr>
            <a:xfrm>
              <a:off x="4915969" y="524973"/>
              <a:ext cx="1755532" cy="877766"/>
            </a:xfrm>
            <a:prstGeom prst="roundRect">
              <a:avLst>
                <a:gd name="adj" fmla="val 10000"/>
              </a:avLst>
            </a:prstGeom>
            <a:solidFill>
              <a:srgbClr val="FFE7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4"/>
            <p:cNvSpPr txBox="1"/>
            <p:nvPr/>
          </p:nvSpPr>
          <p:spPr>
            <a:xfrm>
              <a:off x="4941678"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connection to community</a:t>
              </a:r>
              <a:endParaRPr lang="en-US" sz="1500" kern="1200" dirty="0">
                <a:solidFill>
                  <a:schemeClr val="tx1"/>
                </a:solidFill>
              </a:endParaRPr>
            </a:p>
          </p:txBody>
        </p:sp>
      </p:grpSp>
      <p:grpSp>
        <p:nvGrpSpPr>
          <p:cNvPr id="51" name="Group 50"/>
          <p:cNvGrpSpPr/>
          <p:nvPr/>
        </p:nvGrpSpPr>
        <p:grpSpPr>
          <a:xfrm>
            <a:off x="7984198" y="5117168"/>
            <a:ext cx="1755532" cy="877766"/>
            <a:chOff x="4915969" y="1534404"/>
            <a:chExt cx="1755532" cy="877766"/>
          </a:xfrm>
          <a:solidFill>
            <a:srgbClr val="CCDAEC"/>
          </a:solidFill>
        </p:grpSpPr>
        <p:sp>
          <p:nvSpPr>
            <p:cNvPr id="52" name="Rounded Rectangle 51"/>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4"/>
            <p:cNvSpPr txBox="1"/>
            <p:nvPr/>
          </p:nvSpPr>
          <p:spPr>
            <a:xfrm>
              <a:off x="4941678" y="1560113"/>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confidence when attending job interviews</a:t>
              </a:r>
              <a:endParaRPr lang="en-US" sz="1500" kern="1200" dirty="0">
                <a:solidFill>
                  <a:schemeClr val="tx1"/>
                </a:solidFill>
              </a:endParaRPr>
            </a:p>
          </p:txBody>
        </p:sp>
      </p:grpSp>
      <p:grpSp>
        <p:nvGrpSpPr>
          <p:cNvPr id="54" name="Group 53"/>
          <p:cNvGrpSpPr/>
          <p:nvPr/>
        </p:nvGrpSpPr>
        <p:grpSpPr>
          <a:xfrm>
            <a:off x="9902998" y="5117168"/>
            <a:ext cx="1755532" cy="877766"/>
            <a:chOff x="4915969" y="2543835"/>
            <a:chExt cx="1755532" cy="877766"/>
          </a:xfrm>
        </p:grpSpPr>
        <p:sp>
          <p:nvSpPr>
            <p:cNvPr id="55" name="Rounded Rectangle 54"/>
            <p:cNvSpPr/>
            <p:nvPr/>
          </p:nvSpPr>
          <p:spPr>
            <a:xfrm>
              <a:off x="4915969" y="2543835"/>
              <a:ext cx="1755532" cy="877766"/>
            </a:xfrm>
            <a:prstGeom prst="roundRect">
              <a:avLst>
                <a:gd name="adj" fmla="val 10000"/>
              </a:avLst>
            </a:prstGeom>
            <a:solidFill>
              <a:srgbClr val="F4C3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4"/>
            <p:cNvSpPr txBox="1"/>
            <p:nvPr/>
          </p:nvSpPr>
          <p:spPr>
            <a:xfrm>
              <a:off x="4941678"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Children are safe with their families</a:t>
              </a:r>
              <a:endParaRPr lang="en-US" sz="1500" kern="1200" dirty="0">
                <a:solidFill>
                  <a:schemeClr val="tx1"/>
                </a:solidFill>
              </a:endParaRPr>
            </a:p>
          </p:txBody>
        </p:sp>
      </p:grpSp>
      <p:cxnSp>
        <p:nvCxnSpPr>
          <p:cNvPr id="58" name="Straight Arrow Connector 57"/>
          <p:cNvCxnSpPr>
            <a:stCxn id="31" idx="2"/>
            <a:endCxn id="41" idx="0"/>
          </p:cNvCxnSpPr>
          <p:nvPr/>
        </p:nvCxnSpPr>
        <p:spPr>
          <a:xfrm>
            <a:off x="6879006" y="3501108"/>
            <a:ext cx="1645" cy="4002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Arrow Connector 58"/>
          <p:cNvCxnSpPr>
            <a:stCxn id="41" idx="2"/>
            <a:endCxn id="50" idx="0"/>
          </p:cNvCxnSpPr>
          <p:nvPr/>
        </p:nvCxnSpPr>
        <p:spPr>
          <a:xfrm flipH="1">
            <a:off x="6878364" y="4727715"/>
            <a:ext cx="2287" cy="41590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p:cNvCxnSpPr>
            <a:stCxn id="35" idx="2"/>
            <a:endCxn id="44" idx="0"/>
          </p:cNvCxnSpPr>
          <p:nvPr/>
        </p:nvCxnSpPr>
        <p:spPr>
          <a:xfrm>
            <a:off x="8863170" y="3475399"/>
            <a:ext cx="1081" cy="42558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p:cNvCxnSpPr>
            <a:stCxn id="46" idx="2"/>
            <a:endCxn id="56" idx="0"/>
          </p:cNvCxnSpPr>
          <p:nvPr/>
        </p:nvCxnSpPr>
        <p:spPr>
          <a:xfrm flipH="1">
            <a:off x="10780764" y="4753041"/>
            <a:ext cx="2287" cy="38983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p:cNvCxnSpPr>
            <a:stCxn id="38" idx="2"/>
            <a:endCxn id="46" idx="0"/>
          </p:cNvCxnSpPr>
          <p:nvPr/>
        </p:nvCxnSpPr>
        <p:spPr>
          <a:xfrm>
            <a:off x="10782183" y="3473932"/>
            <a:ext cx="868" cy="40134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p:cNvCxnSpPr>
            <a:stCxn id="43" idx="2"/>
            <a:endCxn id="53" idx="0"/>
          </p:cNvCxnSpPr>
          <p:nvPr/>
        </p:nvCxnSpPr>
        <p:spPr>
          <a:xfrm flipH="1">
            <a:off x="8861964" y="4753041"/>
            <a:ext cx="2287" cy="38983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57" name="Group 56"/>
          <p:cNvGrpSpPr/>
          <p:nvPr/>
        </p:nvGrpSpPr>
        <p:grpSpPr>
          <a:xfrm>
            <a:off x="5974889" y="1540769"/>
            <a:ext cx="1755532" cy="877766"/>
            <a:chOff x="479" y="524973"/>
            <a:chExt cx="1755532" cy="877766"/>
          </a:xfrm>
          <a:solidFill>
            <a:schemeClr val="accent1">
              <a:lumMod val="60000"/>
              <a:lumOff val="40000"/>
            </a:schemeClr>
          </a:solidFill>
        </p:grpSpPr>
        <p:sp>
          <p:nvSpPr>
            <p:cNvPr id="64" name="Rounded Rectangle 63"/>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After school art program with kids</a:t>
              </a:r>
              <a:endParaRPr lang="en-US" sz="1500" kern="1200" dirty="0">
                <a:solidFill>
                  <a:schemeClr val="tx1"/>
                </a:solidFill>
              </a:endParaRPr>
            </a:p>
          </p:txBody>
        </p:sp>
      </p:grpSp>
      <p:grpSp>
        <p:nvGrpSpPr>
          <p:cNvPr id="66" name="Group 65"/>
          <p:cNvGrpSpPr/>
          <p:nvPr/>
        </p:nvGrpSpPr>
        <p:grpSpPr>
          <a:xfrm>
            <a:off x="7964481" y="1515060"/>
            <a:ext cx="1755532" cy="877766"/>
            <a:chOff x="479" y="524973"/>
            <a:chExt cx="1755532" cy="877766"/>
          </a:xfrm>
          <a:solidFill>
            <a:schemeClr val="accent1">
              <a:lumMod val="60000"/>
              <a:lumOff val="40000"/>
            </a:schemeClr>
          </a:solidFill>
        </p:grpSpPr>
        <p:sp>
          <p:nvSpPr>
            <p:cNvPr id="67" name="Rounded Rectangle 66"/>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dirty="0" smtClean="0">
                  <a:solidFill>
                    <a:schemeClr val="tx1"/>
                  </a:solidFill>
                </a:rPr>
                <a:t>Interview</a:t>
              </a:r>
              <a:r>
                <a:rPr lang="en-US" sz="1500" kern="1200" dirty="0" smtClean="0">
                  <a:solidFill>
                    <a:schemeClr val="tx1"/>
                  </a:solidFill>
                </a:rPr>
                <a:t> skills workshops</a:t>
              </a:r>
              <a:endParaRPr lang="en-US" sz="1500" kern="1200" dirty="0">
                <a:solidFill>
                  <a:schemeClr val="tx1"/>
                </a:solidFill>
              </a:endParaRPr>
            </a:p>
          </p:txBody>
        </p:sp>
      </p:grpSp>
      <p:grpSp>
        <p:nvGrpSpPr>
          <p:cNvPr id="69" name="Group 68"/>
          <p:cNvGrpSpPr/>
          <p:nvPr/>
        </p:nvGrpSpPr>
        <p:grpSpPr>
          <a:xfrm>
            <a:off x="9910157" y="1506633"/>
            <a:ext cx="1755532" cy="877766"/>
            <a:chOff x="479" y="524973"/>
            <a:chExt cx="1755532" cy="877766"/>
          </a:xfrm>
          <a:solidFill>
            <a:schemeClr val="accent1">
              <a:lumMod val="60000"/>
              <a:lumOff val="40000"/>
            </a:schemeClr>
          </a:solidFill>
        </p:grpSpPr>
        <p:sp>
          <p:nvSpPr>
            <p:cNvPr id="70" name="Rounded Rectangle 69"/>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Family-capacity building program</a:t>
              </a:r>
              <a:endParaRPr lang="en-US" sz="1500" kern="1200" dirty="0">
                <a:solidFill>
                  <a:schemeClr val="tx1"/>
                </a:solidFill>
              </a:endParaRPr>
            </a:p>
          </p:txBody>
        </p:sp>
      </p:grpSp>
    </p:spTree>
    <p:extLst>
      <p:ext uri="{BB962C8B-B14F-4D97-AF65-F5344CB8AC3E}">
        <p14:creationId xmlns:p14="http://schemas.microsoft.com/office/powerpoint/2010/main" val="2892622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4589" y="6063916"/>
            <a:ext cx="2422358" cy="7940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0064030"/>
              </p:ext>
            </p:extLst>
          </p:nvPr>
        </p:nvGraphicFramePr>
        <p:xfrm>
          <a:off x="609600" y="1600201"/>
          <a:ext cx="10972800" cy="353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Step 2. Identify your SCORE domains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10" name="Rectangle 9"/>
          <p:cNvSpPr/>
          <p:nvPr/>
        </p:nvSpPr>
        <p:spPr>
          <a:xfrm>
            <a:off x="2376017" y="5279590"/>
            <a:ext cx="7439966" cy="9736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Only choose domains that are directly relevant to the service you delivered. </a:t>
            </a:r>
            <a:r>
              <a:rPr lang="en-US" dirty="0"/>
              <a:t>Use any combination of these domains to report the impact of your service. </a:t>
            </a:r>
            <a:endParaRPr lang="en-AU" dirty="0"/>
          </a:p>
        </p:txBody>
      </p:sp>
    </p:spTree>
    <p:extLst>
      <p:ext uri="{BB962C8B-B14F-4D97-AF65-F5344CB8AC3E}">
        <p14:creationId xmlns:p14="http://schemas.microsoft.com/office/powerpoint/2010/main" val="407509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10653"/>
            <a:ext cx="1915272" cy="4247317"/>
          </a:xfrm>
          <a:prstGeom prst="rect">
            <a:avLst/>
          </a:prstGeom>
          <a:noFill/>
        </p:spPr>
        <p:txBody>
          <a:bodyPr wrap="square" rtlCol="0">
            <a:spAutoFit/>
          </a:bodyPr>
          <a:lstStyle/>
          <a:p>
            <a:r>
              <a:rPr lang="en-US" dirty="0" smtClean="0"/>
              <a:t>To report client outcomes in the Data Exchange, we need to map our outcomes to SCORE.</a:t>
            </a:r>
          </a:p>
          <a:p>
            <a:endParaRPr lang="en-US" dirty="0"/>
          </a:p>
          <a:p>
            <a:r>
              <a:rPr lang="en-US" dirty="0" smtClean="0"/>
              <a:t>This table helps us do that.</a:t>
            </a:r>
          </a:p>
          <a:p>
            <a:endParaRPr lang="en-US" dirty="0"/>
          </a:p>
          <a:p>
            <a:r>
              <a:rPr lang="en-US" dirty="0" smtClean="0"/>
              <a:t>See </a:t>
            </a:r>
            <a:r>
              <a:rPr lang="en-AU" dirty="0">
                <a:hlinkClick r:id="rId3"/>
              </a:rPr>
              <a:t>What is SCORE and how can I use it for the TEI Program</a:t>
            </a:r>
            <a:r>
              <a:rPr lang="en-AU" dirty="0" smtClean="0">
                <a:hlinkClick r:id="rId3"/>
              </a:rPr>
              <a:t>?</a:t>
            </a:r>
            <a:endParaRPr lang="en-AU" dirty="0"/>
          </a:p>
        </p:txBody>
      </p:sp>
      <p:sp>
        <p:nvSpPr>
          <p:cNvPr id="8" name="Title 2"/>
          <p:cNvSpPr txBox="1">
            <a:spLocks/>
          </p:cNvSpPr>
          <p:nvPr/>
        </p:nvSpPr>
        <p:spPr bwMode="auto">
          <a:xfrm>
            <a:off x="457200" y="305987"/>
            <a:ext cx="10972800" cy="6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D1B43"/>
                </a:solidFill>
                <a:effectLst/>
                <a:uLnTx/>
                <a:uFillTx/>
                <a:latin typeface="Arial"/>
                <a:ea typeface="+mj-ea"/>
                <a:cs typeface="+mj-cs"/>
              </a:rPr>
              <a:t>Step 2. Identify your SCORE domains</a:t>
            </a:r>
            <a:endParaRPr kumimoji="0" lang="en-AU" sz="3000" b="0" i="0" u="none" strike="noStrike" kern="1200" cap="none" spc="0" normalizeH="0" baseline="0" noProof="0" dirty="0">
              <a:ln>
                <a:noFill/>
              </a:ln>
              <a:solidFill>
                <a:srgbClr val="0D1B43"/>
              </a:solidFill>
              <a:effectLst/>
              <a:uLnTx/>
              <a:uFillTx/>
              <a:latin typeface="Arial"/>
              <a:ea typeface="+mj-ea"/>
              <a:cs typeface="+mj-cs"/>
            </a:endParaRPr>
          </a:p>
        </p:txBody>
      </p:sp>
      <p:pic>
        <p:nvPicPr>
          <p:cNvPr id="2" name="Picture 1"/>
          <p:cNvPicPr>
            <a:picLocks noChangeAspect="1"/>
          </p:cNvPicPr>
          <p:nvPr/>
        </p:nvPicPr>
        <p:blipFill>
          <a:blip r:embed="rId4"/>
          <a:stretch>
            <a:fillRect/>
          </a:stretch>
        </p:blipFill>
        <p:spPr>
          <a:xfrm>
            <a:off x="2372472" y="911569"/>
            <a:ext cx="9610725" cy="5810250"/>
          </a:xfrm>
          <a:prstGeom prst="rect">
            <a:avLst/>
          </a:prstGeom>
        </p:spPr>
      </p:pic>
    </p:spTree>
    <p:extLst>
      <p:ext uri="{BB962C8B-B14F-4D97-AF65-F5344CB8AC3E}">
        <p14:creationId xmlns:p14="http://schemas.microsoft.com/office/powerpoint/2010/main" val="1021502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2. Identify your SCORE domains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19</a:t>
            </a:fld>
            <a:endParaRPr lang="en-US" altLang="en-US"/>
          </a:p>
        </p:txBody>
      </p:sp>
      <p:sp>
        <p:nvSpPr>
          <p:cNvPr id="22" name="Rounded Rectangle 8">
            <a:extLst>
              <a:ext uri="{FF2B5EF4-FFF2-40B4-BE49-F238E27FC236}">
                <a16:creationId xmlns:a16="http://schemas.microsoft.com/office/drawing/2014/main" id="{E78A7EFC-7EE4-43A4-987D-84A4E8B8D8ED}"/>
              </a:ext>
            </a:extLst>
          </p:cNvPr>
          <p:cNvSpPr/>
          <p:nvPr/>
        </p:nvSpPr>
        <p:spPr>
          <a:xfrm rot="16200000">
            <a:off x="5341375" y="1844204"/>
            <a:ext cx="1036800" cy="6479136"/>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2060"/>
                </a:solidFill>
              </a:rPr>
              <a:t>Service level outcome</a:t>
            </a:r>
            <a:endParaRPr lang="en-AU" sz="1200" dirty="0">
              <a:solidFill>
                <a:srgbClr val="002060"/>
              </a:solidFill>
            </a:endParaRPr>
          </a:p>
        </p:txBody>
      </p:sp>
      <p:sp>
        <p:nvSpPr>
          <p:cNvPr id="23" name="Rounded Rectangle 5">
            <a:extLst>
              <a:ext uri="{FF2B5EF4-FFF2-40B4-BE49-F238E27FC236}">
                <a16:creationId xmlns:a16="http://schemas.microsoft.com/office/drawing/2014/main" id="{B34F2F44-A8C9-44FA-B221-D0287DBCF2A2}"/>
              </a:ext>
            </a:extLst>
          </p:cNvPr>
          <p:cNvSpPr/>
          <p:nvPr/>
        </p:nvSpPr>
        <p:spPr>
          <a:xfrm rot="16200000">
            <a:off x="5250300" y="593564"/>
            <a:ext cx="1218948" cy="6479137"/>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rgbClr val="002060"/>
                </a:solidFill>
              </a:rPr>
              <a:t>TEI Program Client Outcome</a:t>
            </a:r>
            <a:endParaRPr lang="en-AU" sz="1100" dirty="0">
              <a:solidFill>
                <a:srgbClr val="002060"/>
              </a:solidFill>
            </a:endParaRPr>
          </a:p>
        </p:txBody>
      </p:sp>
      <p:sp>
        <p:nvSpPr>
          <p:cNvPr id="24" name="Rounded Rectangle 2">
            <a:extLst>
              <a:ext uri="{FF2B5EF4-FFF2-40B4-BE49-F238E27FC236}">
                <a16:creationId xmlns:a16="http://schemas.microsoft.com/office/drawing/2014/main" id="{95618EBD-5E42-43BD-85B8-ABA91C3B3AF2}"/>
              </a:ext>
            </a:extLst>
          </p:cNvPr>
          <p:cNvSpPr/>
          <p:nvPr/>
        </p:nvSpPr>
        <p:spPr>
          <a:xfrm rot="16200000">
            <a:off x="5340668" y="-653154"/>
            <a:ext cx="1038203" cy="6479136"/>
          </a:xfrm>
          <a:prstGeom prst="roundRect">
            <a:avLst>
              <a:gd name="adj" fmla="val 6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002060"/>
                </a:solidFill>
              </a:rPr>
              <a:t>HSOF Domain</a:t>
            </a:r>
            <a:endParaRPr lang="en-AU" dirty="0">
              <a:solidFill>
                <a:srgbClr val="002060"/>
              </a:solidFill>
            </a:endParaRPr>
          </a:p>
        </p:txBody>
      </p:sp>
      <p:grpSp>
        <p:nvGrpSpPr>
          <p:cNvPr id="30" name="Group 29"/>
          <p:cNvGrpSpPr/>
          <p:nvPr/>
        </p:nvGrpSpPr>
        <p:grpSpPr>
          <a:xfrm>
            <a:off x="3321836" y="2150323"/>
            <a:ext cx="1755532" cy="877766"/>
            <a:chOff x="479" y="524973"/>
            <a:chExt cx="1755532" cy="877766"/>
          </a:xfrm>
        </p:grpSpPr>
        <p:sp>
          <p:nvSpPr>
            <p:cNvPr id="31" name="Rounded Rectangle 30"/>
            <p:cNvSpPr/>
            <p:nvPr/>
          </p:nvSpPr>
          <p:spPr>
            <a:xfrm>
              <a:off x="479" y="524973"/>
              <a:ext cx="1755532" cy="877766"/>
            </a:xfrm>
            <a:prstGeom prst="roundRect">
              <a:avLst>
                <a:gd name="adj" fmla="val 10000"/>
              </a:avLst>
            </a:prstGeom>
            <a:solidFill>
              <a:srgbClr val="FFCE3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4"/>
            <p:cNvSpPr txBox="1"/>
            <p:nvPr/>
          </p:nvSpPr>
          <p:spPr>
            <a:xfrm>
              <a:off x="26188"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Social and Community</a:t>
              </a:r>
              <a:endParaRPr lang="en-US" sz="1500" kern="1200" dirty="0">
                <a:solidFill>
                  <a:schemeClr val="tx1"/>
                </a:solidFill>
              </a:endParaRPr>
            </a:p>
          </p:txBody>
        </p:sp>
      </p:grpSp>
      <p:grpSp>
        <p:nvGrpSpPr>
          <p:cNvPr id="33" name="Group 32"/>
          <p:cNvGrpSpPr/>
          <p:nvPr/>
        </p:nvGrpSpPr>
        <p:grpSpPr>
          <a:xfrm>
            <a:off x="5306000" y="2150323"/>
            <a:ext cx="1755532" cy="877766"/>
            <a:chOff x="479" y="1534404"/>
            <a:chExt cx="1755532" cy="877766"/>
          </a:xfrm>
          <a:solidFill>
            <a:schemeClr val="accent1"/>
          </a:solidFill>
        </p:grpSpPr>
        <p:sp>
          <p:nvSpPr>
            <p:cNvPr id="34" name="Rounded Rectangle 33"/>
            <p:cNvSpPr/>
            <p:nvPr/>
          </p:nvSpPr>
          <p:spPr>
            <a:xfrm>
              <a:off x="47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txBox="1"/>
            <p:nvPr/>
          </p:nvSpPr>
          <p:spPr>
            <a:xfrm>
              <a:off x="26188" y="1560113"/>
              <a:ext cx="1704114" cy="8263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Empowerment</a:t>
              </a:r>
              <a:endParaRPr lang="en-US" sz="1500" kern="1200" dirty="0">
                <a:solidFill>
                  <a:schemeClr val="tx1"/>
                </a:solidFill>
              </a:endParaRPr>
            </a:p>
          </p:txBody>
        </p:sp>
      </p:grpSp>
      <p:grpSp>
        <p:nvGrpSpPr>
          <p:cNvPr id="36" name="Group 35"/>
          <p:cNvGrpSpPr/>
          <p:nvPr/>
        </p:nvGrpSpPr>
        <p:grpSpPr>
          <a:xfrm>
            <a:off x="7225013" y="2148856"/>
            <a:ext cx="1755532" cy="877766"/>
            <a:chOff x="479" y="2543835"/>
            <a:chExt cx="1755532" cy="877766"/>
          </a:xfrm>
        </p:grpSpPr>
        <p:sp>
          <p:nvSpPr>
            <p:cNvPr id="37" name="Rounded Rectangle 36"/>
            <p:cNvSpPr/>
            <p:nvPr/>
          </p:nvSpPr>
          <p:spPr>
            <a:xfrm>
              <a:off x="479" y="2543835"/>
              <a:ext cx="1755532" cy="877766"/>
            </a:xfrm>
            <a:prstGeom prst="roundRect">
              <a:avLst>
                <a:gd name="adj" fmla="val 10000"/>
              </a:avLst>
            </a:prstGeom>
            <a:solidFill>
              <a:srgbClr val="E87C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ounded Rectangle 4"/>
            <p:cNvSpPr txBox="1"/>
            <p:nvPr/>
          </p:nvSpPr>
          <p:spPr>
            <a:xfrm>
              <a:off x="26188"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Safety</a:t>
              </a:r>
              <a:endParaRPr lang="en-US" sz="1500" kern="1200" dirty="0">
                <a:solidFill>
                  <a:schemeClr val="tx1"/>
                </a:solidFill>
              </a:endParaRPr>
            </a:p>
          </p:txBody>
        </p:sp>
      </p:grpSp>
      <p:grpSp>
        <p:nvGrpSpPr>
          <p:cNvPr id="39" name="Group 38"/>
          <p:cNvGrpSpPr/>
          <p:nvPr/>
        </p:nvGrpSpPr>
        <p:grpSpPr>
          <a:xfrm>
            <a:off x="3323481" y="3402639"/>
            <a:ext cx="1755532" cy="877766"/>
            <a:chOff x="2458224" y="524973"/>
            <a:chExt cx="1755532" cy="877766"/>
          </a:xfrm>
        </p:grpSpPr>
        <p:sp>
          <p:nvSpPr>
            <p:cNvPr id="40" name="Rounded Rectangle 39"/>
            <p:cNvSpPr/>
            <p:nvPr/>
          </p:nvSpPr>
          <p:spPr>
            <a:xfrm>
              <a:off x="2458224" y="524973"/>
              <a:ext cx="1755532" cy="877766"/>
            </a:xfrm>
            <a:prstGeom prst="roundRect">
              <a:avLst>
                <a:gd name="adj" fmla="val 10000"/>
              </a:avLst>
            </a:prstGeom>
            <a:solidFill>
              <a:srgbClr val="FFE7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2483933"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 sense of belonging to their community</a:t>
              </a:r>
              <a:endParaRPr lang="en-US" sz="1500" kern="1200" dirty="0">
                <a:solidFill>
                  <a:schemeClr val="tx1"/>
                </a:solidFill>
              </a:endParaRPr>
            </a:p>
          </p:txBody>
        </p:sp>
      </p:grpSp>
      <p:grpSp>
        <p:nvGrpSpPr>
          <p:cNvPr id="42" name="Group 41"/>
          <p:cNvGrpSpPr/>
          <p:nvPr/>
        </p:nvGrpSpPr>
        <p:grpSpPr>
          <a:xfrm>
            <a:off x="5307081" y="3402256"/>
            <a:ext cx="1755532" cy="877766"/>
            <a:chOff x="2458224" y="1534404"/>
            <a:chExt cx="1755532" cy="877766"/>
          </a:xfrm>
          <a:solidFill>
            <a:srgbClr val="A0BBDC"/>
          </a:solidFill>
        </p:grpSpPr>
        <p:sp>
          <p:nvSpPr>
            <p:cNvPr id="43" name="Rounded Rectangle 42"/>
            <p:cNvSpPr/>
            <p:nvPr/>
          </p:nvSpPr>
          <p:spPr>
            <a:xfrm>
              <a:off x="2458224" y="1534404"/>
              <a:ext cx="1755532" cy="877766"/>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4"/>
            <p:cNvSpPr txBox="1"/>
            <p:nvPr/>
          </p:nvSpPr>
          <p:spPr>
            <a:xfrm>
              <a:off x="2483933" y="1560113"/>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 client reported self-determination</a:t>
              </a:r>
              <a:endParaRPr lang="en-US" sz="1500" kern="1200" dirty="0">
                <a:solidFill>
                  <a:schemeClr val="tx1"/>
                </a:solidFill>
              </a:endParaRPr>
            </a:p>
          </p:txBody>
        </p:sp>
      </p:grpSp>
      <p:grpSp>
        <p:nvGrpSpPr>
          <p:cNvPr id="45" name="Group 44"/>
          <p:cNvGrpSpPr/>
          <p:nvPr/>
        </p:nvGrpSpPr>
        <p:grpSpPr>
          <a:xfrm>
            <a:off x="7225881" y="3402256"/>
            <a:ext cx="1755532" cy="877766"/>
            <a:chOff x="2458224" y="2543835"/>
            <a:chExt cx="1755532" cy="877766"/>
          </a:xfrm>
        </p:grpSpPr>
        <p:sp>
          <p:nvSpPr>
            <p:cNvPr id="46" name="Rounded Rectangle 45"/>
            <p:cNvSpPr/>
            <p:nvPr/>
          </p:nvSpPr>
          <p:spPr>
            <a:xfrm>
              <a:off x="2458224" y="2543835"/>
              <a:ext cx="1755532" cy="877766"/>
            </a:xfrm>
            <a:prstGeom prst="roundRect">
              <a:avLst>
                <a:gd name="adj" fmla="val 10000"/>
              </a:avLst>
            </a:prstGeom>
            <a:solidFill>
              <a:srgbClr val="F4C3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4"/>
            <p:cNvSpPr txBox="1"/>
            <p:nvPr/>
          </p:nvSpPr>
          <p:spPr>
            <a:xfrm>
              <a:off x="2483933"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Reduced risk of entry into the child protection system</a:t>
              </a:r>
              <a:endParaRPr lang="en-US" sz="1500" kern="1200" dirty="0">
                <a:solidFill>
                  <a:schemeClr val="tx1"/>
                </a:solidFill>
              </a:endParaRPr>
            </a:p>
          </p:txBody>
        </p:sp>
      </p:grpSp>
      <p:grpSp>
        <p:nvGrpSpPr>
          <p:cNvPr id="48" name="Group 47"/>
          <p:cNvGrpSpPr/>
          <p:nvPr/>
        </p:nvGrpSpPr>
        <p:grpSpPr>
          <a:xfrm>
            <a:off x="3321194" y="4644888"/>
            <a:ext cx="1755532" cy="877766"/>
            <a:chOff x="4915969" y="524973"/>
            <a:chExt cx="1755532" cy="877766"/>
          </a:xfrm>
        </p:grpSpPr>
        <p:sp>
          <p:nvSpPr>
            <p:cNvPr id="49" name="Rounded Rectangle 48"/>
            <p:cNvSpPr/>
            <p:nvPr/>
          </p:nvSpPr>
          <p:spPr>
            <a:xfrm>
              <a:off x="4915969" y="524973"/>
              <a:ext cx="1755532" cy="877766"/>
            </a:xfrm>
            <a:prstGeom prst="roundRect">
              <a:avLst>
                <a:gd name="adj" fmla="val 10000"/>
              </a:avLst>
            </a:prstGeom>
            <a:solidFill>
              <a:srgbClr val="FFE7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4"/>
            <p:cNvSpPr txBox="1"/>
            <p:nvPr/>
          </p:nvSpPr>
          <p:spPr>
            <a:xfrm>
              <a:off x="4941678" y="550682"/>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connection to community</a:t>
              </a:r>
              <a:endParaRPr lang="en-US" sz="1500" kern="1200" dirty="0">
                <a:solidFill>
                  <a:schemeClr val="tx1"/>
                </a:solidFill>
              </a:endParaRPr>
            </a:p>
          </p:txBody>
        </p:sp>
      </p:grpSp>
      <p:grpSp>
        <p:nvGrpSpPr>
          <p:cNvPr id="51" name="Group 50"/>
          <p:cNvGrpSpPr/>
          <p:nvPr/>
        </p:nvGrpSpPr>
        <p:grpSpPr>
          <a:xfrm>
            <a:off x="5304794" y="4644149"/>
            <a:ext cx="1755532" cy="877766"/>
            <a:chOff x="4915969" y="1534404"/>
            <a:chExt cx="1755532" cy="877766"/>
          </a:xfrm>
          <a:solidFill>
            <a:srgbClr val="A0BBDC"/>
          </a:solidFill>
        </p:grpSpPr>
        <p:sp>
          <p:nvSpPr>
            <p:cNvPr id="52" name="Rounded Rectangle 51"/>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4"/>
            <p:cNvSpPr txBox="1"/>
            <p:nvPr/>
          </p:nvSpPr>
          <p:spPr>
            <a:xfrm>
              <a:off x="4941678" y="1560113"/>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confidence when attending job interviews</a:t>
              </a:r>
              <a:endParaRPr lang="en-US" sz="1500" kern="1200" dirty="0">
                <a:solidFill>
                  <a:schemeClr val="tx1"/>
                </a:solidFill>
              </a:endParaRPr>
            </a:p>
          </p:txBody>
        </p:sp>
      </p:grpSp>
      <p:grpSp>
        <p:nvGrpSpPr>
          <p:cNvPr id="54" name="Group 53"/>
          <p:cNvGrpSpPr/>
          <p:nvPr/>
        </p:nvGrpSpPr>
        <p:grpSpPr>
          <a:xfrm>
            <a:off x="7223594" y="4644149"/>
            <a:ext cx="1755532" cy="877766"/>
            <a:chOff x="4915969" y="2543835"/>
            <a:chExt cx="1755532" cy="877766"/>
          </a:xfrm>
        </p:grpSpPr>
        <p:sp>
          <p:nvSpPr>
            <p:cNvPr id="55" name="Rounded Rectangle 54"/>
            <p:cNvSpPr/>
            <p:nvPr/>
          </p:nvSpPr>
          <p:spPr>
            <a:xfrm>
              <a:off x="4915969" y="2543835"/>
              <a:ext cx="1755532" cy="877766"/>
            </a:xfrm>
            <a:prstGeom prst="roundRect">
              <a:avLst>
                <a:gd name="adj" fmla="val 10000"/>
              </a:avLst>
            </a:prstGeom>
            <a:solidFill>
              <a:srgbClr val="F4C3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4"/>
            <p:cNvSpPr txBox="1"/>
            <p:nvPr/>
          </p:nvSpPr>
          <p:spPr>
            <a:xfrm>
              <a:off x="4941678" y="2569544"/>
              <a:ext cx="1704114" cy="826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Children are safe with their families</a:t>
              </a:r>
              <a:endParaRPr lang="en-US" sz="1500" kern="1200" dirty="0">
                <a:solidFill>
                  <a:schemeClr val="tx1"/>
                </a:solidFill>
              </a:endParaRPr>
            </a:p>
          </p:txBody>
        </p:sp>
      </p:grpSp>
      <p:cxnSp>
        <p:nvCxnSpPr>
          <p:cNvPr id="58" name="Straight Arrow Connector 57"/>
          <p:cNvCxnSpPr>
            <a:stCxn id="31" idx="2"/>
            <a:endCxn id="41" idx="0"/>
          </p:cNvCxnSpPr>
          <p:nvPr/>
        </p:nvCxnSpPr>
        <p:spPr>
          <a:xfrm>
            <a:off x="4199602" y="3028089"/>
            <a:ext cx="1645" cy="4002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Arrow Connector 58"/>
          <p:cNvCxnSpPr>
            <a:stCxn id="41" idx="2"/>
            <a:endCxn id="50" idx="0"/>
          </p:cNvCxnSpPr>
          <p:nvPr/>
        </p:nvCxnSpPr>
        <p:spPr>
          <a:xfrm flipH="1">
            <a:off x="4198960" y="4254696"/>
            <a:ext cx="2287" cy="41590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p:cNvCxnSpPr>
            <a:stCxn id="35" idx="2"/>
            <a:endCxn id="44" idx="0"/>
          </p:cNvCxnSpPr>
          <p:nvPr/>
        </p:nvCxnSpPr>
        <p:spPr>
          <a:xfrm>
            <a:off x="6183766" y="3002380"/>
            <a:ext cx="1081" cy="42558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p:cNvCxnSpPr>
            <a:stCxn id="46" idx="2"/>
            <a:endCxn id="56" idx="0"/>
          </p:cNvCxnSpPr>
          <p:nvPr/>
        </p:nvCxnSpPr>
        <p:spPr>
          <a:xfrm flipH="1">
            <a:off x="8101360" y="4280022"/>
            <a:ext cx="2287" cy="38983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p:cNvCxnSpPr>
            <a:stCxn id="38" idx="2"/>
            <a:endCxn id="46" idx="0"/>
          </p:cNvCxnSpPr>
          <p:nvPr/>
        </p:nvCxnSpPr>
        <p:spPr>
          <a:xfrm>
            <a:off x="8102779" y="3000913"/>
            <a:ext cx="868" cy="40134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p:cNvCxnSpPr>
            <a:stCxn id="43" idx="2"/>
            <a:endCxn id="53" idx="0"/>
          </p:cNvCxnSpPr>
          <p:nvPr/>
        </p:nvCxnSpPr>
        <p:spPr>
          <a:xfrm flipH="1">
            <a:off x="6182560" y="4280022"/>
            <a:ext cx="2287" cy="38983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57" name="Group 56"/>
          <p:cNvGrpSpPr/>
          <p:nvPr/>
        </p:nvGrpSpPr>
        <p:grpSpPr>
          <a:xfrm>
            <a:off x="3295485" y="1067750"/>
            <a:ext cx="1755532" cy="877766"/>
            <a:chOff x="479" y="524973"/>
            <a:chExt cx="1755532" cy="877766"/>
          </a:xfrm>
          <a:solidFill>
            <a:schemeClr val="accent1">
              <a:lumMod val="60000"/>
              <a:lumOff val="40000"/>
            </a:schemeClr>
          </a:solidFill>
        </p:grpSpPr>
        <p:sp>
          <p:nvSpPr>
            <p:cNvPr id="64" name="Rounded Rectangle 63"/>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After school art program with kids</a:t>
              </a:r>
              <a:endParaRPr lang="en-US" sz="1500" kern="1200" dirty="0">
                <a:solidFill>
                  <a:schemeClr val="tx1"/>
                </a:solidFill>
              </a:endParaRPr>
            </a:p>
          </p:txBody>
        </p:sp>
      </p:grpSp>
      <p:grpSp>
        <p:nvGrpSpPr>
          <p:cNvPr id="66" name="Group 65"/>
          <p:cNvGrpSpPr/>
          <p:nvPr/>
        </p:nvGrpSpPr>
        <p:grpSpPr>
          <a:xfrm>
            <a:off x="5285077" y="1042041"/>
            <a:ext cx="1755532" cy="877766"/>
            <a:chOff x="479" y="524973"/>
            <a:chExt cx="1755532" cy="877766"/>
          </a:xfrm>
          <a:solidFill>
            <a:schemeClr val="accent1">
              <a:lumMod val="60000"/>
              <a:lumOff val="40000"/>
            </a:schemeClr>
          </a:solidFill>
        </p:grpSpPr>
        <p:sp>
          <p:nvSpPr>
            <p:cNvPr id="67" name="Rounded Rectangle 66"/>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dirty="0" smtClean="0">
                  <a:solidFill>
                    <a:schemeClr val="tx1"/>
                  </a:solidFill>
                </a:rPr>
                <a:t>Interview</a:t>
              </a:r>
              <a:r>
                <a:rPr lang="en-US" sz="1500" kern="1200" dirty="0" smtClean="0">
                  <a:solidFill>
                    <a:schemeClr val="tx1"/>
                  </a:solidFill>
                </a:rPr>
                <a:t> skills workshops</a:t>
              </a:r>
              <a:endParaRPr lang="en-US" sz="1500" kern="1200" dirty="0">
                <a:solidFill>
                  <a:schemeClr val="tx1"/>
                </a:solidFill>
              </a:endParaRPr>
            </a:p>
          </p:txBody>
        </p:sp>
      </p:grpSp>
      <p:grpSp>
        <p:nvGrpSpPr>
          <p:cNvPr id="69" name="Group 68"/>
          <p:cNvGrpSpPr/>
          <p:nvPr/>
        </p:nvGrpSpPr>
        <p:grpSpPr>
          <a:xfrm>
            <a:off x="7230753" y="1033614"/>
            <a:ext cx="1755532" cy="877766"/>
            <a:chOff x="479" y="524973"/>
            <a:chExt cx="1755532" cy="877766"/>
          </a:xfrm>
          <a:solidFill>
            <a:schemeClr val="accent1">
              <a:lumMod val="60000"/>
              <a:lumOff val="40000"/>
            </a:schemeClr>
          </a:solidFill>
        </p:grpSpPr>
        <p:sp>
          <p:nvSpPr>
            <p:cNvPr id="70" name="Rounded Rectangle 69"/>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Family-capacity building program</a:t>
              </a:r>
              <a:endParaRPr lang="en-US" sz="1500" kern="1200" dirty="0">
                <a:solidFill>
                  <a:schemeClr val="tx1"/>
                </a:solidFill>
              </a:endParaRPr>
            </a:p>
          </p:txBody>
        </p:sp>
      </p:grpSp>
      <p:sp>
        <p:nvSpPr>
          <p:cNvPr id="72" name="Rounded Rectangle 8">
            <a:extLst>
              <a:ext uri="{FF2B5EF4-FFF2-40B4-BE49-F238E27FC236}">
                <a16:creationId xmlns:a16="http://schemas.microsoft.com/office/drawing/2014/main" id="{E78A7EFC-7EE4-43A4-987D-84A4E8B8D8ED}"/>
              </a:ext>
            </a:extLst>
          </p:cNvPr>
          <p:cNvSpPr/>
          <p:nvPr/>
        </p:nvSpPr>
        <p:spPr>
          <a:xfrm rot="16200000">
            <a:off x="5341375" y="2970116"/>
            <a:ext cx="1036800" cy="6479136"/>
          </a:xfrm>
          <a:prstGeom prst="roundRect">
            <a:avLst>
              <a:gd name="adj" fmla="val 51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002060"/>
                </a:solidFill>
              </a:rPr>
              <a:t>SCORE DOMAINS</a:t>
            </a:r>
            <a:endParaRPr lang="en-AU" sz="1200" dirty="0">
              <a:solidFill>
                <a:srgbClr val="002060"/>
              </a:solidFill>
            </a:endParaRPr>
          </a:p>
        </p:txBody>
      </p:sp>
      <p:grpSp>
        <p:nvGrpSpPr>
          <p:cNvPr id="73" name="Group 72"/>
          <p:cNvGrpSpPr/>
          <p:nvPr/>
        </p:nvGrpSpPr>
        <p:grpSpPr>
          <a:xfrm>
            <a:off x="3321194" y="5770800"/>
            <a:ext cx="1755532" cy="877766"/>
            <a:chOff x="4915969" y="524973"/>
            <a:chExt cx="1755532" cy="877766"/>
          </a:xfrm>
          <a:solidFill>
            <a:srgbClr val="FFF4D1"/>
          </a:solidFill>
        </p:grpSpPr>
        <p:sp>
          <p:nvSpPr>
            <p:cNvPr id="74" name="Rounded Rectangle 73"/>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200" kern="1200" dirty="0" smtClean="0">
                  <a:solidFill>
                    <a:schemeClr val="tx1"/>
                  </a:solidFill>
                </a:rPr>
                <a:t>Circumstance SCORE: Community Participation and Networks</a:t>
              </a:r>
              <a:endParaRPr lang="en-US" sz="1200" kern="1200" dirty="0">
                <a:solidFill>
                  <a:schemeClr val="tx1"/>
                </a:solidFill>
              </a:endParaRPr>
            </a:p>
          </p:txBody>
        </p:sp>
      </p:grpSp>
      <p:grpSp>
        <p:nvGrpSpPr>
          <p:cNvPr id="76" name="Group 75"/>
          <p:cNvGrpSpPr/>
          <p:nvPr/>
        </p:nvGrpSpPr>
        <p:grpSpPr>
          <a:xfrm>
            <a:off x="5304794" y="5770800"/>
            <a:ext cx="1755532" cy="877766"/>
            <a:chOff x="4915969" y="1534404"/>
            <a:chExt cx="1755532" cy="877766"/>
          </a:xfrm>
          <a:solidFill>
            <a:srgbClr val="CCDAEC"/>
          </a:solidFill>
        </p:grpSpPr>
        <p:sp>
          <p:nvSpPr>
            <p:cNvPr id="77" name="Rounded Rectangle 76"/>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Rounded Rectangle 4"/>
            <p:cNvSpPr txBox="1"/>
            <p:nvPr/>
          </p:nvSpPr>
          <p:spPr>
            <a:xfrm>
              <a:off x="4941678" y="1559299"/>
              <a:ext cx="1704114" cy="8263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Goals SCORE: Empowerment</a:t>
              </a:r>
              <a:endParaRPr lang="en-US" sz="1500" kern="1200" dirty="0">
                <a:solidFill>
                  <a:schemeClr val="tx1"/>
                </a:solidFill>
              </a:endParaRPr>
            </a:p>
          </p:txBody>
        </p:sp>
      </p:grpSp>
      <p:grpSp>
        <p:nvGrpSpPr>
          <p:cNvPr id="79" name="Group 78"/>
          <p:cNvGrpSpPr/>
          <p:nvPr/>
        </p:nvGrpSpPr>
        <p:grpSpPr>
          <a:xfrm>
            <a:off x="7223594" y="5770061"/>
            <a:ext cx="1755532" cy="877766"/>
            <a:chOff x="4915969" y="2543835"/>
            <a:chExt cx="1755532" cy="877766"/>
          </a:xfrm>
          <a:solidFill>
            <a:srgbClr val="FAE2CE"/>
          </a:solidFill>
        </p:grpSpPr>
        <p:sp>
          <p:nvSpPr>
            <p:cNvPr id="80" name="Rounded Rectangle 79"/>
            <p:cNvSpPr/>
            <p:nvPr/>
          </p:nvSpPr>
          <p:spPr>
            <a:xfrm>
              <a:off x="4915969" y="2543835"/>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ounded Rectangle 4"/>
            <p:cNvSpPr txBox="1"/>
            <p:nvPr/>
          </p:nvSpPr>
          <p:spPr>
            <a:xfrm>
              <a:off x="4941678" y="2569544"/>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Circumstance SCORE: Personal and Family Safety</a:t>
              </a:r>
              <a:endParaRPr lang="en-US" sz="1500" kern="1200" dirty="0">
                <a:solidFill>
                  <a:schemeClr val="tx1"/>
                </a:solidFill>
              </a:endParaRPr>
            </a:p>
          </p:txBody>
        </p:sp>
      </p:grpSp>
      <p:cxnSp>
        <p:nvCxnSpPr>
          <p:cNvPr id="82" name="Straight Arrow Connector 81"/>
          <p:cNvCxnSpPr>
            <a:stCxn id="55" idx="2"/>
            <a:endCxn id="81" idx="0"/>
          </p:cNvCxnSpPr>
          <p:nvPr/>
        </p:nvCxnSpPr>
        <p:spPr>
          <a:xfrm>
            <a:off x="8101360" y="5521915"/>
            <a:ext cx="0" cy="27385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3" name="Straight Arrow Connector 82"/>
          <p:cNvCxnSpPr>
            <a:stCxn id="52" idx="2"/>
            <a:endCxn id="78" idx="0"/>
          </p:cNvCxnSpPr>
          <p:nvPr/>
        </p:nvCxnSpPr>
        <p:spPr>
          <a:xfrm>
            <a:off x="6182560" y="5521915"/>
            <a:ext cx="0" cy="27378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Straight Arrow Connector 83"/>
          <p:cNvCxnSpPr>
            <a:stCxn id="49" idx="2"/>
            <a:endCxn id="75" idx="0"/>
          </p:cNvCxnSpPr>
          <p:nvPr/>
        </p:nvCxnSpPr>
        <p:spPr>
          <a:xfrm>
            <a:off x="4198960" y="5522654"/>
            <a:ext cx="0" cy="27385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9493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6" name="Diagram 5"/>
          <p:cNvGraphicFramePr/>
          <p:nvPr>
            <p:extLst>
              <p:ext uri="{D42A27DB-BD31-4B8C-83A1-F6EECF244321}">
                <p14:modId xmlns:p14="http://schemas.microsoft.com/office/powerpoint/2010/main" val="953798210"/>
              </p:ext>
            </p:extLst>
          </p:nvPr>
        </p:nvGraphicFramePr>
        <p:xfrm>
          <a:off x="914400" y="1843617"/>
          <a:ext cx="10229850" cy="329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1843617"/>
            <a:ext cx="6497053" cy="584775"/>
          </a:xfrm>
          <a:prstGeom prst="rect">
            <a:avLst/>
          </a:prstGeom>
          <a:noFill/>
        </p:spPr>
        <p:txBody>
          <a:bodyPr wrap="square" rtlCol="0">
            <a:spAutoFit/>
          </a:bodyPr>
          <a:lstStyle/>
          <a:p>
            <a:r>
              <a:rPr lang="en-US" sz="3200" dirty="0" smtClean="0"/>
              <a:t>In this webinar we discuss:</a:t>
            </a:r>
            <a:endParaRPr lang="en-AU" sz="3200" dirty="0"/>
          </a:p>
        </p:txBody>
      </p:sp>
    </p:spTree>
    <p:extLst>
      <p:ext uri="{BB962C8B-B14F-4D97-AF65-F5344CB8AC3E}">
        <p14:creationId xmlns:p14="http://schemas.microsoft.com/office/powerpoint/2010/main" val="382878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keep track of all this?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TextBox 5"/>
          <p:cNvSpPr txBox="1"/>
          <p:nvPr/>
        </p:nvSpPr>
        <p:spPr>
          <a:xfrm>
            <a:off x="609600" y="1411673"/>
            <a:ext cx="4698190" cy="400110"/>
          </a:xfrm>
          <a:prstGeom prst="rect">
            <a:avLst/>
          </a:prstGeom>
          <a:noFill/>
        </p:spPr>
        <p:txBody>
          <a:bodyPr wrap="square" rtlCol="0">
            <a:spAutoFit/>
          </a:bodyPr>
          <a:lstStyle/>
          <a:p>
            <a:pPr lvl="0"/>
            <a:r>
              <a:rPr lang="en-US" sz="2000" dirty="0" smtClean="0"/>
              <a:t>The TEI Outcomes Matrix</a:t>
            </a:r>
          </a:p>
        </p:txBody>
      </p:sp>
      <p:graphicFrame>
        <p:nvGraphicFramePr>
          <p:cNvPr id="2" name="Table 1"/>
          <p:cNvGraphicFramePr>
            <a:graphicFrameLocks noGrp="1"/>
          </p:cNvGraphicFramePr>
          <p:nvPr>
            <p:extLst>
              <p:ext uri="{D42A27DB-BD31-4B8C-83A1-F6EECF244321}">
                <p14:modId xmlns:p14="http://schemas.microsoft.com/office/powerpoint/2010/main" val="1832504882"/>
              </p:ext>
            </p:extLst>
          </p:nvPr>
        </p:nvGraphicFramePr>
        <p:xfrm>
          <a:off x="609600" y="1854479"/>
          <a:ext cx="10972800" cy="3631879"/>
        </p:xfrm>
        <a:graphic>
          <a:graphicData uri="http://schemas.openxmlformats.org/drawingml/2006/table">
            <a:tbl>
              <a:tblPr firstRow="1" firstCol="1" bandRow="1">
                <a:tableStyleId>{3B4B98B0-60AC-42C2-AFA5-B58CD77FA1E5}</a:tableStyleId>
              </a:tblPr>
              <a:tblGrid>
                <a:gridCol w="2147248">
                  <a:extLst>
                    <a:ext uri="{9D8B030D-6E8A-4147-A177-3AD203B41FA5}">
                      <a16:colId xmlns:a16="http://schemas.microsoft.com/office/drawing/2014/main" val="1160270224"/>
                    </a:ext>
                  </a:extLst>
                </a:gridCol>
                <a:gridCol w="1924334">
                  <a:extLst>
                    <a:ext uri="{9D8B030D-6E8A-4147-A177-3AD203B41FA5}">
                      <a16:colId xmlns:a16="http://schemas.microsoft.com/office/drawing/2014/main" val="2695743262"/>
                    </a:ext>
                  </a:extLst>
                </a:gridCol>
                <a:gridCol w="2238233">
                  <a:extLst>
                    <a:ext uri="{9D8B030D-6E8A-4147-A177-3AD203B41FA5}">
                      <a16:colId xmlns:a16="http://schemas.microsoft.com/office/drawing/2014/main" val="1863016242"/>
                    </a:ext>
                  </a:extLst>
                </a:gridCol>
                <a:gridCol w="2074460">
                  <a:extLst>
                    <a:ext uri="{9D8B030D-6E8A-4147-A177-3AD203B41FA5}">
                      <a16:colId xmlns:a16="http://schemas.microsoft.com/office/drawing/2014/main" val="2975781835"/>
                    </a:ext>
                  </a:extLst>
                </a:gridCol>
                <a:gridCol w="2588525">
                  <a:extLst>
                    <a:ext uri="{9D8B030D-6E8A-4147-A177-3AD203B41FA5}">
                      <a16:colId xmlns:a16="http://schemas.microsoft.com/office/drawing/2014/main" val="785917259"/>
                    </a:ext>
                  </a:extLst>
                </a:gridCol>
              </a:tblGrid>
              <a:tr h="564771">
                <a:tc>
                  <a:txBody>
                    <a:bodyPr/>
                    <a:lstStyle/>
                    <a:p>
                      <a:pPr indent="-226695" algn="ctr">
                        <a:lnSpc>
                          <a:spcPct val="115000"/>
                        </a:lnSpc>
                        <a:spcAft>
                          <a:spcPts val="0"/>
                        </a:spcAft>
                      </a:pPr>
                      <a:r>
                        <a:rPr lang="en-US" sz="1400" dirty="0">
                          <a:effectLst/>
                          <a:latin typeface="Gotham" panose="02000504050000020004" pitchFamily="2" charset="0"/>
                        </a:rPr>
                        <a:t>TEI program client outcomes </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Service level </a:t>
                      </a:r>
                      <a:r>
                        <a:rPr lang="en-US" sz="1400" dirty="0" smtClean="0">
                          <a:effectLst/>
                          <a:latin typeface="Gotham" panose="02000504050000020004" pitchFamily="2" charset="0"/>
                        </a:rPr>
                        <a:t>outcomes</a:t>
                      </a:r>
                      <a:endParaRPr lang="en-AU" sz="1400" dirty="0">
                        <a:effectLst/>
                        <a:latin typeface="Gotham" panose="02000504050000020004" pitchFamily="2"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How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When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a:effectLst/>
                          <a:latin typeface="Gotham" panose="02000504050000020004" pitchFamily="2" charset="0"/>
                        </a:rPr>
                        <a:t>Who is responsible for measuring this outcome?</a:t>
                      </a:r>
                      <a:endParaRPr lang="en-AU" sz="14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6215791"/>
                  </a:ext>
                </a:extLst>
              </a:tr>
              <a:tr h="1158258">
                <a:tc>
                  <a:txBody>
                    <a:bodyPr/>
                    <a:lstStyle/>
                    <a:p>
                      <a:pPr indent="-226695">
                        <a:lnSpc>
                          <a:spcPct val="100000"/>
                        </a:lnSpc>
                        <a:spcAft>
                          <a:spcPts val="0"/>
                        </a:spcAft>
                      </a:pPr>
                      <a:r>
                        <a:rPr lang="en-AU" sz="1100" b="0" dirty="0">
                          <a:solidFill>
                            <a:schemeClr val="tx1">
                              <a:lumMod val="50000"/>
                              <a:lumOff val="50000"/>
                            </a:schemeClr>
                          </a:solidFill>
                          <a:effectLst/>
                          <a:latin typeface="Gotham" panose="02000504050000020004" pitchFamily="2" charset="0"/>
                        </a:rPr>
                        <a:t>List </a:t>
                      </a:r>
                      <a:r>
                        <a:rPr lang="en-AU" sz="1100" b="0" dirty="0" smtClean="0">
                          <a:solidFill>
                            <a:schemeClr val="tx1">
                              <a:lumMod val="50000"/>
                              <a:lumOff val="50000"/>
                            </a:schemeClr>
                          </a:solidFill>
                          <a:effectLst/>
                          <a:latin typeface="Gotham" panose="02000504050000020004" pitchFamily="2" charset="0"/>
                        </a:rPr>
                        <a:t>the HSOF </a:t>
                      </a:r>
                      <a:r>
                        <a:rPr lang="en-AU" sz="1100" b="0" dirty="0">
                          <a:solidFill>
                            <a:schemeClr val="tx1">
                              <a:lumMod val="50000"/>
                              <a:lumOff val="50000"/>
                            </a:schemeClr>
                          </a:solidFill>
                          <a:effectLst/>
                          <a:latin typeface="Gotham" panose="02000504050000020004" pitchFamily="2" charset="0"/>
                        </a:rPr>
                        <a:t>domain and the TEI program client outcome. Add rows as needed.</a:t>
                      </a:r>
                      <a:endParaRPr lang="en-AU" sz="1100" b="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List the specific client/community outcomes your activity is working towards.</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600"/>
                        </a:spcAft>
                      </a:pPr>
                      <a:r>
                        <a:rPr lang="en-US" sz="1100" dirty="0">
                          <a:solidFill>
                            <a:schemeClr val="tx1">
                              <a:lumMod val="50000"/>
                              <a:lumOff val="50000"/>
                            </a:schemeClr>
                          </a:solidFill>
                          <a:effectLst/>
                          <a:latin typeface="Gotham" panose="02000504050000020004" pitchFamily="2" charset="0"/>
                        </a:rPr>
                        <a:t>Identify how these outcomes will be </a:t>
                      </a:r>
                      <a:r>
                        <a:rPr lang="en-US" sz="1100" dirty="0" smtClean="0">
                          <a:solidFill>
                            <a:schemeClr val="tx1">
                              <a:lumMod val="50000"/>
                              <a:lumOff val="50000"/>
                            </a:schemeClr>
                          </a:solidFill>
                          <a:effectLst/>
                          <a:latin typeface="Gotham" panose="02000504050000020004" pitchFamily="2" charset="0"/>
                        </a:rPr>
                        <a:t>measured.</a:t>
                      </a:r>
                      <a:r>
                        <a:rPr lang="en-AU" sz="1100" baseline="0" dirty="0" smtClean="0">
                          <a:solidFill>
                            <a:schemeClr val="tx1">
                              <a:lumMod val="50000"/>
                              <a:lumOff val="50000"/>
                            </a:schemeClr>
                          </a:solidFill>
                          <a:effectLst/>
                          <a:latin typeface="Gotham" panose="02000504050000020004" pitchFamily="2" charset="0"/>
                        </a:rPr>
                        <a:t> </a:t>
                      </a:r>
                      <a:r>
                        <a:rPr lang="en-US" sz="1100" dirty="0" smtClean="0">
                          <a:solidFill>
                            <a:schemeClr val="tx1">
                              <a:lumMod val="50000"/>
                              <a:lumOff val="50000"/>
                            </a:schemeClr>
                          </a:solidFill>
                          <a:effectLst/>
                          <a:latin typeface="Gotham" panose="02000504050000020004" pitchFamily="2" charset="0"/>
                        </a:rPr>
                        <a:t>List </a:t>
                      </a:r>
                      <a:r>
                        <a:rPr lang="en-US" sz="1100" dirty="0">
                          <a:solidFill>
                            <a:schemeClr val="tx1">
                              <a:lumMod val="50000"/>
                              <a:lumOff val="50000"/>
                            </a:schemeClr>
                          </a:solidFill>
                          <a:effectLst/>
                          <a:latin typeface="Gotham" panose="02000504050000020004" pitchFamily="2" charset="0"/>
                        </a:rPr>
                        <a:t>the questions you will ask and/or the tool you will </a:t>
                      </a:r>
                      <a:r>
                        <a:rPr lang="en-US" sz="1100" dirty="0" smtClean="0">
                          <a:solidFill>
                            <a:schemeClr val="tx1">
                              <a:lumMod val="50000"/>
                              <a:lumOff val="50000"/>
                            </a:schemeClr>
                          </a:solidFill>
                          <a:effectLst/>
                          <a:latin typeface="Gotham" panose="02000504050000020004" pitchFamily="2" charset="0"/>
                        </a:rPr>
                        <a:t>use.</a:t>
                      </a:r>
                      <a:r>
                        <a:rPr lang="en-AU" sz="1100" baseline="0" dirty="0" smtClean="0">
                          <a:solidFill>
                            <a:schemeClr val="tx1">
                              <a:lumMod val="50000"/>
                              <a:lumOff val="50000"/>
                            </a:schemeClr>
                          </a:solidFill>
                          <a:effectLst/>
                          <a:latin typeface="Gotham" panose="02000504050000020004" pitchFamily="2" charset="0"/>
                        </a:rPr>
                        <a:t> </a:t>
                      </a:r>
                      <a:r>
                        <a:rPr lang="en-US" sz="1100" dirty="0" smtClean="0">
                          <a:solidFill>
                            <a:schemeClr val="tx1">
                              <a:lumMod val="50000"/>
                              <a:lumOff val="50000"/>
                            </a:schemeClr>
                          </a:solidFill>
                          <a:effectLst/>
                          <a:latin typeface="Gotham" panose="02000504050000020004" pitchFamily="2" charset="0"/>
                        </a:rPr>
                        <a:t>List </a:t>
                      </a:r>
                      <a:r>
                        <a:rPr lang="en-US" sz="1100" dirty="0">
                          <a:solidFill>
                            <a:schemeClr val="tx1">
                              <a:lumMod val="50000"/>
                              <a:lumOff val="50000"/>
                            </a:schemeClr>
                          </a:solidFill>
                          <a:effectLst/>
                          <a:latin typeface="Gotham" panose="02000504050000020004" pitchFamily="2" charset="0"/>
                        </a:rPr>
                        <a:t>the SCORE domain the outcome will be recorded under in the Data Exchange.</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Describe when the outcome will measured</a:t>
                      </a:r>
                      <a:r>
                        <a:rPr lang="en-US" sz="1100" dirty="0" smtClean="0">
                          <a:solidFill>
                            <a:schemeClr val="tx1">
                              <a:lumMod val="50000"/>
                              <a:lumOff val="50000"/>
                            </a:schemeClr>
                          </a:solidFill>
                          <a:effectLst/>
                          <a:latin typeface="Gotham" panose="02000504050000020004" pitchFamily="2" charset="0"/>
                        </a:rPr>
                        <a:t>.</a:t>
                      </a:r>
                      <a:endParaRPr lang="en-AU" sz="1100" dirty="0">
                        <a:solidFill>
                          <a:schemeClr val="tx1">
                            <a:lumMod val="50000"/>
                            <a:lumOff val="50000"/>
                          </a:schemeClr>
                        </a:solidFill>
                        <a:effectLst/>
                        <a:latin typeface="Gotham" panose="02000504050000020004" pitchFamily="2" charset="0"/>
                      </a:endParaRPr>
                    </a:p>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For example, when will you ask clients to complete the survey?</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Describe who is responsible for measuring the outcome</a:t>
                      </a:r>
                      <a:r>
                        <a:rPr lang="en-US" sz="1100" dirty="0" smtClean="0">
                          <a:solidFill>
                            <a:schemeClr val="tx1">
                              <a:lumMod val="50000"/>
                              <a:lumOff val="50000"/>
                            </a:schemeClr>
                          </a:solidFill>
                          <a:effectLst/>
                          <a:latin typeface="Gotham" panose="02000504050000020004" pitchFamily="2" charset="0"/>
                        </a:rPr>
                        <a:t>.</a:t>
                      </a:r>
                      <a:endParaRPr lang="en-AU" sz="1100" dirty="0">
                        <a:solidFill>
                          <a:schemeClr val="tx1">
                            <a:lumMod val="50000"/>
                            <a:lumOff val="50000"/>
                          </a:schemeClr>
                        </a:solidFill>
                        <a:effectLst/>
                        <a:latin typeface="Gotham" panose="02000504050000020004" pitchFamily="2" charset="0"/>
                      </a:endParaRPr>
                    </a:p>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For example, will clients complete a survey or will a practitioner observe the client?</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extLst>
                  <a:ext uri="{0D108BD9-81ED-4DB2-BD59-A6C34878D82A}">
                    <a16:rowId xmlns:a16="http://schemas.microsoft.com/office/drawing/2014/main" val="3499784777"/>
                  </a:ext>
                </a:extLst>
              </a:tr>
              <a:tr h="1893628">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Social and Community</a:t>
                      </a:r>
                    </a:p>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Increase</a:t>
                      </a:r>
                      <a:r>
                        <a:rPr lang="en-US" sz="1400" b="0" baseline="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sense of belonging to their community</a:t>
                      </a:r>
                      <a:endParaRPr lang="en-AU" sz="1400" b="0" dirty="0">
                        <a:solidFill>
                          <a:schemeClr val="tx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Increased connection to community</a:t>
                      </a:r>
                      <a:endParaRPr lang="en-AU" sz="1400" b="0" dirty="0">
                        <a:solidFill>
                          <a:schemeClr val="tx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60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Circumstances SCORE: Community participation and networks</a:t>
                      </a:r>
                      <a:endParaRPr lang="en-AU" sz="1400" b="0" dirty="0">
                        <a:solidFill>
                          <a:schemeClr val="tx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extLst>
                  <a:ext uri="{0D108BD9-81ED-4DB2-BD59-A6C34878D82A}">
                    <a16:rowId xmlns:a16="http://schemas.microsoft.com/office/drawing/2014/main" val="3168596875"/>
                  </a:ext>
                </a:extLst>
              </a:tr>
            </a:tbl>
          </a:graphicData>
        </a:graphic>
      </p:graphicFrame>
      <p:sp>
        <p:nvSpPr>
          <p:cNvPr id="7" name="TextBox 6"/>
          <p:cNvSpPr txBox="1"/>
          <p:nvPr/>
        </p:nvSpPr>
        <p:spPr>
          <a:xfrm>
            <a:off x="4981433" y="5923128"/>
            <a:ext cx="5254388" cy="369332"/>
          </a:xfrm>
          <a:prstGeom prst="rect">
            <a:avLst/>
          </a:prstGeom>
          <a:noFill/>
        </p:spPr>
        <p:txBody>
          <a:bodyPr wrap="square" rtlCol="0">
            <a:spAutoFit/>
          </a:bodyPr>
          <a:lstStyle/>
          <a:p>
            <a:r>
              <a:rPr lang="en-US" dirty="0" smtClean="0"/>
              <a:t>See </a:t>
            </a:r>
            <a:r>
              <a:rPr lang="en-US" dirty="0" smtClean="0">
                <a:hlinkClick r:id="rId3"/>
              </a:rPr>
              <a:t>Outcomes Matrix </a:t>
            </a:r>
            <a:endParaRPr lang="en-AU" dirty="0"/>
          </a:p>
        </p:txBody>
      </p:sp>
    </p:spTree>
    <p:extLst>
      <p:ext uri="{BB962C8B-B14F-4D97-AF65-F5344CB8AC3E}">
        <p14:creationId xmlns:p14="http://schemas.microsoft.com/office/powerpoint/2010/main" val="3095024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use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Diagram 1"/>
          <p:cNvGraphicFramePr/>
          <p:nvPr>
            <p:extLst/>
          </p:nvPr>
        </p:nvGraphicFramePr>
        <p:xfrm>
          <a:off x="1339961" y="1607776"/>
          <a:ext cx="9361906"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6568" y="3889612"/>
            <a:ext cx="904719" cy="904719"/>
          </a:xfrm>
          <a:prstGeom prst="rect">
            <a:avLst/>
          </a:prstGeom>
        </p:spPr>
      </p:pic>
      <p:pic>
        <p:nvPicPr>
          <p:cNvPr id="7" name="Picture 6"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449" y="3925356"/>
            <a:ext cx="904719" cy="904719"/>
          </a:xfrm>
          <a:prstGeom prst="rect">
            <a:avLst/>
          </a:prstGeom>
        </p:spPr>
      </p:pic>
      <p:sp>
        <p:nvSpPr>
          <p:cNvPr id="8" name="Rounded Rectangle 7"/>
          <p:cNvSpPr/>
          <p:nvPr/>
        </p:nvSpPr>
        <p:spPr>
          <a:xfrm>
            <a:off x="4476465" y="2988856"/>
            <a:ext cx="1497600" cy="1846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75086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94786"/>
            <a:ext cx="10972800" cy="605582"/>
          </a:xfrm>
        </p:spPr>
        <p:txBody>
          <a:bodyPr/>
          <a:lstStyle/>
          <a:p>
            <a:r>
              <a:rPr lang="en-AU" dirty="0" smtClean="0"/>
              <a:t>Step 3. Select a tool to measure your client outcomes</a:t>
            </a:r>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11" name="Diagram 10"/>
          <p:cNvGraphicFramePr/>
          <p:nvPr>
            <p:extLst>
              <p:ext uri="{D42A27DB-BD31-4B8C-83A1-F6EECF244321}">
                <p14:modId xmlns:p14="http://schemas.microsoft.com/office/powerpoint/2010/main" val="2156901571"/>
              </p:ext>
            </p:extLst>
          </p:nvPr>
        </p:nvGraphicFramePr>
        <p:xfrm>
          <a:off x="609600" y="1801505"/>
          <a:ext cx="10972800" cy="400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926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94786"/>
            <a:ext cx="10972800" cy="605582"/>
          </a:xfrm>
        </p:spPr>
        <p:txBody>
          <a:bodyPr/>
          <a:lstStyle/>
          <a:p>
            <a:r>
              <a:rPr lang="en-AU" dirty="0" smtClean="0"/>
              <a:t>Step 3. Select a tool to measure your client outcomes</a:t>
            </a:r>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11" name="Diagram 10"/>
          <p:cNvGraphicFramePr/>
          <p:nvPr>
            <p:extLst>
              <p:ext uri="{D42A27DB-BD31-4B8C-83A1-F6EECF244321}">
                <p14:modId xmlns:p14="http://schemas.microsoft.com/office/powerpoint/2010/main" val="2156901571"/>
              </p:ext>
            </p:extLst>
          </p:nvPr>
        </p:nvGraphicFramePr>
        <p:xfrm>
          <a:off x="609600" y="1801505"/>
          <a:ext cx="10972800" cy="400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9600" y="1828801"/>
            <a:ext cx="3348251" cy="3924000"/>
          </a:xfrm>
          <a:prstGeom prst="rect">
            <a:avLst/>
          </a:prstGeom>
          <a:noFill/>
          <a:ln w="38100">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3872332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01958"/>
            <a:ext cx="12192000" cy="1323474"/>
          </a:xfrm>
          <a:prstGeom prst="rect">
            <a:avLst/>
          </a:prstGeom>
          <a:solidFill>
            <a:schemeClr val="bg1"/>
          </a:solidFill>
        </p:spPr>
        <p:txBody>
          <a:bodyPr wrap="square" rtlCol="0">
            <a:spAutoFit/>
          </a:bodyPr>
          <a:lstStyle/>
          <a:p>
            <a:endParaRPr lang="en-AU" dirty="0"/>
          </a:p>
        </p:txBody>
      </p:sp>
      <p:sp>
        <p:nvSpPr>
          <p:cNvPr id="3" name="Title 2"/>
          <p:cNvSpPr>
            <a:spLocks noGrp="1"/>
          </p:cNvSpPr>
          <p:nvPr>
            <p:ph type="title"/>
          </p:nvPr>
        </p:nvSpPr>
        <p:spPr>
          <a:xfrm>
            <a:off x="554027" y="378068"/>
            <a:ext cx="3517231" cy="605582"/>
          </a:xfrm>
        </p:spPr>
        <p:txBody>
          <a:bodyPr/>
          <a:lstStyle/>
          <a:p>
            <a:r>
              <a:rPr lang="en-US" dirty="0" smtClean="0"/>
              <a:t>Use SCORE directly</a:t>
            </a:r>
            <a:endParaRPr lang="en-AU" dirty="0"/>
          </a:p>
        </p:txBody>
      </p:sp>
      <p:sp>
        <p:nvSpPr>
          <p:cNvPr id="6" name="Content Placeholder 5"/>
          <p:cNvSpPr>
            <a:spLocks noGrp="1"/>
          </p:cNvSpPr>
          <p:nvPr>
            <p:ph idx="1"/>
          </p:nvPr>
        </p:nvSpPr>
        <p:spPr>
          <a:xfrm>
            <a:off x="1714596" y="951213"/>
            <a:ext cx="3455153" cy="437140"/>
          </a:xfrm>
        </p:spPr>
        <p:txBody>
          <a:bodyPr/>
          <a:lstStyle/>
          <a:p>
            <a:pPr marL="0" indent="0">
              <a:buNone/>
            </a:pPr>
            <a:r>
              <a:rPr lang="en-US" sz="1800" dirty="0" smtClean="0">
                <a:solidFill>
                  <a:prstClr val="black"/>
                </a:solidFill>
                <a:hlinkClick r:id="rId3"/>
              </a:rPr>
              <a:t>How </a:t>
            </a:r>
            <a:r>
              <a:rPr lang="en-US" sz="1800" dirty="0">
                <a:solidFill>
                  <a:prstClr val="black"/>
                </a:solidFill>
                <a:hlinkClick r:id="rId3"/>
              </a:rPr>
              <a:t>to use SCORE with clients</a:t>
            </a:r>
            <a:endParaRPr lang="en-US" sz="1800" dirty="0">
              <a:solidFill>
                <a:prstClr val="black"/>
              </a:solidFill>
            </a:endParaRPr>
          </a:p>
          <a:p>
            <a:pPr marL="0" indent="0">
              <a:buNone/>
            </a:pPr>
            <a:endParaRPr lang="en-AU" sz="2800" dirty="0"/>
          </a:p>
          <a:p>
            <a:pPr marL="0" indent="0">
              <a:buNone/>
            </a:pPr>
            <a:endParaRPr lang="en-AU" dirty="0"/>
          </a:p>
          <a:p>
            <a:pPr marL="0" indent="0">
              <a:buNone/>
            </a:pPr>
            <a:endParaRPr lang="en-US" dirty="0" smtClean="0"/>
          </a:p>
        </p:txBody>
      </p:sp>
      <p:pic>
        <p:nvPicPr>
          <p:cNvPr id="2" name="Picture 1"/>
          <p:cNvPicPr>
            <a:picLocks noChangeAspect="1"/>
          </p:cNvPicPr>
          <p:nvPr/>
        </p:nvPicPr>
        <p:blipFill>
          <a:blip r:embed="rId4"/>
          <a:stretch>
            <a:fillRect/>
          </a:stretch>
        </p:blipFill>
        <p:spPr>
          <a:xfrm>
            <a:off x="6686615" y="1361802"/>
            <a:ext cx="4367612" cy="5358063"/>
          </a:xfrm>
          <a:prstGeom prst="rect">
            <a:avLst/>
          </a:prstGeom>
          <a:ln>
            <a:solidFill>
              <a:srgbClr val="002060"/>
            </a:solidFill>
          </a:ln>
        </p:spPr>
      </p:pic>
      <p:sp>
        <p:nvSpPr>
          <p:cNvPr id="9" name="TextBox 8"/>
          <p:cNvSpPr txBox="1"/>
          <p:nvPr/>
        </p:nvSpPr>
        <p:spPr>
          <a:xfrm>
            <a:off x="6096000" y="806276"/>
            <a:ext cx="5276249" cy="480131"/>
          </a:xfrm>
          <a:prstGeom prst="rect">
            <a:avLst/>
          </a:prstGeom>
          <a:noFill/>
        </p:spPr>
        <p:txBody>
          <a:bodyPr wrap="square" rtlCol="0" anchor="ctr">
            <a:spAutoFit/>
          </a:bodyPr>
          <a:lstStyle/>
          <a:p>
            <a:pPr marL="400050" lvl="1" algn="ctr" defTabSz="685800" eaLnBrk="1" fontAlgn="auto" hangingPunct="1">
              <a:lnSpc>
                <a:spcPct val="90000"/>
              </a:lnSpc>
              <a:spcBef>
                <a:spcPts val="750"/>
              </a:spcBef>
              <a:spcAft>
                <a:spcPts val="0"/>
              </a:spcAft>
            </a:pPr>
            <a:r>
              <a:rPr lang="en-US" dirty="0" smtClean="0"/>
              <a:t>Example of matrix in </a:t>
            </a:r>
            <a:r>
              <a:rPr lang="en-US" dirty="0">
                <a:solidFill>
                  <a:prstClr val="black"/>
                </a:solidFill>
                <a:hlinkClick r:id="rId5"/>
              </a:rPr>
              <a:t>Data Exchange protocols</a:t>
            </a:r>
            <a:endParaRPr lang="en-AU" sz="2800" dirty="0"/>
          </a:p>
        </p:txBody>
      </p:sp>
      <p:sp>
        <p:nvSpPr>
          <p:cNvPr id="13" name="TextBox 12"/>
          <p:cNvSpPr txBox="1"/>
          <p:nvPr/>
        </p:nvSpPr>
        <p:spPr>
          <a:xfrm>
            <a:off x="409433" y="6168788"/>
            <a:ext cx="2374710" cy="689212"/>
          </a:xfrm>
          <a:prstGeom prst="rect">
            <a:avLst/>
          </a:prstGeom>
          <a:solidFill>
            <a:schemeClr val="bg1"/>
          </a:solidFill>
        </p:spPr>
        <p:txBody>
          <a:bodyPr wrap="square" rtlCol="0">
            <a:spAutoFit/>
          </a:bodyPr>
          <a:lstStyle/>
          <a:p>
            <a:endParaRPr lang="en-AU" dirty="0"/>
          </a:p>
        </p:txBody>
      </p:sp>
      <p:pic>
        <p:nvPicPr>
          <p:cNvPr id="10" name="Picture 9"/>
          <p:cNvPicPr>
            <a:picLocks noChangeAspect="1"/>
          </p:cNvPicPr>
          <p:nvPr/>
        </p:nvPicPr>
        <p:blipFill>
          <a:blip r:embed="rId6"/>
          <a:stretch>
            <a:fillRect/>
          </a:stretch>
        </p:blipFill>
        <p:spPr>
          <a:xfrm>
            <a:off x="1494880" y="1442666"/>
            <a:ext cx="3894586" cy="5277199"/>
          </a:xfrm>
          <a:prstGeom prst="rect">
            <a:avLst/>
          </a:prstGeom>
          <a:ln>
            <a:solidFill>
              <a:srgbClr val="002060"/>
            </a:solidFill>
          </a:ln>
        </p:spPr>
      </p:pic>
      <p:sp>
        <p:nvSpPr>
          <p:cNvPr id="14" name="TextBox 13"/>
          <p:cNvSpPr txBox="1"/>
          <p:nvPr/>
        </p:nvSpPr>
        <p:spPr>
          <a:xfrm rot="16200000">
            <a:off x="-1530132" y="3800767"/>
            <a:ext cx="5276249" cy="480131"/>
          </a:xfrm>
          <a:prstGeom prst="rect">
            <a:avLst/>
          </a:prstGeom>
          <a:noFill/>
        </p:spPr>
        <p:txBody>
          <a:bodyPr wrap="square" rtlCol="0" anchor="ctr">
            <a:spAutoFit/>
          </a:bodyPr>
          <a:lstStyle/>
          <a:p>
            <a:pPr marL="400050" lvl="1" algn="ctr" defTabSz="685800" eaLnBrk="1" fontAlgn="auto" hangingPunct="1">
              <a:lnSpc>
                <a:spcPct val="90000"/>
              </a:lnSpc>
              <a:spcBef>
                <a:spcPts val="750"/>
              </a:spcBef>
              <a:spcAft>
                <a:spcPts val="0"/>
              </a:spcAft>
            </a:pPr>
            <a:r>
              <a:rPr lang="en-US" b="1" dirty="0" smtClean="0"/>
              <a:t>Survey instrument</a:t>
            </a:r>
            <a:endParaRPr lang="en-AU" sz="2800" b="1" dirty="0"/>
          </a:p>
        </p:txBody>
      </p:sp>
      <p:sp>
        <p:nvSpPr>
          <p:cNvPr id="15" name="TextBox 14"/>
          <p:cNvSpPr txBox="1"/>
          <p:nvPr/>
        </p:nvSpPr>
        <p:spPr>
          <a:xfrm rot="16200000">
            <a:off x="3735628" y="3897361"/>
            <a:ext cx="5276249" cy="480131"/>
          </a:xfrm>
          <a:prstGeom prst="rect">
            <a:avLst/>
          </a:prstGeom>
          <a:noFill/>
        </p:spPr>
        <p:txBody>
          <a:bodyPr wrap="square" rtlCol="0" anchor="ctr">
            <a:spAutoFit/>
          </a:bodyPr>
          <a:lstStyle/>
          <a:p>
            <a:pPr marL="400050" lvl="1" algn="ctr" defTabSz="685800" eaLnBrk="1" fontAlgn="auto" hangingPunct="1">
              <a:lnSpc>
                <a:spcPct val="90000"/>
              </a:lnSpc>
              <a:spcBef>
                <a:spcPts val="750"/>
              </a:spcBef>
              <a:spcAft>
                <a:spcPts val="0"/>
              </a:spcAft>
            </a:pPr>
            <a:r>
              <a:rPr lang="en-US" b="1" dirty="0" smtClean="0"/>
              <a:t>Practitioner assessment</a:t>
            </a:r>
            <a:endParaRPr lang="en-AU" sz="2800" b="1" dirty="0"/>
          </a:p>
        </p:txBody>
      </p:sp>
    </p:spTree>
    <p:extLst>
      <p:ext uri="{BB962C8B-B14F-4D97-AF65-F5344CB8AC3E}">
        <p14:creationId xmlns:p14="http://schemas.microsoft.com/office/powerpoint/2010/main" val="1048797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4027" y="378068"/>
            <a:ext cx="5915012" cy="605582"/>
          </a:xfrm>
        </p:spPr>
        <p:txBody>
          <a:bodyPr/>
          <a:lstStyle/>
          <a:p>
            <a:r>
              <a:rPr lang="en-US" dirty="0" smtClean="0"/>
              <a:t>Use </a:t>
            </a:r>
            <a:r>
              <a:rPr lang="en-US" smtClean="0"/>
              <a:t>SCORE directly: a survey</a:t>
            </a:r>
            <a:endParaRPr lang="en-AU" dirty="0"/>
          </a:p>
        </p:txBody>
      </p:sp>
      <p:sp>
        <p:nvSpPr>
          <p:cNvPr id="6" name="Content Placeholder 5"/>
          <p:cNvSpPr>
            <a:spLocks noGrp="1"/>
          </p:cNvSpPr>
          <p:nvPr>
            <p:ph idx="1"/>
          </p:nvPr>
        </p:nvSpPr>
        <p:spPr>
          <a:xfrm>
            <a:off x="8414191" y="546510"/>
            <a:ext cx="3455153" cy="437140"/>
          </a:xfrm>
        </p:spPr>
        <p:txBody>
          <a:bodyPr/>
          <a:lstStyle/>
          <a:p>
            <a:pPr marL="0" indent="0">
              <a:buNone/>
            </a:pPr>
            <a:r>
              <a:rPr lang="en-US" sz="1800" dirty="0" smtClean="0">
                <a:solidFill>
                  <a:prstClr val="black"/>
                </a:solidFill>
                <a:hlinkClick r:id="rId3"/>
              </a:rPr>
              <a:t>How </a:t>
            </a:r>
            <a:r>
              <a:rPr lang="en-US" sz="1800" dirty="0">
                <a:solidFill>
                  <a:prstClr val="black"/>
                </a:solidFill>
                <a:hlinkClick r:id="rId3"/>
              </a:rPr>
              <a:t>to use SCORE with clients</a:t>
            </a:r>
            <a:endParaRPr lang="en-US" sz="1800" dirty="0">
              <a:solidFill>
                <a:prstClr val="black"/>
              </a:solidFill>
            </a:endParaRPr>
          </a:p>
          <a:p>
            <a:pPr marL="0" indent="0">
              <a:buNone/>
            </a:pPr>
            <a:endParaRPr lang="en-AU" sz="2800" dirty="0"/>
          </a:p>
          <a:p>
            <a:pPr marL="0" indent="0">
              <a:buNone/>
            </a:pPr>
            <a:endParaRPr lang="en-AU" dirty="0"/>
          </a:p>
          <a:p>
            <a:pPr marL="0" indent="0">
              <a:buNone/>
            </a:pPr>
            <a:endParaRPr lang="en-US" dirty="0" smtClean="0"/>
          </a:p>
        </p:txBody>
      </p:sp>
      <p:sp>
        <p:nvSpPr>
          <p:cNvPr id="9" name="TextBox 8"/>
          <p:cNvSpPr txBox="1"/>
          <p:nvPr/>
        </p:nvSpPr>
        <p:spPr>
          <a:xfrm>
            <a:off x="3739043" y="-663631"/>
            <a:ext cx="5276249" cy="480131"/>
          </a:xfrm>
          <a:prstGeom prst="rect">
            <a:avLst/>
          </a:prstGeom>
          <a:noFill/>
        </p:spPr>
        <p:txBody>
          <a:bodyPr wrap="square" rtlCol="0" anchor="ctr">
            <a:spAutoFit/>
          </a:bodyPr>
          <a:lstStyle/>
          <a:p>
            <a:pPr marL="400050" lvl="1" algn="ctr" defTabSz="685800" eaLnBrk="1" fontAlgn="auto" hangingPunct="1">
              <a:lnSpc>
                <a:spcPct val="90000"/>
              </a:lnSpc>
              <a:spcBef>
                <a:spcPts val="750"/>
              </a:spcBef>
              <a:spcAft>
                <a:spcPts val="0"/>
              </a:spcAft>
            </a:pPr>
            <a:r>
              <a:rPr lang="en-US" dirty="0" smtClean="0"/>
              <a:t>Example of matrix in </a:t>
            </a:r>
            <a:r>
              <a:rPr lang="en-US" dirty="0">
                <a:solidFill>
                  <a:prstClr val="black"/>
                </a:solidFill>
                <a:hlinkClick r:id="rId4"/>
              </a:rPr>
              <a:t>Data Exchange protocols</a:t>
            </a:r>
            <a:endParaRPr lang="en-AU" sz="2800" dirty="0"/>
          </a:p>
        </p:txBody>
      </p:sp>
      <p:sp>
        <p:nvSpPr>
          <p:cNvPr id="13" name="TextBox 12"/>
          <p:cNvSpPr txBox="1"/>
          <p:nvPr/>
        </p:nvSpPr>
        <p:spPr>
          <a:xfrm>
            <a:off x="270147" y="6168788"/>
            <a:ext cx="2374710" cy="689212"/>
          </a:xfrm>
          <a:prstGeom prst="rect">
            <a:avLst/>
          </a:prstGeom>
          <a:solidFill>
            <a:schemeClr val="bg1"/>
          </a:solidFill>
        </p:spPr>
        <p:txBody>
          <a:bodyPr wrap="square" rtlCol="0">
            <a:spAutoFit/>
          </a:bodyPr>
          <a:lstStyle/>
          <a:p>
            <a:endParaRPr lang="en-AU" dirty="0"/>
          </a:p>
        </p:txBody>
      </p:sp>
      <p:grpSp>
        <p:nvGrpSpPr>
          <p:cNvPr id="21" name="Group 20"/>
          <p:cNvGrpSpPr/>
          <p:nvPr/>
        </p:nvGrpSpPr>
        <p:grpSpPr>
          <a:xfrm>
            <a:off x="490910" y="2143226"/>
            <a:ext cx="2421193" cy="650546"/>
            <a:chOff x="4915969" y="524973"/>
            <a:chExt cx="1755532" cy="877766"/>
          </a:xfrm>
          <a:solidFill>
            <a:srgbClr val="FFE79B"/>
          </a:solidFill>
        </p:grpSpPr>
        <p:sp>
          <p:nvSpPr>
            <p:cNvPr id="22" name="Rounded Rectangle 21"/>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connection to community</a:t>
              </a:r>
              <a:endParaRPr lang="en-US" sz="1500" kern="1200" dirty="0">
                <a:solidFill>
                  <a:schemeClr val="tx1"/>
                </a:solidFill>
              </a:endParaRPr>
            </a:p>
          </p:txBody>
        </p:sp>
      </p:grpSp>
      <p:grpSp>
        <p:nvGrpSpPr>
          <p:cNvPr id="26" name="Group 25"/>
          <p:cNvGrpSpPr/>
          <p:nvPr/>
        </p:nvGrpSpPr>
        <p:grpSpPr>
          <a:xfrm>
            <a:off x="502608" y="1506633"/>
            <a:ext cx="2445307" cy="552493"/>
            <a:chOff x="479" y="524973"/>
            <a:chExt cx="1755532" cy="877766"/>
          </a:xfrm>
          <a:solidFill>
            <a:schemeClr val="accent1">
              <a:lumMod val="60000"/>
              <a:lumOff val="40000"/>
            </a:schemeClr>
          </a:solidFill>
        </p:grpSpPr>
        <p:sp>
          <p:nvSpPr>
            <p:cNvPr id="27" name="Rounded Rectangle 26"/>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After school art program with kids</a:t>
              </a:r>
              <a:endParaRPr lang="en-US" sz="1500" kern="1200" dirty="0">
                <a:solidFill>
                  <a:schemeClr val="tx1"/>
                </a:solidFill>
              </a:endParaRPr>
            </a:p>
          </p:txBody>
        </p:sp>
      </p:grpSp>
      <p:grpSp>
        <p:nvGrpSpPr>
          <p:cNvPr id="29" name="Group 28"/>
          <p:cNvGrpSpPr/>
          <p:nvPr/>
        </p:nvGrpSpPr>
        <p:grpSpPr>
          <a:xfrm>
            <a:off x="526367" y="2961654"/>
            <a:ext cx="2350278" cy="723242"/>
            <a:chOff x="4915969" y="524973"/>
            <a:chExt cx="1755532" cy="877766"/>
          </a:xfrm>
          <a:solidFill>
            <a:srgbClr val="FFE79B"/>
          </a:solidFill>
        </p:grpSpPr>
        <p:sp>
          <p:nvSpPr>
            <p:cNvPr id="30" name="Rounded Rectangle 29"/>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200" kern="1200" dirty="0" smtClean="0">
                  <a:solidFill>
                    <a:schemeClr val="tx1"/>
                  </a:solidFill>
                </a:rPr>
                <a:t>Circumstance SCORE: Community Participation and Networks</a:t>
              </a:r>
              <a:endParaRPr lang="en-US" sz="1200" kern="1200" dirty="0">
                <a:solidFill>
                  <a:schemeClr val="tx1"/>
                </a:solidFill>
              </a:endParaRPr>
            </a:p>
          </p:txBody>
        </p:sp>
      </p:grpSp>
      <p:cxnSp>
        <p:nvCxnSpPr>
          <p:cNvPr id="32" name="Straight Arrow Connector 31"/>
          <p:cNvCxnSpPr>
            <a:stCxn id="22" idx="2"/>
            <a:endCxn id="31" idx="0"/>
          </p:cNvCxnSpPr>
          <p:nvPr/>
        </p:nvCxnSpPr>
        <p:spPr>
          <a:xfrm flipH="1">
            <a:off x="1701506" y="2793772"/>
            <a:ext cx="1" cy="18906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9" name="Group 38"/>
          <p:cNvGrpSpPr/>
          <p:nvPr/>
        </p:nvGrpSpPr>
        <p:grpSpPr>
          <a:xfrm>
            <a:off x="490911" y="4739688"/>
            <a:ext cx="2345090" cy="852057"/>
            <a:chOff x="4915969" y="1534404"/>
            <a:chExt cx="1755532" cy="877766"/>
          </a:xfrm>
          <a:solidFill>
            <a:srgbClr val="A0BBDC"/>
          </a:solidFill>
        </p:grpSpPr>
        <p:sp>
          <p:nvSpPr>
            <p:cNvPr id="40" name="Rounded Rectangle 39"/>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4941678" y="1560113"/>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confidence when attending job interviews</a:t>
              </a:r>
              <a:endParaRPr lang="en-US" sz="1500" kern="1200" dirty="0">
                <a:solidFill>
                  <a:schemeClr val="tx1"/>
                </a:solidFill>
              </a:endParaRPr>
            </a:p>
          </p:txBody>
        </p:sp>
      </p:grpSp>
      <p:grpSp>
        <p:nvGrpSpPr>
          <p:cNvPr id="44" name="Group 43"/>
          <p:cNvGrpSpPr/>
          <p:nvPr/>
        </p:nvGrpSpPr>
        <p:grpSpPr>
          <a:xfrm>
            <a:off x="490910" y="4168782"/>
            <a:ext cx="2351316" cy="491521"/>
            <a:chOff x="479" y="524973"/>
            <a:chExt cx="1755532" cy="877766"/>
          </a:xfrm>
          <a:solidFill>
            <a:schemeClr val="accent1">
              <a:lumMod val="60000"/>
              <a:lumOff val="40000"/>
            </a:schemeClr>
          </a:solidFill>
        </p:grpSpPr>
        <p:sp>
          <p:nvSpPr>
            <p:cNvPr id="45" name="Rounded Rectangle 44"/>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dirty="0" smtClean="0">
                  <a:solidFill>
                    <a:schemeClr val="tx1"/>
                  </a:solidFill>
                </a:rPr>
                <a:t>Interview</a:t>
              </a:r>
              <a:r>
                <a:rPr lang="en-US" sz="1500" kern="1200" dirty="0" smtClean="0">
                  <a:solidFill>
                    <a:schemeClr val="tx1"/>
                  </a:solidFill>
                </a:rPr>
                <a:t> skills workshops</a:t>
              </a:r>
              <a:endParaRPr lang="en-US" sz="1500" kern="1200" dirty="0">
                <a:solidFill>
                  <a:schemeClr val="tx1"/>
                </a:solidFill>
              </a:endParaRPr>
            </a:p>
          </p:txBody>
        </p:sp>
      </p:grpSp>
      <p:grpSp>
        <p:nvGrpSpPr>
          <p:cNvPr id="47" name="Group 46"/>
          <p:cNvGrpSpPr/>
          <p:nvPr/>
        </p:nvGrpSpPr>
        <p:grpSpPr>
          <a:xfrm>
            <a:off x="502608" y="5740387"/>
            <a:ext cx="2324758" cy="646843"/>
            <a:chOff x="4915969" y="1534404"/>
            <a:chExt cx="1755532" cy="877766"/>
          </a:xfrm>
          <a:solidFill>
            <a:srgbClr val="CCDAEC"/>
          </a:solidFill>
        </p:grpSpPr>
        <p:sp>
          <p:nvSpPr>
            <p:cNvPr id="48" name="Rounded Rectangle 47"/>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ounded Rectangle 4"/>
            <p:cNvSpPr txBox="1"/>
            <p:nvPr/>
          </p:nvSpPr>
          <p:spPr>
            <a:xfrm>
              <a:off x="4941678" y="1559299"/>
              <a:ext cx="1704114" cy="8263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Goals SCORE: Empowerment</a:t>
              </a:r>
              <a:endParaRPr lang="en-US" sz="1500" kern="1200" dirty="0">
                <a:solidFill>
                  <a:schemeClr val="tx1"/>
                </a:solidFill>
              </a:endParaRPr>
            </a:p>
          </p:txBody>
        </p:sp>
      </p:grpSp>
      <p:cxnSp>
        <p:nvCxnSpPr>
          <p:cNvPr id="50" name="Straight Arrow Connector 49"/>
          <p:cNvCxnSpPr>
            <a:stCxn id="40" idx="2"/>
            <a:endCxn id="49" idx="0"/>
          </p:cNvCxnSpPr>
          <p:nvPr/>
        </p:nvCxnSpPr>
        <p:spPr>
          <a:xfrm>
            <a:off x="1663456" y="5591745"/>
            <a:ext cx="1531" cy="166988"/>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Connector 4"/>
          <p:cNvCxnSpPr/>
          <p:nvPr/>
        </p:nvCxnSpPr>
        <p:spPr>
          <a:xfrm>
            <a:off x="560786" y="3971499"/>
            <a:ext cx="920091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027053" y="1709341"/>
            <a:ext cx="1854615"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smtClean="0"/>
              <a:t>Only ask clients the statements that are relevant to the activity they participated in. You can ask more than 1, but it must be directly related to the service.</a:t>
            </a:r>
            <a:endParaRPr lang="en-US" sz="1600" dirty="0"/>
          </a:p>
          <a:p>
            <a:pPr marL="285750" indent="-285750">
              <a:buFont typeface="Arial" panose="020B0604020202020204" pitchFamily="34" charset="0"/>
              <a:buChar char="•"/>
            </a:pPr>
            <a:r>
              <a:rPr lang="en-US" sz="1600" dirty="0" smtClean="0"/>
              <a:t>You can change/simply these.</a:t>
            </a:r>
            <a:endParaRPr lang="en-US" sz="1600" dirty="0"/>
          </a:p>
        </p:txBody>
      </p:sp>
      <p:pic>
        <p:nvPicPr>
          <p:cNvPr id="52" name="Picture 51"/>
          <p:cNvPicPr>
            <a:picLocks noChangeAspect="1"/>
          </p:cNvPicPr>
          <p:nvPr/>
        </p:nvPicPr>
        <p:blipFill>
          <a:blip r:embed="rId5"/>
          <a:stretch>
            <a:fillRect/>
          </a:stretch>
        </p:blipFill>
        <p:spPr>
          <a:xfrm>
            <a:off x="3163009" y="4230826"/>
            <a:ext cx="6657975" cy="342900"/>
          </a:xfrm>
          <a:prstGeom prst="rect">
            <a:avLst/>
          </a:prstGeom>
        </p:spPr>
      </p:pic>
      <p:pic>
        <p:nvPicPr>
          <p:cNvPr id="54" name="Picture 53"/>
          <p:cNvPicPr>
            <a:picLocks noChangeAspect="1"/>
          </p:cNvPicPr>
          <p:nvPr/>
        </p:nvPicPr>
        <p:blipFill>
          <a:blip r:embed="rId6"/>
          <a:stretch>
            <a:fillRect/>
          </a:stretch>
        </p:blipFill>
        <p:spPr>
          <a:xfrm>
            <a:off x="3163009" y="4573726"/>
            <a:ext cx="6648450" cy="1695450"/>
          </a:xfrm>
          <a:prstGeom prst="rect">
            <a:avLst/>
          </a:prstGeom>
        </p:spPr>
      </p:pic>
      <p:pic>
        <p:nvPicPr>
          <p:cNvPr id="55" name="Picture 54"/>
          <p:cNvPicPr>
            <a:picLocks noChangeAspect="1"/>
          </p:cNvPicPr>
          <p:nvPr/>
        </p:nvPicPr>
        <p:blipFill>
          <a:blip r:embed="rId7"/>
          <a:stretch>
            <a:fillRect/>
          </a:stretch>
        </p:blipFill>
        <p:spPr>
          <a:xfrm>
            <a:off x="3208503" y="1573351"/>
            <a:ext cx="6553200" cy="457200"/>
          </a:xfrm>
          <a:prstGeom prst="rect">
            <a:avLst/>
          </a:prstGeom>
        </p:spPr>
      </p:pic>
      <p:pic>
        <p:nvPicPr>
          <p:cNvPr id="56" name="Picture 55"/>
          <p:cNvPicPr>
            <a:picLocks noChangeAspect="1"/>
          </p:cNvPicPr>
          <p:nvPr/>
        </p:nvPicPr>
        <p:blipFill>
          <a:blip r:embed="rId8"/>
          <a:stretch>
            <a:fillRect/>
          </a:stretch>
        </p:blipFill>
        <p:spPr>
          <a:xfrm>
            <a:off x="3203740" y="2030551"/>
            <a:ext cx="6562725" cy="1743075"/>
          </a:xfrm>
          <a:prstGeom prst="rect">
            <a:avLst/>
          </a:prstGeom>
        </p:spPr>
      </p:pic>
    </p:spTree>
    <p:extLst>
      <p:ext uri="{BB962C8B-B14F-4D97-AF65-F5344CB8AC3E}">
        <p14:creationId xmlns:p14="http://schemas.microsoft.com/office/powerpoint/2010/main" val="119736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4026" y="378068"/>
            <a:ext cx="7860165" cy="605582"/>
          </a:xfrm>
        </p:spPr>
        <p:txBody>
          <a:bodyPr/>
          <a:lstStyle/>
          <a:p>
            <a:r>
              <a:rPr lang="en-US" dirty="0" smtClean="0"/>
              <a:t>Use SCORE directly: practitioner assessment</a:t>
            </a:r>
            <a:endParaRPr lang="en-AU" dirty="0"/>
          </a:p>
        </p:txBody>
      </p:sp>
      <p:sp>
        <p:nvSpPr>
          <p:cNvPr id="9" name="TextBox 8"/>
          <p:cNvSpPr txBox="1"/>
          <p:nvPr/>
        </p:nvSpPr>
        <p:spPr>
          <a:xfrm>
            <a:off x="6915751" y="680859"/>
            <a:ext cx="5276249" cy="480131"/>
          </a:xfrm>
          <a:prstGeom prst="rect">
            <a:avLst/>
          </a:prstGeom>
          <a:noFill/>
        </p:spPr>
        <p:txBody>
          <a:bodyPr wrap="square" rtlCol="0" anchor="ctr">
            <a:spAutoFit/>
          </a:bodyPr>
          <a:lstStyle/>
          <a:p>
            <a:pPr marL="400050" lvl="1" algn="ctr" defTabSz="685800" eaLnBrk="1" fontAlgn="auto" hangingPunct="1">
              <a:lnSpc>
                <a:spcPct val="90000"/>
              </a:lnSpc>
              <a:spcBef>
                <a:spcPts val="750"/>
              </a:spcBef>
              <a:spcAft>
                <a:spcPts val="0"/>
              </a:spcAft>
            </a:pPr>
            <a:r>
              <a:rPr lang="en-US" dirty="0" smtClean="0"/>
              <a:t>SCORE Matrix in </a:t>
            </a:r>
            <a:r>
              <a:rPr lang="en-US" dirty="0">
                <a:solidFill>
                  <a:prstClr val="black"/>
                </a:solidFill>
                <a:hlinkClick r:id="rId3"/>
              </a:rPr>
              <a:t>Data Exchange protocols</a:t>
            </a:r>
            <a:endParaRPr lang="en-AU" sz="2800" dirty="0"/>
          </a:p>
        </p:txBody>
      </p:sp>
      <p:sp>
        <p:nvSpPr>
          <p:cNvPr id="13" name="TextBox 12"/>
          <p:cNvSpPr txBox="1"/>
          <p:nvPr/>
        </p:nvSpPr>
        <p:spPr>
          <a:xfrm>
            <a:off x="270147" y="6168788"/>
            <a:ext cx="2374710" cy="689212"/>
          </a:xfrm>
          <a:prstGeom prst="rect">
            <a:avLst/>
          </a:prstGeom>
          <a:solidFill>
            <a:schemeClr val="bg1"/>
          </a:solidFill>
        </p:spPr>
        <p:txBody>
          <a:bodyPr wrap="square" rtlCol="0">
            <a:spAutoFit/>
          </a:bodyPr>
          <a:lstStyle/>
          <a:p>
            <a:endParaRPr lang="en-AU" dirty="0"/>
          </a:p>
        </p:txBody>
      </p:sp>
      <p:grpSp>
        <p:nvGrpSpPr>
          <p:cNvPr id="21" name="Group 20"/>
          <p:cNvGrpSpPr/>
          <p:nvPr/>
        </p:nvGrpSpPr>
        <p:grpSpPr>
          <a:xfrm>
            <a:off x="490910" y="2143226"/>
            <a:ext cx="2421193" cy="650546"/>
            <a:chOff x="4915969" y="524973"/>
            <a:chExt cx="1755532" cy="877766"/>
          </a:xfrm>
          <a:solidFill>
            <a:srgbClr val="FFE79B"/>
          </a:solidFill>
        </p:grpSpPr>
        <p:sp>
          <p:nvSpPr>
            <p:cNvPr id="22" name="Rounded Rectangle 21"/>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connection to community</a:t>
              </a:r>
              <a:endParaRPr lang="en-US" sz="1500" kern="1200" dirty="0">
                <a:solidFill>
                  <a:schemeClr val="tx1"/>
                </a:solidFill>
              </a:endParaRPr>
            </a:p>
          </p:txBody>
        </p:sp>
      </p:grpSp>
      <p:grpSp>
        <p:nvGrpSpPr>
          <p:cNvPr id="26" name="Group 25"/>
          <p:cNvGrpSpPr/>
          <p:nvPr/>
        </p:nvGrpSpPr>
        <p:grpSpPr>
          <a:xfrm>
            <a:off x="502608" y="1506633"/>
            <a:ext cx="2445307" cy="552493"/>
            <a:chOff x="479" y="524973"/>
            <a:chExt cx="1755532" cy="877766"/>
          </a:xfrm>
          <a:solidFill>
            <a:schemeClr val="accent1">
              <a:lumMod val="60000"/>
              <a:lumOff val="40000"/>
            </a:schemeClr>
          </a:solidFill>
        </p:grpSpPr>
        <p:sp>
          <p:nvSpPr>
            <p:cNvPr id="27" name="Rounded Rectangle 26"/>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After school art program with kids</a:t>
              </a:r>
              <a:endParaRPr lang="en-US" sz="1500" kern="1200" dirty="0">
                <a:solidFill>
                  <a:schemeClr val="tx1"/>
                </a:solidFill>
              </a:endParaRPr>
            </a:p>
          </p:txBody>
        </p:sp>
      </p:grpSp>
      <p:grpSp>
        <p:nvGrpSpPr>
          <p:cNvPr id="29" name="Group 28"/>
          <p:cNvGrpSpPr/>
          <p:nvPr/>
        </p:nvGrpSpPr>
        <p:grpSpPr>
          <a:xfrm>
            <a:off x="526367" y="2961654"/>
            <a:ext cx="2350278" cy="723242"/>
            <a:chOff x="4915969" y="524973"/>
            <a:chExt cx="1755532" cy="877766"/>
          </a:xfrm>
          <a:solidFill>
            <a:srgbClr val="FFE79B"/>
          </a:solidFill>
        </p:grpSpPr>
        <p:sp>
          <p:nvSpPr>
            <p:cNvPr id="30" name="Rounded Rectangle 29"/>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200" kern="1200" dirty="0" smtClean="0">
                  <a:solidFill>
                    <a:schemeClr val="tx1"/>
                  </a:solidFill>
                </a:rPr>
                <a:t>Circumstance SCORE: Community Participation and Networks</a:t>
              </a:r>
              <a:endParaRPr lang="en-US" sz="1200" kern="1200" dirty="0">
                <a:solidFill>
                  <a:schemeClr val="tx1"/>
                </a:solidFill>
              </a:endParaRPr>
            </a:p>
          </p:txBody>
        </p:sp>
      </p:grpSp>
      <p:cxnSp>
        <p:nvCxnSpPr>
          <p:cNvPr id="32" name="Straight Arrow Connector 31"/>
          <p:cNvCxnSpPr>
            <a:stCxn id="22" idx="2"/>
            <a:endCxn id="31" idx="0"/>
          </p:cNvCxnSpPr>
          <p:nvPr/>
        </p:nvCxnSpPr>
        <p:spPr>
          <a:xfrm flipH="1">
            <a:off x="1701506" y="2793772"/>
            <a:ext cx="1" cy="18906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9" name="Group 38"/>
          <p:cNvGrpSpPr/>
          <p:nvPr/>
        </p:nvGrpSpPr>
        <p:grpSpPr>
          <a:xfrm>
            <a:off x="490911" y="4739688"/>
            <a:ext cx="2345090" cy="852057"/>
            <a:chOff x="4915969" y="1534404"/>
            <a:chExt cx="1755532" cy="877766"/>
          </a:xfrm>
          <a:solidFill>
            <a:srgbClr val="A0BBDC"/>
          </a:solidFill>
        </p:grpSpPr>
        <p:sp>
          <p:nvSpPr>
            <p:cNvPr id="40" name="Rounded Rectangle 39"/>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4941678" y="1560113"/>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confidence when attending job interviews</a:t>
              </a:r>
              <a:endParaRPr lang="en-US" sz="1500" kern="1200" dirty="0">
                <a:solidFill>
                  <a:schemeClr val="tx1"/>
                </a:solidFill>
              </a:endParaRPr>
            </a:p>
          </p:txBody>
        </p:sp>
      </p:grpSp>
      <p:grpSp>
        <p:nvGrpSpPr>
          <p:cNvPr id="44" name="Group 43"/>
          <p:cNvGrpSpPr/>
          <p:nvPr/>
        </p:nvGrpSpPr>
        <p:grpSpPr>
          <a:xfrm>
            <a:off x="490910" y="4168782"/>
            <a:ext cx="2351316" cy="491521"/>
            <a:chOff x="479" y="524973"/>
            <a:chExt cx="1755532" cy="877766"/>
          </a:xfrm>
          <a:solidFill>
            <a:schemeClr val="accent1">
              <a:lumMod val="60000"/>
              <a:lumOff val="40000"/>
            </a:schemeClr>
          </a:solidFill>
        </p:grpSpPr>
        <p:sp>
          <p:nvSpPr>
            <p:cNvPr id="45" name="Rounded Rectangle 44"/>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dirty="0" smtClean="0">
                  <a:solidFill>
                    <a:schemeClr val="tx1"/>
                  </a:solidFill>
                </a:rPr>
                <a:t>Interview</a:t>
              </a:r>
              <a:r>
                <a:rPr lang="en-US" sz="1500" kern="1200" dirty="0" smtClean="0">
                  <a:solidFill>
                    <a:schemeClr val="tx1"/>
                  </a:solidFill>
                </a:rPr>
                <a:t> skills workshops</a:t>
              </a:r>
              <a:endParaRPr lang="en-US" sz="1500" kern="1200" dirty="0">
                <a:solidFill>
                  <a:schemeClr val="tx1"/>
                </a:solidFill>
              </a:endParaRPr>
            </a:p>
          </p:txBody>
        </p:sp>
      </p:grpSp>
      <p:grpSp>
        <p:nvGrpSpPr>
          <p:cNvPr id="47" name="Group 46"/>
          <p:cNvGrpSpPr/>
          <p:nvPr/>
        </p:nvGrpSpPr>
        <p:grpSpPr>
          <a:xfrm>
            <a:off x="502608" y="5740387"/>
            <a:ext cx="2324758" cy="646843"/>
            <a:chOff x="4915969" y="1534404"/>
            <a:chExt cx="1755532" cy="877766"/>
          </a:xfrm>
          <a:solidFill>
            <a:srgbClr val="CCDAEC"/>
          </a:solidFill>
        </p:grpSpPr>
        <p:sp>
          <p:nvSpPr>
            <p:cNvPr id="48" name="Rounded Rectangle 47"/>
            <p:cNvSpPr/>
            <p:nvPr/>
          </p:nvSpPr>
          <p:spPr>
            <a:xfrm>
              <a:off x="4915969" y="1534404"/>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ounded Rectangle 4"/>
            <p:cNvSpPr txBox="1"/>
            <p:nvPr/>
          </p:nvSpPr>
          <p:spPr>
            <a:xfrm>
              <a:off x="4941678" y="1559299"/>
              <a:ext cx="1704114" cy="8263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Goals SCORE: Empowerment</a:t>
              </a:r>
              <a:endParaRPr lang="en-US" sz="1500" kern="1200" dirty="0">
                <a:solidFill>
                  <a:schemeClr val="tx1"/>
                </a:solidFill>
              </a:endParaRPr>
            </a:p>
          </p:txBody>
        </p:sp>
      </p:grpSp>
      <p:cxnSp>
        <p:nvCxnSpPr>
          <p:cNvPr id="50" name="Straight Arrow Connector 49"/>
          <p:cNvCxnSpPr>
            <a:stCxn id="40" idx="2"/>
            <a:endCxn id="49" idx="0"/>
          </p:cNvCxnSpPr>
          <p:nvPr/>
        </p:nvCxnSpPr>
        <p:spPr>
          <a:xfrm>
            <a:off x="1663456" y="5591745"/>
            <a:ext cx="1531" cy="166988"/>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Connector 4"/>
          <p:cNvCxnSpPr/>
          <p:nvPr/>
        </p:nvCxnSpPr>
        <p:spPr>
          <a:xfrm flipV="1">
            <a:off x="270147" y="3876275"/>
            <a:ext cx="8144044" cy="40632"/>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984377" y="1595662"/>
            <a:ext cx="1854615" cy="48013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Engage with and talk to the client about the activity and how they’re going. Use your professional judgement to decide where they fit on the 5-point scale.</a:t>
            </a:r>
          </a:p>
          <a:p>
            <a:endParaRPr lang="en-US" dirty="0"/>
          </a:p>
          <a:p>
            <a:r>
              <a:rPr lang="en-US" dirty="0" smtClean="0"/>
              <a:t>Focus on the domains that are most relevant to your activity.</a:t>
            </a:r>
            <a:endParaRPr lang="en-US" dirty="0"/>
          </a:p>
        </p:txBody>
      </p:sp>
      <p:pic>
        <p:nvPicPr>
          <p:cNvPr id="4" name="Picture 3"/>
          <p:cNvPicPr>
            <a:picLocks noChangeAspect="1"/>
          </p:cNvPicPr>
          <p:nvPr/>
        </p:nvPicPr>
        <p:blipFill>
          <a:blip r:embed="rId4"/>
          <a:stretch>
            <a:fillRect/>
          </a:stretch>
        </p:blipFill>
        <p:spPr>
          <a:xfrm>
            <a:off x="3425112" y="1541192"/>
            <a:ext cx="6191250" cy="800100"/>
          </a:xfrm>
          <a:prstGeom prst="rect">
            <a:avLst/>
          </a:prstGeom>
        </p:spPr>
      </p:pic>
      <p:pic>
        <p:nvPicPr>
          <p:cNvPr id="7" name="Picture 6"/>
          <p:cNvPicPr>
            <a:picLocks noChangeAspect="1"/>
          </p:cNvPicPr>
          <p:nvPr/>
        </p:nvPicPr>
        <p:blipFill>
          <a:blip r:embed="rId5"/>
          <a:stretch>
            <a:fillRect/>
          </a:stretch>
        </p:blipFill>
        <p:spPr>
          <a:xfrm>
            <a:off x="3425112" y="2331718"/>
            <a:ext cx="6210300" cy="1381125"/>
          </a:xfrm>
          <a:prstGeom prst="rect">
            <a:avLst/>
          </a:prstGeom>
        </p:spPr>
      </p:pic>
      <p:pic>
        <p:nvPicPr>
          <p:cNvPr id="10" name="Picture 9"/>
          <p:cNvPicPr>
            <a:picLocks noChangeAspect="1"/>
          </p:cNvPicPr>
          <p:nvPr/>
        </p:nvPicPr>
        <p:blipFill>
          <a:blip r:embed="rId6"/>
          <a:stretch>
            <a:fillRect/>
          </a:stretch>
        </p:blipFill>
        <p:spPr>
          <a:xfrm>
            <a:off x="3367962" y="4222044"/>
            <a:ext cx="6324600" cy="847725"/>
          </a:xfrm>
          <a:prstGeom prst="rect">
            <a:avLst/>
          </a:prstGeom>
        </p:spPr>
      </p:pic>
      <p:pic>
        <p:nvPicPr>
          <p:cNvPr id="11" name="Picture 10"/>
          <p:cNvPicPr>
            <a:picLocks noChangeAspect="1"/>
          </p:cNvPicPr>
          <p:nvPr/>
        </p:nvPicPr>
        <p:blipFill>
          <a:blip r:embed="rId7"/>
          <a:stretch>
            <a:fillRect/>
          </a:stretch>
        </p:blipFill>
        <p:spPr>
          <a:xfrm>
            <a:off x="3385234" y="5046834"/>
            <a:ext cx="6324600" cy="1200150"/>
          </a:xfrm>
          <a:prstGeom prst="rect">
            <a:avLst/>
          </a:prstGeom>
        </p:spPr>
      </p:pic>
    </p:spTree>
    <p:extLst>
      <p:ext uri="{BB962C8B-B14F-4D97-AF65-F5344CB8AC3E}">
        <p14:creationId xmlns:p14="http://schemas.microsoft.com/office/powerpoint/2010/main" val="1002898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94786"/>
            <a:ext cx="10972800" cy="605582"/>
          </a:xfrm>
        </p:spPr>
        <p:txBody>
          <a:bodyPr/>
          <a:lstStyle/>
          <a:p>
            <a:r>
              <a:rPr lang="en-AU" dirty="0" smtClean="0"/>
              <a:t>Step 3. Select a tool to measure your client outcomes</a:t>
            </a:r>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11" name="Diagram 10"/>
          <p:cNvGraphicFramePr/>
          <p:nvPr/>
        </p:nvGraphicFramePr>
        <p:xfrm>
          <a:off x="609600" y="1801505"/>
          <a:ext cx="10972800" cy="400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4421874" y="1844146"/>
            <a:ext cx="3348251" cy="3924000"/>
          </a:xfrm>
          <a:prstGeom prst="rect">
            <a:avLst/>
          </a:prstGeom>
          <a:noFill/>
          <a:ln w="38100">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953243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a validated tool</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pSp>
        <p:nvGrpSpPr>
          <p:cNvPr id="127" name="Group 126">
            <a:extLst>
              <a:ext uri="{FF2B5EF4-FFF2-40B4-BE49-F238E27FC236}">
                <a16:creationId xmlns:a16="http://schemas.microsoft.com/office/drawing/2014/main" id="{7C0DE493-F771-444A-83BA-36B99F43182C}"/>
              </a:ext>
            </a:extLst>
          </p:cNvPr>
          <p:cNvGrpSpPr/>
          <p:nvPr/>
        </p:nvGrpSpPr>
        <p:grpSpPr>
          <a:xfrm>
            <a:off x="5249775" y="4964400"/>
            <a:ext cx="417600" cy="417600"/>
            <a:chOff x="3713878" y="32784"/>
            <a:chExt cx="666143" cy="653960"/>
          </a:xfrm>
        </p:grpSpPr>
        <p:sp>
          <p:nvSpPr>
            <p:cNvPr id="128" name="Freeform 67">
              <a:extLst>
                <a:ext uri="{FF2B5EF4-FFF2-40B4-BE49-F238E27FC236}">
                  <a16:creationId xmlns:a16="http://schemas.microsoft.com/office/drawing/2014/main" id="{A9AECD16-95BF-44EA-A045-67559C12E0D5}"/>
                </a:ext>
              </a:extLst>
            </p:cNvPr>
            <p:cNvSpPr/>
            <p:nvPr/>
          </p:nvSpPr>
          <p:spPr>
            <a:xfrm>
              <a:off x="3713878" y="32784"/>
              <a:ext cx="666143" cy="653960"/>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9E3F81"/>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29" name="Group 128">
              <a:extLst>
                <a:ext uri="{FF2B5EF4-FFF2-40B4-BE49-F238E27FC236}">
                  <a16:creationId xmlns:a16="http://schemas.microsoft.com/office/drawing/2014/main" id="{247E28F4-EFA3-4007-848F-68B409930743}"/>
                </a:ext>
              </a:extLst>
            </p:cNvPr>
            <p:cNvGrpSpPr/>
            <p:nvPr/>
          </p:nvGrpSpPr>
          <p:grpSpPr>
            <a:xfrm>
              <a:off x="3883778" y="132036"/>
              <a:ext cx="327752" cy="387579"/>
              <a:chOff x="5859184" y="3607539"/>
              <a:chExt cx="581025" cy="687092"/>
            </a:xfrm>
            <a:solidFill>
              <a:sysClr val="windowText" lastClr="000000"/>
            </a:solidFill>
          </p:grpSpPr>
          <p:sp>
            <p:nvSpPr>
              <p:cNvPr id="130" name="Rectangle 51">
                <a:extLst>
                  <a:ext uri="{FF2B5EF4-FFF2-40B4-BE49-F238E27FC236}">
                    <a16:creationId xmlns:a16="http://schemas.microsoft.com/office/drawing/2014/main" id="{917DD4DE-F1C3-4D17-979E-DF25D07E87A5}"/>
                  </a:ext>
                </a:extLst>
              </p:cNvPr>
              <p:cNvSpPr>
                <a:spLocks noChangeArrowheads="1"/>
              </p:cNvSpPr>
              <p:nvPr/>
            </p:nvSpPr>
            <p:spPr bwMode="auto">
              <a:xfrm>
                <a:off x="5905222" y="3972211"/>
                <a:ext cx="134937" cy="202153"/>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1" name="Rectangle 53">
                <a:extLst>
                  <a:ext uri="{FF2B5EF4-FFF2-40B4-BE49-F238E27FC236}">
                    <a16:creationId xmlns:a16="http://schemas.microsoft.com/office/drawing/2014/main" id="{68F44D34-075D-4298-95EB-BE69E9AC3082}"/>
                  </a:ext>
                </a:extLst>
              </p:cNvPr>
              <p:cNvSpPr>
                <a:spLocks noChangeArrowheads="1"/>
              </p:cNvSpPr>
              <p:nvPr/>
            </p:nvSpPr>
            <p:spPr bwMode="auto">
              <a:xfrm>
                <a:off x="6078259" y="3922098"/>
                <a:ext cx="139700" cy="252259"/>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2" name="Rectangle 55">
                <a:extLst>
                  <a:ext uri="{FF2B5EF4-FFF2-40B4-BE49-F238E27FC236}">
                    <a16:creationId xmlns:a16="http://schemas.microsoft.com/office/drawing/2014/main" id="{216BF1BA-C881-4482-9B55-88829C426A71}"/>
                  </a:ext>
                </a:extLst>
              </p:cNvPr>
              <p:cNvSpPr>
                <a:spLocks noChangeArrowheads="1"/>
              </p:cNvSpPr>
              <p:nvPr/>
            </p:nvSpPr>
            <p:spPr bwMode="auto">
              <a:xfrm>
                <a:off x="6254471" y="3814986"/>
                <a:ext cx="139700" cy="359383"/>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3" name="Freeform 56">
                <a:extLst>
                  <a:ext uri="{FF2B5EF4-FFF2-40B4-BE49-F238E27FC236}">
                    <a16:creationId xmlns:a16="http://schemas.microsoft.com/office/drawing/2014/main" id="{063033C3-5993-42A0-A8F5-967744F635AD}"/>
                  </a:ext>
                </a:extLst>
              </p:cNvPr>
              <p:cNvSpPr>
                <a:spLocks/>
              </p:cNvSpPr>
              <p:nvPr/>
            </p:nvSpPr>
            <p:spPr bwMode="auto">
              <a:xfrm>
                <a:off x="5929033" y="3607539"/>
                <a:ext cx="423863" cy="274720"/>
              </a:xfrm>
              <a:custGeom>
                <a:avLst/>
                <a:gdLst>
                  <a:gd name="T0" fmla="*/ 56 w 91"/>
                  <a:gd name="T1" fmla="*/ 1 h 54"/>
                  <a:gd name="T2" fmla="*/ 90 w 91"/>
                  <a:gd name="T3" fmla="*/ 0 h 54"/>
                  <a:gd name="T4" fmla="*/ 91 w 91"/>
                  <a:gd name="T5" fmla="*/ 37 h 54"/>
                  <a:gd name="T6" fmla="*/ 79 w 91"/>
                  <a:gd name="T7" fmla="*/ 28 h 54"/>
                  <a:gd name="T8" fmla="*/ 49 w 91"/>
                  <a:gd name="T9" fmla="*/ 46 h 54"/>
                  <a:gd name="T10" fmla="*/ 39 w 91"/>
                  <a:gd name="T11" fmla="*/ 49 h 54"/>
                  <a:gd name="T12" fmla="*/ 0 w 91"/>
                  <a:gd name="T13" fmla="*/ 54 h 54"/>
                  <a:gd name="T14" fmla="*/ 24 w 91"/>
                  <a:gd name="T15" fmla="*/ 43 h 54"/>
                  <a:gd name="T16" fmla="*/ 61 w 91"/>
                  <a:gd name="T17" fmla="*/ 16 h 54"/>
                  <a:gd name="T18" fmla="*/ 56 w 91"/>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54">
                    <a:moveTo>
                      <a:pt x="56" y="1"/>
                    </a:moveTo>
                    <a:cubicBezTo>
                      <a:pt x="56" y="1"/>
                      <a:pt x="90" y="0"/>
                      <a:pt x="90" y="0"/>
                    </a:cubicBezTo>
                    <a:cubicBezTo>
                      <a:pt x="90" y="0"/>
                      <a:pt x="91" y="37"/>
                      <a:pt x="91" y="37"/>
                    </a:cubicBezTo>
                    <a:cubicBezTo>
                      <a:pt x="91" y="37"/>
                      <a:pt x="79" y="28"/>
                      <a:pt x="79" y="28"/>
                    </a:cubicBezTo>
                    <a:cubicBezTo>
                      <a:pt x="69" y="35"/>
                      <a:pt x="59" y="40"/>
                      <a:pt x="49" y="46"/>
                    </a:cubicBezTo>
                    <a:cubicBezTo>
                      <a:pt x="46" y="47"/>
                      <a:pt x="43" y="48"/>
                      <a:pt x="39" y="49"/>
                    </a:cubicBezTo>
                    <a:cubicBezTo>
                      <a:pt x="26" y="51"/>
                      <a:pt x="13" y="53"/>
                      <a:pt x="0" y="54"/>
                    </a:cubicBezTo>
                    <a:cubicBezTo>
                      <a:pt x="8" y="50"/>
                      <a:pt x="16" y="47"/>
                      <a:pt x="24" y="43"/>
                    </a:cubicBezTo>
                    <a:cubicBezTo>
                      <a:pt x="38" y="35"/>
                      <a:pt x="51" y="28"/>
                      <a:pt x="61" y="16"/>
                    </a:cubicBezTo>
                    <a:cubicBezTo>
                      <a:pt x="67" y="9"/>
                      <a:pt x="65" y="12"/>
                      <a:pt x="56" y="1"/>
                    </a:cubicBezTo>
                    <a:close/>
                  </a:path>
                </a:pathLst>
              </a:custGeom>
              <a:solidFill>
                <a:srgbClr val="9E3F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4" name="Rectangle 60">
                <a:extLst>
                  <a:ext uri="{FF2B5EF4-FFF2-40B4-BE49-F238E27FC236}">
                    <a16:creationId xmlns:a16="http://schemas.microsoft.com/office/drawing/2014/main" id="{308169A0-1C7F-4B1B-BE36-4C3489A5FC5A}"/>
                  </a:ext>
                </a:extLst>
              </p:cNvPr>
              <p:cNvSpPr>
                <a:spLocks noChangeArrowheads="1"/>
              </p:cNvSpPr>
              <p:nvPr/>
            </p:nvSpPr>
            <p:spPr bwMode="auto">
              <a:xfrm>
                <a:off x="5859184" y="4194740"/>
                <a:ext cx="581025" cy="99891"/>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43" name="Group 142">
            <a:extLst>
              <a:ext uri="{FF2B5EF4-FFF2-40B4-BE49-F238E27FC236}">
                <a16:creationId xmlns:a16="http://schemas.microsoft.com/office/drawing/2014/main" id="{62042F06-003B-419D-BF4E-91BBE28D8D1A}"/>
              </a:ext>
            </a:extLst>
          </p:cNvPr>
          <p:cNvGrpSpPr/>
          <p:nvPr/>
        </p:nvGrpSpPr>
        <p:grpSpPr>
          <a:xfrm>
            <a:off x="4758637" y="4964400"/>
            <a:ext cx="417600" cy="417600"/>
            <a:chOff x="438577" y="5394780"/>
            <a:chExt cx="359535" cy="352959"/>
          </a:xfrm>
        </p:grpSpPr>
        <p:sp>
          <p:nvSpPr>
            <p:cNvPr id="144" name="Freeform 67">
              <a:extLst>
                <a:ext uri="{FF2B5EF4-FFF2-40B4-BE49-F238E27FC236}">
                  <a16:creationId xmlns:a16="http://schemas.microsoft.com/office/drawing/2014/main" id="{24A0CA63-CCF7-4EC3-A275-A2A5DDBFE9C5}"/>
                </a:ext>
              </a:extLst>
            </p:cNvPr>
            <p:cNvSpPr/>
            <p:nvPr/>
          </p:nvSpPr>
          <p:spPr>
            <a:xfrm>
              <a:off x="438577" y="5394780"/>
              <a:ext cx="359535" cy="352959"/>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FABA18"/>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pic>
          <p:nvPicPr>
            <p:cNvPr id="145" name="Graphic 131" descr="Team">
              <a:extLst>
                <a:ext uri="{FF2B5EF4-FFF2-40B4-BE49-F238E27FC236}">
                  <a16:creationId xmlns:a16="http://schemas.microsoft.com/office/drawing/2014/main" id="{E41C36AE-3450-48F3-BBC5-11DE7CC47426}"/>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501890" y="5439829"/>
              <a:ext cx="242627" cy="242627"/>
            </a:xfrm>
            <a:prstGeom prst="rect">
              <a:avLst/>
            </a:prstGeom>
          </p:spPr>
        </p:pic>
      </p:grpSp>
      <p:grpSp>
        <p:nvGrpSpPr>
          <p:cNvPr id="151" name="Group 150">
            <a:extLst>
              <a:ext uri="{FF2B5EF4-FFF2-40B4-BE49-F238E27FC236}">
                <a16:creationId xmlns:a16="http://schemas.microsoft.com/office/drawing/2014/main" id="{5DE8D9AF-5C73-4712-B62F-030C106AF3E2}"/>
              </a:ext>
            </a:extLst>
          </p:cNvPr>
          <p:cNvGrpSpPr/>
          <p:nvPr/>
        </p:nvGrpSpPr>
        <p:grpSpPr>
          <a:xfrm>
            <a:off x="4252430" y="4963979"/>
            <a:ext cx="417600" cy="418984"/>
            <a:chOff x="1684472" y="30520"/>
            <a:chExt cx="670757" cy="658489"/>
          </a:xfrm>
        </p:grpSpPr>
        <p:sp>
          <p:nvSpPr>
            <p:cNvPr id="152" name="Freeform 67">
              <a:extLst>
                <a:ext uri="{FF2B5EF4-FFF2-40B4-BE49-F238E27FC236}">
                  <a16:creationId xmlns:a16="http://schemas.microsoft.com/office/drawing/2014/main" id="{C829B9FE-4603-43B2-9A7A-166D88542802}"/>
                </a:ext>
              </a:extLst>
            </p:cNvPr>
            <p:cNvSpPr/>
            <p:nvPr/>
          </p:nvSpPr>
          <p:spPr>
            <a:xfrm>
              <a:off x="1684472" y="30520"/>
              <a:ext cx="670757" cy="658489"/>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E87C24"/>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pic>
          <p:nvPicPr>
            <p:cNvPr id="153" name="Graphic 98" descr="Warning">
              <a:extLst>
                <a:ext uri="{FF2B5EF4-FFF2-40B4-BE49-F238E27FC236}">
                  <a16:creationId xmlns:a16="http://schemas.microsoft.com/office/drawing/2014/main" id="{3FF683FB-F12B-4B67-8DA5-AD158AC1A529}"/>
                </a:ext>
              </a:extLst>
            </p:cNvPr>
            <p:cNvPicPr>
              <a:picLocks noChangeAspect="1"/>
            </p:cNvPicPr>
            <p:nvPr/>
          </p:nvPicPr>
          <p:blipFill>
            <a:blip r:embed="rId9">
              <a:extLst>
                <a:ext uri="{96DAC541-7B7A-43D3-8B79-37D633B846F1}">
                  <asvg:svgBlip xmlns:asvg="http://schemas.microsoft.com/office/drawing/2016/SVG/main" xmlns="" r:embed="rId5"/>
                </a:ext>
              </a:extLst>
            </a:blip>
            <a:stretch>
              <a:fillRect/>
            </a:stretch>
          </p:blipFill>
          <p:spPr>
            <a:xfrm>
              <a:off x="1826794" y="121578"/>
              <a:ext cx="410812" cy="410812"/>
            </a:xfrm>
            <a:prstGeom prst="rect">
              <a:avLst/>
            </a:prstGeom>
          </p:spPr>
        </p:pic>
      </p:grpSp>
      <p:grpSp>
        <p:nvGrpSpPr>
          <p:cNvPr id="154" name="Group 153">
            <a:extLst>
              <a:ext uri="{FF2B5EF4-FFF2-40B4-BE49-F238E27FC236}">
                <a16:creationId xmlns:a16="http://schemas.microsoft.com/office/drawing/2014/main" id="{4813DED2-16AA-410C-A727-D57455C96F44}"/>
              </a:ext>
            </a:extLst>
          </p:cNvPr>
          <p:cNvGrpSpPr/>
          <p:nvPr/>
        </p:nvGrpSpPr>
        <p:grpSpPr>
          <a:xfrm>
            <a:off x="2829757" y="2565323"/>
            <a:ext cx="417600" cy="417600"/>
            <a:chOff x="6432791" y="6050064"/>
            <a:chExt cx="544236" cy="534282"/>
          </a:xfrm>
        </p:grpSpPr>
        <p:sp>
          <p:nvSpPr>
            <p:cNvPr id="155"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56" name="Group 155">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57"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58"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59" name="Group 158">
            <a:extLst>
              <a:ext uri="{FF2B5EF4-FFF2-40B4-BE49-F238E27FC236}">
                <a16:creationId xmlns:a16="http://schemas.microsoft.com/office/drawing/2014/main" id="{4813DED2-16AA-410C-A727-D57455C96F44}"/>
              </a:ext>
            </a:extLst>
          </p:cNvPr>
          <p:cNvGrpSpPr/>
          <p:nvPr/>
        </p:nvGrpSpPr>
        <p:grpSpPr>
          <a:xfrm>
            <a:off x="5053347" y="2982489"/>
            <a:ext cx="417600" cy="417600"/>
            <a:chOff x="6432791" y="6050064"/>
            <a:chExt cx="544236" cy="534282"/>
          </a:xfrm>
        </p:grpSpPr>
        <p:sp>
          <p:nvSpPr>
            <p:cNvPr id="160"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61" name="Group 160">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62"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63"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64" name="Group 163">
            <a:extLst>
              <a:ext uri="{FF2B5EF4-FFF2-40B4-BE49-F238E27FC236}">
                <a16:creationId xmlns:a16="http://schemas.microsoft.com/office/drawing/2014/main" id="{4813DED2-16AA-410C-A727-D57455C96F44}"/>
              </a:ext>
            </a:extLst>
          </p:cNvPr>
          <p:cNvGrpSpPr/>
          <p:nvPr/>
        </p:nvGrpSpPr>
        <p:grpSpPr>
          <a:xfrm>
            <a:off x="5552212" y="3351553"/>
            <a:ext cx="417600" cy="417600"/>
            <a:chOff x="6432791" y="6050064"/>
            <a:chExt cx="544236" cy="534282"/>
          </a:xfrm>
        </p:grpSpPr>
        <p:sp>
          <p:nvSpPr>
            <p:cNvPr id="165"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66" name="Group 165">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67"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68"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69" name="Group 168">
            <a:extLst>
              <a:ext uri="{FF2B5EF4-FFF2-40B4-BE49-F238E27FC236}">
                <a16:creationId xmlns:a16="http://schemas.microsoft.com/office/drawing/2014/main" id="{4813DED2-16AA-410C-A727-D57455C96F44}"/>
              </a:ext>
            </a:extLst>
          </p:cNvPr>
          <p:cNvGrpSpPr/>
          <p:nvPr/>
        </p:nvGrpSpPr>
        <p:grpSpPr>
          <a:xfrm>
            <a:off x="5639249" y="5756428"/>
            <a:ext cx="417600" cy="417600"/>
            <a:chOff x="6432791" y="6050064"/>
            <a:chExt cx="544236" cy="534282"/>
          </a:xfrm>
        </p:grpSpPr>
        <p:sp>
          <p:nvSpPr>
            <p:cNvPr id="170"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71" name="Group 170">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72"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73"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74" name="Group 173">
            <a:extLst>
              <a:ext uri="{FF2B5EF4-FFF2-40B4-BE49-F238E27FC236}">
                <a16:creationId xmlns:a16="http://schemas.microsoft.com/office/drawing/2014/main" id="{4813DED2-16AA-410C-A727-D57455C96F44}"/>
              </a:ext>
            </a:extLst>
          </p:cNvPr>
          <p:cNvGrpSpPr/>
          <p:nvPr/>
        </p:nvGrpSpPr>
        <p:grpSpPr>
          <a:xfrm>
            <a:off x="5134612" y="3756076"/>
            <a:ext cx="417600" cy="417600"/>
            <a:chOff x="6432791" y="6050064"/>
            <a:chExt cx="544236" cy="534282"/>
          </a:xfrm>
        </p:grpSpPr>
        <p:sp>
          <p:nvSpPr>
            <p:cNvPr id="175"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76" name="Group 175">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77"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78"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79" name="Group 178">
            <a:extLst>
              <a:ext uri="{FF2B5EF4-FFF2-40B4-BE49-F238E27FC236}">
                <a16:creationId xmlns:a16="http://schemas.microsoft.com/office/drawing/2014/main" id="{4813DED2-16AA-410C-A727-D57455C96F44}"/>
              </a:ext>
            </a:extLst>
          </p:cNvPr>
          <p:cNvGrpSpPr/>
          <p:nvPr/>
        </p:nvGrpSpPr>
        <p:grpSpPr>
          <a:xfrm>
            <a:off x="5754187" y="4964400"/>
            <a:ext cx="417600" cy="417600"/>
            <a:chOff x="6432791" y="6050064"/>
            <a:chExt cx="544236" cy="534282"/>
          </a:xfrm>
        </p:grpSpPr>
        <p:sp>
          <p:nvSpPr>
            <p:cNvPr id="180"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81" name="Group 180">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82"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83"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sp>
        <p:nvSpPr>
          <p:cNvPr id="2" name="TextBox 1"/>
          <p:cNvSpPr txBox="1"/>
          <p:nvPr/>
        </p:nvSpPr>
        <p:spPr>
          <a:xfrm>
            <a:off x="602197" y="1834574"/>
            <a:ext cx="6416118" cy="4678204"/>
          </a:xfrm>
          <a:prstGeom prst="rect">
            <a:avLst/>
          </a:prstGeom>
          <a:noFill/>
        </p:spPr>
        <p:txBody>
          <a:bodyPr wrap="square" rtlCol="0">
            <a:spAutoFit/>
          </a:bodyPr>
          <a:lstStyle/>
          <a:p>
            <a:r>
              <a:rPr lang="en-US" dirty="0" smtClean="0"/>
              <a:t>DSS have translated 11 existing validated tool into SCORE.</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Child Neglect Index (CNI)</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Carers Star (CS)</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Growth Empowerment Measure (GEM)</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Edinburgh Postnatal Depression Scale (EPDS)</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Kessler Psychological Distress Scale (K10)</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Outcome Rating Scale (ORS)</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Parenting, Empowerment and Efficacy Measure (PEEM)</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Personal Wellbeing Index (PWI)</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Sessions Rating Scale (SRS) </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Strengths and Difficulties Questionnaire (SDQ)</a:t>
            </a:r>
          </a:p>
          <a:p>
            <a:pPr marL="285750" indent="-285750">
              <a:buFont typeface="Arial" panose="020B0604020202020204" pitchFamily="34" charset="0"/>
              <a:buChar char="•"/>
            </a:pPr>
            <a:endParaRPr lang="en-AU" dirty="0"/>
          </a:p>
        </p:txBody>
      </p:sp>
      <p:grpSp>
        <p:nvGrpSpPr>
          <p:cNvPr id="140" name="Group 139">
            <a:extLst>
              <a:ext uri="{FF2B5EF4-FFF2-40B4-BE49-F238E27FC236}">
                <a16:creationId xmlns:a16="http://schemas.microsoft.com/office/drawing/2014/main" id="{5DE8D9AF-5C73-4712-B62F-030C106AF3E2}"/>
              </a:ext>
            </a:extLst>
          </p:cNvPr>
          <p:cNvGrpSpPr/>
          <p:nvPr/>
        </p:nvGrpSpPr>
        <p:grpSpPr>
          <a:xfrm>
            <a:off x="3565969" y="2146339"/>
            <a:ext cx="417600" cy="418984"/>
            <a:chOff x="1684472" y="30520"/>
            <a:chExt cx="670757" cy="658489"/>
          </a:xfrm>
        </p:grpSpPr>
        <p:sp>
          <p:nvSpPr>
            <p:cNvPr id="141" name="Freeform 67">
              <a:extLst>
                <a:ext uri="{FF2B5EF4-FFF2-40B4-BE49-F238E27FC236}">
                  <a16:creationId xmlns:a16="http://schemas.microsoft.com/office/drawing/2014/main" id="{C829B9FE-4603-43B2-9A7A-166D88542802}"/>
                </a:ext>
              </a:extLst>
            </p:cNvPr>
            <p:cNvSpPr/>
            <p:nvPr/>
          </p:nvSpPr>
          <p:spPr>
            <a:xfrm>
              <a:off x="1684472" y="30520"/>
              <a:ext cx="670757" cy="658489"/>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E87C24"/>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pic>
          <p:nvPicPr>
            <p:cNvPr id="142" name="Graphic 98" descr="Warning">
              <a:extLst>
                <a:ext uri="{FF2B5EF4-FFF2-40B4-BE49-F238E27FC236}">
                  <a16:creationId xmlns:a16="http://schemas.microsoft.com/office/drawing/2014/main" id="{3FF683FB-F12B-4B67-8DA5-AD158AC1A529}"/>
                </a:ext>
              </a:extLst>
            </p:cNvPr>
            <p:cNvPicPr>
              <a:picLocks noChangeAspect="1"/>
            </p:cNvPicPr>
            <p:nvPr/>
          </p:nvPicPr>
          <p:blipFill>
            <a:blip r:embed="rId9">
              <a:extLst>
                <a:ext uri="{96DAC541-7B7A-43D3-8B79-37D633B846F1}">
                  <asvg:svgBlip xmlns:asvg="http://schemas.microsoft.com/office/drawing/2016/SVG/main" xmlns="" r:embed="rId5"/>
                </a:ext>
              </a:extLst>
            </a:blip>
            <a:stretch>
              <a:fillRect/>
            </a:stretch>
          </p:blipFill>
          <p:spPr>
            <a:xfrm>
              <a:off x="1826794" y="121578"/>
              <a:ext cx="410812" cy="410812"/>
            </a:xfrm>
            <a:prstGeom prst="rect">
              <a:avLst/>
            </a:prstGeom>
          </p:spPr>
        </p:pic>
      </p:grpSp>
      <p:grpSp>
        <p:nvGrpSpPr>
          <p:cNvPr id="66" name="Group 65">
            <a:extLst>
              <a:ext uri="{FF2B5EF4-FFF2-40B4-BE49-F238E27FC236}">
                <a16:creationId xmlns:a16="http://schemas.microsoft.com/office/drawing/2014/main" id="{4813DED2-16AA-410C-A727-D57455C96F44}"/>
              </a:ext>
            </a:extLst>
          </p:cNvPr>
          <p:cNvGrpSpPr/>
          <p:nvPr/>
        </p:nvGrpSpPr>
        <p:grpSpPr>
          <a:xfrm>
            <a:off x="3996049" y="4152410"/>
            <a:ext cx="417600" cy="417600"/>
            <a:chOff x="6432791" y="6050064"/>
            <a:chExt cx="544236" cy="534282"/>
          </a:xfrm>
        </p:grpSpPr>
        <p:sp>
          <p:nvSpPr>
            <p:cNvPr id="67"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68" name="Group 67">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69"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70"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sp>
        <p:nvSpPr>
          <p:cNvPr id="8" name="TextBox 7"/>
          <p:cNvSpPr txBox="1"/>
          <p:nvPr/>
        </p:nvSpPr>
        <p:spPr>
          <a:xfrm>
            <a:off x="7560860" y="1705970"/>
            <a:ext cx="4021540" cy="2062103"/>
          </a:xfrm>
          <a:prstGeom prst="rect">
            <a:avLst/>
          </a:prstGeom>
          <a:noFill/>
        </p:spPr>
        <p:txBody>
          <a:bodyPr wrap="square" rtlCol="0">
            <a:spAutoFit/>
          </a:bodyPr>
          <a:lstStyle/>
          <a:p>
            <a:r>
              <a:rPr lang="en-US" dirty="0" smtClean="0"/>
              <a:t>If any instrument is relevant to your outcome(s) and suitable for your clients we encourage you to use it.</a:t>
            </a:r>
          </a:p>
          <a:p>
            <a:endParaRPr lang="en-US" dirty="0"/>
          </a:p>
          <a:p>
            <a:r>
              <a:rPr lang="en-US" dirty="0" smtClean="0"/>
              <a:t>You can use the </a:t>
            </a:r>
            <a:r>
              <a:rPr lang="en-US" dirty="0" smtClean="0">
                <a:hlinkClick r:id="rId10"/>
              </a:rPr>
              <a:t>SCORE </a:t>
            </a:r>
            <a:r>
              <a:rPr lang="en-US" dirty="0">
                <a:hlinkClick r:id="rId10"/>
              </a:rPr>
              <a:t>Translation </a:t>
            </a:r>
            <a:r>
              <a:rPr lang="en-US" dirty="0" smtClean="0">
                <a:hlinkClick r:id="rId10"/>
              </a:rPr>
              <a:t>Matrix</a:t>
            </a:r>
            <a:r>
              <a:rPr lang="en-AU" sz="2000" dirty="0" smtClean="0"/>
              <a:t> </a:t>
            </a:r>
            <a:r>
              <a:rPr lang="en-US" dirty="0" smtClean="0"/>
              <a:t>to </a:t>
            </a:r>
            <a:r>
              <a:rPr lang="en-US" i="1" dirty="0" smtClean="0"/>
              <a:t>translate</a:t>
            </a:r>
            <a:r>
              <a:rPr lang="en-US" dirty="0" smtClean="0"/>
              <a:t> the client’s result into SCORE.</a:t>
            </a:r>
            <a:endParaRPr lang="en-AU" dirty="0"/>
          </a:p>
        </p:txBody>
      </p:sp>
    </p:spTree>
    <p:extLst>
      <p:ext uri="{BB962C8B-B14F-4D97-AF65-F5344CB8AC3E}">
        <p14:creationId xmlns:p14="http://schemas.microsoft.com/office/powerpoint/2010/main" val="977241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2"/>
            <a:ext cx="4016991" cy="4525963"/>
          </a:xfrm>
        </p:spPr>
        <p:txBody>
          <a:bodyPr/>
          <a:lstStyle/>
          <a:p>
            <a:pPr marL="0" indent="0">
              <a:buNone/>
            </a:pPr>
            <a:r>
              <a:rPr lang="en-US" sz="2400" dirty="0" smtClean="0"/>
              <a:t>Example of how to translate a tool into SCORE: Child Neglect Index (CNI)</a:t>
            </a:r>
          </a:p>
          <a:p>
            <a:pPr marL="0" indent="0">
              <a:buNone/>
            </a:pPr>
            <a:endParaRPr lang="en-US" sz="2400" dirty="0"/>
          </a:p>
          <a:p>
            <a:pPr>
              <a:buFontTx/>
              <a:buChar char="-"/>
            </a:pPr>
            <a:r>
              <a:rPr lang="en-US" sz="2400" dirty="0" smtClean="0"/>
              <a:t>Use the CNI to conduct a professional assessment of neglect</a:t>
            </a:r>
          </a:p>
          <a:p>
            <a:pPr>
              <a:buFontTx/>
              <a:buChar char="-"/>
            </a:pPr>
            <a:r>
              <a:rPr lang="en-US" sz="2400" dirty="0" smtClean="0"/>
              <a:t>Translate the result into SCORE</a:t>
            </a:r>
          </a:p>
          <a:p>
            <a:pPr marL="0" indent="0">
              <a:buNone/>
            </a:pPr>
            <a:endParaRPr lang="en-AU" sz="2400" dirty="0"/>
          </a:p>
          <a:p>
            <a:pPr marL="0" indent="0">
              <a:buNone/>
            </a:pPr>
            <a:r>
              <a:rPr lang="en-US" sz="2000" dirty="0" smtClean="0"/>
              <a:t>See</a:t>
            </a:r>
            <a:r>
              <a:rPr lang="en-US" sz="2000" dirty="0"/>
              <a:t> </a:t>
            </a:r>
            <a:r>
              <a:rPr lang="en-US" sz="2000" dirty="0" smtClean="0">
                <a:hlinkClick r:id="rId3"/>
              </a:rPr>
              <a:t>SCORE </a:t>
            </a:r>
            <a:r>
              <a:rPr lang="en-US" sz="2000" dirty="0">
                <a:hlinkClick r:id="rId3"/>
              </a:rPr>
              <a:t>Translation Matrix</a:t>
            </a:r>
            <a:endParaRPr lang="en-US" sz="2000" dirty="0" smtClean="0"/>
          </a:p>
        </p:txBody>
      </p:sp>
      <p:sp>
        <p:nvSpPr>
          <p:cNvPr id="3" name="Title 2"/>
          <p:cNvSpPr>
            <a:spLocks noGrp="1"/>
          </p:cNvSpPr>
          <p:nvPr>
            <p:ph type="title"/>
          </p:nvPr>
        </p:nvSpPr>
        <p:spPr/>
        <p:txBody>
          <a:bodyPr/>
          <a:lstStyle/>
          <a:p>
            <a:r>
              <a:rPr lang="en-US" dirty="0" smtClean="0"/>
              <a:t>Use a validated tool</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4"/>
          <a:stretch>
            <a:fillRect/>
          </a:stretch>
        </p:blipFill>
        <p:spPr>
          <a:xfrm>
            <a:off x="5006240" y="449265"/>
            <a:ext cx="6410325" cy="5676900"/>
          </a:xfrm>
          <a:prstGeom prst="rect">
            <a:avLst/>
          </a:prstGeom>
        </p:spPr>
      </p:pic>
      <p:cxnSp>
        <p:nvCxnSpPr>
          <p:cNvPr id="8" name="Curved Connector 7"/>
          <p:cNvCxnSpPr/>
          <p:nvPr/>
        </p:nvCxnSpPr>
        <p:spPr>
          <a:xfrm>
            <a:off x="4408227" y="4653887"/>
            <a:ext cx="723331" cy="177420"/>
          </a:xfrm>
          <a:prstGeom prst="curvedConnector3">
            <a:avLst>
              <a:gd name="adj1" fmla="val 50000"/>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276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524" y="455230"/>
            <a:ext cx="10972800" cy="605582"/>
          </a:xfrm>
        </p:spPr>
        <p:txBody>
          <a:bodyPr/>
          <a:lstStyle/>
          <a:p>
            <a:r>
              <a:rPr lang="en-US" dirty="0" smtClean="0"/>
              <a:t>Data Exchange Quick Start Guide</a:t>
            </a:r>
            <a:endParaRPr lang="en-AU" dirty="0"/>
          </a:p>
        </p:txBody>
      </p:sp>
      <p:sp>
        <p:nvSpPr>
          <p:cNvPr id="7" name="TextBox 6"/>
          <p:cNvSpPr txBox="1"/>
          <p:nvPr/>
        </p:nvSpPr>
        <p:spPr>
          <a:xfrm>
            <a:off x="579367" y="1686649"/>
            <a:ext cx="5569186" cy="4401205"/>
          </a:xfrm>
          <a:prstGeom prst="rect">
            <a:avLst/>
          </a:prstGeom>
          <a:noFill/>
        </p:spPr>
        <p:txBody>
          <a:bodyPr wrap="square" rtlCol="0">
            <a:spAutoFit/>
          </a:bodyPr>
          <a:lstStyle/>
          <a:p>
            <a:r>
              <a:rPr lang="en-US" sz="2800" dirty="0" smtClean="0"/>
              <a:t>Key resource: </a:t>
            </a:r>
            <a:r>
              <a:rPr lang="en-AU" sz="2800" u="sng" dirty="0" err="1" smtClean="0">
                <a:hlinkClick r:id="rId2"/>
              </a:rPr>
              <a:t>Quickstart</a:t>
            </a:r>
            <a:r>
              <a:rPr lang="en-AU" sz="2800" u="sng" dirty="0" smtClean="0">
                <a:hlinkClick r:id="rId2"/>
              </a:rPr>
              <a:t> </a:t>
            </a:r>
            <a:r>
              <a:rPr lang="en-AU" sz="2800" u="sng" dirty="0">
                <a:hlinkClick r:id="rId2"/>
              </a:rPr>
              <a:t>guide to the Data </a:t>
            </a:r>
            <a:r>
              <a:rPr lang="en-AU" sz="2800" u="sng" dirty="0" smtClean="0">
                <a:hlinkClick r:id="rId2"/>
              </a:rPr>
              <a:t>Exchange</a:t>
            </a:r>
            <a:endParaRPr lang="en-AU" sz="2800" u="sng" dirty="0" smtClean="0"/>
          </a:p>
          <a:p>
            <a:endParaRPr lang="en-US" sz="2800" u="sng" dirty="0"/>
          </a:p>
          <a:p>
            <a:pPr marL="457200" indent="-457200">
              <a:buFont typeface="Arial" panose="020B0604020202020204" pitchFamily="34" charset="0"/>
              <a:buChar char="•"/>
            </a:pPr>
            <a:r>
              <a:rPr lang="en-US" sz="2800" dirty="0" smtClean="0"/>
              <a:t>This document outlines the 11 key steps you need to follow to access and start using the Data Exchange.</a:t>
            </a:r>
          </a:p>
          <a:p>
            <a:pPr marL="457200" indent="-457200">
              <a:buFont typeface="Arial" panose="020B0604020202020204" pitchFamily="34" charset="0"/>
              <a:buChar char="•"/>
            </a:pPr>
            <a:r>
              <a:rPr lang="en-US" sz="2800" dirty="0" smtClean="0"/>
              <a:t>It includes links to key resources for each step.</a:t>
            </a:r>
            <a:endParaRPr lang="en-AU" sz="2800" dirty="0"/>
          </a:p>
          <a:p>
            <a:endParaRPr lang="en-AU" sz="2800" dirty="0"/>
          </a:p>
        </p:txBody>
      </p:sp>
      <p:pic>
        <p:nvPicPr>
          <p:cNvPr id="2" name="Picture 1"/>
          <p:cNvPicPr>
            <a:picLocks noChangeAspect="1"/>
          </p:cNvPicPr>
          <p:nvPr/>
        </p:nvPicPr>
        <p:blipFill>
          <a:blip r:embed="rId3"/>
          <a:stretch>
            <a:fillRect/>
          </a:stretch>
        </p:blipFill>
        <p:spPr>
          <a:xfrm>
            <a:off x="6290993" y="455230"/>
            <a:ext cx="5629275" cy="6286500"/>
          </a:xfrm>
          <a:prstGeom prst="rect">
            <a:avLst/>
          </a:prstGeom>
        </p:spPr>
      </p:pic>
      <p:pic>
        <p:nvPicPr>
          <p:cNvPr id="11" name="Picture 10"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987240"/>
            <a:ext cx="457258" cy="432109"/>
          </a:xfrm>
          <a:prstGeom prst="rect">
            <a:avLst/>
          </a:prstGeom>
        </p:spPr>
      </p:pic>
      <p:pic>
        <p:nvPicPr>
          <p:cNvPr id="12" name="Picture 11"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1448435"/>
            <a:ext cx="457258" cy="432109"/>
          </a:xfrm>
          <a:prstGeom prst="rect">
            <a:avLst/>
          </a:prstGeom>
        </p:spPr>
      </p:pic>
      <p:pic>
        <p:nvPicPr>
          <p:cNvPr id="13" name="Picture 12"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1887704"/>
            <a:ext cx="457258" cy="432109"/>
          </a:xfrm>
          <a:prstGeom prst="rect">
            <a:avLst/>
          </a:prstGeom>
        </p:spPr>
      </p:pic>
      <p:pic>
        <p:nvPicPr>
          <p:cNvPr id="14" name="Picture 13"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2256159"/>
            <a:ext cx="457258" cy="432109"/>
          </a:xfrm>
          <a:prstGeom prst="rect">
            <a:avLst/>
          </a:prstGeom>
        </p:spPr>
      </p:pic>
      <p:pic>
        <p:nvPicPr>
          <p:cNvPr id="9" name="Picture 8"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413" y="2797916"/>
            <a:ext cx="457258" cy="432109"/>
          </a:xfrm>
          <a:prstGeom prst="rect">
            <a:avLst/>
          </a:prstGeom>
        </p:spPr>
      </p:pic>
      <p:pic>
        <p:nvPicPr>
          <p:cNvPr id="10" name="Picture 9"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9237" y="3455142"/>
            <a:ext cx="457258" cy="432109"/>
          </a:xfrm>
          <a:prstGeom prst="rect">
            <a:avLst/>
          </a:prstGeom>
        </p:spPr>
      </p:pic>
      <p:pic>
        <p:nvPicPr>
          <p:cNvPr id="15" name="Picture 14"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4046811"/>
            <a:ext cx="457258" cy="432109"/>
          </a:xfrm>
          <a:prstGeom prst="rect">
            <a:avLst/>
          </a:prstGeom>
        </p:spPr>
      </p:pic>
      <p:pic>
        <p:nvPicPr>
          <p:cNvPr id="16" name="Picture 15"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4577581"/>
            <a:ext cx="457258" cy="432109"/>
          </a:xfrm>
          <a:prstGeom prst="rect">
            <a:avLst/>
          </a:prstGeom>
        </p:spPr>
      </p:pic>
      <p:pic>
        <p:nvPicPr>
          <p:cNvPr id="17" name="Picture 16" descr="terminology - When describing a CS paper, can it b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463" y="4946036"/>
            <a:ext cx="457258" cy="432109"/>
          </a:xfrm>
          <a:prstGeom prst="rect">
            <a:avLst/>
          </a:prstGeom>
        </p:spPr>
      </p:pic>
    </p:spTree>
    <p:extLst>
      <p:ext uri="{BB962C8B-B14F-4D97-AF65-F5344CB8AC3E}">
        <p14:creationId xmlns:p14="http://schemas.microsoft.com/office/powerpoint/2010/main" val="4233266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a validated tool</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pSp>
        <p:nvGrpSpPr>
          <p:cNvPr id="127" name="Group 126">
            <a:extLst>
              <a:ext uri="{FF2B5EF4-FFF2-40B4-BE49-F238E27FC236}">
                <a16:creationId xmlns:a16="http://schemas.microsoft.com/office/drawing/2014/main" id="{7C0DE493-F771-444A-83BA-36B99F43182C}"/>
              </a:ext>
            </a:extLst>
          </p:cNvPr>
          <p:cNvGrpSpPr/>
          <p:nvPr/>
        </p:nvGrpSpPr>
        <p:grpSpPr>
          <a:xfrm>
            <a:off x="5249775" y="4964400"/>
            <a:ext cx="417600" cy="417600"/>
            <a:chOff x="3713878" y="32784"/>
            <a:chExt cx="666143" cy="653960"/>
          </a:xfrm>
        </p:grpSpPr>
        <p:sp>
          <p:nvSpPr>
            <p:cNvPr id="128" name="Freeform 67">
              <a:extLst>
                <a:ext uri="{FF2B5EF4-FFF2-40B4-BE49-F238E27FC236}">
                  <a16:creationId xmlns:a16="http://schemas.microsoft.com/office/drawing/2014/main" id="{A9AECD16-95BF-44EA-A045-67559C12E0D5}"/>
                </a:ext>
              </a:extLst>
            </p:cNvPr>
            <p:cNvSpPr/>
            <p:nvPr/>
          </p:nvSpPr>
          <p:spPr>
            <a:xfrm>
              <a:off x="3713878" y="32784"/>
              <a:ext cx="666143" cy="653960"/>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9E3F81"/>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29" name="Group 128">
              <a:extLst>
                <a:ext uri="{FF2B5EF4-FFF2-40B4-BE49-F238E27FC236}">
                  <a16:creationId xmlns:a16="http://schemas.microsoft.com/office/drawing/2014/main" id="{247E28F4-EFA3-4007-848F-68B409930743}"/>
                </a:ext>
              </a:extLst>
            </p:cNvPr>
            <p:cNvGrpSpPr/>
            <p:nvPr/>
          </p:nvGrpSpPr>
          <p:grpSpPr>
            <a:xfrm>
              <a:off x="3883778" y="132036"/>
              <a:ext cx="327752" cy="387579"/>
              <a:chOff x="5859184" y="3607539"/>
              <a:chExt cx="581025" cy="687092"/>
            </a:xfrm>
            <a:solidFill>
              <a:sysClr val="windowText" lastClr="000000"/>
            </a:solidFill>
          </p:grpSpPr>
          <p:sp>
            <p:nvSpPr>
              <p:cNvPr id="130" name="Rectangle 51">
                <a:extLst>
                  <a:ext uri="{FF2B5EF4-FFF2-40B4-BE49-F238E27FC236}">
                    <a16:creationId xmlns:a16="http://schemas.microsoft.com/office/drawing/2014/main" id="{917DD4DE-F1C3-4D17-979E-DF25D07E87A5}"/>
                  </a:ext>
                </a:extLst>
              </p:cNvPr>
              <p:cNvSpPr>
                <a:spLocks noChangeArrowheads="1"/>
              </p:cNvSpPr>
              <p:nvPr/>
            </p:nvSpPr>
            <p:spPr bwMode="auto">
              <a:xfrm>
                <a:off x="5905222" y="3972211"/>
                <a:ext cx="134937" cy="202153"/>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1" name="Rectangle 53">
                <a:extLst>
                  <a:ext uri="{FF2B5EF4-FFF2-40B4-BE49-F238E27FC236}">
                    <a16:creationId xmlns:a16="http://schemas.microsoft.com/office/drawing/2014/main" id="{68F44D34-075D-4298-95EB-BE69E9AC3082}"/>
                  </a:ext>
                </a:extLst>
              </p:cNvPr>
              <p:cNvSpPr>
                <a:spLocks noChangeArrowheads="1"/>
              </p:cNvSpPr>
              <p:nvPr/>
            </p:nvSpPr>
            <p:spPr bwMode="auto">
              <a:xfrm>
                <a:off x="6078259" y="3922098"/>
                <a:ext cx="139700" cy="252259"/>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2" name="Rectangle 55">
                <a:extLst>
                  <a:ext uri="{FF2B5EF4-FFF2-40B4-BE49-F238E27FC236}">
                    <a16:creationId xmlns:a16="http://schemas.microsoft.com/office/drawing/2014/main" id="{216BF1BA-C881-4482-9B55-88829C426A71}"/>
                  </a:ext>
                </a:extLst>
              </p:cNvPr>
              <p:cNvSpPr>
                <a:spLocks noChangeArrowheads="1"/>
              </p:cNvSpPr>
              <p:nvPr/>
            </p:nvSpPr>
            <p:spPr bwMode="auto">
              <a:xfrm>
                <a:off x="6254471" y="3814986"/>
                <a:ext cx="139700" cy="359383"/>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3" name="Freeform 56">
                <a:extLst>
                  <a:ext uri="{FF2B5EF4-FFF2-40B4-BE49-F238E27FC236}">
                    <a16:creationId xmlns:a16="http://schemas.microsoft.com/office/drawing/2014/main" id="{063033C3-5993-42A0-A8F5-967744F635AD}"/>
                  </a:ext>
                </a:extLst>
              </p:cNvPr>
              <p:cNvSpPr>
                <a:spLocks/>
              </p:cNvSpPr>
              <p:nvPr/>
            </p:nvSpPr>
            <p:spPr bwMode="auto">
              <a:xfrm>
                <a:off x="5929033" y="3607539"/>
                <a:ext cx="423863" cy="274720"/>
              </a:xfrm>
              <a:custGeom>
                <a:avLst/>
                <a:gdLst>
                  <a:gd name="T0" fmla="*/ 56 w 91"/>
                  <a:gd name="T1" fmla="*/ 1 h 54"/>
                  <a:gd name="T2" fmla="*/ 90 w 91"/>
                  <a:gd name="T3" fmla="*/ 0 h 54"/>
                  <a:gd name="T4" fmla="*/ 91 w 91"/>
                  <a:gd name="T5" fmla="*/ 37 h 54"/>
                  <a:gd name="T6" fmla="*/ 79 w 91"/>
                  <a:gd name="T7" fmla="*/ 28 h 54"/>
                  <a:gd name="T8" fmla="*/ 49 w 91"/>
                  <a:gd name="T9" fmla="*/ 46 h 54"/>
                  <a:gd name="T10" fmla="*/ 39 w 91"/>
                  <a:gd name="T11" fmla="*/ 49 h 54"/>
                  <a:gd name="T12" fmla="*/ 0 w 91"/>
                  <a:gd name="T13" fmla="*/ 54 h 54"/>
                  <a:gd name="T14" fmla="*/ 24 w 91"/>
                  <a:gd name="T15" fmla="*/ 43 h 54"/>
                  <a:gd name="T16" fmla="*/ 61 w 91"/>
                  <a:gd name="T17" fmla="*/ 16 h 54"/>
                  <a:gd name="T18" fmla="*/ 56 w 91"/>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54">
                    <a:moveTo>
                      <a:pt x="56" y="1"/>
                    </a:moveTo>
                    <a:cubicBezTo>
                      <a:pt x="56" y="1"/>
                      <a:pt x="90" y="0"/>
                      <a:pt x="90" y="0"/>
                    </a:cubicBezTo>
                    <a:cubicBezTo>
                      <a:pt x="90" y="0"/>
                      <a:pt x="91" y="37"/>
                      <a:pt x="91" y="37"/>
                    </a:cubicBezTo>
                    <a:cubicBezTo>
                      <a:pt x="91" y="37"/>
                      <a:pt x="79" y="28"/>
                      <a:pt x="79" y="28"/>
                    </a:cubicBezTo>
                    <a:cubicBezTo>
                      <a:pt x="69" y="35"/>
                      <a:pt x="59" y="40"/>
                      <a:pt x="49" y="46"/>
                    </a:cubicBezTo>
                    <a:cubicBezTo>
                      <a:pt x="46" y="47"/>
                      <a:pt x="43" y="48"/>
                      <a:pt x="39" y="49"/>
                    </a:cubicBezTo>
                    <a:cubicBezTo>
                      <a:pt x="26" y="51"/>
                      <a:pt x="13" y="53"/>
                      <a:pt x="0" y="54"/>
                    </a:cubicBezTo>
                    <a:cubicBezTo>
                      <a:pt x="8" y="50"/>
                      <a:pt x="16" y="47"/>
                      <a:pt x="24" y="43"/>
                    </a:cubicBezTo>
                    <a:cubicBezTo>
                      <a:pt x="38" y="35"/>
                      <a:pt x="51" y="28"/>
                      <a:pt x="61" y="16"/>
                    </a:cubicBezTo>
                    <a:cubicBezTo>
                      <a:pt x="67" y="9"/>
                      <a:pt x="65" y="12"/>
                      <a:pt x="56" y="1"/>
                    </a:cubicBezTo>
                    <a:close/>
                  </a:path>
                </a:pathLst>
              </a:custGeom>
              <a:solidFill>
                <a:srgbClr val="9E3F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34" name="Rectangle 60">
                <a:extLst>
                  <a:ext uri="{FF2B5EF4-FFF2-40B4-BE49-F238E27FC236}">
                    <a16:creationId xmlns:a16="http://schemas.microsoft.com/office/drawing/2014/main" id="{308169A0-1C7F-4B1B-BE36-4C3489A5FC5A}"/>
                  </a:ext>
                </a:extLst>
              </p:cNvPr>
              <p:cNvSpPr>
                <a:spLocks noChangeArrowheads="1"/>
              </p:cNvSpPr>
              <p:nvPr/>
            </p:nvSpPr>
            <p:spPr bwMode="auto">
              <a:xfrm>
                <a:off x="5859184" y="4194740"/>
                <a:ext cx="581025" cy="99891"/>
              </a:xfrm>
              <a:prstGeom prst="rect">
                <a:avLst/>
              </a:prstGeom>
              <a:solidFill>
                <a:srgbClr val="9E3F8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43" name="Group 142">
            <a:extLst>
              <a:ext uri="{FF2B5EF4-FFF2-40B4-BE49-F238E27FC236}">
                <a16:creationId xmlns:a16="http://schemas.microsoft.com/office/drawing/2014/main" id="{62042F06-003B-419D-BF4E-91BBE28D8D1A}"/>
              </a:ext>
            </a:extLst>
          </p:cNvPr>
          <p:cNvGrpSpPr/>
          <p:nvPr/>
        </p:nvGrpSpPr>
        <p:grpSpPr>
          <a:xfrm>
            <a:off x="4758637" y="4964400"/>
            <a:ext cx="417600" cy="417600"/>
            <a:chOff x="438577" y="5394780"/>
            <a:chExt cx="359535" cy="352959"/>
          </a:xfrm>
        </p:grpSpPr>
        <p:sp>
          <p:nvSpPr>
            <p:cNvPr id="144" name="Freeform 67">
              <a:extLst>
                <a:ext uri="{FF2B5EF4-FFF2-40B4-BE49-F238E27FC236}">
                  <a16:creationId xmlns:a16="http://schemas.microsoft.com/office/drawing/2014/main" id="{24A0CA63-CCF7-4EC3-A275-A2A5DDBFE9C5}"/>
                </a:ext>
              </a:extLst>
            </p:cNvPr>
            <p:cNvSpPr/>
            <p:nvPr/>
          </p:nvSpPr>
          <p:spPr>
            <a:xfrm>
              <a:off x="438577" y="5394780"/>
              <a:ext cx="359535" cy="352959"/>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FABA18"/>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pic>
          <p:nvPicPr>
            <p:cNvPr id="145" name="Graphic 131" descr="Team">
              <a:extLst>
                <a:ext uri="{FF2B5EF4-FFF2-40B4-BE49-F238E27FC236}">
                  <a16:creationId xmlns:a16="http://schemas.microsoft.com/office/drawing/2014/main" id="{E41C36AE-3450-48F3-BBC5-11DE7CC47426}"/>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501890" y="5439829"/>
              <a:ext cx="242627" cy="242627"/>
            </a:xfrm>
            <a:prstGeom prst="rect">
              <a:avLst/>
            </a:prstGeom>
          </p:spPr>
        </p:pic>
      </p:grpSp>
      <p:grpSp>
        <p:nvGrpSpPr>
          <p:cNvPr id="151" name="Group 150">
            <a:extLst>
              <a:ext uri="{FF2B5EF4-FFF2-40B4-BE49-F238E27FC236}">
                <a16:creationId xmlns:a16="http://schemas.microsoft.com/office/drawing/2014/main" id="{5DE8D9AF-5C73-4712-B62F-030C106AF3E2}"/>
              </a:ext>
            </a:extLst>
          </p:cNvPr>
          <p:cNvGrpSpPr/>
          <p:nvPr/>
        </p:nvGrpSpPr>
        <p:grpSpPr>
          <a:xfrm>
            <a:off x="4252430" y="4963979"/>
            <a:ext cx="417600" cy="418984"/>
            <a:chOff x="1684472" y="30520"/>
            <a:chExt cx="670757" cy="658489"/>
          </a:xfrm>
        </p:grpSpPr>
        <p:sp>
          <p:nvSpPr>
            <p:cNvPr id="152" name="Freeform 67">
              <a:extLst>
                <a:ext uri="{FF2B5EF4-FFF2-40B4-BE49-F238E27FC236}">
                  <a16:creationId xmlns:a16="http://schemas.microsoft.com/office/drawing/2014/main" id="{C829B9FE-4603-43B2-9A7A-166D88542802}"/>
                </a:ext>
              </a:extLst>
            </p:cNvPr>
            <p:cNvSpPr/>
            <p:nvPr/>
          </p:nvSpPr>
          <p:spPr>
            <a:xfrm>
              <a:off x="1684472" y="30520"/>
              <a:ext cx="670757" cy="658489"/>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E87C24"/>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pic>
          <p:nvPicPr>
            <p:cNvPr id="153" name="Graphic 98" descr="Warning">
              <a:extLst>
                <a:ext uri="{FF2B5EF4-FFF2-40B4-BE49-F238E27FC236}">
                  <a16:creationId xmlns:a16="http://schemas.microsoft.com/office/drawing/2014/main" id="{3FF683FB-F12B-4B67-8DA5-AD158AC1A529}"/>
                </a:ext>
              </a:extLst>
            </p:cNvPr>
            <p:cNvPicPr>
              <a:picLocks noChangeAspect="1"/>
            </p:cNvPicPr>
            <p:nvPr/>
          </p:nvPicPr>
          <p:blipFill>
            <a:blip r:embed="rId9">
              <a:extLst>
                <a:ext uri="{96DAC541-7B7A-43D3-8B79-37D633B846F1}">
                  <asvg:svgBlip xmlns:asvg="http://schemas.microsoft.com/office/drawing/2016/SVG/main" xmlns="" r:embed="rId5"/>
                </a:ext>
              </a:extLst>
            </a:blip>
            <a:stretch>
              <a:fillRect/>
            </a:stretch>
          </p:blipFill>
          <p:spPr>
            <a:xfrm>
              <a:off x="1826794" y="121578"/>
              <a:ext cx="410812" cy="410812"/>
            </a:xfrm>
            <a:prstGeom prst="rect">
              <a:avLst/>
            </a:prstGeom>
          </p:spPr>
        </p:pic>
      </p:grpSp>
      <p:grpSp>
        <p:nvGrpSpPr>
          <p:cNvPr id="154" name="Group 153">
            <a:extLst>
              <a:ext uri="{FF2B5EF4-FFF2-40B4-BE49-F238E27FC236}">
                <a16:creationId xmlns:a16="http://schemas.microsoft.com/office/drawing/2014/main" id="{4813DED2-16AA-410C-A727-D57455C96F44}"/>
              </a:ext>
            </a:extLst>
          </p:cNvPr>
          <p:cNvGrpSpPr/>
          <p:nvPr/>
        </p:nvGrpSpPr>
        <p:grpSpPr>
          <a:xfrm>
            <a:off x="2829757" y="2565323"/>
            <a:ext cx="417600" cy="417600"/>
            <a:chOff x="6432791" y="6050064"/>
            <a:chExt cx="544236" cy="534282"/>
          </a:xfrm>
        </p:grpSpPr>
        <p:sp>
          <p:nvSpPr>
            <p:cNvPr id="155"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56" name="Group 155">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57"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58"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59" name="Group 158">
            <a:extLst>
              <a:ext uri="{FF2B5EF4-FFF2-40B4-BE49-F238E27FC236}">
                <a16:creationId xmlns:a16="http://schemas.microsoft.com/office/drawing/2014/main" id="{4813DED2-16AA-410C-A727-D57455C96F44}"/>
              </a:ext>
            </a:extLst>
          </p:cNvPr>
          <p:cNvGrpSpPr/>
          <p:nvPr/>
        </p:nvGrpSpPr>
        <p:grpSpPr>
          <a:xfrm>
            <a:off x="5053347" y="2982489"/>
            <a:ext cx="417600" cy="417600"/>
            <a:chOff x="6432791" y="6050064"/>
            <a:chExt cx="544236" cy="534282"/>
          </a:xfrm>
        </p:grpSpPr>
        <p:sp>
          <p:nvSpPr>
            <p:cNvPr id="160"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61" name="Group 160">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62"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63"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64" name="Group 163">
            <a:extLst>
              <a:ext uri="{FF2B5EF4-FFF2-40B4-BE49-F238E27FC236}">
                <a16:creationId xmlns:a16="http://schemas.microsoft.com/office/drawing/2014/main" id="{4813DED2-16AA-410C-A727-D57455C96F44}"/>
              </a:ext>
            </a:extLst>
          </p:cNvPr>
          <p:cNvGrpSpPr/>
          <p:nvPr/>
        </p:nvGrpSpPr>
        <p:grpSpPr>
          <a:xfrm>
            <a:off x="5552212" y="3351553"/>
            <a:ext cx="417600" cy="417600"/>
            <a:chOff x="6432791" y="6050064"/>
            <a:chExt cx="544236" cy="534282"/>
          </a:xfrm>
        </p:grpSpPr>
        <p:sp>
          <p:nvSpPr>
            <p:cNvPr id="165"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66" name="Group 165">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67"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68"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69" name="Group 168">
            <a:extLst>
              <a:ext uri="{FF2B5EF4-FFF2-40B4-BE49-F238E27FC236}">
                <a16:creationId xmlns:a16="http://schemas.microsoft.com/office/drawing/2014/main" id="{4813DED2-16AA-410C-A727-D57455C96F44}"/>
              </a:ext>
            </a:extLst>
          </p:cNvPr>
          <p:cNvGrpSpPr/>
          <p:nvPr/>
        </p:nvGrpSpPr>
        <p:grpSpPr>
          <a:xfrm>
            <a:off x="5639249" y="5756428"/>
            <a:ext cx="417600" cy="417600"/>
            <a:chOff x="6432791" y="6050064"/>
            <a:chExt cx="544236" cy="534282"/>
          </a:xfrm>
        </p:grpSpPr>
        <p:sp>
          <p:nvSpPr>
            <p:cNvPr id="170"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71" name="Group 170">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72"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73"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74" name="Group 173">
            <a:extLst>
              <a:ext uri="{FF2B5EF4-FFF2-40B4-BE49-F238E27FC236}">
                <a16:creationId xmlns:a16="http://schemas.microsoft.com/office/drawing/2014/main" id="{4813DED2-16AA-410C-A727-D57455C96F44}"/>
              </a:ext>
            </a:extLst>
          </p:cNvPr>
          <p:cNvGrpSpPr/>
          <p:nvPr/>
        </p:nvGrpSpPr>
        <p:grpSpPr>
          <a:xfrm>
            <a:off x="5134612" y="3756076"/>
            <a:ext cx="417600" cy="417600"/>
            <a:chOff x="6432791" y="6050064"/>
            <a:chExt cx="544236" cy="534282"/>
          </a:xfrm>
        </p:grpSpPr>
        <p:sp>
          <p:nvSpPr>
            <p:cNvPr id="175"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76" name="Group 175">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77"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78"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grpSp>
        <p:nvGrpSpPr>
          <p:cNvPr id="179" name="Group 178">
            <a:extLst>
              <a:ext uri="{FF2B5EF4-FFF2-40B4-BE49-F238E27FC236}">
                <a16:creationId xmlns:a16="http://schemas.microsoft.com/office/drawing/2014/main" id="{4813DED2-16AA-410C-A727-D57455C96F44}"/>
              </a:ext>
            </a:extLst>
          </p:cNvPr>
          <p:cNvGrpSpPr/>
          <p:nvPr/>
        </p:nvGrpSpPr>
        <p:grpSpPr>
          <a:xfrm>
            <a:off x="5754187" y="4964400"/>
            <a:ext cx="417600" cy="417600"/>
            <a:chOff x="6432791" y="6050064"/>
            <a:chExt cx="544236" cy="534282"/>
          </a:xfrm>
        </p:grpSpPr>
        <p:sp>
          <p:nvSpPr>
            <p:cNvPr id="180"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181" name="Group 180">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182"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183"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sp>
        <p:nvSpPr>
          <p:cNvPr id="2" name="TextBox 1"/>
          <p:cNvSpPr txBox="1"/>
          <p:nvPr/>
        </p:nvSpPr>
        <p:spPr>
          <a:xfrm>
            <a:off x="602197" y="1834574"/>
            <a:ext cx="6416118" cy="4678204"/>
          </a:xfrm>
          <a:prstGeom prst="rect">
            <a:avLst/>
          </a:prstGeom>
          <a:noFill/>
        </p:spPr>
        <p:txBody>
          <a:bodyPr wrap="square" rtlCol="0">
            <a:spAutoFit/>
          </a:bodyPr>
          <a:lstStyle/>
          <a:p>
            <a:r>
              <a:rPr lang="en-US" dirty="0" smtClean="0"/>
              <a:t>DSS have translated 11 existing validated tool into SCORE.</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Child Neglect Index (CNI)</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Carers Star (CS)</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Growth Empowerment Measure (GEM)</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Edinburgh Postnatal Depression Scale (EPDS)</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Kessler Psychological Distress Scale (K10)</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Outcome Rating Scale (ORS)</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Parenting, Empowerment and Efficacy Measure (PEEM)</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Personal Wellbeing Index (PWI)</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Sessions Rating Scale (SRS) </a:t>
            </a:r>
          </a:p>
          <a:p>
            <a:pPr marL="288000" lvl="0" indent="-285750" defTabSz="685800" eaLnBrk="1" fontAlgn="auto" hangingPunct="1">
              <a:lnSpc>
                <a:spcPct val="90000"/>
              </a:lnSpc>
              <a:spcBef>
                <a:spcPts val="600"/>
              </a:spcBef>
              <a:spcAft>
                <a:spcPts val="600"/>
              </a:spcAft>
              <a:buFont typeface="Arial" panose="020B0604020202020204" pitchFamily="34" charset="0"/>
              <a:buChar char="•"/>
              <a:defRPr/>
            </a:pPr>
            <a:r>
              <a:rPr lang="en-AU" dirty="0">
                <a:solidFill>
                  <a:sysClr val="windowText" lastClr="000000"/>
                </a:solidFill>
                <a:latin typeface="Calibri" panose="020F0502020204030204"/>
              </a:rPr>
              <a:t>Strengths and Difficulties Questionnaire (SDQ)</a:t>
            </a:r>
          </a:p>
          <a:p>
            <a:pPr marL="285750" indent="-285750">
              <a:buFont typeface="Arial" panose="020B0604020202020204" pitchFamily="34" charset="0"/>
              <a:buChar char="•"/>
            </a:pPr>
            <a:endParaRPr lang="en-AU" dirty="0"/>
          </a:p>
        </p:txBody>
      </p:sp>
      <p:grpSp>
        <p:nvGrpSpPr>
          <p:cNvPr id="140" name="Group 139">
            <a:extLst>
              <a:ext uri="{FF2B5EF4-FFF2-40B4-BE49-F238E27FC236}">
                <a16:creationId xmlns:a16="http://schemas.microsoft.com/office/drawing/2014/main" id="{5DE8D9AF-5C73-4712-B62F-030C106AF3E2}"/>
              </a:ext>
            </a:extLst>
          </p:cNvPr>
          <p:cNvGrpSpPr/>
          <p:nvPr/>
        </p:nvGrpSpPr>
        <p:grpSpPr>
          <a:xfrm>
            <a:off x="3651697" y="2146339"/>
            <a:ext cx="417600" cy="418984"/>
            <a:chOff x="1684472" y="30520"/>
            <a:chExt cx="670757" cy="658489"/>
          </a:xfrm>
        </p:grpSpPr>
        <p:sp>
          <p:nvSpPr>
            <p:cNvPr id="141" name="Freeform 67">
              <a:extLst>
                <a:ext uri="{FF2B5EF4-FFF2-40B4-BE49-F238E27FC236}">
                  <a16:creationId xmlns:a16="http://schemas.microsoft.com/office/drawing/2014/main" id="{C829B9FE-4603-43B2-9A7A-166D88542802}"/>
                </a:ext>
              </a:extLst>
            </p:cNvPr>
            <p:cNvSpPr/>
            <p:nvPr/>
          </p:nvSpPr>
          <p:spPr>
            <a:xfrm>
              <a:off x="1684472" y="30520"/>
              <a:ext cx="670757" cy="658489"/>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E87C24"/>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pic>
          <p:nvPicPr>
            <p:cNvPr id="142" name="Graphic 98" descr="Warning">
              <a:extLst>
                <a:ext uri="{FF2B5EF4-FFF2-40B4-BE49-F238E27FC236}">
                  <a16:creationId xmlns:a16="http://schemas.microsoft.com/office/drawing/2014/main" id="{3FF683FB-F12B-4B67-8DA5-AD158AC1A529}"/>
                </a:ext>
              </a:extLst>
            </p:cNvPr>
            <p:cNvPicPr>
              <a:picLocks noChangeAspect="1"/>
            </p:cNvPicPr>
            <p:nvPr/>
          </p:nvPicPr>
          <p:blipFill>
            <a:blip r:embed="rId9">
              <a:extLst>
                <a:ext uri="{96DAC541-7B7A-43D3-8B79-37D633B846F1}">
                  <asvg:svgBlip xmlns:asvg="http://schemas.microsoft.com/office/drawing/2016/SVG/main" xmlns="" r:embed="rId5"/>
                </a:ext>
              </a:extLst>
            </a:blip>
            <a:stretch>
              <a:fillRect/>
            </a:stretch>
          </p:blipFill>
          <p:spPr>
            <a:xfrm>
              <a:off x="1826794" y="121578"/>
              <a:ext cx="410812" cy="410812"/>
            </a:xfrm>
            <a:prstGeom prst="rect">
              <a:avLst/>
            </a:prstGeom>
          </p:spPr>
        </p:pic>
      </p:grpSp>
      <p:grpSp>
        <p:nvGrpSpPr>
          <p:cNvPr id="66" name="Group 65">
            <a:extLst>
              <a:ext uri="{FF2B5EF4-FFF2-40B4-BE49-F238E27FC236}">
                <a16:creationId xmlns:a16="http://schemas.microsoft.com/office/drawing/2014/main" id="{4813DED2-16AA-410C-A727-D57455C96F44}"/>
              </a:ext>
            </a:extLst>
          </p:cNvPr>
          <p:cNvGrpSpPr/>
          <p:nvPr/>
        </p:nvGrpSpPr>
        <p:grpSpPr>
          <a:xfrm>
            <a:off x="3996049" y="4152410"/>
            <a:ext cx="417600" cy="417600"/>
            <a:chOff x="6432791" y="6050064"/>
            <a:chExt cx="544236" cy="534282"/>
          </a:xfrm>
        </p:grpSpPr>
        <p:sp>
          <p:nvSpPr>
            <p:cNvPr id="67" name="Freeform 66">
              <a:extLst>
                <a:ext uri="{FF2B5EF4-FFF2-40B4-BE49-F238E27FC236}">
                  <a16:creationId xmlns:a16="http://schemas.microsoft.com/office/drawing/2014/main" id="{4C757F78-738F-4744-B655-6AD734019B1D}"/>
                </a:ext>
              </a:extLst>
            </p:cNvPr>
            <p:cNvSpPr/>
            <p:nvPr/>
          </p:nvSpPr>
          <p:spPr>
            <a:xfrm>
              <a:off x="6432791" y="6050064"/>
              <a:ext cx="544236" cy="534282"/>
            </a:xfrm>
            <a:custGeom>
              <a:avLst/>
              <a:gdLst>
                <a:gd name="connsiteX0" fmla="*/ 0 w 1180919"/>
                <a:gd name="connsiteY0" fmla="*/ 579660 h 1159319"/>
                <a:gd name="connsiteX1" fmla="*/ 590460 w 1180919"/>
                <a:gd name="connsiteY1" fmla="*/ 0 h 1159319"/>
                <a:gd name="connsiteX2" fmla="*/ 1180920 w 1180919"/>
                <a:gd name="connsiteY2" fmla="*/ 579660 h 1159319"/>
                <a:gd name="connsiteX3" fmla="*/ 590460 w 1180919"/>
                <a:gd name="connsiteY3" fmla="*/ 1159320 h 1159319"/>
                <a:gd name="connsiteX4" fmla="*/ 0 w 1180919"/>
                <a:gd name="connsiteY4" fmla="*/ 579660 h 115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19" h="1159319">
                  <a:moveTo>
                    <a:pt x="0" y="579660"/>
                  </a:moveTo>
                  <a:cubicBezTo>
                    <a:pt x="0" y="259523"/>
                    <a:pt x="264358" y="0"/>
                    <a:pt x="590460" y="0"/>
                  </a:cubicBezTo>
                  <a:cubicBezTo>
                    <a:pt x="916562" y="0"/>
                    <a:pt x="1180920" y="259523"/>
                    <a:pt x="1180920" y="579660"/>
                  </a:cubicBezTo>
                  <a:cubicBezTo>
                    <a:pt x="1180920" y="899797"/>
                    <a:pt x="916562" y="1159320"/>
                    <a:pt x="590460" y="1159320"/>
                  </a:cubicBezTo>
                  <a:cubicBezTo>
                    <a:pt x="264358" y="1159320"/>
                    <a:pt x="0" y="899797"/>
                    <a:pt x="0" y="579660"/>
                  </a:cubicBezTo>
                  <a:close/>
                </a:path>
              </a:pathLst>
            </a:custGeom>
            <a:solidFill>
              <a:sysClr val="window" lastClr="FFFFFF"/>
            </a:solidFill>
            <a:ln w="12700" cap="flat" cmpd="sng" algn="ctr">
              <a:solidFill>
                <a:srgbClr val="18978C"/>
              </a:solidFill>
              <a:prstDash val="solid"/>
              <a:miter lim="800000"/>
            </a:ln>
            <a:effectLst/>
          </p:spPr>
          <p:txBody>
            <a:bodyPr spcFirstLastPara="0" vert="horz" wrap="square" lIns="188182" tIns="185018" rIns="188182" bIns="185018"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AU" sz="800" b="1" i="0" u="none" strike="noStrike" kern="0" cap="none" spc="0" normalizeH="0" baseline="0" noProof="0" smtClean="0">
                <a:ln>
                  <a:noFill/>
                </a:ln>
                <a:solidFill>
                  <a:prstClr val="white"/>
                </a:solidFill>
                <a:effectLst/>
                <a:uLnTx/>
                <a:uFillTx/>
                <a:latin typeface="Calibri Light" panose="020F0302020204030204"/>
                <a:ea typeface="+mn-ea"/>
                <a:cs typeface="Arial" panose="020B0604020202020204" pitchFamily="34" charset="0"/>
              </a:endParaRPr>
            </a:p>
          </p:txBody>
        </p:sp>
        <p:grpSp>
          <p:nvGrpSpPr>
            <p:cNvPr id="68" name="Group 67">
              <a:extLst>
                <a:ext uri="{FF2B5EF4-FFF2-40B4-BE49-F238E27FC236}">
                  <a16:creationId xmlns:a16="http://schemas.microsoft.com/office/drawing/2014/main" id="{FAC624FC-8981-47E8-8BE6-02AD3A89D77A}"/>
                </a:ext>
              </a:extLst>
            </p:cNvPr>
            <p:cNvGrpSpPr/>
            <p:nvPr/>
          </p:nvGrpSpPr>
          <p:grpSpPr>
            <a:xfrm>
              <a:off x="6582877" y="6193257"/>
              <a:ext cx="244358" cy="244359"/>
              <a:chOff x="3093018" y="2488374"/>
              <a:chExt cx="530225" cy="530225"/>
            </a:xfrm>
            <a:solidFill>
              <a:sysClr val="window" lastClr="FFFFFF"/>
            </a:solidFill>
          </p:grpSpPr>
          <p:sp>
            <p:nvSpPr>
              <p:cNvPr id="69" name="Rectangle 28">
                <a:extLst>
                  <a:ext uri="{FF2B5EF4-FFF2-40B4-BE49-F238E27FC236}">
                    <a16:creationId xmlns:a16="http://schemas.microsoft.com/office/drawing/2014/main" id="{EB34F37F-2978-407B-A019-3337218D3A42}"/>
                  </a:ext>
                </a:extLst>
              </p:cNvPr>
              <p:cNvSpPr>
                <a:spLocks noChangeArrowheads="1"/>
              </p:cNvSpPr>
              <p:nvPr/>
            </p:nvSpPr>
            <p:spPr bwMode="auto">
              <a:xfrm>
                <a:off x="3297806" y="2488374"/>
                <a:ext cx="125412" cy="530225"/>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sp>
            <p:nvSpPr>
              <p:cNvPr id="70" name="Rectangle 29">
                <a:extLst>
                  <a:ext uri="{FF2B5EF4-FFF2-40B4-BE49-F238E27FC236}">
                    <a16:creationId xmlns:a16="http://schemas.microsoft.com/office/drawing/2014/main" id="{3B88195F-A35B-4952-B256-D7E302096A4B}"/>
                  </a:ext>
                </a:extLst>
              </p:cNvPr>
              <p:cNvSpPr>
                <a:spLocks noChangeArrowheads="1"/>
              </p:cNvSpPr>
              <p:nvPr/>
            </p:nvSpPr>
            <p:spPr bwMode="auto">
              <a:xfrm>
                <a:off x="3093018" y="2688398"/>
                <a:ext cx="530225" cy="125414"/>
              </a:xfrm>
              <a:prstGeom prst="rect">
                <a:avLst/>
              </a:prstGeom>
              <a:solidFill>
                <a:srgbClr val="1897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prstClr val="black"/>
                  </a:solidFill>
                  <a:effectLst/>
                  <a:uLnTx/>
                  <a:uFillTx/>
                  <a:latin typeface="Calibri Light" panose="020F0302020204030204"/>
                  <a:cs typeface="Arial" panose="020B0604020202020204" pitchFamily="34" charset="0"/>
                </a:endParaRPr>
              </a:p>
            </p:txBody>
          </p:sp>
        </p:grpSp>
      </p:grpSp>
      <p:sp>
        <p:nvSpPr>
          <p:cNvPr id="8" name="TextBox 7"/>
          <p:cNvSpPr txBox="1"/>
          <p:nvPr/>
        </p:nvSpPr>
        <p:spPr>
          <a:xfrm>
            <a:off x="7560860" y="1705970"/>
            <a:ext cx="4021540" cy="2062103"/>
          </a:xfrm>
          <a:prstGeom prst="rect">
            <a:avLst/>
          </a:prstGeom>
          <a:noFill/>
        </p:spPr>
        <p:txBody>
          <a:bodyPr wrap="square" rtlCol="0">
            <a:spAutoFit/>
          </a:bodyPr>
          <a:lstStyle/>
          <a:p>
            <a:r>
              <a:rPr lang="en-US" dirty="0" smtClean="0"/>
              <a:t>If any instrument is relevant to your outcome(s) and suitable for your clients we encourage you to use it.</a:t>
            </a:r>
          </a:p>
          <a:p>
            <a:endParaRPr lang="en-US" dirty="0"/>
          </a:p>
          <a:p>
            <a:r>
              <a:rPr lang="en-US" dirty="0" smtClean="0"/>
              <a:t>You can use the </a:t>
            </a:r>
            <a:r>
              <a:rPr lang="en-US" dirty="0" smtClean="0">
                <a:hlinkClick r:id="rId10"/>
              </a:rPr>
              <a:t>SCORE </a:t>
            </a:r>
            <a:r>
              <a:rPr lang="en-US" dirty="0">
                <a:hlinkClick r:id="rId10"/>
              </a:rPr>
              <a:t>Translation </a:t>
            </a:r>
            <a:r>
              <a:rPr lang="en-US" dirty="0" smtClean="0">
                <a:hlinkClick r:id="rId10"/>
              </a:rPr>
              <a:t>Matrix</a:t>
            </a:r>
            <a:r>
              <a:rPr lang="en-AU" sz="2000" dirty="0" smtClean="0"/>
              <a:t> </a:t>
            </a:r>
            <a:r>
              <a:rPr lang="en-US" dirty="0" smtClean="0"/>
              <a:t>to </a:t>
            </a:r>
            <a:r>
              <a:rPr lang="en-US" i="1" dirty="0" smtClean="0"/>
              <a:t>translate</a:t>
            </a:r>
            <a:r>
              <a:rPr lang="en-US" dirty="0" smtClean="0"/>
              <a:t> the client’s result into SCORE.</a:t>
            </a:r>
            <a:endParaRPr lang="en-AU" dirty="0"/>
          </a:p>
        </p:txBody>
      </p:sp>
    </p:spTree>
    <p:extLst>
      <p:ext uri="{BB962C8B-B14F-4D97-AF65-F5344CB8AC3E}">
        <p14:creationId xmlns:p14="http://schemas.microsoft.com/office/powerpoint/2010/main" val="1449515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2"/>
            <a:ext cx="4299284" cy="4525963"/>
          </a:xfrm>
        </p:spPr>
        <p:txBody>
          <a:bodyPr/>
          <a:lstStyle/>
          <a:p>
            <a:r>
              <a:rPr lang="en-US" sz="2400" dirty="0" smtClean="0"/>
              <a:t>You can use a validated instrument not listed above. </a:t>
            </a:r>
          </a:p>
          <a:p>
            <a:r>
              <a:rPr lang="en-US" sz="2400" dirty="0" smtClean="0"/>
              <a:t>There is a blank template in the </a:t>
            </a:r>
            <a:r>
              <a:rPr lang="en-US" sz="2400" dirty="0" smtClean="0">
                <a:hlinkClick r:id="rId3"/>
              </a:rPr>
              <a:t>SCORE </a:t>
            </a:r>
            <a:r>
              <a:rPr lang="en-US" sz="2400" dirty="0">
                <a:hlinkClick r:id="rId3"/>
              </a:rPr>
              <a:t>Translation </a:t>
            </a:r>
            <a:r>
              <a:rPr lang="en-US" sz="2400" dirty="0" smtClean="0">
                <a:hlinkClick r:id="rId3"/>
              </a:rPr>
              <a:t>Matrix</a:t>
            </a:r>
            <a:endParaRPr lang="en-US" sz="2400" dirty="0" smtClean="0"/>
          </a:p>
          <a:p>
            <a:r>
              <a:rPr lang="en-US" sz="2400" dirty="0" smtClean="0"/>
              <a:t>Complete this template to translate your instrument to SCORE.</a:t>
            </a:r>
          </a:p>
          <a:p>
            <a:r>
              <a:rPr lang="en-US" sz="2400" dirty="0" smtClean="0"/>
              <a:t>This will help ensure reporting is consistent within your </a:t>
            </a:r>
            <a:r>
              <a:rPr lang="en-US" sz="2400" dirty="0" err="1" smtClean="0"/>
              <a:t>organisation</a:t>
            </a:r>
            <a:r>
              <a:rPr lang="en-US" sz="2400" dirty="0" smtClean="0"/>
              <a:t>.</a:t>
            </a:r>
            <a:endParaRPr lang="en-AU" sz="2400" dirty="0"/>
          </a:p>
        </p:txBody>
      </p:sp>
      <p:sp>
        <p:nvSpPr>
          <p:cNvPr id="3" name="Title 2"/>
          <p:cNvSpPr>
            <a:spLocks noGrp="1"/>
          </p:cNvSpPr>
          <p:nvPr>
            <p:ph type="title"/>
          </p:nvPr>
        </p:nvSpPr>
        <p:spPr/>
        <p:txBody>
          <a:bodyPr/>
          <a:lstStyle/>
          <a:p>
            <a:r>
              <a:rPr lang="en-US" dirty="0" smtClean="0"/>
              <a:t>Use another validated instrument</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rotWithShape="1">
          <a:blip r:embed="rId4"/>
          <a:srcRect t="20831"/>
          <a:stretch/>
        </p:blipFill>
        <p:spPr>
          <a:xfrm>
            <a:off x="5400333" y="1825002"/>
            <a:ext cx="6182067" cy="3950156"/>
          </a:xfrm>
          <a:prstGeom prst="rect">
            <a:avLst/>
          </a:prstGeom>
        </p:spPr>
      </p:pic>
    </p:spTree>
    <p:extLst>
      <p:ext uri="{BB962C8B-B14F-4D97-AF65-F5344CB8AC3E}">
        <p14:creationId xmlns:p14="http://schemas.microsoft.com/office/powerpoint/2010/main" val="1816494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94786"/>
            <a:ext cx="10972800" cy="605582"/>
          </a:xfrm>
        </p:spPr>
        <p:txBody>
          <a:bodyPr/>
          <a:lstStyle/>
          <a:p>
            <a:r>
              <a:rPr lang="en-AU" dirty="0" smtClean="0"/>
              <a:t>Step 3. Select a tool to measure your client outcomes</a:t>
            </a:r>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11" name="Diagram 10"/>
          <p:cNvGraphicFramePr/>
          <p:nvPr/>
        </p:nvGraphicFramePr>
        <p:xfrm>
          <a:off x="609600" y="1801505"/>
          <a:ext cx="10972800" cy="400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234149" y="1886788"/>
            <a:ext cx="3348251" cy="3924000"/>
          </a:xfrm>
          <a:prstGeom prst="rect">
            <a:avLst/>
          </a:prstGeom>
          <a:noFill/>
          <a:ln w="38100">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405237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Use </a:t>
            </a:r>
            <a:r>
              <a:rPr lang="en-US" sz="3200" dirty="0"/>
              <a:t>your own </a:t>
            </a:r>
            <a:r>
              <a:rPr lang="en-US" sz="3200" dirty="0" smtClean="0"/>
              <a:t>tool</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33</a:t>
            </a:fld>
            <a:endParaRPr lang="en-US" altLang="en-US"/>
          </a:p>
        </p:txBody>
      </p:sp>
      <p:sp>
        <p:nvSpPr>
          <p:cNvPr id="2" name="TextBox 1"/>
          <p:cNvSpPr txBox="1"/>
          <p:nvPr/>
        </p:nvSpPr>
        <p:spPr>
          <a:xfrm>
            <a:off x="609600" y="1856096"/>
            <a:ext cx="5777552" cy="4247317"/>
          </a:xfrm>
          <a:prstGeom prst="rect">
            <a:avLst/>
          </a:prstGeom>
          <a:noFill/>
        </p:spPr>
        <p:txBody>
          <a:bodyPr wrap="square" rtlCol="0">
            <a:spAutoFit/>
          </a:bodyPr>
          <a:lstStyle/>
          <a:p>
            <a:r>
              <a:rPr lang="en-US" dirty="0" smtClean="0"/>
              <a:t>You can develop your own tool to measure client outcomes.</a:t>
            </a:r>
            <a:endParaRPr lang="en-US" dirty="0"/>
          </a:p>
          <a:p>
            <a:r>
              <a:rPr lang="en-US" dirty="0" smtClean="0"/>
              <a:t>If you use your own tool, you must ensure it is a suitable and accurate measure that can be interpreted consistently.</a:t>
            </a:r>
          </a:p>
          <a:p>
            <a:endParaRPr lang="en-US" dirty="0"/>
          </a:p>
          <a:p>
            <a:r>
              <a:rPr lang="en-US" dirty="0" smtClean="0"/>
              <a:t>See our </a:t>
            </a:r>
            <a:r>
              <a:rPr lang="en-US" dirty="0">
                <a:hlinkClick r:id="rId3"/>
              </a:rPr>
              <a:t>TEI guide to developing surveys</a:t>
            </a:r>
            <a:endParaRPr lang="en-AU" dirty="0"/>
          </a:p>
          <a:p>
            <a:r>
              <a:rPr lang="en-US" dirty="0" smtClean="0"/>
              <a:t>This document includes:</a:t>
            </a:r>
          </a:p>
          <a:p>
            <a:pPr marL="285750" indent="-285750">
              <a:buFont typeface="Arial" panose="020B0604020202020204" pitchFamily="34" charset="0"/>
              <a:buChar char="•"/>
            </a:pPr>
            <a:r>
              <a:rPr lang="en-US" dirty="0" smtClean="0"/>
              <a:t>A template to develop pre- and post-test surveys</a:t>
            </a:r>
          </a:p>
          <a:p>
            <a:pPr marL="285750" indent="-285750">
              <a:buFont typeface="Arial" panose="020B0604020202020204" pitchFamily="34" charset="0"/>
              <a:buChar char="•"/>
            </a:pPr>
            <a:r>
              <a:rPr lang="en-US" dirty="0" smtClean="0"/>
              <a:t>Examples of survey questions (outcome statements)</a:t>
            </a:r>
          </a:p>
          <a:p>
            <a:pPr marL="285750" lvl="0" indent="-285750">
              <a:buFont typeface="Arial" panose="020B0604020202020204" pitchFamily="34" charset="0"/>
              <a:buChar char="•"/>
            </a:pPr>
            <a:r>
              <a:rPr lang="en-GB" dirty="0" smtClean="0"/>
              <a:t>A check list to ensure your questions are suitable </a:t>
            </a:r>
            <a:r>
              <a:rPr lang="en-GB" dirty="0"/>
              <a:t>and will measure the outcomes you </a:t>
            </a:r>
            <a:r>
              <a:rPr lang="en-GB" dirty="0" smtClean="0"/>
              <a:t>want</a:t>
            </a:r>
          </a:p>
          <a:p>
            <a:pPr marL="285750" lvl="0" indent="-285750">
              <a:buFont typeface="Arial" panose="020B0604020202020204" pitchFamily="34" charset="0"/>
              <a:buChar char="•"/>
            </a:pPr>
            <a:r>
              <a:rPr lang="en-GB" dirty="0" smtClean="0"/>
              <a:t>Examples of pre- and post-surveys </a:t>
            </a:r>
          </a:p>
          <a:p>
            <a:pPr marL="742950" lvl="1" indent="-285750">
              <a:buFont typeface="Arial" panose="020B0604020202020204" pitchFamily="34" charset="0"/>
              <a:buChar char="•"/>
            </a:pPr>
            <a:r>
              <a:rPr lang="en-GB" dirty="0" smtClean="0"/>
              <a:t>1. Volunteers organising a community event</a:t>
            </a:r>
          </a:p>
          <a:p>
            <a:pPr marL="742950" lvl="1" indent="-285750">
              <a:buFont typeface="Arial" panose="020B0604020202020204" pitchFamily="34" charset="0"/>
              <a:buChar char="•"/>
            </a:pPr>
            <a:r>
              <a:rPr lang="en-GB" dirty="0" smtClean="0"/>
              <a:t>2. Employment skills workshops</a:t>
            </a:r>
            <a:endParaRPr lang="en-AU" dirty="0"/>
          </a:p>
        </p:txBody>
      </p:sp>
      <p:pic>
        <p:nvPicPr>
          <p:cNvPr id="11" name="Picture 10"/>
          <p:cNvPicPr>
            <a:picLocks noChangeAspect="1"/>
          </p:cNvPicPr>
          <p:nvPr/>
        </p:nvPicPr>
        <p:blipFill>
          <a:blip r:embed="rId4"/>
          <a:stretch>
            <a:fillRect/>
          </a:stretch>
        </p:blipFill>
        <p:spPr>
          <a:xfrm>
            <a:off x="6387152" y="315801"/>
            <a:ext cx="5318746" cy="3625858"/>
          </a:xfrm>
          <a:prstGeom prst="rect">
            <a:avLst/>
          </a:prstGeom>
          <a:ln>
            <a:solidFill>
              <a:srgbClr val="002060"/>
            </a:solidFill>
          </a:ln>
        </p:spPr>
      </p:pic>
      <p:pic>
        <p:nvPicPr>
          <p:cNvPr id="10" name="Picture 9"/>
          <p:cNvPicPr>
            <a:picLocks noChangeAspect="1"/>
          </p:cNvPicPr>
          <p:nvPr/>
        </p:nvPicPr>
        <p:blipFill>
          <a:blip r:embed="rId5"/>
          <a:stretch>
            <a:fillRect/>
          </a:stretch>
        </p:blipFill>
        <p:spPr>
          <a:xfrm>
            <a:off x="8202304" y="2492392"/>
            <a:ext cx="3630305" cy="3655871"/>
          </a:xfrm>
          <a:prstGeom prst="rect">
            <a:avLst/>
          </a:prstGeom>
          <a:ln>
            <a:solidFill>
              <a:srgbClr val="002060"/>
            </a:solidFill>
          </a:ln>
        </p:spPr>
      </p:pic>
    </p:spTree>
    <p:extLst>
      <p:ext uri="{BB962C8B-B14F-4D97-AF65-F5344CB8AC3E}">
        <p14:creationId xmlns:p14="http://schemas.microsoft.com/office/powerpoint/2010/main" val="3160923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064" y="201245"/>
            <a:ext cx="5903495" cy="605582"/>
          </a:xfrm>
        </p:spPr>
        <p:txBody>
          <a:bodyPr/>
          <a:lstStyle/>
          <a:p>
            <a:r>
              <a:rPr lang="en-US" dirty="0" smtClean="0"/>
              <a:t>TEI Guide to Developing Surveys: Templates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922671" y="1860843"/>
            <a:ext cx="4924425" cy="4105275"/>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7263174" y="612784"/>
            <a:ext cx="3695813" cy="5353334"/>
          </a:xfrm>
          <a:prstGeom prst="rect">
            <a:avLst/>
          </a:prstGeom>
          <a:ln>
            <a:solidFill>
              <a:schemeClr val="accent1"/>
            </a:solidFill>
          </a:ln>
        </p:spPr>
      </p:pic>
      <p:sp>
        <p:nvSpPr>
          <p:cNvPr id="9" name="TextBox 8"/>
          <p:cNvSpPr txBox="1"/>
          <p:nvPr/>
        </p:nvSpPr>
        <p:spPr>
          <a:xfrm>
            <a:off x="2935704" y="6316089"/>
            <a:ext cx="4363453" cy="646331"/>
          </a:xfrm>
          <a:prstGeom prst="rect">
            <a:avLst/>
          </a:prstGeom>
          <a:noFill/>
        </p:spPr>
        <p:txBody>
          <a:bodyPr wrap="square" rtlCol="0">
            <a:spAutoFit/>
          </a:bodyPr>
          <a:lstStyle/>
          <a:p>
            <a:r>
              <a:rPr lang="en-US" dirty="0" smtClean="0">
                <a:hlinkClick r:id="rId5"/>
              </a:rPr>
              <a:t>TEI </a:t>
            </a:r>
            <a:r>
              <a:rPr lang="en-US" dirty="0">
                <a:hlinkClick r:id="rId5"/>
              </a:rPr>
              <a:t>guide to developing surveys</a:t>
            </a:r>
            <a:endParaRPr lang="en-AU" dirty="0"/>
          </a:p>
          <a:p>
            <a:endParaRPr lang="en-AU" dirty="0"/>
          </a:p>
        </p:txBody>
      </p:sp>
    </p:spTree>
    <p:extLst>
      <p:ext uri="{BB962C8B-B14F-4D97-AF65-F5344CB8AC3E}">
        <p14:creationId xmlns:p14="http://schemas.microsoft.com/office/powerpoint/2010/main" val="1208844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TEI Guide to developing surveys: outcome statements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TextBox 5"/>
          <p:cNvSpPr txBox="1"/>
          <p:nvPr/>
        </p:nvSpPr>
        <p:spPr>
          <a:xfrm>
            <a:off x="2935704" y="6316089"/>
            <a:ext cx="4363453" cy="646331"/>
          </a:xfrm>
          <a:prstGeom prst="rect">
            <a:avLst/>
          </a:prstGeom>
          <a:noFill/>
        </p:spPr>
        <p:txBody>
          <a:bodyPr wrap="square" rtlCol="0">
            <a:spAutoFit/>
          </a:bodyPr>
          <a:lstStyle/>
          <a:p>
            <a:r>
              <a:rPr lang="en-US" dirty="0" smtClean="0">
                <a:hlinkClick r:id="rId3"/>
              </a:rPr>
              <a:t>TEI </a:t>
            </a:r>
            <a:r>
              <a:rPr lang="en-US" dirty="0">
                <a:hlinkClick r:id="rId3"/>
              </a:rPr>
              <a:t>guide to developing surveys</a:t>
            </a:r>
            <a:endParaRPr lang="en-AU" dirty="0"/>
          </a:p>
          <a:p>
            <a:endParaRPr lang="en-AU" dirty="0"/>
          </a:p>
        </p:txBody>
      </p:sp>
      <p:pic>
        <p:nvPicPr>
          <p:cNvPr id="7" name="Picture 6"/>
          <p:cNvPicPr>
            <a:picLocks noChangeAspect="1"/>
          </p:cNvPicPr>
          <p:nvPr/>
        </p:nvPicPr>
        <p:blipFill>
          <a:blip r:embed="rId4"/>
          <a:stretch>
            <a:fillRect/>
          </a:stretch>
        </p:blipFill>
        <p:spPr>
          <a:xfrm>
            <a:off x="366209" y="1458404"/>
            <a:ext cx="6706654" cy="4525963"/>
          </a:xfrm>
          <a:prstGeom prst="rect">
            <a:avLst/>
          </a:prstGeom>
        </p:spPr>
      </p:pic>
      <p:pic>
        <p:nvPicPr>
          <p:cNvPr id="8" name="Picture 7"/>
          <p:cNvPicPr>
            <a:picLocks noChangeAspect="1"/>
          </p:cNvPicPr>
          <p:nvPr/>
        </p:nvPicPr>
        <p:blipFill>
          <a:blip r:embed="rId5"/>
          <a:stretch>
            <a:fillRect/>
          </a:stretch>
        </p:blipFill>
        <p:spPr>
          <a:xfrm>
            <a:off x="6611344" y="967247"/>
            <a:ext cx="5116332" cy="2681001"/>
          </a:xfrm>
          <a:prstGeom prst="rect">
            <a:avLst/>
          </a:prstGeom>
        </p:spPr>
      </p:pic>
      <p:pic>
        <p:nvPicPr>
          <p:cNvPr id="9" name="Content Placeholder 8"/>
          <p:cNvPicPr>
            <a:picLocks noGrp="1" noChangeAspect="1"/>
          </p:cNvPicPr>
          <p:nvPr>
            <p:ph idx="1"/>
          </p:nvPr>
        </p:nvPicPr>
        <p:blipFill>
          <a:blip r:embed="rId6"/>
          <a:stretch>
            <a:fillRect/>
          </a:stretch>
        </p:blipFill>
        <p:spPr>
          <a:xfrm>
            <a:off x="7186564" y="3632424"/>
            <a:ext cx="4489793" cy="3089051"/>
          </a:xfrm>
          <a:prstGeom prst="rect">
            <a:avLst/>
          </a:prstGeom>
        </p:spPr>
      </p:pic>
    </p:spTree>
    <p:extLst>
      <p:ext uri="{BB962C8B-B14F-4D97-AF65-F5344CB8AC3E}">
        <p14:creationId xmlns:p14="http://schemas.microsoft.com/office/powerpoint/2010/main" val="2244080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348" y="228097"/>
            <a:ext cx="5948361" cy="605582"/>
          </a:xfrm>
        </p:spPr>
        <p:txBody>
          <a:bodyPr/>
          <a:lstStyle/>
          <a:p>
            <a:r>
              <a:rPr lang="en-US" dirty="0" smtClean="0"/>
              <a:t>TEI Guide to develop surveys - example</a:t>
            </a:r>
            <a:endParaRPr lang="en-AU" dirty="0"/>
          </a:p>
        </p:txBody>
      </p:sp>
      <p:pic>
        <p:nvPicPr>
          <p:cNvPr id="6" name="Picture 5"/>
          <p:cNvPicPr>
            <a:picLocks noChangeAspect="1"/>
          </p:cNvPicPr>
          <p:nvPr/>
        </p:nvPicPr>
        <p:blipFill>
          <a:blip r:embed="rId3"/>
          <a:stretch>
            <a:fillRect/>
          </a:stretch>
        </p:blipFill>
        <p:spPr>
          <a:xfrm>
            <a:off x="609600" y="1600202"/>
            <a:ext cx="5779858" cy="4525963"/>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6944297" y="228098"/>
            <a:ext cx="3757570" cy="5031504"/>
          </a:xfrm>
          <a:prstGeom prst="rect">
            <a:avLst/>
          </a:prstGeom>
          <a:ln>
            <a:solidFill>
              <a:schemeClr val="accent1"/>
            </a:solidFill>
          </a:ln>
        </p:spPr>
      </p:pic>
      <p:graphicFrame>
        <p:nvGraphicFramePr>
          <p:cNvPr id="8" name="Content Placeholder 7"/>
          <p:cNvGraphicFramePr>
            <a:graphicFrameLocks noGrp="1"/>
          </p:cNvGraphicFramePr>
          <p:nvPr>
            <p:ph idx="1"/>
            <p:extLst>
              <p:ext uri="{D42A27DB-BD31-4B8C-83A1-F6EECF244321}">
                <p14:modId xmlns:p14="http://schemas.microsoft.com/office/powerpoint/2010/main" val="694521014"/>
              </p:ext>
            </p:extLst>
          </p:nvPr>
        </p:nvGraphicFramePr>
        <p:xfrm>
          <a:off x="6726888" y="5539425"/>
          <a:ext cx="5140260" cy="1173480"/>
        </p:xfrm>
        <a:graphic>
          <a:graphicData uri="http://schemas.openxmlformats.org/drawingml/2006/table">
            <a:tbl>
              <a:tblPr firstRow="1" firstCol="1" bandRow="1">
                <a:tableStyleId>{5DA37D80-6434-44D0-A028-1B22A696006F}</a:tableStyleId>
              </a:tblPr>
              <a:tblGrid>
                <a:gridCol w="2241882">
                  <a:extLst>
                    <a:ext uri="{9D8B030D-6E8A-4147-A177-3AD203B41FA5}">
                      <a16:colId xmlns:a16="http://schemas.microsoft.com/office/drawing/2014/main" val="1344038656"/>
                    </a:ext>
                  </a:extLst>
                </a:gridCol>
                <a:gridCol w="2898378">
                  <a:extLst>
                    <a:ext uri="{9D8B030D-6E8A-4147-A177-3AD203B41FA5}">
                      <a16:colId xmlns:a16="http://schemas.microsoft.com/office/drawing/2014/main" val="1707628528"/>
                    </a:ext>
                  </a:extLst>
                </a:gridCol>
              </a:tblGrid>
              <a:tr h="110488">
                <a:tc>
                  <a:txBody>
                    <a:bodyPr/>
                    <a:lstStyle/>
                    <a:p>
                      <a:pPr algn="ctr">
                        <a:spcBef>
                          <a:spcPts val="240"/>
                        </a:spcBef>
                        <a:spcAft>
                          <a:spcPts val="240"/>
                        </a:spcAft>
                      </a:pPr>
                      <a:r>
                        <a:rPr lang="en-GB" sz="1100" dirty="0" smtClean="0">
                          <a:effectLst/>
                        </a:rPr>
                        <a:t>Goals SCORE: Knowledge</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240"/>
                        </a:spcBef>
                        <a:spcAft>
                          <a:spcPts val="240"/>
                        </a:spcAft>
                      </a:pPr>
                      <a:r>
                        <a:rPr lang="en-GB" sz="1100" b="0" dirty="0">
                          <a:effectLst/>
                        </a:rPr>
                        <a:t>I know how to </a:t>
                      </a:r>
                      <a:r>
                        <a:rPr lang="en-GB" sz="1100" b="0" dirty="0" smtClean="0">
                          <a:effectLst/>
                        </a:rPr>
                        <a:t>find work</a:t>
                      </a:r>
                      <a:endParaRPr lang="en-AU" sz="11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2443501"/>
                  </a:ext>
                </a:extLst>
              </a:tr>
              <a:tr h="0">
                <a:tc>
                  <a:txBody>
                    <a:bodyPr/>
                    <a:lstStyle/>
                    <a:p>
                      <a:pPr algn="ctr">
                        <a:spcBef>
                          <a:spcPts val="240"/>
                        </a:spcBef>
                        <a:spcAft>
                          <a:spcPts val="240"/>
                        </a:spcAft>
                      </a:pPr>
                      <a:r>
                        <a:rPr lang="en-GB" sz="1100" dirty="0" smtClean="0">
                          <a:effectLst/>
                        </a:rPr>
                        <a:t>Goals SCORE:</a:t>
                      </a:r>
                      <a:r>
                        <a:rPr lang="en-GB" sz="1100" baseline="0" dirty="0" smtClean="0">
                          <a:effectLst/>
                        </a:rPr>
                        <a:t> </a:t>
                      </a:r>
                      <a:r>
                        <a:rPr lang="en-GB" sz="1100" dirty="0" smtClean="0">
                          <a:effectLst/>
                        </a:rPr>
                        <a:t>Skills</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240"/>
                        </a:spcBef>
                        <a:spcAft>
                          <a:spcPts val="240"/>
                        </a:spcAft>
                      </a:pPr>
                      <a:r>
                        <a:rPr lang="en-GB" sz="1100" dirty="0">
                          <a:effectLst/>
                        </a:rPr>
                        <a:t>I have the </a:t>
                      </a:r>
                      <a:r>
                        <a:rPr lang="en-GB" sz="1100" dirty="0" smtClean="0">
                          <a:effectLst/>
                        </a:rPr>
                        <a:t>skills</a:t>
                      </a:r>
                      <a:r>
                        <a:rPr lang="en-GB" sz="1100" baseline="0" dirty="0" smtClean="0">
                          <a:effectLst/>
                        </a:rPr>
                        <a:t> needed to find work</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45347929"/>
                  </a:ext>
                </a:extLst>
              </a:tr>
              <a:tr h="0">
                <a:tc>
                  <a:txBody>
                    <a:bodyPr/>
                    <a:lstStyle/>
                    <a:p>
                      <a:pPr algn="ctr">
                        <a:spcBef>
                          <a:spcPts val="240"/>
                        </a:spcBef>
                        <a:spcAft>
                          <a:spcPts val="240"/>
                        </a:spcAft>
                      </a:pPr>
                      <a:r>
                        <a:rPr lang="en-GB" sz="1100" dirty="0" smtClean="0">
                          <a:effectLst/>
                        </a:rPr>
                        <a:t>Goals SCORE: Empowerment</a:t>
                      </a:r>
                      <a:r>
                        <a:rPr lang="en-GB" sz="1100" dirty="0">
                          <a:effectLst/>
                        </a:rPr>
                        <a:t>, choice &amp; control to make own decisions</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240"/>
                        </a:spcBef>
                        <a:spcAft>
                          <a:spcPts val="240"/>
                        </a:spcAft>
                      </a:pPr>
                      <a:r>
                        <a:rPr lang="en-GB" sz="1100" dirty="0">
                          <a:effectLst/>
                        </a:rPr>
                        <a:t>I am confident in my ability to </a:t>
                      </a:r>
                      <a:r>
                        <a:rPr lang="en-GB" sz="1100" dirty="0" smtClean="0">
                          <a:effectLst/>
                        </a:rPr>
                        <a:t>find</a:t>
                      </a:r>
                      <a:r>
                        <a:rPr lang="en-GB" sz="1100" baseline="0" dirty="0" smtClean="0">
                          <a:effectLst/>
                        </a:rPr>
                        <a:t> work</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4392696"/>
                  </a:ext>
                </a:extLst>
              </a:tr>
              <a:tr h="0">
                <a:tc>
                  <a:txBody>
                    <a:bodyPr/>
                    <a:lstStyle/>
                    <a:p>
                      <a:pPr algn="ctr">
                        <a:spcBef>
                          <a:spcPts val="240"/>
                        </a:spcBef>
                        <a:spcAft>
                          <a:spcPts val="240"/>
                        </a:spcAft>
                      </a:pPr>
                      <a:r>
                        <a:rPr lang="en-GB" sz="1100" dirty="0" smtClean="0">
                          <a:effectLst/>
                        </a:rPr>
                        <a:t>Goals SCORE: Engagement </a:t>
                      </a:r>
                      <a:r>
                        <a:rPr lang="en-GB" sz="1100" dirty="0">
                          <a:effectLst/>
                        </a:rPr>
                        <a:t>with relevant services</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240"/>
                        </a:spcBef>
                        <a:spcAft>
                          <a:spcPts val="240"/>
                        </a:spcAft>
                      </a:pPr>
                      <a:r>
                        <a:rPr lang="en-GB" sz="1100" dirty="0">
                          <a:effectLst/>
                        </a:rPr>
                        <a:t>I know of other services I can engage to help me find work</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3143786"/>
                  </a:ext>
                </a:extLst>
              </a:tr>
            </a:tbl>
          </a:graphicData>
        </a:graphic>
      </p:graphicFrame>
    </p:spTree>
    <p:extLst>
      <p:ext uri="{BB962C8B-B14F-4D97-AF65-F5344CB8AC3E}">
        <p14:creationId xmlns:p14="http://schemas.microsoft.com/office/powerpoint/2010/main" val="1999888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4027" y="378068"/>
            <a:ext cx="5915012" cy="605582"/>
          </a:xfrm>
        </p:spPr>
        <p:txBody>
          <a:bodyPr/>
          <a:lstStyle/>
          <a:p>
            <a:r>
              <a:rPr lang="en-US" dirty="0" smtClean="0"/>
              <a:t>Use </a:t>
            </a:r>
            <a:r>
              <a:rPr lang="en-US" smtClean="0"/>
              <a:t>SCORE directly: a survey</a:t>
            </a:r>
            <a:endParaRPr lang="en-AU" dirty="0"/>
          </a:p>
        </p:txBody>
      </p:sp>
      <p:sp>
        <p:nvSpPr>
          <p:cNvPr id="9" name="TextBox 8"/>
          <p:cNvSpPr txBox="1"/>
          <p:nvPr/>
        </p:nvSpPr>
        <p:spPr>
          <a:xfrm>
            <a:off x="3739043" y="-663631"/>
            <a:ext cx="5276249" cy="480131"/>
          </a:xfrm>
          <a:prstGeom prst="rect">
            <a:avLst/>
          </a:prstGeom>
          <a:noFill/>
        </p:spPr>
        <p:txBody>
          <a:bodyPr wrap="square" rtlCol="0" anchor="ctr">
            <a:spAutoFit/>
          </a:bodyPr>
          <a:lstStyle/>
          <a:p>
            <a:pPr marL="400050" lvl="1" algn="ctr" defTabSz="685800" eaLnBrk="1" fontAlgn="auto" hangingPunct="1">
              <a:lnSpc>
                <a:spcPct val="90000"/>
              </a:lnSpc>
              <a:spcBef>
                <a:spcPts val="750"/>
              </a:spcBef>
              <a:spcAft>
                <a:spcPts val="0"/>
              </a:spcAft>
            </a:pPr>
            <a:r>
              <a:rPr lang="en-US" dirty="0" smtClean="0"/>
              <a:t>Example of matrix in </a:t>
            </a:r>
            <a:r>
              <a:rPr lang="en-US" dirty="0">
                <a:solidFill>
                  <a:prstClr val="black"/>
                </a:solidFill>
                <a:hlinkClick r:id="rId3"/>
              </a:rPr>
              <a:t>Data Exchange protocols</a:t>
            </a:r>
            <a:endParaRPr lang="en-AU" sz="2800" dirty="0"/>
          </a:p>
        </p:txBody>
      </p:sp>
      <p:sp>
        <p:nvSpPr>
          <p:cNvPr id="13" name="TextBox 12"/>
          <p:cNvSpPr txBox="1"/>
          <p:nvPr/>
        </p:nvSpPr>
        <p:spPr>
          <a:xfrm>
            <a:off x="270147" y="6168788"/>
            <a:ext cx="2374710" cy="689212"/>
          </a:xfrm>
          <a:prstGeom prst="rect">
            <a:avLst/>
          </a:prstGeom>
          <a:solidFill>
            <a:schemeClr val="bg1"/>
          </a:solidFill>
        </p:spPr>
        <p:txBody>
          <a:bodyPr wrap="square" rtlCol="0">
            <a:spAutoFit/>
          </a:bodyPr>
          <a:lstStyle/>
          <a:p>
            <a:endParaRPr lang="en-AU" dirty="0"/>
          </a:p>
        </p:txBody>
      </p:sp>
      <p:grpSp>
        <p:nvGrpSpPr>
          <p:cNvPr id="21" name="Group 20"/>
          <p:cNvGrpSpPr/>
          <p:nvPr/>
        </p:nvGrpSpPr>
        <p:grpSpPr>
          <a:xfrm>
            <a:off x="502608" y="3477350"/>
            <a:ext cx="2421193" cy="650546"/>
            <a:chOff x="4915969" y="524973"/>
            <a:chExt cx="1755532" cy="877766"/>
          </a:xfrm>
          <a:solidFill>
            <a:srgbClr val="FFE79B"/>
          </a:solidFill>
        </p:grpSpPr>
        <p:sp>
          <p:nvSpPr>
            <p:cNvPr id="22" name="Rounded Rectangle 21"/>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Increased connection to community</a:t>
              </a:r>
              <a:endParaRPr lang="en-US" sz="1500" kern="1200" dirty="0">
                <a:solidFill>
                  <a:schemeClr val="tx1"/>
                </a:solidFill>
              </a:endParaRPr>
            </a:p>
          </p:txBody>
        </p:sp>
      </p:grpSp>
      <p:grpSp>
        <p:nvGrpSpPr>
          <p:cNvPr id="26" name="Group 25"/>
          <p:cNvGrpSpPr/>
          <p:nvPr/>
        </p:nvGrpSpPr>
        <p:grpSpPr>
          <a:xfrm>
            <a:off x="514306" y="2840757"/>
            <a:ext cx="2445307" cy="552493"/>
            <a:chOff x="479" y="524973"/>
            <a:chExt cx="1755532" cy="877766"/>
          </a:xfrm>
          <a:solidFill>
            <a:schemeClr val="accent1">
              <a:lumMod val="60000"/>
              <a:lumOff val="40000"/>
            </a:schemeClr>
          </a:solidFill>
        </p:grpSpPr>
        <p:sp>
          <p:nvSpPr>
            <p:cNvPr id="27" name="Rounded Rectangle 26"/>
            <p:cNvSpPr/>
            <p:nvPr/>
          </p:nvSpPr>
          <p:spPr>
            <a:xfrm>
              <a:off x="47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txBox="1"/>
            <p:nvPr/>
          </p:nvSpPr>
          <p:spPr>
            <a:xfrm>
              <a:off x="2618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After school art program with kids</a:t>
              </a:r>
              <a:endParaRPr lang="en-US" sz="1500" kern="1200" dirty="0">
                <a:solidFill>
                  <a:schemeClr val="tx1"/>
                </a:solidFill>
              </a:endParaRPr>
            </a:p>
          </p:txBody>
        </p:sp>
      </p:grpSp>
      <p:grpSp>
        <p:nvGrpSpPr>
          <p:cNvPr id="29" name="Group 28"/>
          <p:cNvGrpSpPr/>
          <p:nvPr/>
        </p:nvGrpSpPr>
        <p:grpSpPr>
          <a:xfrm>
            <a:off x="538065" y="4295778"/>
            <a:ext cx="2350278" cy="723242"/>
            <a:chOff x="4915969" y="524973"/>
            <a:chExt cx="1755532" cy="877766"/>
          </a:xfrm>
          <a:solidFill>
            <a:srgbClr val="FFE79B"/>
          </a:solidFill>
        </p:grpSpPr>
        <p:sp>
          <p:nvSpPr>
            <p:cNvPr id="30" name="Rounded Rectangle 29"/>
            <p:cNvSpPr/>
            <p:nvPr/>
          </p:nvSpPr>
          <p:spPr>
            <a:xfrm>
              <a:off x="4915969" y="524973"/>
              <a:ext cx="1755532" cy="87776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txBox="1"/>
            <p:nvPr/>
          </p:nvSpPr>
          <p:spPr>
            <a:xfrm>
              <a:off x="4941678" y="550682"/>
              <a:ext cx="1704114" cy="8263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200" kern="1200" dirty="0" smtClean="0">
                  <a:solidFill>
                    <a:schemeClr val="tx1"/>
                  </a:solidFill>
                </a:rPr>
                <a:t>Circumstance SCORE: Community Participation and Networks</a:t>
              </a:r>
              <a:endParaRPr lang="en-US" sz="1200" kern="1200" dirty="0">
                <a:solidFill>
                  <a:schemeClr val="tx1"/>
                </a:solidFill>
              </a:endParaRPr>
            </a:p>
          </p:txBody>
        </p:sp>
      </p:grpSp>
      <p:cxnSp>
        <p:nvCxnSpPr>
          <p:cNvPr id="32" name="Straight Arrow Connector 31"/>
          <p:cNvCxnSpPr>
            <a:stCxn id="22" idx="2"/>
            <a:endCxn id="31" idx="0"/>
          </p:cNvCxnSpPr>
          <p:nvPr/>
        </p:nvCxnSpPr>
        <p:spPr>
          <a:xfrm flipH="1">
            <a:off x="1713204" y="4127896"/>
            <a:ext cx="1" cy="18906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839872562"/>
              </p:ext>
            </p:extLst>
          </p:nvPr>
        </p:nvGraphicFramePr>
        <p:xfrm>
          <a:off x="3189151" y="3180306"/>
          <a:ext cx="8485158" cy="1472231"/>
        </p:xfrm>
        <a:graphic>
          <a:graphicData uri="http://schemas.openxmlformats.org/drawingml/2006/table">
            <a:tbl>
              <a:tblPr firstRow="1" bandRow="1">
                <a:tableStyleId>{5C22544A-7EE6-4342-B048-85BDC9FD1C3A}</a:tableStyleId>
              </a:tblPr>
              <a:tblGrid>
                <a:gridCol w="1414193">
                  <a:extLst>
                    <a:ext uri="{9D8B030D-6E8A-4147-A177-3AD203B41FA5}">
                      <a16:colId xmlns:a16="http://schemas.microsoft.com/office/drawing/2014/main" val="1688089787"/>
                    </a:ext>
                  </a:extLst>
                </a:gridCol>
                <a:gridCol w="1414193">
                  <a:extLst>
                    <a:ext uri="{9D8B030D-6E8A-4147-A177-3AD203B41FA5}">
                      <a16:colId xmlns:a16="http://schemas.microsoft.com/office/drawing/2014/main" val="931359739"/>
                    </a:ext>
                  </a:extLst>
                </a:gridCol>
                <a:gridCol w="1414193">
                  <a:extLst>
                    <a:ext uri="{9D8B030D-6E8A-4147-A177-3AD203B41FA5}">
                      <a16:colId xmlns:a16="http://schemas.microsoft.com/office/drawing/2014/main" val="1353630941"/>
                    </a:ext>
                  </a:extLst>
                </a:gridCol>
                <a:gridCol w="1414193">
                  <a:extLst>
                    <a:ext uri="{9D8B030D-6E8A-4147-A177-3AD203B41FA5}">
                      <a16:colId xmlns:a16="http://schemas.microsoft.com/office/drawing/2014/main" val="3611338176"/>
                    </a:ext>
                  </a:extLst>
                </a:gridCol>
                <a:gridCol w="1414193">
                  <a:extLst>
                    <a:ext uri="{9D8B030D-6E8A-4147-A177-3AD203B41FA5}">
                      <a16:colId xmlns:a16="http://schemas.microsoft.com/office/drawing/2014/main" val="2893836430"/>
                    </a:ext>
                  </a:extLst>
                </a:gridCol>
                <a:gridCol w="1414193">
                  <a:extLst>
                    <a:ext uri="{9D8B030D-6E8A-4147-A177-3AD203B41FA5}">
                      <a16:colId xmlns:a16="http://schemas.microsoft.com/office/drawing/2014/main" val="758128955"/>
                    </a:ext>
                  </a:extLst>
                </a:gridCol>
              </a:tblGrid>
              <a:tr h="14722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I feel</a:t>
                      </a:r>
                      <a:r>
                        <a:rPr lang="en-US" sz="1600" baseline="0" dirty="0" smtClean="0"/>
                        <a:t> connected to my community</a:t>
                      </a:r>
                      <a:endParaRPr lang="en-AU"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rPr>
                        <a:t>Strongly Disagree</a:t>
                      </a:r>
                    </a:p>
                    <a:p>
                      <a:pPr algn="ct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rPr>
                        <a:t>Disagree</a:t>
                      </a:r>
                    </a:p>
                    <a:p>
                      <a:pPr algn="ctr"/>
                      <a:endParaRPr lang="en-US" sz="1600" b="0" dirty="0" smtClean="0">
                        <a:solidFill>
                          <a:schemeClr val="tx1"/>
                        </a:solidFill>
                      </a:endParaRPr>
                    </a:p>
                    <a:p>
                      <a:pPr algn="ct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rPr>
                        <a:t>Neither</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rPr>
                        <a:t>Agree</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rPr>
                        <a:t>Strongly agree</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9969987"/>
                  </a:ext>
                </a:extLst>
              </a:tr>
            </a:tbl>
          </a:graphicData>
        </a:graphic>
      </p:graphicFrame>
      <p:sp>
        <p:nvSpPr>
          <p:cNvPr id="4" name="Rectangle 3"/>
          <p:cNvSpPr/>
          <p:nvPr/>
        </p:nvSpPr>
        <p:spPr>
          <a:xfrm>
            <a:off x="5032877" y="3876020"/>
            <a:ext cx="545432" cy="4197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4" name="Rectangle 33"/>
          <p:cNvSpPr/>
          <p:nvPr/>
        </p:nvSpPr>
        <p:spPr>
          <a:xfrm>
            <a:off x="6480737" y="3868422"/>
            <a:ext cx="545432" cy="4197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5" name="Rectangle 34"/>
          <p:cNvSpPr/>
          <p:nvPr/>
        </p:nvSpPr>
        <p:spPr>
          <a:xfrm>
            <a:off x="8004677" y="3876020"/>
            <a:ext cx="545432" cy="4197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6" name="Rectangle 35"/>
          <p:cNvSpPr/>
          <p:nvPr/>
        </p:nvSpPr>
        <p:spPr>
          <a:xfrm>
            <a:off x="9380251" y="3876020"/>
            <a:ext cx="545432" cy="4197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7" name="Rectangle 36"/>
          <p:cNvSpPr/>
          <p:nvPr/>
        </p:nvSpPr>
        <p:spPr>
          <a:xfrm>
            <a:off x="10663656" y="3876020"/>
            <a:ext cx="545432" cy="4197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351235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keep track of all this?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TextBox 5"/>
          <p:cNvSpPr txBox="1"/>
          <p:nvPr/>
        </p:nvSpPr>
        <p:spPr>
          <a:xfrm>
            <a:off x="609600" y="1411673"/>
            <a:ext cx="4698190" cy="400110"/>
          </a:xfrm>
          <a:prstGeom prst="rect">
            <a:avLst/>
          </a:prstGeom>
          <a:noFill/>
        </p:spPr>
        <p:txBody>
          <a:bodyPr wrap="square" rtlCol="0">
            <a:spAutoFit/>
          </a:bodyPr>
          <a:lstStyle/>
          <a:p>
            <a:pPr lvl="0"/>
            <a:r>
              <a:rPr lang="en-US" sz="2000" dirty="0" smtClean="0"/>
              <a:t>The TEI Outcomes Matrix</a:t>
            </a:r>
          </a:p>
        </p:txBody>
      </p:sp>
      <p:graphicFrame>
        <p:nvGraphicFramePr>
          <p:cNvPr id="2" name="Table 1"/>
          <p:cNvGraphicFramePr>
            <a:graphicFrameLocks noGrp="1"/>
          </p:cNvGraphicFramePr>
          <p:nvPr>
            <p:extLst>
              <p:ext uri="{D42A27DB-BD31-4B8C-83A1-F6EECF244321}">
                <p14:modId xmlns:p14="http://schemas.microsoft.com/office/powerpoint/2010/main" val="2170885811"/>
              </p:ext>
            </p:extLst>
          </p:nvPr>
        </p:nvGraphicFramePr>
        <p:xfrm>
          <a:off x="609600" y="1854479"/>
          <a:ext cx="10972800" cy="4437255"/>
        </p:xfrm>
        <a:graphic>
          <a:graphicData uri="http://schemas.openxmlformats.org/drawingml/2006/table">
            <a:tbl>
              <a:tblPr firstRow="1" firstCol="1" bandRow="1">
                <a:tableStyleId>{3B4B98B0-60AC-42C2-AFA5-B58CD77FA1E5}</a:tableStyleId>
              </a:tblPr>
              <a:tblGrid>
                <a:gridCol w="2147248">
                  <a:extLst>
                    <a:ext uri="{9D8B030D-6E8A-4147-A177-3AD203B41FA5}">
                      <a16:colId xmlns:a16="http://schemas.microsoft.com/office/drawing/2014/main" val="1160270224"/>
                    </a:ext>
                  </a:extLst>
                </a:gridCol>
                <a:gridCol w="1924334">
                  <a:extLst>
                    <a:ext uri="{9D8B030D-6E8A-4147-A177-3AD203B41FA5}">
                      <a16:colId xmlns:a16="http://schemas.microsoft.com/office/drawing/2014/main" val="2695743262"/>
                    </a:ext>
                  </a:extLst>
                </a:gridCol>
                <a:gridCol w="2238233">
                  <a:extLst>
                    <a:ext uri="{9D8B030D-6E8A-4147-A177-3AD203B41FA5}">
                      <a16:colId xmlns:a16="http://schemas.microsoft.com/office/drawing/2014/main" val="1863016242"/>
                    </a:ext>
                  </a:extLst>
                </a:gridCol>
                <a:gridCol w="2074460">
                  <a:extLst>
                    <a:ext uri="{9D8B030D-6E8A-4147-A177-3AD203B41FA5}">
                      <a16:colId xmlns:a16="http://schemas.microsoft.com/office/drawing/2014/main" val="2975781835"/>
                    </a:ext>
                  </a:extLst>
                </a:gridCol>
                <a:gridCol w="2588525">
                  <a:extLst>
                    <a:ext uri="{9D8B030D-6E8A-4147-A177-3AD203B41FA5}">
                      <a16:colId xmlns:a16="http://schemas.microsoft.com/office/drawing/2014/main" val="785917259"/>
                    </a:ext>
                  </a:extLst>
                </a:gridCol>
              </a:tblGrid>
              <a:tr h="564771">
                <a:tc>
                  <a:txBody>
                    <a:bodyPr/>
                    <a:lstStyle/>
                    <a:p>
                      <a:pPr indent="-226695" algn="ctr">
                        <a:lnSpc>
                          <a:spcPct val="115000"/>
                        </a:lnSpc>
                        <a:spcAft>
                          <a:spcPts val="0"/>
                        </a:spcAft>
                      </a:pPr>
                      <a:r>
                        <a:rPr lang="en-US" sz="1400" dirty="0">
                          <a:effectLst/>
                          <a:latin typeface="Gotham" panose="02000504050000020004" pitchFamily="2" charset="0"/>
                        </a:rPr>
                        <a:t>TEI program client outcomes </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Service level </a:t>
                      </a:r>
                      <a:r>
                        <a:rPr lang="en-US" sz="1400" dirty="0" smtClean="0">
                          <a:effectLst/>
                          <a:latin typeface="Gotham" panose="02000504050000020004" pitchFamily="2" charset="0"/>
                        </a:rPr>
                        <a:t>outcomes</a:t>
                      </a:r>
                      <a:endParaRPr lang="en-AU" sz="1400" dirty="0">
                        <a:effectLst/>
                        <a:latin typeface="Gotham" panose="02000504050000020004" pitchFamily="2"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How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When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a:effectLst/>
                          <a:latin typeface="Gotham" panose="02000504050000020004" pitchFamily="2" charset="0"/>
                        </a:rPr>
                        <a:t>Who is responsible for measuring this outcome?</a:t>
                      </a:r>
                      <a:endParaRPr lang="en-AU" sz="14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6215791"/>
                  </a:ext>
                </a:extLst>
              </a:tr>
              <a:tr h="1158258">
                <a:tc>
                  <a:txBody>
                    <a:bodyPr/>
                    <a:lstStyle/>
                    <a:p>
                      <a:pPr indent="-226695">
                        <a:lnSpc>
                          <a:spcPct val="100000"/>
                        </a:lnSpc>
                        <a:spcAft>
                          <a:spcPts val="0"/>
                        </a:spcAft>
                      </a:pPr>
                      <a:r>
                        <a:rPr lang="en-AU" sz="1100" b="0" dirty="0">
                          <a:solidFill>
                            <a:schemeClr val="tx1">
                              <a:lumMod val="50000"/>
                              <a:lumOff val="50000"/>
                            </a:schemeClr>
                          </a:solidFill>
                          <a:effectLst/>
                          <a:latin typeface="Gotham" panose="02000504050000020004" pitchFamily="2" charset="0"/>
                        </a:rPr>
                        <a:t>List </a:t>
                      </a:r>
                      <a:r>
                        <a:rPr lang="en-AU" sz="1100" b="0" dirty="0" smtClean="0">
                          <a:solidFill>
                            <a:schemeClr val="tx1">
                              <a:lumMod val="50000"/>
                              <a:lumOff val="50000"/>
                            </a:schemeClr>
                          </a:solidFill>
                          <a:effectLst/>
                          <a:latin typeface="Gotham" panose="02000504050000020004" pitchFamily="2" charset="0"/>
                        </a:rPr>
                        <a:t>the HSOF </a:t>
                      </a:r>
                      <a:r>
                        <a:rPr lang="en-AU" sz="1100" b="0" dirty="0">
                          <a:solidFill>
                            <a:schemeClr val="tx1">
                              <a:lumMod val="50000"/>
                              <a:lumOff val="50000"/>
                            </a:schemeClr>
                          </a:solidFill>
                          <a:effectLst/>
                          <a:latin typeface="Gotham" panose="02000504050000020004" pitchFamily="2" charset="0"/>
                        </a:rPr>
                        <a:t>domain and the TEI program client outcome. Add rows as needed.</a:t>
                      </a:r>
                      <a:endParaRPr lang="en-AU" sz="1100" b="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List the specific client/community outcomes your activity is working towards.</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600"/>
                        </a:spcAft>
                      </a:pPr>
                      <a:r>
                        <a:rPr lang="en-US" sz="1100" dirty="0">
                          <a:solidFill>
                            <a:schemeClr val="tx1">
                              <a:lumMod val="50000"/>
                              <a:lumOff val="50000"/>
                            </a:schemeClr>
                          </a:solidFill>
                          <a:effectLst/>
                          <a:latin typeface="Gotham" panose="02000504050000020004" pitchFamily="2" charset="0"/>
                        </a:rPr>
                        <a:t>Identify how these outcomes will be </a:t>
                      </a:r>
                      <a:r>
                        <a:rPr lang="en-US" sz="1100" dirty="0" smtClean="0">
                          <a:solidFill>
                            <a:schemeClr val="tx1">
                              <a:lumMod val="50000"/>
                              <a:lumOff val="50000"/>
                            </a:schemeClr>
                          </a:solidFill>
                          <a:effectLst/>
                          <a:latin typeface="Gotham" panose="02000504050000020004" pitchFamily="2" charset="0"/>
                        </a:rPr>
                        <a:t>measured.</a:t>
                      </a:r>
                      <a:r>
                        <a:rPr lang="en-AU" sz="1100" baseline="0" dirty="0" smtClean="0">
                          <a:solidFill>
                            <a:schemeClr val="tx1">
                              <a:lumMod val="50000"/>
                              <a:lumOff val="50000"/>
                            </a:schemeClr>
                          </a:solidFill>
                          <a:effectLst/>
                          <a:latin typeface="Gotham" panose="02000504050000020004" pitchFamily="2" charset="0"/>
                        </a:rPr>
                        <a:t> </a:t>
                      </a:r>
                      <a:r>
                        <a:rPr lang="en-US" sz="1100" dirty="0" smtClean="0">
                          <a:solidFill>
                            <a:schemeClr val="tx1">
                              <a:lumMod val="50000"/>
                              <a:lumOff val="50000"/>
                            </a:schemeClr>
                          </a:solidFill>
                          <a:effectLst/>
                          <a:latin typeface="Gotham" panose="02000504050000020004" pitchFamily="2" charset="0"/>
                        </a:rPr>
                        <a:t>List </a:t>
                      </a:r>
                      <a:r>
                        <a:rPr lang="en-US" sz="1100" dirty="0">
                          <a:solidFill>
                            <a:schemeClr val="tx1">
                              <a:lumMod val="50000"/>
                              <a:lumOff val="50000"/>
                            </a:schemeClr>
                          </a:solidFill>
                          <a:effectLst/>
                          <a:latin typeface="Gotham" panose="02000504050000020004" pitchFamily="2" charset="0"/>
                        </a:rPr>
                        <a:t>the questions you will ask and/or the tool you will </a:t>
                      </a:r>
                      <a:r>
                        <a:rPr lang="en-US" sz="1100" dirty="0" smtClean="0">
                          <a:solidFill>
                            <a:schemeClr val="tx1">
                              <a:lumMod val="50000"/>
                              <a:lumOff val="50000"/>
                            </a:schemeClr>
                          </a:solidFill>
                          <a:effectLst/>
                          <a:latin typeface="Gotham" panose="02000504050000020004" pitchFamily="2" charset="0"/>
                        </a:rPr>
                        <a:t>use.</a:t>
                      </a:r>
                      <a:r>
                        <a:rPr lang="en-AU" sz="1100" baseline="0" dirty="0" smtClean="0">
                          <a:solidFill>
                            <a:schemeClr val="tx1">
                              <a:lumMod val="50000"/>
                              <a:lumOff val="50000"/>
                            </a:schemeClr>
                          </a:solidFill>
                          <a:effectLst/>
                          <a:latin typeface="Gotham" panose="02000504050000020004" pitchFamily="2" charset="0"/>
                        </a:rPr>
                        <a:t> </a:t>
                      </a:r>
                      <a:r>
                        <a:rPr lang="en-US" sz="1100" dirty="0" smtClean="0">
                          <a:solidFill>
                            <a:schemeClr val="tx1">
                              <a:lumMod val="50000"/>
                              <a:lumOff val="50000"/>
                            </a:schemeClr>
                          </a:solidFill>
                          <a:effectLst/>
                          <a:latin typeface="Gotham" panose="02000504050000020004" pitchFamily="2" charset="0"/>
                        </a:rPr>
                        <a:t>List </a:t>
                      </a:r>
                      <a:r>
                        <a:rPr lang="en-US" sz="1100" dirty="0">
                          <a:solidFill>
                            <a:schemeClr val="tx1">
                              <a:lumMod val="50000"/>
                              <a:lumOff val="50000"/>
                            </a:schemeClr>
                          </a:solidFill>
                          <a:effectLst/>
                          <a:latin typeface="Gotham" panose="02000504050000020004" pitchFamily="2" charset="0"/>
                        </a:rPr>
                        <a:t>the SCORE domain the outcome will be recorded under in the Data Exchange.</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Describe when the outcome will measured</a:t>
                      </a:r>
                      <a:r>
                        <a:rPr lang="en-US" sz="1100" dirty="0" smtClean="0">
                          <a:solidFill>
                            <a:schemeClr val="tx1">
                              <a:lumMod val="50000"/>
                              <a:lumOff val="50000"/>
                            </a:schemeClr>
                          </a:solidFill>
                          <a:effectLst/>
                          <a:latin typeface="Gotham" panose="02000504050000020004" pitchFamily="2" charset="0"/>
                        </a:rPr>
                        <a:t>.</a:t>
                      </a:r>
                      <a:endParaRPr lang="en-AU" sz="1100" dirty="0">
                        <a:solidFill>
                          <a:schemeClr val="tx1">
                            <a:lumMod val="50000"/>
                            <a:lumOff val="50000"/>
                          </a:schemeClr>
                        </a:solidFill>
                        <a:effectLst/>
                        <a:latin typeface="Gotham" panose="02000504050000020004" pitchFamily="2" charset="0"/>
                      </a:endParaRPr>
                    </a:p>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For example, when will you ask clients to complete the survey?</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tc>
                  <a:txBody>
                    <a:bodyPr/>
                    <a:lstStyle/>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Describe who is responsible for measuring the outcome</a:t>
                      </a:r>
                      <a:r>
                        <a:rPr lang="en-US" sz="1100" dirty="0" smtClean="0">
                          <a:solidFill>
                            <a:schemeClr val="tx1">
                              <a:lumMod val="50000"/>
                              <a:lumOff val="50000"/>
                            </a:schemeClr>
                          </a:solidFill>
                          <a:effectLst/>
                          <a:latin typeface="Gotham" panose="02000504050000020004" pitchFamily="2" charset="0"/>
                        </a:rPr>
                        <a:t>.</a:t>
                      </a:r>
                      <a:endParaRPr lang="en-AU" sz="1100" dirty="0">
                        <a:solidFill>
                          <a:schemeClr val="tx1">
                            <a:lumMod val="50000"/>
                            <a:lumOff val="50000"/>
                          </a:schemeClr>
                        </a:solidFill>
                        <a:effectLst/>
                        <a:latin typeface="Gotham" panose="02000504050000020004" pitchFamily="2" charset="0"/>
                      </a:endParaRPr>
                    </a:p>
                    <a:p>
                      <a:pPr indent="-226695">
                        <a:lnSpc>
                          <a:spcPct val="100000"/>
                        </a:lnSpc>
                        <a:spcAft>
                          <a:spcPts val="0"/>
                        </a:spcAft>
                      </a:pPr>
                      <a:r>
                        <a:rPr lang="en-US" sz="1100" dirty="0">
                          <a:solidFill>
                            <a:schemeClr val="tx1">
                              <a:lumMod val="50000"/>
                              <a:lumOff val="50000"/>
                            </a:schemeClr>
                          </a:solidFill>
                          <a:effectLst/>
                          <a:latin typeface="Gotham" panose="02000504050000020004" pitchFamily="2" charset="0"/>
                        </a:rPr>
                        <a:t>For example, will clients complete a survey or will a practitioner observe the client?</a:t>
                      </a:r>
                      <a:endParaRPr lang="en-AU" sz="1100" dirty="0">
                        <a:solidFill>
                          <a:schemeClr val="tx1">
                            <a:lumMod val="50000"/>
                            <a:lumOff val="50000"/>
                          </a:schemeClr>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chemeClr val="bg1">
                        <a:alpha val="20000"/>
                      </a:schemeClr>
                    </a:solidFill>
                  </a:tcPr>
                </a:tc>
                <a:extLst>
                  <a:ext uri="{0D108BD9-81ED-4DB2-BD59-A6C34878D82A}">
                    <a16:rowId xmlns:a16="http://schemas.microsoft.com/office/drawing/2014/main" val="3499784777"/>
                  </a:ext>
                </a:extLst>
              </a:tr>
              <a:tr h="2679483">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Social and Community</a:t>
                      </a:r>
                    </a:p>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Increase</a:t>
                      </a:r>
                      <a:r>
                        <a:rPr lang="en-US" sz="1400" b="0" baseline="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sense of belonging to their community</a:t>
                      </a:r>
                      <a:endParaRPr lang="en-AU" sz="1400" b="0" dirty="0">
                        <a:solidFill>
                          <a:schemeClr val="tx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Increased connection to community</a:t>
                      </a:r>
                      <a:endParaRPr lang="en-AU" sz="1400" b="0" dirty="0">
                        <a:solidFill>
                          <a:schemeClr val="tx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Attendees answer question on a 5-point scale:</a:t>
                      </a:r>
                      <a:endParaRPr lang="en-AU"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I feel connected</a:t>
                      </a:r>
                      <a:r>
                        <a:rPr lang="en-US" sz="1400" b="0" baseline="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to my community</a:t>
                      </a:r>
                      <a:endParaRPr lang="en-AU"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indent="-226695">
                        <a:lnSpc>
                          <a:spcPct val="115000"/>
                        </a:lnSpc>
                        <a:spcAft>
                          <a:spcPts val="60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Result is entered directly into </a:t>
                      </a:r>
                      <a:r>
                        <a:rPr lang="en-US" sz="1400" dirty="0" smtClean="0">
                          <a:effectLst/>
                          <a:latin typeface="Gotham" panose="02000504050000020004" pitchFamily="2" charset="0"/>
                          <a:ea typeface="Calibri" panose="020F0502020204030204" pitchFamily="34" charset="0"/>
                          <a:cs typeface="Arial" panose="020B0604020202020204" pitchFamily="34" charset="0"/>
                        </a:rPr>
                        <a:t>Circumstances SCORE: Community participation and networks</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tc>
                  <a:txBody>
                    <a:bodyPr/>
                    <a:lstStyle/>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solidFill>
                      <a:srgbClr val="DCE6F2"/>
                    </a:solidFill>
                  </a:tcPr>
                </a:tc>
                <a:extLst>
                  <a:ext uri="{0D108BD9-81ED-4DB2-BD59-A6C34878D82A}">
                    <a16:rowId xmlns:a16="http://schemas.microsoft.com/office/drawing/2014/main" val="3168596875"/>
                  </a:ext>
                </a:extLst>
              </a:tr>
            </a:tbl>
          </a:graphicData>
        </a:graphic>
      </p:graphicFrame>
      <p:sp>
        <p:nvSpPr>
          <p:cNvPr id="7" name="TextBox 6"/>
          <p:cNvSpPr txBox="1"/>
          <p:nvPr/>
        </p:nvSpPr>
        <p:spPr>
          <a:xfrm>
            <a:off x="4349340" y="6352143"/>
            <a:ext cx="5254388" cy="369332"/>
          </a:xfrm>
          <a:prstGeom prst="rect">
            <a:avLst/>
          </a:prstGeom>
          <a:noFill/>
        </p:spPr>
        <p:txBody>
          <a:bodyPr wrap="square" rtlCol="0">
            <a:spAutoFit/>
          </a:bodyPr>
          <a:lstStyle/>
          <a:p>
            <a:r>
              <a:rPr lang="en-US" dirty="0" smtClean="0"/>
              <a:t>See </a:t>
            </a:r>
            <a:r>
              <a:rPr lang="en-US" dirty="0" smtClean="0">
                <a:hlinkClick r:id="rId3"/>
              </a:rPr>
              <a:t>Outcomes Matrix </a:t>
            </a:r>
            <a:endParaRPr lang="en-AU" dirty="0"/>
          </a:p>
        </p:txBody>
      </p:sp>
    </p:spTree>
    <p:extLst>
      <p:ext uri="{BB962C8B-B14F-4D97-AF65-F5344CB8AC3E}">
        <p14:creationId xmlns:p14="http://schemas.microsoft.com/office/powerpoint/2010/main" val="504912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use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Diagram 1"/>
          <p:cNvGraphicFramePr/>
          <p:nvPr>
            <p:extLst/>
          </p:nvPr>
        </p:nvGraphicFramePr>
        <p:xfrm>
          <a:off x="1339961" y="1607776"/>
          <a:ext cx="9361906"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6568" y="3889612"/>
            <a:ext cx="904719" cy="904719"/>
          </a:xfrm>
          <a:prstGeom prst="rect">
            <a:avLst/>
          </a:prstGeom>
        </p:spPr>
      </p:pic>
      <p:pic>
        <p:nvPicPr>
          <p:cNvPr id="7" name="Picture 6"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449" y="3925356"/>
            <a:ext cx="904719" cy="904719"/>
          </a:xfrm>
          <a:prstGeom prst="rect">
            <a:avLst/>
          </a:prstGeom>
        </p:spPr>
      </p:pic>
      <p:sp>
        <p:nvSpPr>
          <p:cNvPr id="8" name="Rounded Rectangle 7"/>
          <p:cNvSpPr/>
          <p:nvPr/>
        </p:nvSpPr>
        <p:spPr>
          <a:xfrm>
            <a:off x="6052998" y="2961797"/>
            <a:ext cx="1497600" cy="1846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 name="Picture 8"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9607" y="3914051"/>
            <a:ext cx="904719" cy="904719"/>
          </a:xfrm>
          <a:prstGeom prst="rect">
            <a:avLst/>
          </a:prstGeom>
        </p:spPr>
      </p:pic>
    </p:spTree>
    <p:extLst>
      <p:ext uri="{BB962C8B-B14F-4D97-AF65-F5344CB8AC3E}">
        <p14:creationId xmlns:p14="http://schemas.microsoft.com/office/powerpoint/2010/main" val="421137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r>
              <a:rPr lang="en-US" dirty="0" smtClean="0"/>
              <a:t>Quick start guide: step 10</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09599" y="1600202"/>
            <a:ext cx="10963451" cy="3463117"/>
          </a:xfrm>
          <a:prstGeom prst="rect">
            <a:avLst/>
          </a:prstGeom>
        </p:spPr>
      </p:pic>
      <p:sp>
        <p:nvSpPr>
          <p:cNvPr id="7" name="TextBox 6"/>
          <p:cNvSpPr txBox="1"/>
          <p:nvPr/>
        </p:nvSpPr>
        <p:spPr>
          <a:xfrm>
            <a:off x="7500237" y="696966"/>
            <a:ext cx="4146043" cy="646331"/>
          </a:xfrm>
          <a:prstGeom prst="rect">
            <a:avLst/>
          </a:prstGeom>
          <a:noFill/>
        </p:spPr>
        <p:txBody>
          <a:bodyPr wrap="square" rtlCol="0">
            <a:spAutoFit/>
          </a:bodyPr>
          <a:lstStyle/>
          <a:p>
            <a:r>
              <a:rPr lang="en-AU" u="sng" dirty="0" err="1">
                <a:hlinkClick r:id="rId4"/>
              </a:rPr>
              <a:t>Quickstart</a:t>
            </a:r>
            <a:r>
              <a:rPr lang="en-AU" u="sng" dirty="0">
                <a:hlinkClick r:id="rId4"/>
              </a:rPr>
              <a:t> guide to the Data Exchange</a:t>
            </a:r>
            <a:endParaRPr lang="en-AU" u="sng" dirty="0"/>
          </a:p>
          <a:p>
            <a:endParaRPr lang="en-AU" dirty="0"/>
          </a:p>
        </p:txBody>
      </p:sp>
    </p:spTree>
    <p:extLst>
      <p:ext uri="{BB962C8B-B14F-4D97-AF65-F5344CB8AC3E}">
        <p14:creationId xmlns:p14="http://schemas.microsoft.com/office/powerpoint/2010/main" val="1673571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414364"/>
            <a:ext cx="10972800" cy="605582"/>
          </a:xfrm>
        </p:spPr>
        <p:txBody>
          <a:bodyPr/>
          <a:lstStyle/>
          <a:p>
            <a:r>
              <a:rPr lang="en-AU" dirty="0" smtClean="0"/>
              <a:t>Step 4. Decide </a:t>
            </a:r>
            <a:r>
              <a:rPr lang="en-AU" i="1" dirty="0" smtClean="0"/>
              <a:t>how</a:t>
            </a:r>
            <a:r>
              <a:rPr lang="en-AU" dirty="0" smtClean="0"/>
              <a:t> to make the assessment</a:t>
            </a:r>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40</a:t>
            </a:fld>
            <a:endParaRPr lang="en-US" altLang="en-US"/>
          </a:p>
        </p:txBody>
      </p:sp>
      <p:sp>
        <p:nvSpPr>
          <p:cNvPr id="6" name="Content Placeholder 5"/>
          <p:cNvSpPr>
            <a:spLocks noGrp="1"/>
          </p:cNvSpPr>
          <p:nvPr>
            <p:ph idx="1"/>
          </p:nvPr>
        </p:nvSpPr>
        <p:spPr>
          <a:xfrm>
            <a:off x="5807242" y="1925053"/>
            <a:ext cx="5775157" cy="4406763"/>
          </a:xfrm>
        </p:spPr>
        <p:txBody>
          <a:bodyPr/>
          <a:lstStyle/>
          <a:p>
            <a:pPr marL="914400" lvl="2" indent="0">
              <a:buNone/>
            </a:pPr>
            <a:endParaRPr lang="en-AU" sz="3200" dirty="0"/>
          </a:p>
          <a:p>
            <a:pPr marL="0" indent="0">
              <a:buNone/>
            </a:pPr>
            <a:endParaRPr lang="en-US" sz="2800" dirty="0"/>
          </a:p>
          <a:p>
            <a:endParaRPr lang="en-AU" sz="2800" dirty="0"/>
          </a:p>
          <a:p>
            <a:pPr marL="0" indent="0">
              <a:buNone/>
            </a:pPr>
            <a:endParaRPr lang="en-AU" sz="2800" dirty="0"/>
          </a:p>
          <a:p>
            <a:pPr marL="0" indent="0">
              <a:buNone/>
            </a:pPr>
            <a:endParaRPr lang="en-AU" dirty="0"/>
          </a:p>
          <a:p>
            <a:pPr marL="0" indent="0">
              <a:buNone/>
            </a:pPr>
            <a:endParaRPr lang="en-US" dirty="0" smtClean="0"/>
          </a:p>
        </p:txBody>
      </p:sp>
      <p:graphicFrame>
        <p:nvGraphicFramePr>
          <p:cNvPr id="7" name="Diagram 6"/>
          <p:cNvGraphicFramePr/>
          <p:nvPr>
            <p:extLst>
              <p:ext uri="{D42A27DB-BD31-4B8C-83A1-F6EECF244321}">
                <p14:modId xmlns:p14="http://schemas.microsoft.com/office/powerpoint/2010/main" val="2828824193"/>
              </p:ext>
            </p:extLst>
          </p:nvPr>
        </p:nvGraphicFramePr>
        <p:xfrm>
          <a:off x="723810" y="1557772"/>
          <a:ext cx="6142212"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5"/>
          <p:cNvSpPr txBox="1">
            <a:spLocks/>
          </p:cNvSpPr>
          <p:nvPr/>
        </p:nvSpPr>
        <p:spPr bwMode="auto">
          <a:xfrm>
            <a:off x="7170821" y="1600203"/>
            <a:ext cx="4411579" cy="459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800" dirty="0"/>
              <a:t>If you </a:t>
            </a:r>
            <a:r>
              <a:rPr lang="en-AU" sz="1800" b="1" dirty="0"/>
              <a:t>use a validated instrument, </a:t>
            </a:r>
            <a:r>
              <a:rPr lang="en-AU" sz="1800" dirty="0"/>
              <a:t>you should follow the instructions on how to use that tool. </a:t>
            </a:r>
            <a:endParaRPr lang="en-AU" sz="1800" dirty="0" smtClean="0"/>
          </a:p>
          <a:p>
            <a:r>
              <a:rPr lang="en-AU" sz="1800" dirty="0" smtClean="0"/>
              <a:t>For </a:t>
            </a:r>
            <a:r>
              <a:rPr lang="en-AU" sz="1800" dirty="0"/>
              <a:t>example, the Child Neglect Index should be completed by a practitioner. The K10 and PWI are self-assessment tools that should be completed by the client. </a:t>
            </a:r>
          </a:p>
          <a:p>
            <a:r>
              <a:rPr lang="en-AU" sz="1800" dirty="0"/>
              <a:t>See the SCORE Translation Matrix for information on how to administer each validated instrument. </a:t>
            </a:r>
          </a:p>
          <a:p>
            <a:endParaRPr lang="en-AU" sz="1800" dirty="0"/>
          </a:p>
          <a:p>
            <a:r>
              <a:rPr lang="en-AU" sz="1800" dirty="0" smtClean="0"/>
              <a:t>For other tools and instruments, you </a:t>
            </a:r>
            <a:r>
              <a:rPr lang="en-AU" sz="1800" dirty="0"/>
              <a:t>should use your professional judgement to determine what is appropriate and will work </a:t>
            </a:r>
            <a:r>
              <a:rPr lang="en-AU" sz="1800" dirty="0" smtClean="0"/>
              <a:t>best for your client.</a:t>
            </a:r>
            <a:endParaRPr lang="en-AU" sz="2000" dirty="0" smtClean="0"/>
          </a:p>
        </p:txBody>
      </p:sp>
    </p:spTree>
    <p:extLst>
      <p:ext uri="{BB962C8B-B14F-4D97-AF65-F5344CB8AC3E}">
        <p14:creationId xmlns:p14="http://schemas.microsoft.com/office/powerpoint/2010/main" val="404536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keep track of all this?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val="504847905"/>
              </p:ext>
            </p:extLst>
          </p:nvPr>
        </p:nvGraphicFramePr>
        <p:xfrm>
          <a:off x="682149" y="1704542"/>
          <a:ext cx="10972800" cy="4765677"/>
        </p:xfrm>
        <a:graphic>
          <a:graphicData uri="http://schemas.openxmlformats.org/drawingml/2006/table">
            <a:tbl>
              <a:tblPr firstRow="1" firstCol="1" bandRow="1">
                <a:tableStyleId>{3B4B98B0-60AC-42C2-AFA5-B58CD77FA1E5}</a:tableStyleId>
              </a:tblPr>
              <a:tblGrid>
                <a:gridCol w="2147248">
                  <a:extLst>
                    <a:ext uri="{9D8B030D-6E8A-4147-A177-3AD203B41FA5}">
                      <a16:colId xmlns:a16="http://schemas.microsoft.com/office/drawing/2014/main" val="1160270224"/>
                    </a:ext>
                  </a:extLst>
                </a:gridCol>
                <a:gridCol w="1924334">
                  <a:extLst>
                    <a:ext uri="{9D8B030D-6E8A-4147-A177-3AD203B41FA5}">
                      <a16:colId xmlns:a16="http://schemas.microsoft.com/office/drawing/2014/main" val="2695743262"/>
                    </a:ext>
                  </a:extLst>
                </a:gridCol>
                <a:gridCol w="2238233">
                  <a:extLst>
                    <a:ext uri="{9D8B030D-6E8A-4147-A177-3AD203B41FA5}">
                      <a16:colId xmlns:a16="http://schemas.microsoft.com/office/drawing/2014/main" val="1863016242"/>
                    </a:ext>
                  </a:extLst>
                </a:gridCol>
                <a:gridCol w="2074460">
                  <a:extLst>
                    <a:ext uri="{9D8B030D-6E8A-4147-A177-3AD203B41FA5}">
                      <a16:colId xmlns:a16="http://schemas.microsoft.com/office/drawing/2014/main" val="2975781835"/>
                    </a:ext>
                  </a:extLst>
                </a:gridCol>
                <a:gridCol w="2588525">
                  <a:extLst>
                    <a:ext uri="{9D8B030D-6E8A-4147-A177-3AD203B41FA5}">
                      <a16:colId xmlns:a16="http://schemas.microsoft.com/office/drawing/2014/main" val="785917259"/>
                    </a:ext>
                  </a:extLst>
                </a:gridCol>
              </a:tblGrid>
              <a:tr h="564771">
                <a:tc>
                  <a:txBody>
                    <a:bodyPr/>
                    <a:lstStyle/>
                    <a:p>
                      <a:pPr indent="-226695" algn="ctr">
                        <a:lnSpc>
                          <a:spcPct val="115000"/>
                        </a:lnSpc>
                        <a:spcAft>
                          <a:spcPts val="0"/>
                        </a:spcAft>
                      </a:pPr>
                      <a:r>
                        <a:rPr lang="en-US" sz="1400" dirty="0">
                          <a:effectLst/>
                          <a:latin typeface="Gotham" panose="02000504050000020004" pitchFamily="2" charset="0"/>
                        </a:rPr>
                        <a:t>TEI program client outcomes </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Service level </a:t>
                      </a:r>
                      <a:r>
                        <a:rPr lang="en-US" sz="1400" dirty="0" smtClean="0">
                          <a:effectLst/>
                          <a:latin typeface="Gotham" panose="02000504050000020004" pitchFamily="2" charset="0"/>
                        </a:rPr>
                        <a:t>outcomes</a:t>
                      </a:r>
                      <a:endParaRPr lang="en-AU" sz="1400" dirty="0">
                        <a:effectLst/>
                        <a:latin typeface="Gotham" panose="02000504050000020004" pitchFamily="2"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How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When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a:effectLst/>
                          <a:latin typeface="Gotham" panose="02000504050000020004" pitchFamily="2" charset="0"/>
                        </a:rPr>
                        <a:t>Who is responsible for measuring this outcome?</a:t>
                      </a:r>
                      <a:endParaRPr lang="en-AU" sz="14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6215791"/>
                  </a:ext>
                </a:extLst>
              </a:tr>
              <a:tr h="1158258">
                <a:tc>
                  <a:txBody>
                    <a:bodyPr/>
                    <a:lstStyle/>
                    <a:p>
                      <a:pPr indent="-226695">
                        <a:lnSpc>
                          <a:spcPct val="115000"/>
                        </a:lnSpc>
                        <a:spcAft>
                          <a:spcPts val="0"/>
                        </a:spcAft>
                      </a:pPr>
                      <a:r>
                        <a:rPr lang="en-AU" sz="1100" b="0" dirty="0">
                          <a:effectLst/>
                          <a:latin typeface="Gotham" panose="02000504050000020004" pitchFamily="2" charset="0"/>
                        </a:rPr>
                        <a:t>List </a:t>
                      </a:r>
                      <a:r>
                        <a:rPr lang="en-AU" sz="1100" b="0" dirty="0" smtClean="0">
                          <a:effectLst/>
                          <a:latin typeface="Gotham" panose="02000504050000020004" pitchFamily="2" charset="0"/>
                        </a:rPr>
                        <a:t>the HSOF </a:t>
                      </a:r>
                      <a:r>
                        <a:rPr lang="en-AU" sz="1100" b="0" dirty="0">
                          <a:effectLst/>
                          <a:latin typeface="Gotham" panose="02000504050000020004" pitchFamily="2" charset="0"/>
                        </a:rPr>
                        <a:t>domain and the TEI program client outcome. Add rows as needed.</a:t>
                      </a:r>
                      <a:endParaRPr lang="en-AU" sz="11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100">
                          <a:effectLst/>
                          <a:latin typeface="Gotham" panose="02000504050000020004" pitchFamily="2" charset="0"/>
                        </a:rPr>
                        <a:t>List the specific client/community outcomes your activity is working towards.</a:t>
                      </a:r>
                      <a:endParaRPr lang="en-AU" sz="11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600"/>
                        </a:spcAft>
                      </a:pPr>
                      <a:r>
                        <a:rPr lang="en-US" sz="1100" dirty="0">
                          <a:effectLst/>
                          <a:latin typeface="Gotham" panose="02000504050000020004" pitchFamily="2" charset="0"/>
                        </a:rPr>
                        <a:t>Identify how these outcomes will be measured.</a:t>
                      </a:r>
                      <a:endParaRPr lang="en-AU" sz="1100" dirty="0">
                        <a:effectLst/>
                        <a:latin typeface="Gotham" panose="02000504050000020004" pitchFamily="2" charset="0"/>
                      </a:endParaRPr>
                    </a:p>
                    <a:p>
                      <a:pPr indent="-226695">
                        <a:lnSpc>
                          <a:spcPct val="115000"/>
                        </a:lnSpc>
                        <a:spcAft>
                          <a:spcPts val="600"/>
                        </a:spcAft>
                      </a:pPr>
                      <a:r>
                        <a:rPr lang="en-US" sz="1100" dirty="0">
                          <a:effectLst/>
                          <a:latin typeface="Gotham" panose="02000504050000020004" pitchFamily="2" charset="0"/>
                        </a:rPr>
                        <a:t>List the questions you will ask and/or the tool you will use.</a:t>
                      </a:r>
                      <a:endParaRPr lang="en-AU" sz="1100" dirty="0">
                        <a:effectLst/>
                        <a:latin typeface="Gotham" panose="02000504050000020004" pitchFamily="2" charset="0"/>
                      </a:endParaRPr>
                    </a:p>
                    <a:p>
                      <a:pPr indent="-226695">
                        <a:lnSpc>
                          <a:spcPct val="115000"/>
                        </a:lnSpc>
                        <a:spcAft>
                          <a:spcPts val="600"/>
                        </a:spcAft>
                      </a:pPr>
                      <a:r>
                        <a:rPr lang="en-US" sz="1100" dirty="0">
                          <a:effectLst/>
                          <a:latin typeface="Gotham" panose="02000504050000020004" pitchFamily="2" charset="0"/>
                        </a:rPr>
                        <a:t>List the SCORE domain the outcome will be recorded under in the Data Exchange.</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100" dirty="0">
                          <a:effectLst/>
                          <a:latin typeface="Gotham" panose="02000504050000020004" pitchFamily="2" charset="0"/>
                        </a:rPr>
                        <a:t>Describe when the outcome will measured.</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 </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For example, when will you ask clients to complete the survey?</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100" dirty="0">
                          <a:effectLst/>
                          <a:latin typeface="Gotham" panose="02000504050000020004" pitchFamily="2" charset="0"/>
                        </a:rPr>
                        <a:t>Describe who is responsible for measuring the outcome.</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 </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For example, will clients complete a survey or will a practitioner observe the client?</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9784777"/>
                  </a:ext>
                </a:extLst>
              </a:tr>
              <a:tr h="1893628">
                <a:tc>
                  <a:txBody>
                    <a:bodyPr/>
                    <a:lstStyle/>
                    <a:p>
                      <a:pPr indent="-226695">
                        <a:lnSpc>
                          <a:spcPct val="115000"/>
                        </a:lnSpc>
                        <a:spcAft>
                          <a:spcPts val="0"/>
                        </a:spcAft>
                      </a:pPr>
                      <a:r>
                        <a:rPr lang="en-US" sz="1400" b="0" dirty="0" smtClean="0">
                          <a:effectLst/>
                          <a:latin typeface="Gotham" panose="02000504050000020004" pitchFamily="2" charset="0"/>
                          <a:ea typeface="Calibri" panose="020F0502020204030204" pitchFamily="34" charset="0"/>
                          <a:cs typeface="Arial" panose="020B0604020202020204" pitchFamily="34" charset="0"/>
                        </a:rPr>
                        <a:t>Social and Community</a:t>
                      </a:r>
                    </a:p>
                    <a:p>
                      <a:pPr indent="-226695">
                        <a:lnSpc>
                          <a:spcPct val="115000"/>
                        </a:lnSpc>
                        <a:spcAft>
                          <a:spcPts val="0"/>
                        </a:spcAft>
                      </a:pPr>
                      <a:r>
                        <a:rPr lang="en-US" sz="1400" b="0" dirty="0" smtClean="0">
                          <a:effectLst/>
                          <a:latin typeface="Gotham" panose="02000504050000020004" pitchFamily="2" charset="0"/>
                          <a:ea typeface="Calibri" panose="020F0502020204030204" pitchFamily="34" charset="0"/>
                          <a:cs typeface="Arial" panose="020B0604020202020204" pitchFamily="34" charset="0"/>
                        </a:rPr>
                        <a:t>- Increase</a:t>
                      </a:r>
                      <a:r>
                        <a:rPr lang="en-US" sz="1400" b="0" baseline="0" dirty="0" smtClean="0">
                          <a:effectLst/>
                          <a:latin typeface="Gotham" panose="02000504050000020004" pitchFamily="2" charset="0"/>
                          <a:ea typeface="Calibri" panose="020F0502020204030204" pitchFamily="34" charset="0"/>
                          <a:cs typeface="Arial" panose="020B0604020202020204" pitchFamily="34" charset="0"/>
                        </a:rPr>
                        <a:t> sense of belonging to their community</a:t>
                      </a:r>
                      <a:endParaRPr lang="en-AU" sz="14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400" dirty="0" smtClean="0">
                          <a:effectLst/>
                          <a:latin typeface="Gotham" panose="02000504050000020004" pitchFamily="2" charset="0"/>
                          <a:ea typeface="Calibri" panose="020F0502020204030204" pitchFamily="34" charset="0"/>
                          <a:cs typeface="Arial" panose="020B0604020202020204" pitchFamily="34" charset="0"/>
                        </a:rPr>
                        <a:t>Increased connection to community</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Attendees answer question on a 5-point scale:</a:t>
                      </a:r>
                      <a:endParaRPr lang="en-AU"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I feel connected</a:t>
                      </a:r>
                      <a:r>
                        <a:rPr lang="en-US" sz="1400" b="0" baseline="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to my community</a:t>
                      </a:r>
                      <a:endParaRPr lang="en-AU"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indent="-226695">
                        <a:lnSpc>
                          <a:spcPct val="115000"/>
                        </a:lnSpc>
                        <a:spcAft>
                          <a:spcPts val="60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Result is entered directly into </a:t>
                      </a:r>
                      <a:r>
                        <a:rPr lang="en-US" sz="1400" dirty="0" smtClean="0">
                          <a:effectLst/>
                          <a:latin typeface="Gotham" panose="02000504050000020004" pitchFamily="2" charset="0"/>
                          <a:ea typeface="Calibri" panose="020F0502020204030204" pitchFamily="34" charset="0"/>
                          <a:cs typeface="Arial" panose="020B0604020202020204" pitchFamily="34" charset="0"/>
                        </a:rPr>
                        <a:t>Circumstances SCORE: Community participation and networks</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endParaRPr lang="en-AU" sz="14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marL="0" marR="0" lvl="0" indent="-226695" algn="l" defTabSz="457200" rtl="0" eaLnBrk="1" fontAlgn="auto" latinLnBrk="0" hangingPunct="1">
                        <a:lnSpc>
                          <a:spcPct val="115000"/>
                        </a:lnSpc>
                        <a:spcBef>
                          <a:spcPts val="0"/>
                        </a:spcBef>
                        <a:spcAft>
                          <a:spcPts val="0"/>
                        </a:spcAft>
                        <a:buClrTx/>
                        <a:buSzTx/>
                        <a:buFontTx/>
                        <a:buNone/>
                        <a:tabLst/>
                        <a:defRPr/>
                      </a:pPr>
                      <a:r>
                        <a:rPr lang="en-US" sz="1400" dirty="0" smtClean="0">
                          <a:effectLst/>
                          <a:latin typeface="Gotham" panose="02000504050000020004" pitchFamily="2" charset="0"/>
                        </a:rPr>
                        <a:t>Group leader will ask students to complete the survey (self-assessment).</a:t>
                      </a:r>
                      <a:r>
                        <a:rPr lang="en-US" sz="1400" baseline="0" dirty="0" smtClean="0">
                          <a:effectLst/>
                          <a:latin typeface="Gotham" panose="02000504050000020004" pitchFamily="2" charset="0"/>
                        </a:rPr>
                        <a:t> Group leader will provider additional help to students who need it (joint-assessment). </a:t>
                      </a:r>
                      <a:endParaRPr lang="en-AU" sz="1400" dirty="0" smtClean="0">
                        <a:effectLst/>
                        <a:latin typeface="Gotham" panose="02000504050000020004" pitchFamily="2" charset="0"/>
                        <a:ea typeface="Calibri" panose="020F0502020204030204" pitchFamily="34" charset="0"/>
                        <a:cs typeface="Times New Roman" panose="02020603050405020304" pitchFamily="18" charset="0"/>
                      </a:endParaRPr>
                    </a:p>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8596875"/>
                  </a:ext>
                </a:extLst>
              </a:tr>
            </a:tbl>
          </a:graphicData>
        </a:graphic>
      </p:graphicFrame>
      <p:sp>
        <p:nvSpPr>
          <p:cNvPr id="7" name="TextBox 6"/>
          <p:cNvSpPr txBox="1"/>
          <p:nvPr/>
        </p:nvSpPr>
        <p:spPr>
          <a:xfrm>
            <a:off x="682149" y="1335210"/>
            <a:ext cx="5254388" cy="369332"/>
          </a:xfrm>
          <a:prstGeom prst="rect">
            <a:avLst/>
          </a:prstGeom>
          <a:noFill/>
        </p:spPr>
        <p:txBody>
          <a:bodyPr wrap="square" rtlCol="0">
            <a:spAutoFit/>
          </a:bodyPr>
          <a:lstStyle/>
          <a:p>
            <a:r>
              <a:rPr lang="en-US" dirty="0" smtClean="0"/>
              <a:t>The TEI </a:t>
            </a:r>
            <a:r>
              <a:rPr lang="en-US" dirty="0" smtClean="0">
                <a:hlinkClick r:id="rId3"/>
              </a:rPr>
              <a:t>Outcomes Matrix </a:t>
            </a:r>
            <a:endParaRPr lang="en-AU" dirty="0"/>
          </a:p>
        </p:txBody>
      </p:sp>
    </p:spTree>
    <p:extLst>
      <p:ext uri="{BB962C8B-B14F-4D97-AF65-F5344CB8AC3E}">
        <p14:creationId xmlns:p14="http://schemas.microsoft.com/office/powerpoint/2010/main" val="161849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use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Diagram 1"/>
          <p:cNvGraphicFramePr/>
          <p:nvPr>
            <p:extLst/>
          </p:nvPr>
        </p:nvGraphicFramePr>
        <p:xfrm>
          <a:off x="1339961" y="1607776"/>
          <a:ext cx="9361906"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6568" y="3889612"/>
            <a:ext cx="904719" cy="904719"/>
          </a:xfrm>
          <a:prstGeom prst="rect">
            <a:avLst/>
          </a:prstGeom>
        </p:spPr>
      </p:pic>
      <p:pic>
        <p:nvPicPr>
          <p:cNvPr id="7" name="Picture 6"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449" y="3925356"/>
            <a:ext cx="904719" cy="904719"/>
          </a:xfrm>
          <a:prstGeom prst="rect">
            <a:avLst/>
          </a:prstGeom>
        </p:spPr>
      </p:pic>
      <p:sp>
        <p:nvSpPr>
          <p:cNvPr id="8" name="Rounded Rectangle 7"/>
          <p:cNvSpPr/>
          <p:nvPr/>
        </p:nvSpPr>
        <p:spPr>
          <a:xfrm>
            <a:off x="7632212" y="2969872"/>
            <a:ext cx="1497600" cy="1846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 name="Picture 8"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9607" y="3914051"/>
            <a:ext cx="904719" cy="904719"/>
          </a:xfrm>
          <a:prstGeom prst="rect">
            <a:avLst/>
          </a:prstGeom>
        </p:spPr>
      </p:pic>
      <p:pic>
        <p:nvPicPr>
          <p:cNvPr id="10" name="Picture 9"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6798" y="3925356"/>
            <a:ext cx="904719" cy="904719"/>
          </a:xfrm>
          <a:prstGeom prst="rect">
            <a:avLst/>
          </a:prstGeom>
        </p:spPr>
      </p:pic>
    </p:spTree>
    <p:extLst>
      <p:ext uri="{BB962C8B-B14F-4D97-AF65-F5344CB8AC3E}">
        <p14:creationId xmlns:p14="http://schemas.microsoft.com/office/powerpoint/2010/main" val="712547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Step 5. Decide </a:t>
            </a:r>
            <a:r>
              <a:rPr lang="en-AU" i="1" dirty="0" smtClean="0"/>
              <a:t>when</a:t>
            </a:r>
            <a:r>
              <a:rPr lang="en-AU" dirty="0" smtClean="0"/>
              <a:t> to make the assessment</a:t>
            </a:r>
            <a:r>
              <a:rPr lang="en-AU" dirty="0"/>
              <a:t/>
            </a:r>
            <a:br>
              <a:rPr lang="en-AU" dirty="0"/>
            </a:b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43</a:t>
            </a:fld>
            <a:endParaRPr lang="en-US" altLang="en-US"/>
          </a:p>
        </p:txBody>
      </p:sp>
      <p:sp>
        <p:nvSpPr>
          <p:cNvPr id="6" name="Content Placeholder 5"/>
          <p:cNvSpPr>
            <a:spLocks noGrp="1"/>
          </p:cNvSpPr>
          <p:nvPr>
            <p:ph idx="1"/>
          </p:nvPr>
        </p:nvSpPr>
        <p:spPr>
          <a:xfrm>
            <a:off x="6156604" y="1600203"/>
            <a:ext cx="5425796" cy="4590170"/>
          </a:xfrm>
        </p:spPr>
        <p:txBody>
          <a:bodyPr/>
          <a:lstStyle/>
          <a:p>
            <a:pPr marL="57150" indent="0">
              <a:buNone/>
            </a:pPr>
            <a:r>
              <a:rPr lang="en-US" sz="2400" dirty="0" smtClean="0"/>
              <a:t>Important Considerations:</a:t>
            </a:r>
          </a:p>
          <a:p>
            <a:r>
              <a:rPr lang="en-US" sz="2000" dirty="0" smtClean="0"/>
              <a:t>You may need to build a relationship with your client before they feel comfortable answering personal questions.</a:t>
            </a:r>
          </a:p>
          <a:p>
            <a:r>
              <a:rPr lang="en-US" sz="2000" dirty="0" smtClean="0"/>
              <a:t>If your service is long-term/ongoing you could consider conducting regular assessments to monitor your client’s progress.</a:t>
            </a:r>
          </a:p>
          <a:p>
            <a:r>
              <a:rPr lang="en-US" sz="2000" dirty="0" smtClean="0"/>
              <a:t>Clients can unexpectedly leave services. Take this into consideration when conducting your assessments.</a:t>
            </a:r>
          </a:p>
          <a:p>
            <a:r>
              <a:rPr lang="en-US" sz="2000" dirty="0" smtClean="0"/>
              <a:t>Services won’t be penalised if they’re unable to collect follow up SCOREs because a client left.</a:t>
            </a:r>
            <a:endParaRPr lang="en-AU" dirty="0"/>
          </a:p>
        </p:txBody>
      </p:sp>
      <p:graphicFrame>
        <p:nvGraphicFramePr>
          <p:cNvPr id="7" name="Diagram 6"/>
          <p:cNvGraphicFramePr/>
          <p:nvPr>
            <p:extLst>
              <p:ext uri="{D42A27DB-BD31-4B8C-83A1-F6EECF244321}">
                <p14:modId xmlns:p14="http://schemas.microsoft.com/office/powerpoint/2010/main" val="497982086"/>
              </p:ext>
            </p:extLst>
          </p:nvPr>
        </p:nvGraphicFramePr>
        <p:xfrm>
          <a:off x="609600" y="1577821"/>
          <a:ext cx="5291980"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179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keep track of all this?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val="278484848"/>
              </p:ext>
            </p:extLst>
          </p:nvPr>
        </p:nvGraphicFramePr>
        <p:xfrm>
          <a:off x="682149" y="1704542"/>
          <a:ext cx="10972800" cy="4765677"/>
        </p:xfrm>
        <a:graphic>
          <a:graphicData uri="http://schemas.openxmlformats.org/drawingml/2006/table">
            <a:tbl>
              <a:tblPr firstRow="1" firstCol="1" bandRow="1">
                <a:tableStyleId>{3B4B98B0-60AC-42C2-AFA5-B58CD77FA1E5}</a:tableStyleId>
              </a:tblPr>
              <a:tblGrid>
                <a:gridCol w="2147248">
                  <a:extLst>
                    <a:ext uri="{9D8B030D-6E8A-4147-A177-3AD203B41FA5}">
                      <a16:colId xmlns:a16="http://schemas.microsoft.com/office/drawing/2014/main" val="1160270224"/>
                    </a:ext>
                  </a:extLst>
                </a:gridCol>
                <a:gridCol w="1924334">
                  <a:extLst>
                    <a:ext uri="{9D8B030D-6E8A-4147-A177-3AD203B41FA5}">
                      <a16:colId xmlns:a16="http://schemas.microsoft.com/office/drawing/2014/main" val="2695743262"/>
                    </a:ext>
                  </a:extLst>
                </a:gridCol>
                <a:gridCol w="2238233">
                  <a:extLst>
                    <a:ext uri="{9D8B030D-6E8A-4147-A177-3AD203B41FA5}">
                      <a16:colId xmlns:a16="http://schemas.microsoft.com/office/drawing/2014/main" val="1863016242"/>
                    </a:ext>
                  </a:extLst>
                </a:gridCol>
                <a:gridCol w="2074460">
                  <a:extLst>
                    <a:ext uri="{9D8B030D-6E8A-4147-A177-3AD203B41FA5}">
                      <a16:colId xmlns:a16="http://schemas.microsoft.com/office/drawing/2014/main" val="2975781835"/>
                    </a:ext>
                  </a:extLst>
                </a:gridCol>
                <a:gridCol w="2588525">
                  <a:extLst>
                    <a:ext uri="{9D8B030D-6E8A-4147-A177-3AD203B41FA5}">
                      <a16:colId xmlns:a16="http://schemas.microsoft.com/office/drawing/2014/main" val="785917259"/>
                    </a:ext>
                  </a:extLst>
                </a:gridCol>
              </a:tblGrid>
              <a:tr h="564771">
                <a:tc>
                  <a:txBody>
                    <a:bodyPr/>
                    <a:lstStyle/>
                    <a:p>
                      <a:pPr indent="-226695" algn="ctr">
                        <a:lnSpc>
                          <a:spcPct val="115000"/>
                        </a:lnSpc>
                        <a:spcAft>
                          <a:spcPts val="0"/>
                        </a:spcAft>
                      </a:pPr>
                      <a:r>
                        <a:rPr lang="en-US" sz="1400" dirty="0">
                          <a:effectLst/>
                          <a:latin typeface="Gotham" panose="02000504050000020004" pitchFamily="2" charset="0"/>
                        </a:rPr>
                        <a:t>TEI program client outcomes </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Service level </a:t>
                      </a:r>
                      <a:r>
                        <a:rPr lang="en-US" sz="1400" dirty="0" smtClean="0">
                          <a:effectLst/>
                          <a:latin typeface="Gotham" panose="02000504050000020004" pitchFamily="2" charset="0"/>
                        </a:rPr>
                        <a:t>outcomes</a:t>
                      </a:r>
                      <a:endParaRPr lang="en-AU" sz="1400" dirty="0">
                        <a:effectLst/>
                        <a:latin typeface="Gotham" panose="02000504050000020004" pitchFamily="2"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How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dirty="0">
                          <a:effectLst/>
                          <a:latin typeface="Gotham" panose="02000504050000020004" pitchFamily="2" charset="0"/>
                        </a:rPr>
                        <a:t>When will this be measured?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gn="ctr">
                        <a:lnSpc>
                          <a:spcPct val="115000"/>
                        </a:lnSpc>
                        <a:spcAft>
                          <a:spcPts val="0"/>
                        </a:spcAft>
                      </a:pPr>
                      <a:r>
                        <a:rPr lang="en-US" sz="1400">
                          <a:effectLst/>
                          <a:latin typeface="Gotham" panose="02000504050000020004" pitchFamily="2" charset="0"/>
                        </a:rPr>
                        <a:t>Who is responsible for measuring this outcome?</a:t>
                      </a:r>
                      <a:endParaRPr lang="en-AU" sz="14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6215791"/>
                  </a:ext>
                </a:extLst>
              </a:tr>
              <a:tr h="1158258">
                <a:tc>
                  <a:txBody>
                    <a:bodyPr/>
                    <a:lstStyle/>
                    <a:p>
                      <a:pPr indent="-226695">
                        <a:lnSpc>
                          <a:spcPct val="115000"/>
                        </a:lnSpc>
                        <a:spcAft>
                          <a:spcPts val="0"/>
                        </a:spcAft>
                      </a:pPr>
                      <a:r>
                        <a:rPr lang="en-AU" sz="1100" b="0" dirty="0">
                          <a:effectLst/>
                          <a:latin typeface="Gotham" panose="02000504050000020004" pitchFamily="2" charset="0"/>
                        </a:rPr>
                        <a:t>List </a:t>
                      </a:r>
                      <a:r>
                        <a:rPr lang="en-AU" sz="1100" b="0" dirty="0" smtClean="0">
                          <a:effectLst/>
                          <a:latin typeface="Gotham" panose="02000504050000020004" pitchFamily="2" charset="0"/>
                        </a:rPr>
                        <a:t>the HSOF </a:t>
                      </a:r>
                      <a:r>
                        <a:rPr lang="en-AU" sz="1100" b="0" dirty="0">
                          <a:effectLst/>
                          <a:latin typeface="Gotham" panose="02000504050000020004" pitchFamily="2" charset="0"/>
                        </a:rPr>
                        <a:t>domain and the TEI program client outcome. Add rows as needed.</a:t>
                      </a:r>
                      <a:endParaRPr lang="en-AU" sz="11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100">
                          <a:effectLst/>
                          <a:latin typeface="Gotham" panose="02000504050000020004" pitchFamily="2" charset="0"/>
                        </a:rPr>
                        <a:t>List the specific client/community outcomes your activity is working towards.</a:t>
                      </a:r>
                      <a:endParaRPr lang="en-AU" sz="11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600"/>
                        </a:spcAft>
                      </a:pPr>
                      <a:r>
                        <a:rPr lang="en-US" sz="1100" dirty="0">
                          <a:effectLst/>
                          <a:latin typeface="Gotham" panose="02000504050000020004" pitchFamily="2" charset="0"/>
                        </a:rPr>
                        <a:t>Identify how these outcomes will be measured.</a:t>
                      </a:r>
                      <a:endParaRPr lang="en-AU" sz="1100" dirty="0">
                        <a:effectLst/>
                        <a:latin typeface="Gotham" panose="02000504050000020004" pitchFamily="2" charset="0"/>
                      </a:endParaRPr>
                    </a:p>
                    <a:p>
                      <a:pPr indent="-226695">
                        <a:lnSpc>
                          <a:spcPct val="115000"/>
                        </a:lnSpc>
                        <a:spcAft>
                          <a:spcPts val="600"/>
                        </a:spcAft>
                      </a:pPr>
                      <a:r>
                        <a:rPr lang="en-US" sz="1100" dirty="0">
                          <a:effectLst/>
                          <a:latin typeface="Gotham" panose="02000504050000020004" pitchFamily="2" charset="0"/>
                        </a:rPr>
                        <a:t>List the questions you will ask and/or the tool you will use.</a:t>
                      </a:r>
                      <a:endParaRPr lang="en-AU" sz="1100" dirty="0">
                        <a:effectLst/>
                        <a:latin typeface="Gotham" panose="02000504050000020004" pitchFamily="2" charset="0"/>
                      </a:endParaRPr>
                    </a:p>
                    <a:p>
                      <a:pPr indent="-226695">
                        <a:lnSpc>
                          <a:spcPct val="115000"/>
                        </a:lnSpc>
                        <a:spcAft>
                          <a:spcPts val="600"/>
                        </a:spcAft>
                      </a:pPr>
                      <a:r>
                        <a:rPr lang="en-US" sz="1100" dirty="0">
                          <a:effectLst/>
                          <a:latin typeface="Gotham" panose="02000504050000020004" pitchFamily="2" charset="0"/>
                        </a:rPr>
                        <a:t>List the SCORE domain the outcome will be recorded under in the Data Exchange.</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100" dirty="0">
                          <a:effectLst/>
                          <a:latin typeface="Gotham" panose="02000504050000020004" pitchFamily="2" charset="0"/>
                        </a:rPr>
                        <a:t>Describe when the outcome will measured.</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 </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For example, when will you ask clients to complete the survey?</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100" dirty="0">
                          <a:effectLst/>
                          <a:latin typeface="Gotham" panose="02000504050000020004" pitchFamily="2" charset="0"/>
                        </a:rPr>
                        <a:t>Describe who is responsible for measuring the outcome.</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 </a:t>
                      </a:r>
                      <a:endParaRPr lang="en-AU" sz="1100" dirty="0">
                        <a:effectLst/>
                        <a:latin typeface="Gotham" panose="02000504050000020004" pitchFamily="2" charset="0"/>
                      </a:endParaRPr>
                    </a:p>
                    <a:p>
                      <a:pPr indent="-226695">
                        <a:lnSpc>
                          <a:spcPct val="115000"/>
                        </a:lnSpc>
                        <a:spcAft>
                          <a:spcPts val="0"/>
                        </a:spcAft>
                      </a:pPr>
                      <a:r>
                        <a:rPr lang="en-US" sz="1100" dirty="0">
                          <a:effectLst/>
                          <a:latin typeface="Gotham" panose="02000504050000020004" pitchFamily="2" charset="0"/>
                        </a:rPr>
                        <a:t>For example, will clients complete a survey or will a practitioner observe the client?</a:t>
                      </a:r>
                      <a:endParaRPr lang="en-AU" sz="11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9784777"/>
                  </a:ext>
                </a:extLst>
              </a:tr>
              <a:tr h="1893628">
                <a:tc>
                  <a:txBody>
                    <a:bodyPr/>
                    <a:lstStyle/>
                    <a:p>
                      <a:pPr indent="-226695">
                        <a:lnSpc>
                          <a:spcPct val="115000"/>
                        </a:lnSpc>
                        <a:spcAft>
                          <a:spcPts val="0"/>
                        </a:spcAft>
                      </a:pPr>
                      <a:r>
                        <a:rPr lang="en-US" sz="1400" b="0" dirty="0" smtClean="0">
                          <a:effectLst/>
                          <a:latin typeface="Gotham" panose="02000504050000020004" pitchFamily="2" charset="0"/>
                          <a:ea typeface="Calibri" panose="020F0502020204030204" pitchFamily="34" charset="0"/>
                          <a:cs typeface="Arial" panose="020B0604020202020204" pitchFamily="34" charset="0"/>
                        </a:rPr>
                        <a:t>Social and Community</a:t>
                      </a:r>
                    </a:p>
                    <a:p>
                      <a:pPr indent="-226695">
                        <a:lnSpc>
                          <a:spcPct val="115000"/>
                        </a:lnSpc>
                        <a:spcAft>
                          <a:spcPts val="0"/>
                        </a:spcAft>
                      </a:pPr>
                      <a:r>
                        <a:rPr lang="en-US" sz="1400" b="0" dirty="0" smtClean="0">
                          <a:effectLst/>
                          <a:latin typeface="Gotham" panose="02000504050000020004" pitchFamily="2" charset="0"/>
                          <a:ea typeface="Calibri" panose="020F0502020204030204" pitchFamily="34" charset="0"/>
                          <a:cs typeface="Arial" panose="020B0604020202020204" pitchFamily="34" charset="0"/>
                        </a:rPr>
                        <a:t>- Increase</a:t>
                      </a:r>
                      <a:r>
                        <a:rPr lang="en-US" sz="1400" b="0" baseline="0" dirty="0" smtClean="0">
                          <a:effectLst/>
                          <a:latin typeface="Gotham" panose="02000504050000020004" pitchFamily="2" charset="0"/>
                          <a:ea typeface="Calibri" panose="020F0502020204030204" pitchFamily="34" charset="0"/>
                          <a:cs typeface="Arial" panose="020B0604020202020204" pitchFamily="34" charset="0"/>
                        </a:rPr>
                        <a:t> sense of belonging to their community</a:t>
                      </a:r>
                      <a:endParaRPr lang="en-AU" sz="14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400" dirty="0" smtClean="0">
                          <a:effectLst/>
                          <a:latin typeface="Gotham" panose="02000504050000020004" pitchFamily="2" charset="0"/>
                          <a:ea typeface="Calibri" panose="020F0502020204030204" pitchFamily="34" charset="0"/>
                          <a:cs typeface="Arial" panose="020B0604020202020204" pitchFamily="34" charset="0"/>
                        </a:rPr>
                        <a:t>Increased connection to community</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indent="-226695">
                        <a:lnSpc>
                          <a:spcPct val="115000"/>
                        </a:lnSpc>
                        <a:spcAft>
                          <a:spcPts val="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Attendees answer question on a 5-point scale:</a:t>
                      </a:r>
                      <a:endParaRPr lang="en-AU"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I feel connected</a:t>
                      </a:r>
                      <a:r>
                        <a:rPr lang="en-US" sz="1400" b="0" baseline="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 to my community</a:t>
                      </a:r>
                      <a:endParaRPr lang="en-AU"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indent="-226695">
                        <a:lnSpc>
                          <a:spcPct val="115000"/>
                        </a:lnSpc>
                        <a:spcAft>
                          <a:spcPts val="600"/>
                        </a:spcAft>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Result is entered directly into </a:t>
                      </a:r>
                      <a:r>
                        <a:rPr lang="en-US" sz="1400" dirty="0" smtClean="0">
                          <a:effectLst/>
                          <a:latin typeface="Gotham" panose="02000504050000020004" pitchFamily="2" charset="0"/>
                          <a:ea typeface="Calibri" panose="020F0502020204030204" pitchFamily="34" charset="0"/>
                          <a:cs typeface="Arial" panose="020B0604020202020204" pitchFamily="34" charset="0"/>
                        </a:rPr>
                        <a:t>Circumstances SCORE: Community participation and networks</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Symbol" panose="05050102010706020507" pitchFamily="18" charset="2"/>
                        <a:buChar char=""/>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First week of program</a:t>
                      </a:r>
                      <a:endParaRPr lang="en-AU" sz="16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4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rPr>
                        <a:t>Last week of program</a:t>
                      </a:r>
                      <a:endParaRPr lang="en-AU" sz="1600" b="0" dirty="0" smtClean="0">
                        <a:solidFill>
                          <a:schemeClr val="tx1"/>
                        </a:solidFill>
                        <a:effectLst/>
                        <a:latin typeface="Gotham" panose="02000504050000020004" pitchFamily="2" charset="0"/>
                        <a:ea typeface="Calibri" panose="020F0502020204030204" pitchFamily="34" charset="0"/>
                        <a:cs typeface="Arial" panose="020B0604020202020204" pitchFamily="34" charset="0"/>
                      </a:endParaRPr>
                    </a:p>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marL="0" marR="0" lvl="0" indent="-226695" algn="l" defTabSz="457200" rtl="0" eaLnBrk="1" fontAlgn="auto" latinLnBrk="0" hangingPunct="1">
                        <a:lnSpc>
                          <a:spcPct val="115000"/>
                        </a:lnSpc>
                        <a:spcBef>
                          <a:spcPts val="0"/>
                        </a:spcBef>
                        <a:spcAft>
                          <a:spcPts val="0"/>
                        </a:spcAft>
                        <a:buClrTx/>
                        <a:buSzTx/>
                        <a:buFontTx/>
                        <a:buNone/>
                        <a:tabLst/>
                        <a:defRPr/>
                      </a:pPr>
                      <a:r>
                        <a:rPr lang="en-US" sz="1400" dirty="0" smtClean="0">
                          <a:effectLst/>
                          <a:latin typeface="Gotham" panose="02000504050000020004" pitchFamily="2" charset="0"/>
                        </a:rPr>
                        <a:t>Group leader will ask students to complete the survey (self-assessment).</a:t>
                      </a:r>
                      <a:r>
                        <a:rPr lang="en-US" sz="1400" baseline="0" dirty="0" smtClean="0">
                          <a:effectLst/>
                          <a:latin typeface="Gotham" panose="02000504050000020004" pitchFamily="2" charset="0"/>
                        </a:rPr>
                        <a:t> Group leader will provider additional help to students who need it (joint-assessment). </a:t>
                      </a:r>
                      <a:endParaRPr lang="en-AU" sz="1400" dirty="0" smtClean="0">
                        <a:effectLst/>
                        <a:latin typeface="Gotham" panose="02000504050000020004" pitchFamily="2" charset="0"/>
                        <a:ea typeface="Calibri" panose="020F0502020204030204" pitchFamily="34" charset="0"/>
                        <a:cs typeface="Times New Roman" panose="02020603050405020304" pitchFamily="18" charset="0"/>
                      </a:endParaRPr>
                    </a:p>
                    <a:p>
                      <a:pPr indent="-226695">
                        <a:lnSpc>
                          <a:spcPct val="115000"/>
                        </a:lnSpc>
                        <a:spcAft>
                          <a:spcPts val="0"/>
                        </a:spcAft>
                      </a:pP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8596875"/>
                  </a:ext>
                </a:extLst>
              </a:tr>
            </a:tbl>
          </a:graphicData>
        </a:graphic>
      </p:graphicFrame>
      <p:sp>
        <p:nvSpPr>
          <p:cNvPr id="7" name="TextBox 6"/>
          <p:cNvSpPr txBox="1"/>
          <p:nvPr/>
        </p:nvSpPr>
        <p:spPr>
          <a:xfrm>
            <a:off x="682149" y="1335210"/>
            <a:ext cx="5254388" cy="369332"/>
          </a:xfrm>
          <a:prstGeom prst="rect">
            <a:avLst/>
          </a:prstGeom>
          <a:noFill/>
        </p:spPr>
        <p:txBody>
          <a:bodyPr wrap="square" rtlCol="0">
            <a:spAutoFit/>
          </a:bodyPr>
          <a:lstStyle/>
          <a:p>
            <a:r>
              <a:rPr lang="en-US" dirty="0" smtClean="0"/>
              <a:t>The TEI </a:t>
            </a:r>
            <a:r>
              <a:rPr lang="en-US" dirty="0" smtClean="0">
                <a:hlinkClick r:id="rId3"/>
              </a:rPr>
              <a:t>Outcomes Matrix </a:t>
            </a:r>
            <a:endParaRPr lang="en-AU" dirty="0"/>
          </a:p>
        </p:txBody>
      </p:sp>
    </p:spTree>
    <p:extLst>
      <p:ext uri="{BB962C8B-B14F-4D97-AF65-F5344CB8AC3E}">
        <p14:creationId xmlns:p14="http://schemas.microsoft.com/office/powerpoint/2010/main" val="1767442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many clients do I need to report SCORE for?</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609600" y="1149927"/>
            <a:ext cx="10972800" cy="5181889"/>
          </a:xfrm>
        </p:spPr>
        <p:txBody>
          <a:bodyPr/>
          <a:lstStyle/>
          <a:p>
            <a:pPr marL="0" indent="0">
              <a:buNone/>
            </a:pPr>
            <a:endParaRPr lang="en-US" sz="2400" dirty="0" smtClean="0"/>
          </a:p>
          <a:p>
            <a:pPr lvl="2"/>
            <a:endParaRPr lang="en-AU" sz="2800" dirty="0"/>
          </a:p>
          <a:p>
            <a:pPr marL="0" indent="0">
              <a:buNone/>
            </a:pPr>
            <a:endParaRPr lang="en-US" sz="2800" dirty="0"/>
          </a:p>
          <a:p>
            <a:endParaRPr lang="en-AU" sz="2800" dirty="0"/>
          </a:p>
          <a:p>
            <a:pPr marL="0" indent="0">
              <a:buNone/>
            </a:pPr>
            <a:endParaRPr lang="en-AU" sz="2800" dirty="0"/>
          </a:p>
          <a:p>
            <a:pPr marL="0" indent="0">
              <a:buNone/>
            </a:pPr>
            <a:endParaRPr lang="en-AU" dirty="0"/>
          </a:p>
          <a:p>
            <a:pPr marL="0" indent="0">
              <a:buNone/>
            </a:pPr>
            <a:endParaRPr lang="en-US" dirty="0" smtClean="0"/>
          </a:p>
        </p:txBody>
      </p:sp>
      <p:pic>
        <p:nvPicPr>
          <p:cNvPr id="2" name="Picture 1"/>
          <p:cNvPicPr>
            <a:picLocks noChangeAspect="1"/>
          </p:cNvPicPr>
          <p:nvPr/>
        </p:nvPicPr>
        <p:blipFill>
          <a:blip r:embed="rId3"/>
          <a:stretch>
            <a:fillRect/>
          </a:stretch>
        </p:blipFill>
        <p:spPr>
          <a:xfrm>
            <a:off x="1440873" y="1699496"/>
            <a:ext cx="8936182" cy="4299522"/>
          </a:xfrm>
          <a:prstGeom prst="rect">
            <a:avLst/>
          </a:prstGeom>
        </p:spPr>
      </p:pic>
    </p:spTree>
    <p:extLst>
      <p:ext uri="{BB962C8B-B14F-4D97-AF65-F5344CB8AC3E}">
        <p14:creationId xmlns:p14="http://schemas.microsoft.com/office/powerpoint/2010/main" val="2504181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use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Diagram 1"/>
          <p:cNvGraphicFramePr/>
          <p:nvPr>
            <p:extLst/>
          </p:nvPr>
        </p:nvGraphicFramePr>
        <p:xfrm>
          <a:off x="1339961" y="1607776"/>
          <a:ext cx="9361906" cy="461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6568" y="3889612"/>
            <a:ext cx="904719" cy="904719"/>
          </a:xfrm>
          <a:prstGeom prst="rect">
            <a:avLst/>
          </a:prstGeom>
        </p:spPr>
      </p:pic>
      <p:pic>
        <p:nvPicPr>
          <p:cNvPr id="7" name="Picture 6"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449" y="3925356"/>
            <a:ext cx="904719" cy="904719"/>
          </a:xfrm>
          <a:prstGeom prst="rect">
            <a:avLst/>
          </a:prstGeom>
        </p:spPr>
      </p:pic>
      <p:sp>
        <p:nvSpPr>
          <p:cNvPr id="8" name="Rounded Rectangle 7"/>
          <p:cNvSpPr/>
          <p:nvPr/>
        </p:nvSpPr>
        <p:spPr>
          <a:xfrm>
            <a:off x="9204267" y="2983275"/>
            <a:ext cx="1497600" cy="1846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 name="Picture 8"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9607" y="3914051"/>
            <a:ext cx="904719" cy="904719"/>
          </a:xfrm>
          <a:prstGeom prst="rect">
            <a:avLst/>
          </a:prstGeom>
        </p:spPr>
      </p:pic>
      <p:pic>
        <p:nvPicPr>
          <p:cNvPr id="10" name="Picture 9"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6798" y="3925356"/>
            <a:ext cx="904719" cy="904719"/>
          </a:xfrm>
          <a:prstGeom prst="rect">
            <a:avLst/>
          </a:prstGeom>
        </p:spPr>
      </p:pic>
      <p:pic>
        <p:nvPicPr>
          <p:cNvPr id="11" name="Picture 10" descr="File:Light green check.svg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4748" y="3906675"/>
            <a:ext cx="904719" cy="904719"/>
          </a:xfrm>
          <a:prstGeom prst="rect">
            <a:avLst/>
          </a:prstGeom>
        </p:spPr>
      </p:pic>
    </p:spTree>
    <p:extLst>
      <p:ext uri="{BB962C8B-B14F-4D97-AF65-F5344CB8AC3E}">
        <p14:creationId xmlns:p14="http://schemas.microsoft.com/office/powerpoint/2010/main" val="4160160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6. Record client outcomes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609600" y="1420093"/>
            <a:ext cx="3096126" cy="3378049"/>
          </a:xfrm>
        </p:spPr>
        <p:txBody>
          <a:bodyPr/>
          <a:lstStyle/>
          <a:p>
            <a:pPr marL="0" lvl="0" indent="0">
              <a:buNone/>
            </a:pPr>
            <a:r>
              <a:rPr lang="en-US" sz="2400" dirty="0"/>
              <a:t>There are a few </a:t>
            </a:r>
            <a:r>
              <a:rPr lang="en-US" sz="2400" dirty="0" smtClean="0"/>
              <a:t>different </a:t>
            </a:r>
            <a:r>
              <a:rPr lang="en-US" sz="2400" dirty="0"/>
              <a:t>ways to record a SCORE. See:</a:t>
            </a:r>
            <a:endParaRPr lang="en-AU" sz="2400" dirty="0"/>
          </a:p>
          <a:p>
            <a:r>
              <a:rPr lang="en-AU" sz="2000" dirty="0" smtClean="0">
                <a:hlinkClick r:id="rId3"/>
              </a:rPr>
              <a:t>Add </a:t>
            </a:r>
            <a:r>
              <a:rPr lang="en-AU" sz="2000" dirty="0">
                <a:hlinkClick r:id="rId3"/>
              </a:rPr>
              <a:t>a SCORE assessment – Module</a:t>
            </a:r>
            <a:endParaRPr lang="en-AU" sz="2000" dirty="0"/>
          </a:p>
          <a:p>
            <a:pPr lvl="0"/>
            <a:r>
              <a:rPr lang="en-AU" sz="2000" dirty="0">
                <a:hlinkClick r:id="rId4"/>
              </a:rPr>
              <a:t>Add a SCORE assessment – Task </a:t>
            </a:r>
            <a:r>
              <a:rPr lang="en-AU" sz="2000" dirty="0" smtClean="0">
                <a:hlinkClick r:id="rId4"/>
              </a:rPr>
              <a:t>Card</a:t>
            </a:r>
            <a:endParaRPr lang="en-US" sz="2200" dirty="0"/>
          </a:p>
          <a:p>
            <a:pPr marL="0" indent="0">
              <a:buNone/>
            </a:pPr>
            <a:endParaRPr lang="en-US" sz="2200" dirty="0"/>
          </a:p>
          <a:p>
            <a:endParaRPr lang="en-AU" sz="2400" dirty="0"/>
          </a:p>
          <a:p>
            <a:pPr marL="0" indent="0">
              <a:buNone/>
            </a:pPr>
            <a:endParaRPr lang="en-AU" sz="2800" dirty="0"/>
          </a:p>
          <a:p>
            <a:pPr marL="0" indent="0">
              <a:buNone/>
            </a:pPr>
            <a:endParaRPr lang="en-AU" dirty="0"/>
          </a:p>
          <a:p>
            <a:pPr marL="0" indent="0">
              <a:buNone/>
            </a:pPr>
            <a:endParaRPr lang="en-US" dirty="0" smtClean="0"/>
          </a:p>
        </p:txBody>
      </p:sp>
      <p:pic>
        <p:nvPicPr>
          <p:cNvPr id="7" name="Picture 6"/>
          <p:cNvPicPr>
            <a:picLocks noChangeAspect="1"/>
          </p:cNvPicPr>
          <p:nvPr/>
        </p:nvPicPr>
        <p:blipFill>
          <a:blip r:embed="rId5"/>
          <a:stretch>
            <a:fillRect/>
          </a:stretch>
        </p:blipFill>
        <p:spPr>
          <a:xfrm>
            <a:off x="3954754" y="1778649"/>
            <a:ext cx="3876675" cy="2800350"/>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8080457" y="1778649"/>
            <a:ext cx="3867150" cy="3990975"/>
          </a:xfrm>
          <a:prstGeom prst="rect">
            <a:avLst/>
          </a:prstGeom>
          <a:ln>
            <a:solidFill>
              <a:schemeClr val="accent1"/>
            </a:solidFill>
          </a:ln>
        </p:spPr>
      </p:pic>
      <p:sp>
        <p:nvSpPr>
          <p:cNvPr id="9" name="Rectangle 8"/>
          <p:cNvSpPr/>
          <p:nvPr/>
        </p:nvSpPr>
        <p:spPr>
          <a:xfrm>
            <a:off x="4680155" y="3451123"/>
            <a:ext cx="1212936" cy="216309"/>
          </a:xfrm>
          <a:prstGeom prst="rect">
            <a:avLst/>
          </a:prstGeom>
          <a:noFill/>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328554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6. Record client outcomes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308943" y="1681844"/>
            <a:ext cx="3018457" cy="4284618"/>
          </a:xfrm>
        </p:spPr>
        <p:txBody>
          <a:bodyPr/>
          <a:lstStyle/>
          <a:p>
            <a:pPr marL="0" indent="0">
              <a:buNone/>
            </a:pPr>
            <a:r>
              <a:rPr lang="en-US" sz="2000" dirty="0" smtClean="0"/>
              <a:t>Important: </a:t>
            </a:r>
            <a:endParaRPr lang="en-US" sz="2000" dirty="0"/>
          </a:p>
          <a:p>
            <a:r>
              <a:rPr lang="en-AU" sz="1800" dirty="0" smtClean="0"/>
              <a:t>SCOREs </a:t>
            </a:r>
            <a:r>
              <a:rPr lang="en-AU" sz="1800" dirty="0"/>
              <a:t>are only paired </a:t>
            </a:r>
            <a:r>
              <a:rPr lang="en-AU" sz="1800" dirty="0" smtClean="0"/>
              <a:t>when the following information matches:</a:t>
            </a:r>
            <a:endParaRPr lang="en-AU" sz="1800" dirty="0"/>
          </a:p>
          <a:p>
            <a:pPr lvl="1"/>
            <a:r>
              <a:rPr lang="en-AU" sz="1400" dirty="0" smtClean="0"/>
              <a:t>Client ID</a:t>
            </a:r>
          </a:p>
          <a:p>
            <a:pPr lvl="1"/>
            <a:r>
              <a:rPr lang="en-AU" sz="1400" dirty="0" smtClean="0"/>
              <a:t>Program Activity</a:t>
            </a:r>
          </a:p>
          <a:p>
            <a:pPr lvl="1"/>
            <a:r>
              <a:rPr lang="en-US" sz="1400" dirty="0" smtClean="0"/>
              <a:t>Service type</a:t>
            </a:r>
            <a:endParaRPr lang="en-AU" sz="1400" dirty="0"/>
          </a:p>
          <a:p>
            <a:pPr lvl="1"/>
            <a:r>
              <a:rPr lang="en-AU" sz="1400" dirty="0" smtClean="0"/>
              <a:t>Outcome </a:t>
            </a:r>
            <a:r>
              <a:rPr lang="en-AU" sz="1400" dirty="0"/>
              <a:t>Type (Circumstances or Goals)</a:t>
            </a:r>
          </a:p>
          <a:p>
            <a:pPr lvl="1"/>
            <a:r>
              <a:rPr lang="en-AU" sz="1400" dirty="0"/>
              <a:t>Outcome </a:t>
            </a:r>
            <a:r>
              <a:rPr lang="en-AU" sz="1400" dirty="0" smtClean="0"/>
              <a:t>Domain (e.g. Physical health)</a:t>
            </a:r>
            <a:endParaRPr lang="en-AU" sz="4400" dirty="0"/>
          </a:p>
          <a:p>
            <a:r>
              <a:rPr lang="en-US" sz="1800" dirty="0" smtClean="0"/>
              <a:t>Use the Client Outcomes report to see which clients need post-SCOREs</a:t>
            </a:r>
            <a:endParaRPr lang="en-AU" sz="1800" dirty="0" smtClean="0"/>
          </a:p>
        </p:txBody>
      </p:sp>
      <p:pic>
        <p:nvPicPr>
          <p:cNvPr id="10" name="Picture 9"/>
          <p:cNvPicPr>
            <a:picLocks noChangeAspect="1"/>
          </p:cNvPicPr>
          <p:nvPr/>
        </p:nvPicPr>
        <p:blipFill>
          <a:blip r:embed="rId3"/>
          <a:stretch>
            <a:fillRect/>
          </a:stretch>
        </p:blipFill>
        <p:spPr>
          <a:xfrm>
            <a:off x="3568700" y="2055215"/>
            <a:ext cx="8354458" cy="3911247"/>
          </a:xfrm>
          <a:prstGeom prst="rect">
            <a:avLst/>
          </a:prstGeom>
        </p:spPr>
      </p:pic>
      <p:sp>
        <p:nvSpPr>
          <p:cNvPr id="11" name="Rectangle 10"/>
          <p:cNvSpPr/>
          <p:nvPr/>
        </p:nvSpPr>
        <p:spPr>
          <a:xfrm>
            <a:off x="5622528" y="2303815"/>
            <a:ext cx="630238" cy="66676"/>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r>
              <a:rPr lang="en-US" sz="300" dirty="0" smtClean="0">
                <a:solidFill>
                  <a:schemeClr val="tx1"/>
                </a:solidFill>
              </a:rPr>
              <a:t>Service Provider X</a:t>
            </a:r>
            <a:endParaRPr lang="en-AU" sz="300" dirty="0">
              <a:solidFill>
                <a:schemeClr val="tx1"/>
              </a:solidFill>
            </a:endParaRPr>
          </a:p>
        </p:txBody>
      </p:sp>
      <p:sp>
        <p:nvSpPr>
          <p:cNvPr id="12" name="Rectangle 11"/>
          <p:cNvSpPr/>
          <p:nvPr/>
        </p:nvSpPr>
        <p:spPr>
          <a:xfrm>
            <a:off x="4380838" y="3824153"/>
            <a:ext cx="229262" cy="1446347"/>
          </a:xfrm>
          <a:prstGeom prst="rect">
            <a:avLst/>
          </a:prstGeom>
          <a:solidFill>
            <a:srgbClr val="BBBB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406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Resources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512618" y="1784862"/>
            <a:ext cx="5226445" cy="3909448"/>
          </a:xfrm>
        </p:spPr>
        <p:txBody>
          <a:bodyPr/>
          <a:lstStyle/>
          <a:p>
            <a:pPr marL="0" indent="0">
              <a:buNone/>
            </a:pPr>
            <a:r>
              <a:rPr lang="en-US" sz="2200" dirty="0" smtClean="0"/>
              <a:t>TEI </a:t>
            </a:r>
            <a:r>
              <a:rPr lang="en-US" sz="2200" dirty="0"/>
              <a:t>website</a:t>
            </a:r>
            <a:r>
              <a:rPr lang="en-US" sz="2200" dirty="0" smtClean="0"/>
              <a:t>: </a:t>
            </a:r>
          </a:p>
          <a:p>
            <a:r>
              <a:rPr lang="en-AU" sz="2200" dirty="0">
                <a:hlinkClick r:id="rId3"/>
              </a:rPr>
              <a:t>What is SCORE and how can I use it for the TEI Program</a:t>
            </a:r>
            <a:r>
              <a:rPr lang="en-AU" sz="2200" dirty="0" smtClean="0">
                <a:hlinkClick r:id="rId3"/>
              </a:rPr>
              <a:t>?</a:t>
            </a:r>
            <a:endParaRPr lang="en-AU" sz="2200" dirty="0" smtClean="0"/>
          </a:p>
          <a:p>
            <a:r>
              <a:rPr lang="en-US" sz="2200" dirty="0" smtClean="0">
                <a:hlinkClick r:id="rId4"/>
              </a:rPr>
              <a:t>TEI Guide to Developing Surveys</a:t>
            </a:r>
            <a:endParaRPr lang="en-US" sz="2200" dirty="0" smtClean="0"/>
          </a:p>
          <a:p>
            <a:r>
              <a:rPr lang="en-AU" sz="2200" dirty="0" smtClean="0">
                <a:hlinkClick r:id="rId5"/>
              </a:rPr>
              <a:t>TEI </a:t>
            </a:r>
            <a:r>
              <a:rPr lang="en-AU" sz="2200" dirty="0">
                <a:hlinkClick r:id="rId5"/>
              </a:rPr>
              <a:t>outcomes matrix </a:t>
            </a:r>
            <a:r>
              <a:rPr lang="en-AU" sz="2200" dirty="0" smtClean="0">
                <a:hlinkClick r:id="rId5"/>
              </a:rPr>
              <a:t>template</a:t>
            </a:r>
            <a:endParaRPr lang="en-AU" dirty="0"/>
          </a:p>
          <a:p>
            <a:pPr marL="0" indent="0">
              <a:buNone/>
            </a:pPr>
            <a:endParaRPr lang="en-US" dirty="0" smtClean="0"/>
          </a:p>
        </p:txBody>
      </p:sp>
      <p:sp>
        <p:nvSpPr>
          <p:cNvPr id="7" name="Content Placeholder 5"/>
          <p:cNvSpPr txBox="1">
            <a:spLocks/>
          </p:cNvSpPr>
          <p:nvPr/>
        </p:nvSpPr>
        <p:spPr bwMode="auto">
          <a:xfrm>
            <a:off x="5963652" y="1946278"/>
            <a:ext cx="5486400" cy="366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t>DSS Website:</a:t>
            </a:r>
          </a:p>
          <a:p>
            <a:r>
              <a:rPr lang="en-GB" sz="2200" u="sng" dirty="0" smtClean="0">
                <a:hlinkClick r:id="rId6"/>
              </a:rPr>
              <a:t>Data Exchange Protocols</a:t>
            </a:r>
            <a:endParaRPr lang="en-AU" sz="2200" dirty="0" smtClean="0"/>
          </a:p>
          <a:p>
            <a:r>
              <a:rPr lang="en-GB" sz="2200" u="sng" dirty="0" smtClean="0">
                <a:hlinkClick r:id="rId7"/>
              </a:rPr>
              <a:t>How to use SCORE with clients</a:t>
            </a:r>
            <a:endParaRPr lang="en-AU" sz="2200" dirty="0" smtClean="0"/>
          </a:p>
          <a:p>
            <a:r>
              <a:rPr lang="en-GB" sz="2200" u="sng" dirty="0" smtClean="0">
                <a:hlinkClick r:id="rId8"/>
              </a:rPr>
              <a:t>SCORE translation matrix</a:t>
            </a:r>
            <a:endParaRPr lang="en-GB" sz="2200" u="sng" dirty="0" smtClean="0"/>
          </a:p>
          <a:p>
            <a:r>
              <a:rPr lang="en-GB" sz="2200" u="sng" dirty="0" smtClean="0">
                <a:hlinkClick r:id="rId9"/>
              </a:rPr>
              <a:t>Add a SCORE assessment – Module</a:t>
            </a:r>
            <a:endParaRPr lang="en-AU" sz="2200" dirty="0" smtClean="0"/>
          </a:p>
          <a:p>
            <a:r>
              <a:rPr lang="en-GB" sz="2200" u="sng" dirty="0" smtClean="0">
                <a:hlinkClick r:id="rId10"/>
              </a:rPr>
              <a:t>Add a SCORE assessment – Task Card</a:t>
            </a:r>
            <a:endParaRPr lang="en-GB" sz="2200" u="sng" dirty="0" smtClean="0"/>
          </a:p>
          <a:p>
            <a:r>
              <a:rPr lang="en-GB" sz="2200" u="sng" dirty="0" smtClean="0">
                <a:hlinkClick r:id="rId11"/>
              </a:rPr>
              <a:t>View and edit a SCORE assessment – Task Care</a:t>
            </a:r>
            <a:endParaRPr lang="en-AU" sz="2200" dirty="0" smtClean="0"/>
          </a:p>
          <a:p>
            <a:pPr marL="0" indent="0">
              <a:buFont typeface="Arial" charset="0"/>
              <a:buNone/>
            </a:pPr>
            <a:endParaRPr lang="en-AU" dirty="0" smtClean="0"/>
          </a:p>
          <a:p>
            <a:pPr marL="0" indent="0">
              <a:buFont typeface="Arial" charset="0"/>
              <a:buNone/>
            </a:pPr>
            <a:endParaRPr lang="en-US" dirty="0" smtClean="0"/>
          </a:p>
        </p:txBody>
      </p:sp>
    </p:spTree>
    <p:extLst>
      <p:ext uri="{BB962C8B-B14F-4D97-AF65-F5344CB8AC3E}">
        <p14:creationId xmlns:p14="http://schemas.microsoft.com/office/powerpoint/2010/main" val="263514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client outcomes?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5295677" y="1799680"/>
            <a:ext cx="5787189" cy="4180859"/>
          </a:xfrm>
          <a:prstGeom prst="rect">
            <a:avLst/>
          </a:prstGeom>
        </p:spPr>
      </p:pic>
      <p:sp>
        <p:nvSpPr>
          <p:cNvPr id="7" name="TextBox 6"/>
          <p:cNvSpPr txBox="1"/>
          <p:nvPr/>
        </p:nvSpPr>
        <p:spPr>
          <a:xfrm>
            <a:off x="753979" y="1924059"/>
            <a:ext cx="3769895" cy="3932099"/>
          </a:xfrm>
          <a:prstGeom prst="roundRect">
            <a:avLst>
              <a:gd name="adj" fmla="val 7314"/>
            </a:avLst>
          </a:prstGeom>
          <a:solidFill>
            <a:schemeClr val="accent1">
              <a:lumMod val="20000"/>
              <a:lumOff val="80000"/>
            </a:schemeClr>
          </a:solidFill>
        </p:spPr>
        <p:txBody>
          <a:bodyPr wrap="square" rtlCol="0" anchor="ctr">
            <a:spAutoFit/>
          </a:bodyPr>
          <a:lstStyle/>
          <a:p>
            <a:pPr algn="ctr"/>
            <a:r>
              <a:rPr lang="en-US" sz="2000" dirty="0" smtClean="0">
                <a:latin typeface="Gotham" panose="02000504050000020004" pitchFamily="2" charset="0"/>
              </a:rPr>
              <a:t>Client outcomes are the changes your service or activities hope to achieve.</a:t>
            </a:r>
          </a:p>
          <a:p>
            <a:pPr algn="ctr"/>
            <a:endParaRPr lang="en-US" sz="2000" dirty="0" smtClean="0">
              <a:latin typeface="Gotham" panose="02000504050000020004" pitchFamily="2" charset="0"/>
            </a:endParaRPr>
          </a:p>
          <a:p>
            <a:pPr algn="ctr"/>
            <a:r>
              <a:rPr lang="en-US" sz="2000" dirty="0" smtClean="0">
                <a:latin typeface="Gotham" panose="02000504050000020004" pitchFamily="2" charset="0"/>
              </a:rPr>
              <a:t>They can be for individuals, groups, families or communities.</a:t>
            </a:r>
          </a:p>
          <a:p>
            <a:pPr algn="ctr"/>
            <a:endParaRPr lang="en-US" sz="2000" dirty="0" smtClean="0">
              <a:latin typeface="Gotham" panose="02000504050000020004" pitchFamily="2" charset="0"/>
            </a:endParaRPr>
          </a:p>
          <a:p>
            <a:pPr algn="ctr"/>
            <a:r>
              <a:rPr lang="en-US" sz="2000" dirty="0" smtClean="0">
                <a:latin typeface="Gotham" panose="02000504050000020004" pitchFamily="2" charset="0"/>
              </a:rPr>
              <a:t>They can be changes in knowledge, attitudes, values, skills and </a:t>
            </a:r>
            <a:r>
              <a:rPr lang="en-US" sz="2000" dirty="0" err="1" smtClean="0">
                <a:latin typeface="Gotham" panose="02000504050000020004" pitchFamily="2" charset="0"/>
              </a:rPr>
              <a:t>behaviours</a:t>
            </a:r>
            <a:r>
              <a:rPr lang="en-US" sz="1600" dirty="0" smtClean="0">
                <a:latin typeface="Gotham" panose="02000504050000020004" pitchFamily="2" charset="0"/>
              </a:rPr>
              <a:t>. </a:t>
            </a:r>
          </a:p>
        </p:txBody>
      </p:sp>
    </p:spTree>
    <p:extLst>
      <p:ext uri="{BB962C8B-B14F-4D97-AF65-F5344CB8AC3E}">
        <p14:creationId xmlns:p14="http://schemas.microsoft.com/office/powerpoint/2010/main" val="3995698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can I go for help?</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50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9" name="Table 8"/>
          <p:cNvGraphicFramePr>
            <a:graphicFrameLocks noGrp="1"/>
          </p:cNvGraphicFramePr>
          <p:nvPr>
            <p:extLst/>
          </p:nvPr>
        </p:nvGraphicFramePr>
        <p:xfrm>
          <a:off x="609600" y="1681856"/>
          <a:ext cx="10972800" cy="4384559"/>
        </p:xfrm>
        <a:graphic>
          <a:graphicData uri="http://schemas.openxmlformats.org/drawingml/2006/table">
            <a:tbl>
              <a:tblPr firstRow="1" firstCol="1" bandRow="1"/>
              <a:tblGrid>
                <a:gridCol w="5486400">
                  <a:extLst>
                    <a:ext uri="{9D8B030D-6E8A-4147-A177-3AD203B41FA5}">
                      <a16:colId xmlns:a16="http://schemas.microsoft.com/office/drawing/2014/main" val="3430548306"/>
                    </a:ext>
                  </a:extLst>
                </a:gridCol>
                <a:gridCol w="5486400">
                  <a:extLst>
                    <a:ext uri="{9D8B030D-6E8A-4147-A177-3AD203B41FA5}">
                      <a16:colId xmlns:a16="http://schemas.microsoft.com/office/drawing/2014/main" val="1662021127"/>
                    </a:ext>
                  </a:extLst>
                </a:gridCol>
              </a:tblGrid>
              <a:tr h="319857">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Type of Support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71876482"/>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3"/>
                        </a:rPr>
                        <a:t>DSS Data Exchange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for the Data Exchange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82302525"/>
                  </a:ext>
                </a:extLst>
              </a:tr>
              <a:tr h="1191353">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Calibri" panose="020F0502020204030204" pitchFamily="34" charset="0"/>
                        </a:rPr>
                        <a:t>DSS Helpline: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4"/>
                        </a:rPr>
                        <a:t>dssdataexchange.helpdesk@dss.gov.au</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Calibri" panose="020F0502020204030204" pitchFamily="34" charset="0"/>
                        </a:rPr>
                        <a:t>or </a:t>
                      </a: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5"/>
                        </a:rPr>
                        <a:t>1800 020 283</a:t>
                      </a:r>
                      <a:r>
                        <a:rPr lang="en-GB" sz="1600">
                          <a:effectLst/>
                          <a:latin typeface="Gotham" panose="02000504050000020004" pitchFamily="2" charset="0"/>
                          <a:ea typeface="Calibri" panose="020F0502020204030204" pitchFamily="34" charset="0"/>
                          <a:cs typeface="Calibri" panose="020F0502020204030204" pitchFamily="34" charset="0"/>
                        </a:rPr>
                        <a:t> (8.30am – 5.30pm Monday to Friday)</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Technical issues with the Data Exchange web platform</a:t>
                      </a:r>
                      <a:endParaRPr lang="en-AU" sz="160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(NB: not myGovID or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133418627"/>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6"/>
                        </a:rPr>
                        <a:t>TEI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tailored to the TEI program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18198220"/>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TEI Inbox:</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tei@facs.nsw.gov.au</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 specific questions which are unavailable in existing resources</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856847736"/>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myGovID and RAM support 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7"/>
                        </a:rPr>
                        <a:t>1300 287 539</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for issues with myGovID and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78047923"/>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myGovID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8"/>
                        </a:rPr>
                        <a:t>Need 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resources for myGovID</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670034360"/>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RAM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9"/>
                        </a:rPr>
                        <a:t>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dirty="0">
                          <a:effectLst/>
                          <a:latin typeface="Gotham" panose="02000504050000020004" pitchFamily="2" charset="0"/>
                          <a:ea typeface="Calibri" panose="020F0502020204030204" pitchFamily="34" charset="0"/>
                          <a:cs typeface="Arial" panose="020B0604020202020204" pitchFamily="34" charset="0"/>
                        </a:rPr>
                        <a:t>Support resources for RAM</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26519264"/>
                  </a:ext>
                </a:extLst>
              </a:tr>
            </a:tbl>
          </a:graphicData>
        </a:graphic>
      </p:graphicFrame>
    </p:spTree>
    <p:extLst>
      <p:ext uri="{BB962C8B-B14F-4D97-AF65-F5344CB8AC3E}">
        <p14:creationId xmlns:p14="http://schemas.microsoft.com/office/powerpoint/2010/main" val="2847801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0617"/>
            <a:ext cx="4507523" cy="4225132"/>
          </a:xfrm>
        </p:spPr>
        <p:txBody>
          <a:bodyPr/>
          <a:lstStyle/>
          <a:p>
            <a:pPr marL="0" indent="0">
              <a:buNone/>
            </a:pPr>
            <a:r>
              <a:rPr lang="en-US" sz="2000" dirty="0"/>
              <a:t>Measuring client outcomes can help us </a:t>
            </a:r>
            <a:r>
              <a:rPr lang="en-AU" sz="2000" dirty="0"/>
              <a:t>understand:</a:t>
            </a:r>
          </a:p>
          <a:p>
            <a:r>
              <a:rPr lang="en-AU" sz="2000" dirty="0"/>
              <a:t> the effectiveness of our services</a:t>
            </a:r>
          </a:p>
          <a:p>
            <a:r>
              <a:rPr lang="en-US" sz="2000" dirty="0"/>
              <a:t> if our clients are ‘better off’ after receiving a service</a:t>
            </a:r>
            <a:endParaRPr lang="en-AU" sz="2000" dirty="0"/>
          </a:p>
          <a:p>
            <a:pPr marL="0" indent="0">
              <a:buNone/>
            </a:pPr>
            <a:endParaRPr lang="en-AU" sz="2000" dirty="0"/>
          </a:p>
          <a:p>
            <a:pPr marL="0" indent="0">
              <a:buNone/>
            </a:pPr>
            <a:r>
              <a:rPr lang="en-AU" sz="2000" dirty="0"/>
              <a:t>We can use this information to:</a:t>
            </a:r>
          </a:p>
          <a:p>
            <a:r>
              <a:rPr lang="en-AU" sz="2000" dirty="0"/>
              <a:t> continuously improve the quality of our services.</a:t>
            </a:r>
          </a:p>
          <a:p>
            <a:r>
              <a:rPr lang="en-US" sz="2000" dirty="0"/>
              <a:t> evaluate our programs and build the evidence for ‘what works’ for our clients</a:t>
            </a:r>
            <a:endParaRPr lang="en-AU" sz="2000" dirty="0"/>
          </a:p>
          <a:p>
            <a:pPr marL="0" indent="0">
              <a:buNone/>
            </a:pPr>
            <a:endParaRPr lang="en-AU" dirty="0"/>
          </a:p>
        </p:txBody>
      </p:sp>
      <p:sp>
        <p:nvSpPr>
          <p:cNvPr id="3" name="Title 2"/>
          <p:cNvSpPr>
            <a:spLocks noGrp="1"/>
          </p:cNvSpPr>
          <p:nvPr>
            <p:ph type="title"/>
          </p:nvPr>
        </p:nvSpPr>
        <p:spPr/>
        <p:txBody>
          <a:bodyPr/>
          <a:lstStyle/>
          <a:p>
            <a:r>
              <a:rPr lang="en-US" dirty="0" smtClean="0"/>
              <a:t>Why is it important to measure outcomes?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5550877" y="1901033"/>
            <a:ext cx="6172200" cy="3924300"/>
          </a:xfrm>
          <a:prstGeom prst="rect">
            <a:avLst/>
          </a:prstGeom>
        </p:spPr>
      </p:pic>
    </p:spTree>
    <p:extLst>
      <p:ext uri="{BB962C8B-B14F-4D97-AF65-F5344CB8AC3E}">
        <p14:creationId xmlns:p14="http://schemas.microsoft.com/office/powerpoint/2010/main" val="182383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SCORE?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Content Placeholder 5"/>
          <p:cNvSpPr>
            <a:spLocks noGrp="1"/>
          </p:cNvSpPr>
          <p:nvPr>
            <p:ph idx="1"/>
          </p:nvPr>
        </p:nvSpPr>
        <p:spPr>
          <a:xfrm>
            <a:off x="609600" y="1600202"/>
            <a:ext cx="10972800" cy="4662053"/>
          </a:xfrm>
        </p:spPr>
        <p:txBody>
          <a:bodyPr/>
          <a:lstStyle/>
          <a:p>
            <a:pPr marL="0" indent="0">
              <a:buNone/>
            </a:pPr>
            <a:r>
              <a:rPr lang="en-AU" sz="2800" dirty="0"/>
              <a:t>SCORE stands for ‘Standard Client/Community Outcomes Reporting’.</a:t>
            </a:r>
          </a:p>
          <a:p>
            <a:pPr marL="0" indent="0">
              <a:buNone/>
            </a:pPr>
            <a:r>
              <a:rPr lang="en-US" sz="2800" dirty="0"/>
              <a:t>It is an outcomes reporting tool that enables us to report client outcomes and satisfaction.</a:t>
            </a:r>
            <a:endParaRPr lang="en-AU" sz="2800" dirty="0"/>
          </a:p>
          <a:p>
            <a:pPr marL="0" indent="0">
              <a:lnSpc>
                <a:spcPct val="150000"/>
              </a:lnSpc>
              <a:buNone/>
            </a:pPr>
            <a:r>
              <a:rPr lang="en-AU" sz="2800" dirty="0"/>
              <a:t>There are four types of SCORE:</a:t>
            </a:r>
          </a:p>
          <a:p>
            <a:pPr marL="342900" lvl="1" indent="0">
              <a:spcAft>
                <a:spcPts val="600"/>
              </a:spcAft>
              <a:buNone/>
            </a:pPr>
            <a:r>
              <a:rPr lang="en-AU" sz="2500" dirty="0"/>
              <a:t>Circumstances SCORE</a:t>
            </a:r>
          </a:p>
          <a:p>
            <a:pPr marL="342900" lvl="1" indent="0">
              <a:spcAft>
                <a:spcPts val="600"/>
              </a:spcAft>
              <a:buNone/>
            </a:pPr>
            <a:r>
              <a:rPr lang="en-AU" sz="2500" dirty="0"/>
              <a:t>Goals SCORE</a:t>
            </a:r>
          </a:p>
          <a:p>
            <a:pPr marL="342900" lvl="1" indent="0">
              <a:spcAft>
                <a:spcPts val="600"/>
              </a:spcAft>
              <a:buNone/>
            </a:pPr>
            <a:r>
              <a:rPr lang="en-AU" sz="2500" dirty="0"/>
              <a:t>Satisfaction SCORE</a:t>
            </a:r>
          </a:p>
          <a:p>
            <a:pPr marL="342900" lvl="1" indent="0">
              <a:spcAft>
                <a:spcPts val="600"/>
              </a:spcAft>
              <a:buNone/>
            </a:pPr>
            <a:r>
              <a:rPr lang="en-AU" sz="2500" dirty="0"/>
              <a:t>Community SCORE</a:t>
            </a:r>
          </a:p>
          <a:p>
            <a:pPr marL="0" indent="0">
              <a:buNone/>
            </a:pPr>
            <a:endParaRPr lang="en-AU" dirty="0"/>
          </a:p>
        </p:txBody>
      </p:sp>
      <p:cxnSp>
        <p:nvCxnSpPr>
          <p:cNvPr id="7" name="Straight Connector 6"/>
          <p:cNvCxnSpPr/>
          <p:nvPr/>
        </p:nvCxnSpPr>
        <p:spPr>
          <a:xfrm>
            <a:off x="4627418" y="4378036"/>
            <a:ext cx="12053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32764" y="4378036"/>
            <a:ext cx="0" cy="1177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627418" y="5555673"/>
            <a:ext cx="12053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32764" y="4904509"/>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156364" y="5999019"/>
            <a:ext cx="2743200" cy="13854"/>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010399" y="4640985"/>
            <a:ext cx="3691467" cy="461665"/>
          </a:xfrm>
          <a:prstGeom prst="rect">
            <a:avLst/>
          </a:prstGeom>
          <a:noFill/>
        </p:spPr>
        <p:txBody>
          <a:bodyPr wrap="square" rtlCol="0">
            <a:spAutoFit/>
          </a:bodyPr>
          <a:lstStyle/>
          <a:p>
            <a:r>
              <a:rPr lang="en-US" sz="2400" dirty="0" smtClean="0"/>
              <a:t>Used for individual clients</a:t>
            </a:r>
            <a:endParaRPr lang="en-AU" sz="2400" dirty="0"/>
          </a:p>
        </p:txBody>
      </p:sp>
      <p:sp>
        <p:nvSpPr>
          <p:cNvPr id="20" name="TextBox 19"/>
          <p:cNvSpPr txBox="1"/>
          <p:nvPr/>
        </p:nvSpPr>
        <p:spPr>
          <a:xfrm>
            <a:off x="6951135" y="5731882"/>
            <a:ext cx="4631265" cy="461665"/>
          </a:xfrm>
          <a:prstGeom prst="rect">
            <a:avLst/>
          </a:prstGeom>
          <a:noFill/>
        </p:spPr>
        <p:txBody>
          <a:bodyPr wrap="square" rtlCol="0">
            <a:spAutoFit/>
          </a:bodyPr>
          <a:lstStyle/>
          <a:p>
            <a:r>
              <a:rPr lang="en-US" sz="2400" dirty="0" smtClean="0"/>
              <a:t>Used for groups or communities</a:t>
            </a:r>
            <a:endParaRPr lang="en-AU" sz="2400" dirty="0"/>
          </a:p>
        </p:txBody>
      </p:sp>
    </p:spTree>
    <p:extLst>
      <p:ext uri="{BB962C8B-B14F-4D97-AF65-F5344CB8AC3E}">
        <p14:creationId xmlns:p14="http://schemas.microsoft.com/office/powerpoint/2010/main" val="307188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outcomes for individual clients vs. unidentified groups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548938084"/>
              </p:ext>
            </p:extLst>
          </p:nvPr>
        </p:nvGraphicFramePr>
        <p:xfrm>
          <a:off x="872836" y="1544140"/>
          <a:ext cx="10446327" cy="5013682"/>
        </p:xfrm>
        <a:graphic>
          <a:graphicData uri="http://schemas.openxmlformats.org/drawingml/2006/table">
            <a:tbl>
              <a:tblPr firstRow="1" firstCol="1" bandRow="1">
                <a:tableStyleId>{3B4B98B0-60AC-42C2-AFA5-B58CD77FA1E5}</a:tableStyleId>
              </a:tblPr>
              <a:tblGrid>
                <a:gridCol w="5222584">
                  <a:extLst>
                    <a:ext uri="{9D8B030D-6E8A-4147-A177-3AD203B41FA5}">
                      <a16:colId xmlns:a16="http://schemas.microsoft.com/office/drawing/2014/main" val="609896127"/>
                    </a:ext>
                  </a:extLst>
                </a:gridCol>
                <a:gridCol w="5223743">
                  <a:extLst>
                    <a:ext uri="{9D8B030D-6E8A-4147-A177-3AD203B41FA5}">
                      <a16:colId xmlns:a16="http://schemas.microsoft.com/office/drawing/2014/main" val="3155949636"/>
                    </a:ext>
                  </a:extLst>
                </a:gridCol>
              </a:tblGrid>
              <a:tr h="483631">
                <a:tc>
                  <a:txBody>
                    <a:bodyPr/>
                    <a:lstStyle/>
                    <a:p>
                      <a:pPr algn="ctr">
                        <a:lnSpc>
                          <a:spcPct val="115000"/>
                        </a:lnSpc>
                        <a:spcAft>
                          <a:spcPts val="0"/>
                        </a:spcAft>
                      </a:pPr>
                      <a:r>
                        <a:rPr lang="en-GB" sz="1600" b="1" dirty="0">
                          <a:effectLst/>
                          <a:latin typeface="+mn-lt"/>
                        </a:rPr>
                        <a:t>Individual clients</a:t>
                      </a:r>
                      <a:endParaRPr lang="en-AU" sz="16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b="1" dirty="0">
                          <a:effectLst/>
                          <a:latin typeface="+mn-lt"/>
                        </a:rPr>
                        <a:t>Unidentified group clients</a:t>
                      </a:r>
                      <a:endParaRPr lang="en-AU" sz="16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98151"/>
                  </a:ext>
                </a:extLst>
              </a:tr>
              <a:tr h="2237743">
                <a:tc>
                  <a:txBody>
                    <a:bodyPr/>
                    <a:lstStyle/>
                    <a:p>
                      <a:pPr marL="285750" indent="-285750">
                        <a:lnSpc>
                          <a:spcPct val="115000"/>
                        </a:lnSpc>
                        <a:spcAft>
                          <a:spcPts val="0"/>
                        </a:spcAft>
                        <a:buFont typeface="Arial" panose="020B0604020202020204" pitchFamily="34" charset="0"/>
                        <a:buChar char="•"/>
                      </a:pPr>
                      <a:r>
                        <a:rPr lang="en-US" sz="1600" b="0" baseline="0" dirty="0" smtClean="0">
                          <a:effectLst/>
                          <a:latin typeface="+mn-lt"/>
                          <a:ea typeface="Calibri" panose="020F0502020204030204" pitchFamily="34" charset="0"/>
                          <a:cs typeface="Arial" panose="020B0604020202020204" pitchFamily="34" charset="0"/>
                        </a:rPr>
                        <a:t>Individual people who receives a service you deliver that is expected to lead to a measurable outcome.</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dirty="0" smtClean="0">
                          <a:effectLst/>
                          <a:latin typeface="+mn-lt"/>
                          <a:ea typeface="Calibri" panose="020F0502020204030204" pitchFamily="34" charset="0"/>
                          <a:cs typeface="Arial" panose="020B0604020202020204" pitchFamily="34" charset="0"/>
                        </a:rPr>
                        <a:t>An individual person who has a client record in the Data Exchange.</a:t>
                      </a:r>
                      <a:endParaRPr lang="en-US" sz="1600" b="0" baseline="0" dirty="0" smtClean="0">
                        <a:effectLst/>
                        <a:latin typeface="+mn-lt"/>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US" sz="1600" b="0" baseline="0" dirty="0" smtClean="0">
                          <a:effectLst/>
                          <a:latin typeface="+mn-lt"/>
                          <a:ea typeface="Calibri" panose="020F0502020204030204" pitchFamily="34" charset="0"/>
                          <a:cs typeface="Arial" panose="020B0604020202020204" pitchFamily="34" charset="0"/>
                        </a:rPr>
                        <a:t>Some example</a:t>
                      </a:r>
                      <a:r>
                        <a:rPr lang="en-AU" sz="1600" b="0" baseline="0" dirty="0" smtClean="0">
                          <a:effectLst/>
                          <a:latin typeface="+mn-lt"/>
                          <a:ea typeface="Calibri" panose="020F0502020204030204" pitchFamily="34" charset="0"/>
                          <a:cs typeface="Arial" panose="020B0604020202020204" pitchFamily="34" charset="0"/>
                        </a:rPr>
                        <a:t>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Playgroups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Counselling</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Parenting programs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Home visits/Case management</a:t>
                      </a:r>
                    </a:p>
                    <a:p>
                      <a:pPr marL="576000" indent="-285750">
                        <a:lnSpc>
                          <a:spcPct val="115000"/>
                        </a:lnSpc>
                        <a:spcAft>
                          <a:spcPts val="0"/>
                        </a:spcAft>
                        <a:buFont typeface="Courier New" panose="02070309020205020404" pitchFamily="49" charset="0"/>
                        <a:buChar char="o"/>
                      </a:pPr>
                      <a:r>
                        <a:rPr lang="en-US" sz="1600" b="0" baseline="0" dirty="0" err="1" smtClean="0">
                          <a:effectLst/>
                          <a:latin typeface="+mn-lt"/>
                          <a:ea typeface="Calibri" panose="020F0502020204030204" pitchFamily="34" charset="0"/>
                          <a:cs typeface="Arial" panose="020B0604020202020204" pitchFamily="34" charset="0"/>
                        </a:rPr>
                        <a:t>Mens</a:t>
                      </a:r>
                      <a:r>
                        <a:rPr lang="en-US" sz="1600" b="0" baseline="0" dirty="0" smtClean="0">
                          <a:effectLst/>
                          <a:latin typeface="+mn-lt"/>
                          <a:ea typeface="Calibri" panose="020F0502020204030204" pitchFamily="34" charset="0"/>
                          <a:cs typeface="Arial" panose="020B0604020202020204" pitchFamily="34" charset="0"/>
                        </a:rPr>
                        <a:t>/</a:t>
                      </a:r>
                      <a:r>
                        <a:rPr lang="en-US" sz="1600" b="0" baseline="0" dirty="0" err="1" smtClean="0">
                          <a:effectLst/>
                          <a:latin typeface="+mn-lt"/>
                          <a:ea typeface="Calibri" panose="020F0502020204030204" pitchFamily="34" charset="0"/>
                          <a:cs typeface="Arial" panose="020B0604020202020204" pitchFamily="34" charset="0"/>
                        </a:rPr>
                        <a:t>Womens</a:t>
                      </a:r>
                      <a:r>
                        <a:rPr lang="en-US" sz="1600" b="0" baseline="0" dirty="0" smtClean="0">
                          <a:effectLst/>
                          <a:latin typeface="+mn-lt"/>
                          <a:ea typeface="Calibri" panose="020F0502020204030204" pitchFamily="34" charset="0"/>
                          <a:cs typeface="Arial" panose="020B0604020202020204" pitchFamily="34" charset="0"/>
                        </a:rPr>
                        <a:t>/Youth/Parenting groups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School program</a:t>
                      </a:r>
                    </a:p>
                  </a:txBody>
                  <a:tcPr marL="68580" marR="68580" marT="0" marB="0"/>
                </a:tc>
                <a:tc>
                  <a:txBody>
                    <a:bodyPr/>
                    <a:lstStyle/>
                    <a:p>
                      <a:pPr marL="285750" indent="-285750">
                        <a:lnSpc>
                          <a:spcPct val="115000"/>
                        </a:lnSpc>
                        <a:spcAft>
                          <a:spcPts val="0"/>
                        </a:spcAft>
                        <a:buFont typeface="Arial" panose="020B0604020202020204" pitchFamily="34" charset="0"/>
                        <a:buChar char="•"/>
                      </a:pPr>
                      <a:r>
                        <a:rPr lang="en-US" sz="1600" b="0" dirty="0" smtClean="0">
                          <a:effectLst/>
                          <a:latin typeface="+mn-lt"/>
                        </a:rPr>
                        <a:t>A group of people who receive a service and no identifying information has</a:t>
                      </a:r>
                      <a:r>
                        <a:rPr lang="en-US" sz="1600" b="0" baseline="0" dirty="0" smtClean="0">
                          <a:effectLst/>
                          <a:latin typeface="+mn-lt"/>
                        </a:rPr>
                        <a:t> been collected from them.</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dirty="0" smtClean="0">
                          <a:effectLst/>
                          <a:latin typeface="+mn-lt"/>
                        </a:rPr>
                        <a:t>Unidentified groups</a:t>
                      </a:r>
                      <a:r>
                        <a:rPr lang="en-US" sz="1600" b="0" baseline="0" dirty="0" smtClean="0">
                          <a:effectLst/>
                          <a:latin typeface="+mn-lt"/>
                        </a:rPr>
                        <a:t> are recorded if it is not practical or possible to collect individual client information</a:t>
                      </a:r>
                      <a:r>
                        <a:rPr lang="en-GB" sz="1600" b="0" dirty="0" smtClean="0">
                          <a:effectLst/>
                          <a:latin typeface="+mn-lt"/>
                        </a:rPr>
                        <a:t>.</a:t>
                      </a:r>
                    </a:p>
                    <a:p>
                      <a:pPr marL="285750" indent="-285750">
                        <a:lnSpc>
                          <a:spcPct val="115000"/>
                        </a:lnSpc>
                        <a:spcAft>
                          <a:spcPts val="0"/>
                        </a:spcAft>
                        <a:buFont typeface="Arial" panose="020B0604020202020204" pitchFamily="34" charset="0"/>
                        <a:buChar char="•"/>
                      </a:pPr>
                      <a:r>
                        <a:rPr lang="en-GB" sz="1600" b="0" dirty="0" smtClean="0">
                          <a:effectLst/>
                          <a:latin typeface="+mn-lt"/>
                          <a:ea typeface="Calibri" panose="020F0502020204030204" pitchFamily="34" charset="0"/>
                          <a:cs typeface="Arial" panose="020B0604020202020204" pitchFamily="34" charset="0"/>
                        </a:rPr>
                        <a:t>Some examples:</a:t>
                      </a:r>
                    </a:p>
                    <a:p>
                      <a:pPr marL="576000" indent="-285750">
                        <a:lnSpc>
                          <a:spcPct val="115000"/>
                        </a:lnSpc>
                        <a:spcAft>
                          <a:spcPts val="0"/>
                        </a:spcAft>
                        <a:buFont typeface="Courier New" panose="02070309020205020404" pitchFamily="49" charset="0"/>
                        <a:buChar char="o"/>
                      </a:pPr>
                      <a:r>
                        <a:rPr lang="en-GB" sz="1600" b="0" dirty="0" smtClean="0">
                          <a:effectLst/>
                          <a:latin typeface="+mn-lt"/>
                          <a:ea typeface="Calibri" panose="020F0502020204030204" pitchFamily="34" charset="0"/>
                          <a:cs typeface="Arial" panose="020B0604020202020204" pitchFamily="34" charset="0"/>
                        </a:rPr>
                        <a:t>A</a:t>
                      </a:r>
                      <a:r>
                        <a:rPr lang="en-GB" sz="1600" b="0" baseline="0" dirty="0" smtClean="0">
                          <a:effectLst/>
                          <a:latin typeface="+mn-lt"/>
                          <a:ea typeface="Calibri" panose="020F0502020204030204" pitchFamily="34" charset="0"/>
                          <a:cs typeface="Arial" panose="020B0604020202020204" pitchFamily="34" charset="0"/>
                        </a:rPr>
                        <a:t> community event</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A one-off information session</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Interagency meeting</a:t>
                      </a:r>
                    </a:p>
                  </a:txBody>
                  <a:tcPr marL="68580" marR="68580" marT="0" marB="0"/>
                </a:tc>
                <a:extLst>
                  <a:ext uri="{0D108BD9-81ED-4DB2-BD59-A6C34878D82A}">
                    <a16:rowId xmlns:a16="http://schemas.microsoft.com/office/drawing/2014/main" val="2650135896"/>
                  </a:ext>
                </a:extLst>
              </a:tr>
              <a:tr h="1445475">
                <a:tc>
                  <a:txBody>
                    <a:bodyPr/>
                    <a:lstStyle/>
                    <a:p>
                      <a:pPr marL="290250" indent="0">
                        <a:lnSpc>
                          <a:spcPct val="115000"/>
                        </a:lnSpc>
                        <a:spcAft>
                          <a:spcPts val="0"/>
                        </a:spcAft>
                        <a:buFont typeface="Courier New" panose="02070309020205020404" pitchFamily="49" charset="0"/>
                        <a:buNone/>
                      </a:pPr>
                      <a:endParaRPr lang="en-US" sz="1600" b="0" baseline="0" dirty="0" smtClean="0">
                        <a:effectLst/>
                        <a:latin typeface="+mn-lt"/>
                        <a:ea typeface="Calibri" panose="020F0502020204030204" pitchFamily="34" charset="0"/>
                        <a:cs typeface="Arial" panose="020B0604020202020204" pitchFamily="34" charset="0"/>
                      </a:endParaRPr>
                    </a:p>
                    <a:p>
                      <a:pPr marL="290250" indent="0">
                        <a:lnSpc>
                          <a:spcPct val="115000"/>
                        </a:lnSpc>
                        <a:spcAft>
                          <a:spcPts val="0"/>
                        </a:spcAft>
                        <a:buFont typeface="Courier New" panose="02070309020205020404" pitchFamily="49" charset="0"/>
                        <a:buNone/>
                      </a:pPr>
                      <a:r>
                        <a:rPr lang="en-US" sz="1600" b="1" baseline="0" dirty="0" smtClean="0">
                          <a:effectLst/>
                          <a:latin typeface="+mn-lt"/>
                          <a:ea typeface="Calibri" panose="020F0502020204030204" pitchFamily="34" charset="0"/>
                          <a:cs typeface="Arial" panose="020B0604020202020204" pitchFamily="34" charset="0"/>
                        </a:rPr>
                        <a:t>What SCORE should you use?</a:t>
                      </a:r>
                    </a:p>
                    <a:p>
                      <a:pPr marL="290250" indent="0">
                        <a:lnSpc>
                          <a:spcPct val="115000"/>
                        </a:lnSpc>
                        <a:spcAft>
                          <a:spcPts val="0"/>
                        </a:spcAft>
                        <a:buFont typeface="Courier New" panose="02070309020205020404" pitchFamily="49" charset="0"/>
                        <a:buNone/>
                      </a:pPr>
                      <a:r>
                        <a:rPr lang="en-US" sz="1600" b="0" baseline="0" dirty="0" smtClean="0">
                          <a:effectLst/>
                          <a:latin typeface="+mn-lt"/>
                          <a:ea typeface="Calibri" panose="020F0502020204030204" pitchFamily="34" charset="0"/>
                          <a:cs typeface="Arial" panose="020B0604020202020204" pitchFamily="34" charset="0"/>
                        </a:rPr>
                        <a:t>Circumstances SCORE</a:t>
                      </a:r>
                    </a:p>
                    <a:p>
                      <a:pPr marL="290250" indent="0">
                        <a:lnSpc>
                          <a:spcPct val="115000"/>
                        </a:lnSpc>
                        <a:spcAft>
                          <a:spcPts val="0"/>
                        </a:spcAft>
                        <a:buFont typeface="Courier New" panose="02070309020205020404" pitchFamily="49" charset="0"/>
                        <a:buNone/>
                      </a:pPr>
                      <a:r>
                        <a:rPr lang="en-US" sz="1600" b="0" baseline="0" dirty="0" smtClean="0">
                          <a:effectLst/>
                          <a:latin typeface="+mn-lt"/>
                          <a:ea typeface="Calibri" panose="020F0502020204030204" pitchFamily="34" charset="0"/>
                          <a:cs typeface="Arial" panose="020B0604020202020204" pitchFamily="34" charset="0"/>
                        </a:rPr>
                        <a:t>Goals SCORE</a:t>
                      </a:r>
                    </a:p>
                    <a:p>
                      <a:pPr marL="290250" indent="0">
                        <a:lnSpc>
                          <a:spcPct val="115000"/>
                        </a:lnSpc>
                        <a:spcAft>
                          <a:spcPts val="0"/>
                        </a:spcAft>
                        <a:buFont typeface="Courier New" panose="02070309020205020404" pitchFamily="49" charset="0"/>
                        <a:buNone/>
                      </a:pPr>
                      <a:r>
                        <a:rPr lang="en-US" sz="1600" b="0" baseline="0" dirty="0" smtClean="0">
                          <a:effectLst/>
                          <a:latin typeface="+mn-lt"/>
                          <a:ea typeface="Calibri" panose="020F0502020204030204" pitchFamily="34" charset="0"/>
                          <a:cs typeface="Arial" panose="020B0604020202020204" pitchFamily="34" charset="0"/>
                        </a:rPr>
                        <a:t>Satisfaction SCORE</a:t>
                      </a:r>
                    </a:p>
                  </a:txBody>
                  <a:tcPr marL="68580" marR="68580" marT="0" marB="0"/>
                </a:tc>
                <a:tc>
                  <a:txBody>
                    <a:bodyPr/>
                    <a:lstStyle/>
                    <a:p>
                      <a:pPr marL="290250" indent="0">
                        <a:lnSpc>
                          <a:spcPct val="115000"/>
                        </a:lnSpc>
                        <a:spcAft>
                          <a:spcPts val="0"/>
                        </a:spcAft>
                        <a:buFont typeface="Courier New" panose="02070309020205020404" pitchFamily="49" charset="0"/>
                        <a:buNone/>
                      </a:pPr>
                      <a:endParaRPr lang="en-GB" sz="1600" b="0" baseline="0" dirty="0" smtClean="0">
                        <a:effectLst/>
                        <a:latin typeface="+mn-lt"/>
                        <a:ea typeface="Calibri" panose="020F0502020204030204" pitchFamily="34" charset="0"/>
                        <a:cs typeface="Arial" panose="020B0604020202020204" pitchFamily="34" charset="0"/>
                      </a:endParaRPr>
                    </a:p>
                    <a:p>
                      <a:pPr marL="290250" indent="0">
                        <a:lnSpc>
                          <a:spcPct val="115000"/>
                        </a:lnSpc>
                        <a:spcAft>
                          <a:spcPts val="0"/>
                        </a:spcAft>
                        <a:buFont typeface="Courier New" panose="02070309020205020404" pitchFamily="49" charset="0"/>
                        <a:buNone/>
                      </a:pPr>
                      <a:r>
                        <a:rPr lang="en-GB" sz="1600" b="1" baseline="0" dirty="0" smtClean="0">
                          <a:effectLst/>
                          <a:latin typeface="+mn-lt"/>
                          <a:ea typeface="Calibri" panose="020F0502020204030204" pitchFamily="34" charset="0"/>
                          <a:cs typeface="Arial" panose="020B0604020202020204" pitchFamily="34" charset="0"/>
                        </a:rPr>
                        <a:t>What SCORE should you use?</a:t>
                      </a:r>
                    </a:p>
                    <a:p>
                      <a:pPr marL="290250" indent="0">
                        <a:lnSpc>
                          <a:spcPct val="115000"/>
                        </a:lnSpc>
                        <a:spcAft>
                          <a:spcPts val="0"/>
                        </a:spcAft>
                        <a:buFont typeface="Courier New" panose="02070309020205020404" pitchFamily="49" charset="0"/>
                        <a:buNone/>
                      </a:pPr>
                      <a:r>
                        <a:rPr lang="en-GB" sz="1600" b="0" baseline="0" dirty="0" smtClean="0">
                          <a:effectLst/>
                          <a:latin typeface="+mn-lt"/>
                          <a:ea typeface="Calibri" panose="020F0502020204030204" pitchFamily="34" charset="0"/>
                          <a:cs typeface="Arial" panose="020B0604020202020204" pitchFamily="34" charset="0"/>
                        </a:rPr>
                        <a:t>Community SCORE</a:t>
                      </a:r>
                    </a:p>
                  </a:txBody>
                  <a:tcPr marL="68580" marR="68580" marT="0" marB="0"/>
                </a:tc>
                <a:extLst>
                  <a:ext uri="{0D108BD9-81ED-4DB2-BD59-A6C34878D82A}">
                    <a16:rowId xmlns:a16="http://schemas.microsoft.com/office/drawing/2014/main" val="4148589836"/>
                  </a:ext>
                </a:extLst>
              </a:tr>
            </a:tbl>
          </a:graphicData>
        </a:graphic>
      </p:graphicFrame>
    </p:spTree>
    <p:extLst>
      <p:ext uri="{BB962C8B-B14F-4D97-AF65-F5344CB8AC3E}">
        <p14:creationId xmlns:p14="http://schemas.microsoft.com/office/powerpoint/2010/main" val="3423810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89" y="6063916"/>
            <a:ext cx="2422358" cy="7940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 name="Title 2"/>
          <p:cNvSpPr>
            <a:spLocks noGrp="1"/>
          </p:cNvSpPr>
          <p:nvPr>
            <p:ph type="title"/>
          </p:nvPr>
        </p:nvSpPr>
        <p:spPr/>
        <p:txBody>
          <a:bodyPr/>
          <a:lstStyle/>
          <a:p>
            <a:r>
              <a:rPr lang="en-US" dirty="0" smtClean="0"/>
              <a:t>Reporting outcomes for individual clients vs. unidentified groups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548938084"/>
              </p:ext>
            </p:extLst>
          </p:nvPr>
        </p:nvGraphicFramePr>
        <p:xfrm>
          <a:off x="872836" y="1544140"/>
          <a:ext cx="10446327" cy="5013682"/>
        </p:xfrm>
        <a:graphic>
          <a:graphicData uri="http://schemas.openxmlformats.org/drawingml/2006/table">
            <a:tbl>
              <a:tblPr firstRow="1" firstCol="1" bandRow="1">
                <a:tableStyleId>{3B4B98B0-60AC-42C2-AFA5-B58CD77FA1E5}</a:tableStyleId>
              </a:tblPr>
              <a:tblGrid>
                <a:gridCol w="5222584">
                  <a:extLst>
                    <a:ext uri="{9D8B030D-6E8A-4147-A177-3AD203B41FA5}">
                      <a16:colId xmlns:a16="http://schemas.microsoft.com/office/drawing/2014/main" val="609896127"/>
                    </a:ext>
                  </a:extLst>
                </a:gridCol>
                <a:gridCol w="5223743">
                  <a:extLst>
                    <a:ext uri="{9D8B030D-6E8A-4147-A177-3AD203B41FA5}">
                      <a16:colId xmlns:a16="http://schemas.microsoft.com/office/drawing/2014/main" val="3155949636"/>
                    </a:ext>
                  </a:extLst>
                </a:gridCol>
              </a:tblGrid>
              <a:tr h="483631">
                <a:tc>
                  <a:txBody>
                    <a:bodyPr/>
                    <a:lstStyle/>
                    <a:p>
                      <a:pPr algn="ctr">
                        <a:lnSpc>
                          <a:spcPct val="115000"/>
                        </a:lnSpc>
                        <a:spcAft>
                          <a:spcPts val="0"/>
                        </a:spcAft>
                      </a:pPr>
                      <a:r>
                        <a:rPr lang="en-GB" sz="1600" b="1" dirty="0">
                          <a:effectLst/>
                          <a:latin typeface="+mn-lt"/>
                        </a:rPr>
                        <a:t>Individual clients</a:t>
                      </a:r>
                      <a:endParaRPr lang="en-AU" sz="16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b="1" dirty="0">
                          <a:effectLst/>
                          <a:latin typeface="+mn-lt"/>
                        </a:rPr>
                        <a:t>Unidentified group clients</a:t>
                      </a:r>
                      <a:endParaRPr lang="en-AU" sz="16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98151"/>
                  </a:ext>
                </a:extLst>
              </a:tr>
              <a:tr h="2237743">
                <a:tc>
                  <a:txBody>
                    <a:bodyPr/>
                    <a:lstStyle/>
                    <a:p>
                      <a:pPr marL="285750" indent="-285750">
                        <a:lnSpc>
                          <a:spcPct val="115000"/>
                        </a:lnSpc>
                        <a:spcAft>
                          <a:spcPts val="0"/>
                        </a:spcAft>
                        <a:buFont typeface="Arial" panose="020B0604020202020204" pitchFamily="34" charset="0"/>
                        <a:buChar char="•"/>
                      </a:pPr>
                      <a:r>
                        <a:rPr lang="en-US" sz="1600" b="0" baseline="0" dirty="0" smtClean="0">
                          <a:effectLst/>
                          <a:latin typeface="+mn-lt"/>
                          <a:ea typeface="Calibri" panose="020F0502020204030204" pitchFamily="34" charset="0"/>
                          <a:cs typeface="Arial" panose="020B0604020202020204" pitchFamily="34" charset="0"/>
                        </a:rPr>
                        <a:t>Individual people who receives a service you deliver that is expected to lead to a measurable outcome.</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dirty="0" smtClean="0">
                          <a:effectLst/>
                          <a:latin typeface="+mn-lt"/>
                          <a:ea typeface="Calibri" panose="020F0502020204030204" pitchFamily="34" charset="0"/>
                          <a:cs typeface="Arial" panose="020B0604020202020204" pitchFamily="34" charset="0"/>
                        </a:rPr>
                        <a:t>An individual person who has a client record in the Data Exchange.</a:t>
                      </a:r>
                      <a:endParaRPr lang="en-US" sz="1600" b="0" baseline="0" dirty="0" smtClean="0">
                        <a:effectLst/>
                        <a:latin typeface="+mn-lt"/>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US" sz="1600" b="0" baseline="0" dirty="0" smtClean="0">
                          <a:effectLst/>
                          <a:latin typeface="+mn-lt"/>
                          <a:ea typeface="Calibri" panose="020F0502020204030204" pitchFamily="34" charset="0"/>
                          <a:cs typeface="Arial" panose="020B0604020202020204" pitchFamily="34" charset="0"/>
                        </a:rPr>
                        <a:t>Some example</a:t>
                      </a:r>
                      <a:r>
                        <a:rPr lang="en-AU" sz="1600" b="0" baseline="0" dirty="0" smtClean="0">
                          <a:effectLst/>
                          <a:latin typeface="+mn-lt"/>
                          <a:ea typeface="Calibri" panose="020F0502020204030204" pitchFamily="34" charset="0"/>
                          <a:cs typeface="Arial" panose="020B0604020202020204" pitchFamily="34" charset="0"/>
                        </a:rPr>
                        <a:t>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Playgroups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Counselling</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Parenting programs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Home visits/Case management</a:t>
                      </a:r>
                    </a:p>
                    <a:p>
                      <a:pPr marL="576000" indent="-285750">
                        <a:lnSpc>
                          <a:spcPct val="115000"/>
                        </a:lnSpc>
                        <a:spcAft>
                          <a:spcPts val="0"/>
                        </a:spcAft>
                        <a:buFont typeface="Courier New" panose="02070309020205020404" pitchFamily="49" charset="0"/>
                        <a:buChar char="o"/>
                      </a:pPr>
                      <a:r>
                        <a:rPr lang="en-US" sz="1600" b="0" baseline="0" dirty="0" err="1" smtClean="0">
                          <a:effectLst/>
                          <a:latin typeface="+mn-lt"/>
                          <a:ea typeface="Calibri" panose="020F0502020204030204" pitchFamily="34" charset="0"/>
                          <a:cs typeface="Arial" panose="020B0604020202020204" pitchFamily="34" charset="0"/>
                        </a:rPr>
                        <a:t>Mens</a:t>
                      </a:r>
                      <a:r>
                        <a:rPr lang="en-US" sz="1600" b="0" baseline="0" dirty="0" smtClean="0">
                          <a:effectLst/>
                          <a:latin typeface="+mn-lt"/>
                          <a:ea typeface="Calibri" panose="020F0502020204030204" pitchFamily="34" charset="0"/>
                          <a:cs typeface="Arial" panose="020B0604020202020204" pitchFamily="34" charset="0"/>
                        </a:rPr>
                        <a:t>/</a:t>
                      </a:r>
                      <a:r>
                        <a:rPr lang="en-US" sz="1600" b="0" baseline="0" dirty="0" err="1" smtClean="0">
                          <a:effectLst/>
                          <a:latin typeface="+mn-lt"/>
                          <a:ea typeface="Calibri" panose="020F0502020204030204" pitchFamily="34" charset="0"/>
                          <a:cs typeface="Arial" panose="020B0604020202020204" pitchFamily="34" charset="0"/>
                        </a:rPr>
                        <a:t>Womens</a:t>
                      </a:r>
                      <a:r>
                        <a:rPr lang="en-US" sz="1600" b="0" baseline="0" dirty="0" smtClean="0">
                          <a:effectLst/>
                          <a:latin typeface="+mn-lt"/>
                          <a:ea typeface="Calibri" panose="020F0502020204030204" pitchFamily="34" charset="0"/>
                          <a:cs typeface="Arial" panose="020B0604020202020204" pitchFamily="34" charset="0"/>
                        </a:rPr>
                        <a:t>/Youth/Parenting groups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School program</a:t>
                      </a:r>
                    </a:p>
                  </a:txBody>
                  <a:tcPr marL="68580" marR="68580" marT="0" marB="0"/>
                </a:tc>
                <a:tc>
                  <a:txBody>
                    <a:bodyPr/>
                    <a:lstStyle/>
                    <a:p>
                      <a:pPr marL="285750" indent="-285750">
                        <a:lnSpc>
                          <a:spcPct val="115000"/>
                        </a:lnSpc>
                        <a:spcAft>
                          <a:spcPts val="0"/>
                        </a:spcAft>
                        <a:buFont typeface="Arial" panose="020B0604020202020204" pitchFamily="34" charset="0"/>
                        <a:buChar char="•"/>
                      </a:pPr>
                      <a:r>
                        <a:rPr lang="en-US" sz="1600" b="0" dirty="0" smtClean="0">
                          <a:effectLst/>
                          <a:latin typeface="+mn-lt"/>
                        </a:rPr>
                        <a:t>A group of people who receive a service and no identifying information has</a:t>
                      </a:r>
                      <a:r>
                        <a:rPr lang="en-US" sz="1600" b="0" baseline="0" dirty="0" smtClean="0">
                          <a:effectLst/>
                          <a:latin typeface="+mn-lt"/>
                        </a:rPr>
                        <a:t> been collected from them.</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dirty="0" smtClean="0">
                          <a:effectLst/>
                          <a:latin typeface="+mn-lt"/>
                        </a:rPr>
                        <a:t>Unidentified groups</a:t>
                      </a:r>
                      <a:r>
                        <a:rPr lang="en-US" sz="1600" b="0" baseline="0" dirty="0" smtClean="0">
                          <a:effectLst/>
                          <a:latin typeface="+mn-lt"/>
                        </a:rPr>
                        <a:t> are recorded if it is not practical or possible to collect individual client information</a:t>
                      </a:r>
                      <a:r>
                        <a:rPr lang="en-GB" sz="1600" b="0" dirty="0" smtClean="0">
                          <a:effectLst/>
                          <a:latin typeface="+mn-lt"/>
                        </a:rPr>
                        <a:t>.</a:t>
                      </a:r>
                    </a:p>
                    <a:p>
                      <a:pPr marL="285750" indent="-285750">
                        <a:lnSpc>
                          <a:spcPct val="115000"/>
                        </a:lnSpc>
                        <a:spcAft>
                          <a:spcPts val="0"/>
                        </a:spcAft>
                        <a:buFont typeface="Arial" panose="020B0604020202020204" pitchFamily="34" charset="0"/>
                        <a:buChar char="•"/>
                      </a:pPr>
                      <a:r>
                        <a:rPr lang="en-GB" sz="1600" b="0" dirty="0" smtClean="0">
                          <a:effectLst/>
                          <a:latin typeface="+mn-lt"/>
                          <a:ea typeface="Calibri" panose="020F0502020204030204" pitchFamily="34" charset="0"/>
                          <a:cs typeface="Arial" panose="020B0604020202020204" pitchFamily="34" charset="0"/>
                        </a:rPr>
                        <a:t>Some examples:</a:t>
                      </a:r>
                    </a:p>
                    <a:p>
                      <a:pPr marL="576000" indent="-285750">
                        <a:lnSpc>
                          <a:spcPct val="115000"/>
                        </a:lnSpc>
                        <a:spcAft>
                          <a:spcPts val="0"/>
                        </a:spcAft>
                        <a:buFont typeface="Courier New" panose="02070309020205020404" pitchFamily="49" charset="0"/>
                        <a:buChar char="o"/>
                      </a:pPr>
                      <a:r>
                        <a:rPr lang="en-GB" sz="1600" b="0" dirty="0" smtClean="0">
                          <a:effectLst/>
                          <a:latin typeface="+mn-lt"/>
                          <a:ea typeface="Calibri" panose="020F0502020204030204" pitchFamily="34" charset="0"/>
                          <a:cs typeface="Arial" panose="020B0604020202020204" pitchFamily="34" charset="0"/>
                        </a:rPr>
                        <a:t>A</a:t>
                      </a:r>
                      <a:r>
                        <a:rPr lang="en-GB" sz="1600" b="0" baseline="0" dirty="0" smtClean="0">
                          <a:effectLst/>
                          <a:latin typeface="+mn-lt"/>
                          <a:ea typeface="Calibri" panose="020F0502020204030204" pitchFamily="34" charset="0"/>
                          <a:cs typeface="Arial" panose="020B0604020202020204" pitchFamily="34" charset="0"/>
                        </a:rPr>
                        <a:t> community event</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A one-off information session</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Interagency meeting</a:t>
                      </a:r>
                    </a:p>
                  </a:txBody>
                  <a:tcPr marL="68580" marR="68580" marT="0" marB="0"/>
                </a:tc>
                <a:extLst>
                  <a:ext uri="{0D108BD9-81ED-4DB2-BD59-A6C34878D82A}">
                    <a16:rowId xmlns:a16="http://schemas.microsoft.com/office/drawing/2014/main" val="2650135896"/>
                  </a:ext>
                </a:extLst>
              </a:tr>
              <a:tr h="1445475">
                <a:tc>
                  <a:txBody>
                    <a:bodyPr/>
                    <a:lstStyle/>
                    <a:p>
                      <a:pPr marL="290250" indent="0">
                        <a:lnSpc>
                          <a:spcPct val="115000"/>
                        </a:lnSpc>
                        <a:spcAft>
                          <a:spcPts val="0"/>
                        </a:spcAft>
                        <a:buFont typeface="Courier New" panose="02070309020205020404" pitchFamily="49" charset="0"/>
                        <a:buNone/>
                      </a:pPr>
                      <a:endParaRPr lang="en-US" sz="1600" b="0" baseline="0" dirty="0" smtClean="0">
                        <a:effectLst/>
                        <a:latin typeface="+mn-lt"/>
                        <a:ea typeface="Calibri" panose="020F0502020204030204" pitchFamily="34" charset="0"/>
                        <a:cs typeface="Arial" panose="020B0604020202020204" pitchFamily="34" charset="0"/>
                      </a:endParaRPr>
                    </a:p>
                    <a:p>
                      <a:pPr marL="290250" indent="0">
                        <a:lnSpc>
                          <a:spcPct val="115000"/>
                        </a:lnSpc>
                        <a:spcAft>
                          <a:spcPts val="0"/>
                        </a:spcAft>
                        <a:buFont typeface="Courier New" panose="02070309020205020404" pitchFamily="49" charset="0"/>
                        <a:buNone/>
                      </a:pPr>
                      <a:r>
                        <a:rPr lang="en-US" sz="1600" b="1" baseline="0" dirty="0" smtClean="0">
                          <a:effectLst/>
                          <a:latin typeface="+mn-lt"/>
                          <a:ea typeface="Calibri" panose="020F0502020204030204" pitchFamily="34" charset="0"/>
                          <a:cs typeface="Arial" panose="020B0604020202020204" pitchFamily="34" charset="0"/>
                        </a:rPr>
                        <a:t>What SCORE should you use?</a:t>
                      </a:r>
                    </a:p>
                    <a:p>
                      <a:pPr marL="290250" indent="0">
                        <a:lnSpc>
                          <a:spcPct val="115000"/>
                        </a:lnSpc>
                        <a:spcAft>
                          <a:spcPts val="0"/>
                        </a:spcAft>
                        <a:buFont typeface="Courier New" panose="02070309020205020404" pitchFamily="49" charset="0"/>
                        <a:buNone/>
                      </a:pPr>
                      <a:r>
                        <a:rPr lang="en-US" sz="1600" b="0" baseline="0" dirty="0" smtClean="0">
                          <a:effectLst/>
                          <a:latin typeface="+mn-lt"/>
                          <a:ea typeface="Calibri" panose="020F0502020204030204" pitchFamily="34" charset="0"/>
                          <a:cs typeface="Arial" panose="020B0604020202020204" pitchFamily="34" charset="0"/>
                        </a:rPr>
                        <a:t>Circumstances SCORE</a:t>
                      </a:r>
                    </a:p>
                    <a:p>
                      <a:pPr marL="290250" indent="0">
                        <a:lnSpc>
                          <a:spcPct val="115000"/>
                        </a:lnSpc>
                        <a:spcAft>
                          <a:spcPts val="0"/>
                        </a:spcAft>
                        <a:buFont typeface="Courier New" panose="02070309020205020404" pitchFamily="49" charset="0"/>
                        <a:buNone/>
                      </a:pPr>
                      <a:r>
                        <a:rPr lang="en-US" sz="1600" b="0" baseline="0" dirty="0" smtClean="0">
                          <a:effectLst/>
                          <a:latin typeface="+mn-lt"/>
                          <a:ea typeface="Calibri" panose="020F0502020204030204" pitchFamily="34" charset="0"/>
                          <a:cs typeface="Arial" panose="020B0604020202020204" pitchFamily="34" charset="0"/>
                        </a:rPr>
                        <a:t>Goals SCORE</a:t>
                      </a:r>
                    </a:p>
                    <a:p>
                      <a:pPr marL="290250" indent="0">
                        <a:lnSpc>
                          <a:spcPct val="115000"/>
                        </a:lnSpc>
                        <a:spcAft>
                          <a:spcPts val="0"/>
                        </a:spcAft>
                        <a:buFont typeface="Courier New" panose="02070309020205020404" pitchFamily="49" charset="0"/>
                        <a:buNone/>
                      </a:pPr>
                      <a:r>
                        <a:rPr lang="en-US" sz="1600" b="0" baseline="0" dirty="0" smtClean="0">
                          <a:effectLst/>
                          <a:latin typeface="+mn-lt"/>
                          <a:ea typeface="Calibri" panose="020F0502020204030204" pitchFamily="34" charset="0"/>
                          <a:cs typeface="Arial" panose="020B0604020202020204" pitchFamily="34" charset="0"/>
                        </a:rPr>
                        <a:t>Satisfaction SCORE</a:t>
                      </a:r>
                    </a:p>
                  </a:txBody>
                  <a:tcPr marL="68580" marR="68580" marT="0" marB="0"/>
                </a:tc>
                <a:tc>
                  <a:txBody>
                    <a:bodyPr/>
                    <a:lstStyle/>
                    <a:p>
                      <a:pPr marL="290250" indent="0">
                        <a:lnSpc>
                          <a:spcPct val="115000"/>
                        </a:lnSpc>
                        <a:spcAft>
                          <a:spcPts val="0"/>
                        </a:spcAft>
                        <a:buFont typeface="Courier New" panose="02070309020205020404" pitchFamily="49" charset="0"/>
                        <a:buNone/>
                      </a:pPr>
                      <a:endParaRPr lang="en-GB" sz="1600" b="0" baseline="0" dirty="0" smtClean="0">
                        <a:effectLst/>
                        <a:latin typeface="+mn-lt"/>
                        <a:ea typeface="Calibri" panose="020F0502020204030204" pitchFamily="34" charset="0"/>
                        <a:cs typeface="Arial" panose="020B0604020202020204" pitchFamily="34" charset="0"/>
                      </a:endParaRPr>
                    </a:p>
                    <a:p>
                      <a:pPr marL="290250" indent="0">
                        <a:lnSpc>
                          <a:spcPct val="115000"/>
                        </a:lnSpc>
                        <a:spcAft>
                          <a:spcPts val="0"/>
                        </a:spcAft>
                        <a:buFont typeface="Courier New" panose="02070309020205020404" pitchFamily="49" charset="0"/>
                        <a:buNone/>
                      </a:pPr>
                      <a:r>
                        <a:rPr lang="en-GB" sz="1600" b="1" baseline="0" dirty="0" smtClean="0">
                          <a:effectLst/>
                          <a:latin typeface="+mn-lt"/>
                          <a:ea typeface="Calibri" panose="020F0502020204030204" pitchFamily="34" charset="0"/>
                          <a:cs typeface="Arial" panose="020B0604020202020204" pitchFamily="34" charset="0"/>
                        </a:rPr>
                        <a:t>What SCORE should you use?</a:t>
                      </a:r>
                    </a:p>
                    <a:p>
                      <a:pPr marL="290250" indent="0">
                        <a:lnSpc>
                          <a:spcPct val="115000"/>
                        </a:lnSpc>
                        <a:spcAft>
                          <a:spcPts val="0"/>
                        </a:spcAft>
                        <a:buFont typeface="Courier New" panose="02070309020205020404" pitchFamily="49" charset="0"/>
                        <a:buNone/>
                      </a:pPr>
                      <a:r>
                        <a:rPr lang="en-GB" sz="1600" b="0" baseline="0" dirty="0" smtClean="0">
                          <a:effectLst/>
                          <a:latin typeface="+mn-lt"/>
                          <a:ea typeface="Calibri" panose="020F0502020204030204" pitchFamily="34" charset="0"/>
                          <a:cs typeface="Arial" panose="020B0604020202020204" pitchFamily="34" charset="0"/>
                        </a:rPr>
                        <a:t>Community SCORE</a:t>
                      </a:r>
                    </a:p>
                  </a:txBody>
                  <a:tcPr marL="68580" marR="68580" marT="0" marB="0"/>
                </a:tc>
                <a:extLst>
                  <a:ext uri="{0D108BD9-81ED-4DB2-BD59-A6C34878D82A}">
                    <a16:rowId xmlns:a16="http://schemas.microsoft.com/office/drawing/2014/main" val="4148589836"/>
                  </a:ext>
                </a:extLst>
              </a:tr>
            </a:tbl>
          </a:graphicData>
        </a:graphic>
      </p:graphicFrame>
      <p:sp>
        <p:nvSpPr>
          <p:cNvPr id="6" name="Explosion 1 5"/>
          <p:cNvSpPr/>
          <p:nvPr/>
        </p:nvSpPr>
        <p:spPr>
          <a:xfrm>
            <a:off x="6588931" y="1736645"/>
            <a:ext cx="4725477" cy="293231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We are NOT discussing Community SCORE today.</a:t>
            </a:r>
            <a:endParaRPr lang="en-AU" dirty="0"/>
          </a:p>
        </p:txBody>
      </p:sp>
      <p:sp>
        <p:nvSpPr>
          <p:cNvPr id="8" name="Rounded Rectangle 7"/>
          <p:cNvSpPr/>
          <p:nvPr/>
        </p:nvSpPr>
        <p:spPr>
          <a:xfrm>
            <a:off x="753979" y="1427747"/>
            <a:ext cx="5261810" cy="508417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4289616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4963</TotalTime>
  <Words>12650</Words>
  <Application>Microsoft Office PowerPoint</Application>
  <PresentationFormat>Widescreen</PresentationFormat>
  <Paragraphs>1015</Paragraphs>
  <Slides>50</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Calibri Light</vt:lpstr>
      <vt:lpstr>Courier New</vt:lpstr>
      <vt:lpstr>Gotham</vt:lpstr>
      <vt:lpstr>Symbol</vt:lpstr>
      <vt:lpstr>Times New Roman</vt:lpstr>
      <vt:lpstr>2_Office Theme</vt:lpstr>
      <vt:lpstr>Custom Design</vt:lpstr>
      <vt:lpstr>PowerPoint Presentation</vt:lpstr>
      <vt:lpstr>Purpose</vt:lpstr>
      <vt:lpstr>Data Exchange Quick Start Guide</vt:lpstr>
      <vt:lpstr>Quick start guide: step 10</vt:lpstr>
      <vt:lpstr>What are client outcomes?</vt:lpstr>
      <vt:lpstr>Why is it important to measure outcomes?</vt:lpstr>
      <vt:lpstr>What is SCORE?</vt:lpstr>
      <vt:lpstr>Reporting outcomes for individual clients vs. unidentified groups</vt:lpstr>
      <vt:lpstr>Reporting outcomes for individual clients vs. unidentified groups</vt:lpstr>
      <vt:lpstr>Circumstances SCORE</vt:lpstr>
      <vt:lpstr>Goals SCORE</vt:lpstr>
      <vt:lpstr>Satisfaction SCORE</vt:lpstr>
      <vt:lpstr>Using SCORE to report outcomes</vt:lpstr>
      <vt:lpstr>How to use SCORE</vt:lpstr>
      <vt:lpstr>Step 1. Identify your client outcomes</vt:lpstr>
      <vt:lpstr>Step 1. Identify your client outcomes</vt:lpstr>
      <vt:lpstr>Step 2. Identify your SCORE domains</vt:lpstr>
      <vt:lpstr>PowerPoint Presentation</vt:lpstr>
      <vt:lpstr>Step 2. Identify your SCORE domains</vt:lpstr>
      <vt:lpstr>How do I keep track of all this?</vt:lpstr>
      <vt:lpstr>How to use SCORE</vt:lpstr>
      <vt:lpstr>Step 3. Select a tool to measure your client outcomes </vt:lpstr>
      <vt:lpstr>Step 3. Select a tool to measure your client outcomes </vt:lpstr>
      <vt:lpstr>Use SCORE directly</vt:lpstr>
      <vt:lpstr>Use SCORE directly: a survey</vt:lpstr>
      <vt:lpstr>Use SCORE directly: practitioner assessment</vt:lpstr>
      <vt:lpstr>Step 3. Select a tool to measure your client outcomes </vt:lpstr>
      <vt:lpstr>Use a validated tool</vt:lpstr>
      <vt:lpstr>Use a validated tool</vt:lpstr>
      <vt:lpstr>Use a validated tool</vt:lpstr>
      <vt:lpstr>Use another validated instrument</vt:lpstr>
      <vt:lpstr>Step 3. Select a tool to measure your client outcomes </vt:lpstr>
      <vt:lpstr>Use your own tool</vt:lpstr>
      <vt:lpstr>TEI Guide to Developing Surveys: Templates</vt:lpstr>
      <vt:lpstr>TEI Guide to developing surveys: outcome statements</vt:lpstr>
      <vt:lpstr>TEI Guide to develop surveys - example</vt:lpstr>
      <vt:lpstr>Use SCORE directly: a survey</vt:lpstr>
      <vt:lpstr>How do I keep track of all this?</vt:lpstr>
      <vt:lpstr>How to use SCORE</vt:lpstr>
      <vt:lpstr>Step 4. Decide how to make the assessment </vt:lpstr>
      <vt:lpstr>How do I keep track of all this?</vt:lpstr>
      <vt:lpstr>How to use SCORE</vt:lpstr>
      <vt:lpstr>Step 5. Decide when to make the assessment </vt:lpstr>
      <vt:lpstr>How do I keep track of all this?</vt:lpstr>
      <vt:lpstr>How many clients do I need to report SCORE for?</vt:lpstr>
      <vt:lpstr>How to use SCORE</vt:lpstr>
      <vt:lpstr>Step 6. Record client outcomes in the Data Exchange</vt:lpstr>
      <vt:lpstr>Step 6. Record client outcomes in the Data Exchange</vt:lpstr>
      <vt:lpstr>Key Resources</vt:lpstr>
      <vt:lpstr>Where can I go for help?</vt:lpstr>
    </vt:vector>
  </TitlesOfParts>
  <Company>Department of Communites &amp;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9. Measuring Outcomes - SCORE for individual clients</dc:title>
  <dc:creator>Olivia Falvey</dc:creator>
  <cp:lastModifiedBy>JOSHUA YOUKHANA</cp:lastModifiedBy>
  <cp:revision>478</cp:revision>
  <cp:lastPrinted>2011-08-19T00:15:31Z</cp:lastPrinted>
  <dcterms:created xsi:type="dcterms:W3CDTF">2012-03-13T05:08:59Z</dcterms:created>
  <dcterms:modified xsi:type="dcterms:W3CDTF">2021-03-11T22:50:32Z</dcterms:modified>
</cp:coreProperties>
</file>