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8" r:id="rId1"/>
    <p:sldMasterId id="2147483676" r:id="rId2"/>
  </p:sldMasterIdLst>
  <p:notesMasterIdLst>
    <p:notesMasterId r:id="rId22"/>
  </p:notesMasterIdLst>
  <p:handoutMasterIdLst>
    <p:handoutMasterId r:id="rId23"/>
  </p:handoutMasterIdLst>
  <p:sldIdLst>
    <p:sldId id="271" r:id="rId3"/>
    <p:sldId id="394" r:id="rId4"/>
    <p:sldId id="395" r:id="rId5"/>
    <p:sldId id="396" r:id="rId6"/>
    <p:sldId id="397" r:id="rId7"/>
    <p:sldId id="381" r:id="rId8"/>
    <p:sldId id="382" r:id="rId9"/>
    <p:sldId id="359" r:id="rId10"/>
    <p:sldId id="383" r:id="rId11"/>
    <p:sldId id="384" r:id="rId12"/>
    <p:sldId id="388" r:id="rId13"/>
    <p:sldId id="398" r:id="rId14"/>
    <p:sldId id="389" r:id="rId15"/>
    <p:sldId id="390" r:id="rId16"/>
    <p:sldId id="386" r:id="rId17"/>
    <p:sldId id="350" r:id="rId18"/>
    <p:sldId id="399" r:id="rId19"/>
    <p:sldId id="306" r:id="rId20"/>
    <p:sldId id="400" r:id="rId2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n-ea"/>
        <a:cs typeface="Arial" charset="0"/>
      </a:defRPr>
    </a:lvl1pPr>
    <a:lvl2pPr marL="457200" algn="l" defTabSz="457200" rtl="0" eaLnBrk="0" fontAlgn="base" hangingPunct="0">
      <a:spcBef>
        <a:spcPct val="0"/>
      </a:spcBef>
      <a:spcAft>
        <a:spcPct val="0"/>
      </a:spcAft>
      <a:defRPr kern="1200">
        <a:solidFill>
          <a:schemeClr val="tx1"/>
        </a:solidFill>
        <a:latin typeface="Arial" charset="0"/>
        <a:ea typeface="+mn-ea"/>
        <a:cs typeface="Arial" charset="0"/>
      </a:defRPr>
    </a:lvl2pPr>
    <a:lvl3pPr marL="914400" algn="l" defTabSz="457200" rtl="0" eaLnBrk="0" fontAlgn="base" hangingPunct="0">
      <a:spcBef>
        <a:spcPct val="0"/>
      </a:spcBef>
      <a:spcAft>
        <a:spcPct val="0"/>
      </a:spcAft>
      <a:defRPr kern="1200">
        <a:solidFill>
          <a:schemeClr val="tx1"/>
        </a:solidFill>
        <a:latin typeface="Arial" charset="0"/>
        <a:ea typeface="+mn-ea"/>
        <a:cs typeface="Arial" charset="0"/>
      </a:defRPr>
    </a:lvl3pPr>
    <a:lvl4pPr marL="1371600" algn="l" defTabSz="457200" rtl="0" eaLnBrk="0" fontAlgn="base" hangingPunct="0">
      <a:spcBef>
        <a:spcPct val="0"/>
      </a:spcBef>
      <a:spcAft>
        <a:spcPct val="0"/>
      </a:spcAft>
      <a:defRPr kern="1200">
        <a:solidFill>
          <a:schemeClr val="tx1"/>
        </a:solidFill>
        <a:latin typeface="Arial" charset="0"/>
        <a:ea typeface="+mn-ea"/>
        <a:cs typeface="Arial" charset="0"/>
      </a:defRPr>
    </a:lvl4pPr>
    <a:lvl5pPr marL="1828800" algn="l" defTabSz="457200"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leen Blair" initials="KB" lastIdx="2" clrIdx="0">
    <p:extLst>
      <p:ext uri="{19B8F6BF-5375-455C-9EA6-DF929625EA0E}">
        <p15:presenceInfo xmlns:p15="http://schemas.microsoft.com/office/powerpoint/2012/main" userId="S-1-5-21-73586283-1563985344-1801674531-848794" providerId="AD"/>
      </p:ext>
    </p:extLst>
  </p:cmAuthor>
  <p:cmAuthor id="2" name="Kerri Scott" initials="KS" lastIdx="5" clrIdx="1">
    <p:extLst>
      <p:ext uri="{19B8F6BF-5375-455C-9EA6-DF929625EA0E}">
        <p15:presenceInfo xmlns:p15="http://schemas.microsoft.com/office/powerpoint/2012/main" userId="S-1-5-21-73586283-1563985344-1801674531-191789" providerId="AD"/>
      </p:ext>
    </p:extLst>
  </p:cmAuthor>
  <p:cmAuthor id="3" name="Samantha Adams" initials="SA" lastIdx="5" clrIdx="2">
    <p:extLst>
      <p:ext uri="{19B8F6BF-5375-455C-9EA6-DF929625EA0E}">
        <p15:presenceInfo xmlns:p15="http://schemas.microsoft.com/office/powerpoint/2012/main" userId="S-1-5-21-73586283-1563985344-1801674531-8206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2239"/>
    <a:srgbClr val="B3A2C7"/>
    <a:srgbClr val="CCC0DA"/>
    <a:srgbClr val="757575"/>
    <a:srgbClr val="002663"/>
    <a:srgbClr val="E9EDF4"/>
    <a:srgbClr val="3A5683"/>
    <a:srgbClr val="008FCA"/>
    <a:srgbClr val="DB5921"/>
    <a:srgbClr val="521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66900" autoAdjust="0"/>
  </p:normalViewPr>
  <p:slideViewPr>
    <p:cSldViewPr snapToGrid="0" snapToObjects="1">
      <p:cViewPr varScale="1">
        <p:scale>
          <a:sx n="57" d="100"/>
          <a:sy n="57" d="100"/>
        </p:scale>
        <p:origin x="1740"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538FE1-1219-4EA3-BDED-A4BF455D3DB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B88F2DE-AE9C-4C12-BF6B-60A3F4A2062F}">
      <dgm:prSet phldrT="[Text]"/>
      <dgm:spPr/>
      <dgm:t>
        <a:bodyPr/>
        <a:lstStyle/>
        <a:p>
          <a:r>
            <a:rPr lang="en-US" dirty="0" smtClean="0"/>
            <a:t>How to set up cases and sessions in the Wellbeing and Safety stream</a:t>
          </a:r>
          <a:endParaRPr lang="en-US" dirty="0"/>
        </a:p>
      </dgm:t>
    </dgm:pt>
    <dgm:pt modelId="{9FFE651C-48B4-49CA-ADD1-700C02088AEF}" type="parTrans" cxnId="{C3AA921E-885A-462C-9FD9-06D678E98E09}">
      <dgm:prSet/>
      <dgm:spPr/>
      <dgm:t>
        <a:bodyPr/>
        <a:lstStyle/>
        <a:p>
          <a:endParaRPr lang="en-US"/>
        </a:p>
      </dgm:t>
    </dgm:pt>
    <dgm:pt modelId="{F06E6A24-51B8-4EF8-A0D3-73FFC940EBFA}" type="sibTrans" cxnId="{C3AA921E-885A-462C-9FD9-06D678E98E09}">
      <dgm:prSet/>
      <dgm:spPr/>
      <dgm:t>
        <a:bodyPr/>
        <a:lstStyle/>
        <a:p>
          <a:endParaRPr lang="en-US"/>
        </a:p>
      </dgm:t>
    </dgm:pt>
    <dgm:pt modelId="{59586670-F38B-41CB-AE58-0FFD07AC5465}">
      <dgm:prSet phldrT="[Text]"/>
      <dgm:spPr/>
      <dgm:t>
        <a:bodyPr/>
        <a:lstStyle/>
        <a:p>
          <a:r>
            <a:rPr lang="en-US" dirty="0" smtClean="0"/>
            <a:t>When to record individual clients and unidentified groups</a:t>
          </a:r>
          <a:endParaRPr lang="en-US" dirty="0"/>
        </a:p>
      </dgm:t>
    </dgm:pt>
    <dgm:pt modelId="{1B6DDB0A-181A-4D56-A636-2D4E901340F8}" type="parTrans" cxnId="{151F8C1F-D5F6-4D7D-B371-550B6A03BBA8}">
      <dgm:prSet/>
      <dgm:spPr/>
      <dgm:t>
        <a:bodyPr/>
        <a:lstStyle/>
        <a:p>
          <a:endParaRPr lang="en-US"/>
        </a:p>
      </dgm:t>
    </dgm:pt>
    <dgm:pt modelId="{8B103E45-FB67-4887-8D06-05D6A9C115C5}" type="sibTrans" cxnId="{151F8C1F-D5F6-4D7D-B371-550B6A03BBA8}">
      <dgm:prSet/>
      <dgm:spPr/>
      <dgm:t>
        <a:bodyPr/>
        <a:lstStyle/>
        <a:p>
          <a:endParaRPr lang="en-US"/>
        </a:p>
      </dgm:t>
    </dgm:pt>
    <dgm:pt modelId="{5EBBCDA8-FA77-4394-A51B-51AE895E8178}" type="pres">
      <dgm:prSet presAssocID="{AE538FE1-1219-4EA3-BDED-A4BF455D3DB9}" presName="diagram" presStyleCnt="0">
        <dgm:presLayoutVars>
          <dgm:dir/>
          <dgm:resizeHandles val="exact"/>
        </dgm:presLayoutVars>
      </dgm:prSet>
      <dgm:spPr/>
      <dgm:t>
        <a:bodyPr/>
        <a:lstStyle/>
        <a:p>
          <a:endParaRPr lang="en-US"/>
        </a:p>
      </dgm:t>
    </dgm:pt>
    <dgm:pt modelId="{05CC6B0F-8D27-4808-B72F-1041FC73601D}" type="pres">
      <dgm:prSet presAssocID="{8B88F2DE-AE9C-4C12-BF6B-60A3F4A2062F}" presName="node" presStyleLbl="node1" presStyleIdx="0" presStyleCnt="2">
        <dgm:presLayoutVars>
          <dgm:bulletEnabled val="1"/>
        </dgm:presLayoutVars>
      </dgm:prSet>
      <dgm:spPr/>
      <dgm:t>
        <a:bodyPr/>
        <a:lstStyle/>
        <a:p>
          <a:endParaRPr lang="en-US"/>
        </a:p>
      </dgm:t>
    </dgm:pt>
    <dgm:pt modelId="{42F67814-9061-4F96-881F-481CFC32744E}" type="pres">
      <dgm:prSet presAssocID="{F06E6A24-51B8-4EF8-A0D3-73FFC940EBFA}" presName="sibTrans" presStyleCnt="0"/>
      <dgm:spPr/>
    </dgm:pt>
    <dgm:pt modelId="{1F8A9454-6EBE-4E18-8369-DC2EB519D32F}" type="pres">
      <dgm:prSet presAssocID="{59586670-F38B-41CB-AE58-0FFD07AC5465}" presName="node" presStyleLbl="node1" presStyleIdx="1" presStyleCnt="2">
        <dgm:presLayoutVars>
          <dgm:bulletEnabled val="1"/>
        </dgm:presLayoutVars>
      </dgm:prSet>
      <dgm:spPr/>
      <dgm:t>
        <a:bodyPr/>
        <a:lstStyle/>
        <a:p>
          <a:endParaRPr lang="en-US"/>
        </a:p>
      </dgm:t>
    </dgm:pt>
  </dgm:ptLst>
  <dgm:cxnLst>
    <dgm:cxn modelId="{C3AA921E-885A-462C-9FD9-06D678E98E09}" srcId="{AE538FE1-1219-4EA3-BDED-A4BF455D3DB9}" destId="{8B88F2DE-AE9C-4C12-BF6B-60A3F4A2062F}" srcOrd="0" destOrd="0" parTransId="{9FFE651C-48B4-49CA-ADD1-700C02088AEF}" sibTransId="{F06E6A24-51B8-4EF8-A0D3-73FFC940EBFA}"/>
    <dgm:cxn modelId="{151F8C1F-D5F6-4D7D-B371-550B6A03BBA8}" srcId="{AE538FE1-1219-4EA3-BDED-A4BF455D3DB9}" destId="{59586670-F38B-41CB-AE58-0FFD07AC5465}" srcOrd="1" destOrd="0" parTransId="{1B6DDB0A-181A-4D56-A636-2D4E901340F8}" sibTransId="{8B103E45-FB67-4887-8D06-05D6A9C115C5}"/>
    <dgm:cxn modelId="{158CBCAF-13EC-4349-BEEA-3EFF61A03661}" type="presOf" srcId="{59586670-F38B-41CB-AE58-0FFD07AC5465}" destId="{1F8A9454-6EBE-4E18-8369-DC2EB519D32F}" srcOrd="0" destOrd="0" presId="urn:microsoft.com/office/officeart/2005/8/layout/default"/>
    <dgm:cxn modelId="{AB653EB4-0EBE-45B2-BFF4-8EDDB45339B2}" type="presOf" srcId="{8B88F2DE-AE9C-4C12-BF6B-60A3F4A2062F}" destId="{05CC6B0F-8D27-4808-B72F-1041FC73601D}" srcOrd="0" destOrd="0" presId="urn:microsoft.com/office/officeart/2005/8/layout/default"/>
    <dgm:cxn modelId="{285F3281-D9EC-4173-9D56-2FDAA9E61027}" type="presOf" srcId="{AE538FE1-1219-4EA3-BDED-A4BF455D3DB9}" destId="{5EBBCDA8-FA77-4394-A51B-51AE895E8178}" srcOrd="0" destOrd="0" presId="urn:microsoft.com/office/officeart/2005/8/layout/default"/>
    <dgm:cxn modelId="{6966C218-5BA9-495E-9EB2-BE55A9EE4BA8}" type="presParOf" srcId="{5EBBCDA8-FA77-4394-A51B-51AE895E8178}" destId="{05CC6B0F-8D27-4808-B72F-1041FC73601D}" srcOrd="0" destOrd="0" presId="urn:microsoft.com/office/officeart/2005/8/layout/default"/>
    <dgm:cxn modelId="{931B3445-A28C-4A6B-A4FD-ECCCADB444FB}" type="presParOf" srcId="{5EBBCDA8-FA77-4394-A51B-51AE895E8178}" destId="{42F67814-9061-4F96-881F-481CFC32744E}" srcOrd="1" destOrd="0" presId="urn:microsoft.com/office/officeart/2005/8/layout/default"/>
    <dgm:cxn modelId="{FB84DB5E-F2E2-4951-8234-FF711482BC11}" type="presParOf" srcId="{5EBBCDA8-FA77-4394-A51B-51AE895E8178}" destId="{1F8A9454-6EBE-4E18-8369-DC2EB519D32F}"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EE9D3F-8E6E-43E5-BC61-1078C6D533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AA0F4E4-A6F8-49CB-B51C-58EE2BE1FA88}">
      <dgm:prSet phldrT="[Text]"/>
      <dgm:spPr>
        <a:solidFill>
          <a:srgbClr val="8064A2"/>
        </a:solidFill>
      </dgm:spPr>
      <dgm:t>
        <a:bodyPr/>
        <a:lstStyle/>
        <a:p>
          <a:r>
            <a:rPr lang="en-US" dirty="0" smtClean="0"/>
            <a:t>Cases</a:t>
          </a:r>
          <a:endParaRPr lang="en-US" dirty="0"/>
        </a:p>
      </dgm:t>
    </dgm:pt>
    <dgm:pt modelId="{73C950B4-F30F-4C54-8FFF-3F97754EE917}" type="parTrans" cxnId="{D8689EB5-C634-45B3-8194-AF2686695DE4}">
      <dgm:prSet/>
      <dgm:spPr/>
      <dgm:t>
        <a:bodyPr/>
        <a:lstStyle/>
        <a:p>
          <a:endParaRPr lang="en-US"/>
        </a:p>
      </dgm:t>
    </dgm:pt>
    <dgm:pt modelId="{93964796-678E-4951-A42C-986F938DFA51}" type="sibTrans" cxnId="{D8689EB5-C634-45B3-8194-AF2686695DE4}">
      <dgm:prSet/>
      <dgm:spPr/>
      <dgm:t>
        <a:bodyPr/>
        <a:lstStyle/>
        <a:p>
          <a:endParaRPr lang="en-US"/>
        </a:p>
      </dgm:t>
    </dgm:pt>
    <dgm:pt modelId="{3A33B051-DCFA-4623-88B4-B7413F9774D2}">
      <dgm:prSet phldrT="[Text]"/>
      <dgm:spPr/>
      <dgm:t>
        <a:bodyPr/>
        <a:lstStyle/>
        <a:p>
          <a:r>
            <a:rPr lang="en-US" dirty="0" smtClean="0"/>
            <a:t>Cases are ‘container’s. Cases store information about program activities and outlets.</a:t>
          </a:r>
          <a:endParaRPr lang="en-US" dirty="0"/>
        </a:p>
      </dgm:t>
    </dgm:pt>
    <dgm:pt modelId="{A30F6163-A34B-4294-BD01-B8E9A95359AF}" type="parTrans" cxnId="{8D106569-BEFF-4FA2-8132-0552C924C178}">
      <dgm:prSet/>
      <dgm:spPr/>
      <dgm:t>
        <a:bodyPr/>
        <a:lstStyle/>
        <a:p>
          <a:endParaRPr lang="en-US"/>
        </a:p>
      </dgm:t>
    </dgm:pt>
    <dgm:pt modelId="{8A7B3995-3DF9-4388-8782-BDB94C082B35}" type="sibTrans" cxnId="{8D106569-BEFF-4FA2-8132-0552C924C178}">
      <dgm:prSet/>
      <dgm:spPr/>
      <dgm:t>
        <a:bodyPr/>
        <a:lstStyle/>
        <a:p>
          <a:endParaRPr lang="en-US"/>
        </a:p>
      </dgm:t>
    </dgm:pt>
    <dgm:pt modelId="{88ACAB7E-0FD9-45E2-A7A3-76EBA80B1373}">
      <dgm:prSet phldrT="[Text]"/>
      <dgm:spPr>
        <a:solidFill>
          <a:srgbClr val="4BACC6"/>
        </a:solidFill>
      </dgm:spPr>
      <dgm:t>
        <a:bodyPr/>
        <a:lstStyle/>
        <a:p>
          <a:r>
            <a:rPr lang="en-US" dirty="0" smtClean="0"/>
            <a:t>Sessions</a:t>
          </a:r>
        </a:p>
      </dgm:t>
    </dgm:pt>
    <dgm:pt modelId="{424CCEBE-D503-4D6F-B80C-6618FDE03AD5}" type="parTrans" cxnId="{1EAFF6EE-AC33-41A0-AA89-000396D877AB}">
      <dgm:prSet/>
      <dgm:spPr/>
      <dgm:t>
        <a:bodyPr/>
        <a:lstStyle/>
        <a:p>
          <a:endParaRPr lang="en-US"/>
        </a:p>
      </dgm:t>
    </dgm:pt>
    <dgm:pt modelId="{6C3326D6-48FC-49E2-A2B2-101667BBFE25}" type="sibTrans" cxnId="{1EAFF6EE-AC33-41A0-AA89-000396D877AB}">
      <dgm:prSet/>
      <dgm:spPr/>
      <dgm:t>
        <a:bodyPr/>
        <a:lstStyle/>
        <a:p>
          <a:endParaRPr lang="en-US"/>
        </a:p>
      </dgm:t>
    </dgm:pt>
    <dgm:pt modelId="{571BCE67-68A1-427C-9298-B8691E2071C2}">
      <dgm:prSet phldrT="[Text]"/>
      <dgm:spPr/>
      <dgm:t>
        <a:bodyPr/>
        <a:lstStyle/>
        <a:p>
          <a:r>
            <a:rPr lang="en-US" dirty="0" smtClean="0"/>
            <a:t>Sessions are individual episodes of service.</a:t>
          </a:r>
          <a:endParaRPr lang="en-US" dirty="0"/>
        </a:p>
      </dgm:t>
    </dgm:pt>
    <dgm:pt modelId="{7D523300-1B54-44D3-84FC-B69D5A5E19C3}" type="parTrans" cxnId="{E6594117-5021-49CB-B29D-D74107C496CB}">
      <dgm:prSet/>
      <dgm:spPr/>
      <dgm:t>
        <a:bodyPr/>
        <a:lstStyle/>
        <a:p>
          <a:endParaRPr lang="en-US"/>
        </a:p>
      </dgm:t>
    </dgm:pt>
    <dgm:pt modelId="{10CA6D9E-62F2-4D55-BB16-63ED56F7B041}" type="sibTrans" cxnId="{E6594117-5021-49CB-B29D-D74107C496CB}">
      <dgm:prSet/>
      <dgm:spPr/>
      <dgm:t>
        <a:bodyPr/>
        <a:lstStyle/>
        <a:p>
          <a:endParaRPr lang="en-US"/>
        </a:p>
      </dgm:t>
    </dgm:pt>
    <dgm:pt modelId="{04873E55-64CB-494D-9592-988F376F8761}">
      <dgm:prSet phldrT="[Text]"/>
      <dgm:spPr>
        <a:solidFill>
          <a:srgbClr val="F79646"/>
        </a:solidFill>
      </dgm:spPr>
      <dgm:t>
        <a:bodyPr/>
        <a:lstStyle/>
        <a:p>
          <a:r>
            <a:rPr lang="en-US" dirty="0" smtClean="0"/>
            <a:t>Clients</a:t>
          </a:r>
          <a:endParaRPr lang="en-US" dirty="0"/>
        </a:p>
      </dgm:t>
    </dgm:pt>
    <dgm:pt modelId="{613B7869-3002-4700-ABA0-4C51DC89BCA3}" type="parTrans" cxnId="{118ECB4E-9126-4265-9F8F-9C7D558588C8}">
      <dgm:prSet/>
      <dgm:spPr/>
      <dgm:t>
        <a:bodyPr/>
        <a:lstStyle/>
        <a:p>
          <a:endParaRPr lang="en-US"/>
        </a:p>
      </dgm:t>
    </dgm:pt>
    <dgm:pt modelId="{A556F84F-36BB-4453-A47D-7A9C617BEA49}" type="sibTrans" cxnId="{118ECB4E-9126-4265-9F8F-9C7D558588C8}">
      <dgm:prSet/>
      <dgm:spPr/>
      <dgm:t>
        <a:bodyPr/>
        <a:lstStyle/>
        <a:p>
          <a:endParaRPr lang="en-US"/>
        </a:p>
      </dgm:t>
    </dgm:pt>
    <dgm:pt modelId="{8FFFB9FD-E12B-4EF0-A97F-36228D061AD3}">
      <dgm:prSet phldrT="[Text]"/>
      <dgm:spPr/>
      <dgm:t>
        <a:bodyPr/>
        <a:lstStyle/>
        <a:p>
          <a:r>
            <a:rPr lang="en-US" dirty="0" smtClean="0"/>
            <a:t>An individual or group who receives a service as part of a funded activity that is expected to lead to a measureable outcome.</a:t>
          </a:r>
          <a:endParaRPr lang="en-US" dirty="0"/>
        </a:p>
      </dgm:t>
    </dgm:pt>
    <dgm:pt modelId="{83C250C5-3EAE-4C95-96AE-04B9BB70D8A9}" type="parTrans" cxnId="{17476BDE-80B3-4A8C-A9B1-526322E3173B}">
      <dgm:prSet/>
      <dgm:spPr/>
      <dgm:t>
        <a:bodyPr/>
        <a:lstStyle/>
        <a:p>
          <a:endParaRPr lang="en-US"/>
        </a:p>
      </dgm:t>
    </dgm:pt>
    <dgm:pt modelId="{BFF39C39-AA4D-4D2E-A95E-EBE7607B2098}" type="sibTrans" cxnId="{17476BDE-80B3-4A8C-A9B1-526322E3173B}">
      <dgm:prSet/>
      <dgm:spPr/>
      <dgm:t>
        <a:bodyPr/>
        <a:lstStyle/>
        <a:p>
          <a:endParaRPr lang="en-US"/>
        </a:p>
      </dgm:t>
    </dgm:pt>
    <dgm:pt modelId="{D20B21C3-174E-42A3-9C00-1F5F75D551B3}">
      <dgm:prSet phldrT="[Text]"/>
      <dgm:spPr>
        <a:solidFill>
          <a:srgbClr val="C0504D"/>
        </a:solidFill>
      </dgm:spPr>
      <dgm:t>
        <a:bodyPr/>
        <a:lstStyle/>
        <a:p>
          <a:r>
            <a:rPr lang="en-US" dirty="0" smtClean="0"/>
            <a:t>Outlets</a:t>
          </a:r>
          <a:endParaRPr lang="en-US" dirty="0"/>
        </a:p>
      </dgm:t>
    </dgm:pt>
    <dgm:pt modelId="{ED3F21C1-D0DF-4E93-B336-DE97CEFD29E0}" type="parTrans" cxnId="{F96C3E3B-305A-41D5-AE8B-B1AE975E04DD}">
      <dgm:prSet/>
      <dgm:spPr/>
      <dgm:t>
        <a:bodyPr/>
        <a:lstStyle/>
        <a:p>
          <a:endParaRPr lang="en-US"/>
        </a:p>
      </dgm:t>
    </dgm:pt>
    <dgm:pt modelId="{31E08FA2-E5A5-41B5-948F-8721B08250B6}" type="sibTrans" cxnId="{F96C3E3B-305A-41D5-AE8B-B1AE975E04DD}">
      <dgm:prSet/>
      <dgm:spPr/>
      <dgm:t>
        <a:bodyPr/>
        <a:lstStyle/>
        <a:p>
          <a:endParaRPr lang="en-US"/>
        </a:p>
      </dgm:t>
    </dgm:pt>
    <dgm:pt modelId="{C193D447-EF28-4B3C-82C6-3789E0850E39}">
      <dgm:prSet phldrT="[Text]"/>
      <dgm:spPr/>
      <dgm:t>
        <a:bodyPr/>
        <a:lstStyle/>
        <a:p>
          <a:r>
            <a:rPr lang="en-US" dirty="0" smtClean="0"/>
            <a:t>Location of service delivery</a:t>
          </a:r>
          <a:endParaRPr lang="en-US" dirty="0"/>
        </a:p>
      </dgm:t>
    </dgm:pt>
    <dgm:pt modelId="{428D1BC0-1191-49BB-AB34-2F06E865363A}" type="parTrans" cxnId="{B24BBD87-7ACD-4EE4-947C-9B74D79C8CD9}">
      <dgm:prSet/>
      <dgm:spPr/>
      <dgm:t>
        <a:bodyPr/>
        <a:lstStyle/>
        <a:p>
          <a:endParaRPr lang="en-US"/>
        </a:p>
      </dgm:t>
    </dgm:pt>
    <dgm:pt modelId="{D586275C-A91B-4353-AD10-8C3BD120C776}" type="sibTrans" cxnId="{B24BBD87-7ACD-4EE4-947C-9B74D79C8CD9}">
      <dgm:prSet/>
      <dgm:spPr/>
      <dgm:t>
        <a:bodyPr/>
        <a:lstStyle/>
        <a:p>
          <a:endParaRPr lang="en-US"/>
        </a:p>
      </dgm:t>
    </dgm:pt>
    <dgm:pt modelId="{6461A2C7-EFD3-4285-8310-796E1228AA07}">
      <dgm:prSet phldrT="[Text]"/>
      <dgm:spPr/>
      <dgm:t>
        <a:bodyPr/>
        <a:lstStyle/>
        <a:p>
          <a:r>
            <a:rPr lang="en-US" dirty="0" smtClean="0"/>
            <a:t>Clients are attached to the case and to the session.</a:t>
          </a:r>
          <a:endParaRPr lang="en-US" dirty="0"/>
        </a:p>
      </dgm:t>
    </dgm:pt>
    <dgm:pt modelId="{CB4CE914-AF0A-4E65-8853-3AF004EA538A}" type="parTrans" cxnId="{CA734815-8121-4776-9FD5-406C96EAC8AA}">
      <dgm:prSet/>
      <dgm:spPr/>
      <dgm:t>
        <a:bodyPr/>
        <a:lstStyle/>
        <a:p>
          <a:endParaRPr lang="en-US"/>
        </a:p>
      </dgm:t>
    </dgm:pt>
    <dgm:pt modelId="{52CEE6B6-967A-482B-974F-9FD29DB23223}" type="sibTrans" cxnId="{CA734815-8121-4776-9FD5-406C96EAC8AA}">
      <dgm:prSet/>
      <dgm:spPr/>
      <dgm:t>
        <a:bodyPr/>
        <a:lstStyle/>
        <a:p>
          <a:endParaRPr lang="en-US"/>
        </a:p>
      </dgm:t>
    </dgm:pt>
    <dgm:pt modelId="{0CDBEA08-1F7D-479E-A276-3D7A4E48CAC2}" type="pres">
      <dgm:prSet presAssocID="{68EE9D3F-8E6E-43E5-BC61-1078C6D5333F}" presName="linear" presStyleCnt="0">
        <dgm:presLayoutVars>
          <dgm:animLvl val="lvl"/>
          <dgm:resizeHandles val="exact"/>
        </dgm:presLayoutVars>
      </dgm:prSet>
      <dgm:spPr/>
      <dgm:t>
        <a:bodyPr/>
        <a:lstStyle/>
        <a:p>
          <a:endParaRPr lang="en-US"/>
        </a:p>
      </dgm:t>
    </dgm:pt>
    <dgm:pt modelId="{2CBD0925-CE1E-473C-A269-73559BDF4742}" type="pres">
      <dgm:prSet presAssocID="{D20B21C3-174E-42A3-9C00-1F5F75D551B3}" presName="parentText" presStyleLbl="node1" presStyleIdx="0" presStyleCnt="4">
        <dgm:presLayoutVars>
          <dgm:chMax val="0"/>
          <dgm:bulletEnabled val="1"/>
        </dgm:presLayoutVars>
      </dgm:prSet>
      <dgm:spPr/>
      <dgm:t>
        <a:bodyPr/>
        <a:lstStyle/>
        <a:p>
          <a:endParaRPr lang="en-US"/>
        </a:p>
      </dgm:t>
    </dgm:pt>
    <dgm:pt modelId="{70C194B1-5996-41AD-A538-9F4548D7E19A}" type="pres">
      <dgm:prSet presAssocID="{D20B21C3-174E-42A3-9C00-1F5F75D551B3}" presName="childText" presStyleLbl="revTx" presStyleIdx="0" presStyleCnt="4">
        <dgm:presLayoutVars>
          <dgm:bulletEnabled val="1"/>
        </dgm:presLayoutVars>
      </dgm:prSet>
      <dgm:spPr/>
      <dgm:t>
        <a:bodyPr/>
        <a:lstStyle/>
        <a:p>
          <a:endParaRPr lang="en-US"/>
        </a:p>
      </dgm:t>
    </dgm:pt>
    <dgm:pt modelId="{39D7D15F-EF9C-46D8-BD2F-7FB1F53E5FEA}" type="pres">
      <dgm:prSet presAssocID="{0AA0F4E4-A6F8-49CB-B51C-58EE2BE1FA88}" presName="parentText" presStyleLbl="node1" presStyleIdx="1" presStyleCnt="4">
        <dgm:presLayoutVars>
          <dgm:chMax val="0"/>
          <dgm:bulletEnabled val="1"/>
        </dgm:presLayoutVars>
      </dgm:prSet>
      <dgm:spPr/>
      <dgm:t>
        <a:bodyPr/>
        <a:lstStyle/>
        <a:p>
          <a:endParaRPr lang="en-US"/>
        </a:p>
      </dgm:t>
    </dgm:pt>
    <dgm:pt modelId="{8CBE333F-FDB1-4BD8-A537-9A299C321538}" type="pres">
      <dgm:prSet presAssocID="{0AA0F4E4-A6F8-49CB-B51C-58EE2BE1FA88}" presName="childText" presStyleLbl="revTx" presStyleIdx="1" presStyleCnt="4">
        <dgm:presLayoutVars>
          <dgm:bulletEnabled val="1"/>
        </dgm:presLayoutVars>
      </dgm:prSet>
      <dgm:spPr/>
      <dgm:t>
        <a:bodyPr/>
        <a:lstStyle/>
        <a:p>
          <a:endParaRPr lang="en-US"/>
        </a:p>
      </dgm:t>
    </dgm:pt>
    <dgm:pt modelId="{80FF9BEB-E5BC-4BD8-8B46-1B24B4D0DAA0}" type="pres">
      <dgm:prSet presAssocID="{88ACAB7E-0FD9-45E2-A7A3-76EBA80B1373}" presName="parentText" presStyleLbl="node1" presStyleIdx="2" presStyleCnt="4">
        <dgm:presLayoutVars>
          <dgm:chMax val="0"/>
          <dgm:bulletEnabled val="1"/>
        </dgm:presLayoutVars>
      </dgm:prSet>
      <dgm:spPr/>
      <dgm:t>
        <a:bodyPr/>
        <a:lstStyle/>
        <a:p>
          <a:endParaRPr lang="en-US"/>
        </a:p>
      </dgm:t>
    </dgm:pt>
    <dgm:pt modelId="{96CFB006-6A01-4429-B57A-8479CF02D8C5}" type="pres">
      <dgm:prSet presAssocID="{88ACAB7E-0FD9-45E2-A7A3-76EBA80B1373}" presName="childText" presStyleLbl="revTx" presStyleIdx="2" presStyleCnt="4">
        <dgm:presLayoutVars>
          <dgm:bulletEnabled val="1"/>
        </dgm:presLayoutVars>
      </dgm:prSet>
      <dgm:spPr/>
      <dgm:t>
        <a:bodyPr/>
        <a:lstStyle/>
        <a:p>
          <a:endParaRPr lang="en-US"/>
        </a:p>
      </dgm:t>
    </dgm:pt>
    <dgm:pt modelId="{AEEC2606-35B1-4E4F-86CF-4B6EB7AC01D6}" type="pres">
      <dgm:prSet presAssocID="{04873E55-64CB-494D-9592-988F376F8761}" presName="parentText" presStyleLbl="node1" presStyleIdx="3" presStyleCnt="4">
        <dgm:presLayoutVars>
          <dgm:chMax val="0"/>
          <dgm:bulletEnabled val="1"/>
        </dgm:presLayoutVars>
      </dgm:prSet>
      <dgm:spPr/>
      <dgm:t>
        <a:bodyPr/>
        <a:lstStyle/>
        <a:p>
          <a:endParaRPr lang="en-US"/>
        </a:p>
      </dgm:t>
    </dgm:pt>
    <dgm:pt modelId="{325AAC3E-83C6-4C14-B737-98B15D19B3E8}" type="pres">
      <dgm:prSet presAssocID="{04873E55-64CB-494D-9592-988F376F8761}" presName="childText" presStyleLbl="revTx" presStyleIdx="3" presStyleCnt="4">
        <dgm:presLayoutVars>
          <dgm:bulletEnabled val="1"/>
        </dgm:presLayoutVars>
      </dgm:prSet>
      <dgm:spPr/>
      <dgm:t>
        <a:bodyPr/>
        <a:lstStyle/>
        <a:p>
          <a:endParaRPr lang="en-US"/>
        </a:p>
      </dgm:t>
    </dgm:pt>
  </dgm:ptLst>
  <dgm:cxnLst>
    <dgm:cxn modelId="{8D106569-BEFF-4FA2-8132-0552C924C178}" srcId="{0AA0F4E4-A6F8-49CB-B51C-58EE2BE1FA88}" destId="{3A33B051-DCFA-4623-88B4-B7413F9774D2}" srcOrd="0" destOrd="0" parTransId="{A30F6163-A34B-4294-BD01-B8E9A95359AF}" sibTransId="{8A7B3995-3DF9-4388-8782-BDB94C082B35}"/>
    <dgm:cxn modelId="{E6594117-5021-49CB-B29D-D74107C496CB}" srcId="{88ACAB7E-0FD9-45E2-A7A3-76EBA80B1373}" destId="{571BCE67-68A1-427C-9298-B8691E2071C2}" srcOrd="0" destOrd="0" parTransId="{7D523300-1B54-44D3-84FC-B69D5A5E19C3}" sibTransId="{10CA6D9E-62F2-4D55-BB16-63ED56F7B041}"/>
    <dgm:cxn modelId="{9197FA1B-60C7-4190-AFCF-40B8A1E6B28B}" type="presOf" srcId="{0AA0F4E4-A6F8-49CB-B51C-58EE2BE1FA88}" destId="{39D7D15F-EF9C-46D8-BD2F-7FB1F53E5FEA}" srcOrd="0" destOrd="0" presId="urn:microsoft.com/office/officeart/2005/8/layout/vList2"/>
    <dgm:cxn modelId="{F96C3E3B-305A-41D5-AE8B-B1AE975E04DD}" srcId="{68EE9D3F-8E6E-43E5-BC61-1078C6D5333F}" destId="{D20B21C3-174E-42A3-9C00-1F5F75D551B3}" srcOrd="0" destOrd="0" parTransId="{ED3F21C1-D0DF-4E93-B336-DE97CEFD29E0}" sibTransId="{31E08FA2-E5A5-41B5-948F-8721B08250B6}"/>
    <dgm:cxn modelId="{B24BBD87-7ACD-4EE4-947C-9B74D79C8CD9}" srcId="{D20B21C3-174E-42A3-9C00-1F5F75D551B3}" destId="{C193D447-EF28-4B3C-82C6-3789E0850E39}" srcOrd="0" destOrd="0" parTransId="{428D1BC0-1191-49BB-AB34-2F06E865363A}" sibTransId="{D586275C-A91B-4353-AD10-8C3BD120C776}"/>
    <dgm:cxn modelId="{12686773-6F90-4BFF-A417-48589189ADF3}" type="presOf" srcId="{88ACAB7E-0FD9-45E2-A7A3-76EBA80B1373}" destId="{80FF9BEB-E5BC-4BD8-8B46-1B24B4D0DAA0}" srcOrd="0" destOrd="0" presId="urn:microsoft.com/office/officeart/2005/8/layout/vList2"/>
    <dgm:cxn modelId="{CA734815-8121-4776-9FD5-406C96EAC8AA}" srcId="{04873E55-64CB-494D-9592-988F376F8761}" destId="{6461A2C7-EFD3-4285-8310-796E1228AA07}" srcOrd="1" destOrd="0" parTransId="{CB4CE914-AF0A-4E65-8853-3AF004EA538A}" sibTransId="{52CEE6B6-967A-482B-974F-9FD29DB23223}"/>
    <dgm:cxn modelId="{098B2FB5-2CDF-4387-B898-3513A22342B8}" type="presOf" srcId="{C193D447-EF28-4B3C-82C6-3789E0850E39}" destId="{70C194B1-5996-41AD-A538-9F4548D7E19A}" srcOrd="0" destOrd="0" presId="urn:microsoft.com/office/officeart/2005/8/layout/vList2"/>
    <dgm:cxn modelId="{661FF248-3BE4-49B8-9AC8-5077C6DE313C}" type="presOf" srcId="{D20B21C3-174E-42A3-9C00-1F5F75D551B3}" destId="{2CBD0925-CE1E-473C-A269-73559BDF4742}" srcOrd="0" destOrd="0" presId="urn:microsoft.com/office/officeart/2005/8/layout/vList2"/>
    <dgm:cxn modelId="{4410EF45-9BD3-42CB-8986-4410C08B015D}" type="presOf" srcId="{571BCE67-68A1-427C-9298-B8691E2071C2}" destId="{96CFB006-6A01-4429-B57A-8479CF02D8C5}" srcOrd="0" destOrd="0" presId="urn:microsoft.com/office/officeart/2005/8/layout/vList2"/>
    <dgm:cxn modelId="{D8689EB5-C634-45B3-8194-AF2686695DE4}" srcId="{68EE9D3F-8E6E-43E5-BC61-1078C6D5333F}" destId="{0AA0F4E4-A6F8-49CB-B51C-58EE2BE1FA88}" srcOrd="1" destOrd="0" parTransId="{73C950B4-F30F-4C54-8FFF-3F97754EE917}" sibTransId="{93964796-678E-4951-A42C-986F938DFA51}"/>
    <dgm:cxn modelId="{118ECB4E-9126-4265-9F8F-9C7D558588C8}" srcId="{68EE9D3F-8E6E-43E5-BC61-1078C6D5333F}" destId="{04873E55-64CB-494D-9592-988F376F8761}" srcOrd="3" destOrd="0" parTransId="{613B7869-3002-4700-ABA0-4C51DC89BCA3}" sibTransId="{A556F84F-36BB-4453-A47D-7A9C617BEA49}"/>
    <dgm:cxn modelId="{42AE009A-A9FA-4831-9415-752D0C1DA0A4}" type="presOf" srcId="{04873E55-64CB-494D-9592-988F376F8761}" destId="{AEEC2606-35B1-4E4F-86CF-4B6EB7AC01D6}" srcOrd="0" destOrd="0" presId="urn:microsoft.com/office/officeart/2005/8/layout/vList2"/>
    <dgm:cxn modelId="{17476BDE-80B3-4A8C-A9B1-526322E3173B}" srcId="{04873E55-64CB-494D-9592-988F376F8761}" destId="{8FFFB9FD-E12B-4EF0-A97F-36228D061AD3}" srcOrd="0" destOrd="0" parTransId="{83C250C5-3EAE-4C95-96AE-04B9BB70D8A9}" sibTransId="{BFF39C39-AA4D-4D2E-A95E-EBE7607B2098}"/>
    <dgm:cxn modelId="{2048ACCE-B8F6-4782-A492-C4A434EE7BFE}" type="presOf" srcId="{3A33B051-DCFA-4623-88B4-B7413F9774D2}" destId="{8CBE333F-FDB1-4BD8-A537-9A299C321538}" srcOrd="0" destOrd="0" presId="urn:microsoft.com/office/officeart/2005/8/layout/vList2"/>
    <dgm:cxn modelId="{E0AB5711-EE33-40CF-B4EB-D7DDDA24EFC4}" type="presOf" srcId="{8FFFB9FD-E12B-4EF0-A97F-36228D061AD3}" destId="{325AAC3E-83C6-4C14-B737-98B15D19B3E8}" srcOrd="0" destOrd="0" presId="urn:microsoft.com/office/officeart/2005/8/layout/vList2"/>
    <dgm:cxn modelId="{6FA081C1-AE77-4FF8-83CF-424FB95B5F36}" type="presOf" srcId="{6461A2C7-EFD3-4285-8310-796E1228AA07}" destId="{325AAC3E-83C6-4C14-B737-98B15D19B3E8}" srcOrd="0" destOrd="1" presId="urn:microsoft.com/office/officeart/2005/8/layout/vList2"/>
    <dgm:cxn modelId="{1EAFF6EE-AC33-41A0-AA89-000396D877AB}" srcId="{68EE9D3F-8E6E-43E5-BC61-1078C6D5333F}" destId="{88ACAB7E-0FD9-45E2-A7A3-76EBA80B1373}" srcOrd="2" destOrd="0" parTransId="{424CCEBE-D503-4D6F-B80C-6618FDE03AD5}" sibTransId="{6C3326D6-48FC-49E2-A2B2-101667BBFE25}"/>
    <dgm:cxn modelId="{31C96808-7D6B-4896-9D07-50A86DB3768B}" type="presOf" srcId="{68EE9D3F-8E6E-43E5-BC61-1078C6D5333F}" destId="{0CDBEA08-1F7D-479E-A276-3D7A4E48CAC2}" srcOrd="0" destOrd="0" presId="urn:microsoft.com/office/officeart/2005/8/layout/vList2"/>
    <dgm:cxn modelId="{94A0A25C-D5F5-4EFD-BD57-0E35AF41AA92}" type="presParOf" srcId="{0CDBEA08-1F7D-479E-A276-3D7A4E48CAC2}" destId="{2CBD0925-CE1E-473C-A269-73559BDF4742}" srcOrd="0" destOrd="0" presId="urn:microsoft.com/office/officeart/2005/8/layout/vList2"/>
    <dgm:cxn modelId="{DBC464A3-C441-44C5-9D40-0E50255D1B6B}" type="presParOf" srcId="{0CDBEA08-1F7D-479E-A276-3D7A4E48CAC2}" destId="{70C194B1-5996-41AD-A538-9F4548D7E19A}" srcOrd="1" destOrd="0" presId="urn:microsoft.com/office/officeart/2005/8/layout/vList2"/>
    <dgm:cxn modelId="{3F8D514F-A934-4819-BE9B-5FD7CC70E2A0}" type="presParOf" srcId="{0CDBEA08-1F7D-479E-A276-3D7A4E48CAC2}" destId="{39D7D15F-EF9C-46D8-BD2F-7FB1F53E5FEA}" srcOrd="2" destOrd="0" presId="urn:microsoft.com/office/officeart/2005/8/layout/vList2"/>
    <dgm:cxn modelId="{7652917E-342A-4314-8A06-C3D38B614734}" type="presParOf" srcId="{0CDBEA08-1F7D-479E-A276-3D7A4E48CAC2}" destId="{8CBE333F-FDB1-4BD8-A537-9A299C321538}" srcOrd="3" destOrd="0" presId="urn:microsoft.com/office/officeart/2005/8/layout/vList2"/>
    <dgm:cxn modelId="{31635296-4F4A-4AC0-BE19-47F4F921D471}" type="presParOf" srcId="{0CDBEA08-1F7D-479E-A276-3D7A4E48CAC2}" destId="{80FF9BEB-E5BC-4BD8-8B46-1B24B4D0DAA0}" srcOrd="4" destOrd="0" presId="urn:microsoft.com/office/officeart/2005/8/layout/vList2"/>
    <dgm:cxn modelId="{9E32E2EA-9D6B-4486-B447-12D5B37EB4B1}" type="presParOf" srcId="{0CDBEA08-1F7D-479E-A276-3D7A4E48CAC2}" destId="{96CFB006-6A01-4429-B57A-8479CF02D8C5}" srcOrd="5" destOrd="0" presId="urn:microsoft.com/office/officeart/2005/8/layout/vList2"/>
    <dgm:cxn modelId="{676D2A6C-5A7A-4174-984C-3886526BC98E}" type="presParOf" srcId="{0CDBEA08-1F7D-479E-A276-3D7A4E48CAC2}" destId="{AEEC2606-35B1-4E4F-86CF-4B6EB7AC01D6}" srcOrd="6" destOrd="0" presId="urn:microsoft.com/office/officeart/2005/8/layout/vList2"/>
    <dgm:cxn modelId="{FF895D77-9F4E-403A-AF53-7F2CEFC37797}" type="presParOf" srcId="{0CDBEA08-1F7D-479E-A276-3D7A4E48CAC2}" destId="{325AAC3E-83C6-4C14-B737-98B15D19B3E8}"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A3B266-0DF3-470E-A4FD-A075F216230C}"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559455BA-FE1B-49A4-82D1-FF1D22AAAE3B}">
      <dgm:prSet phldrT="[Text]"/>
      <dgm:spPr/>
      <dgm:t>
        <a:bodyPr/>
        <a:lstStyle/>
        <a:p>
          <a:r>
            <a:rPr lang="en-US" dirty="0" smtClean="0"/>
            <a:t>Outlet</a:t>
          </a:r>
          <a:endParaRPr lang="en-US" dirty="0"/>
        </a:p>
      </dgm:t>
    </dgm:pt>
    <dgm:pt modelId="{58773084-6253-4223-B2BF-49FDB286575A}" type="parTrans" cxnId="{67D36571-6071-41D7-B35E-53572D0BF045}">
      <dgm:prSet/>
      <dgm:spPr/>
      <dgm:t>
        <a:bodyPr/>
        <a:lstStyle/>
        <a:p>
          <a:endParaRPr lang="en-US"/>
        </a:p>
      </dgm:t>
    </dgm:pt>
    <dgm:pt modelId="{6CF82D8F-6F91-4EAD-866E-D74E3D2EA995}" type="sibTrans" cxnId="{67D36571-6071-41D7-B35E-53572D0BF045}">
      <dgm:prSet/>
      <dgm:spPr/>
      <dgm:t>
        <a:bodyPr/>
        <a:lstStyle/>
        <a:p>
          <a:endParaRPr lang="en-US"/>
        </a:p>
      </dgm:t>
    </dgm:pt>
    <dgm:pt modelId="{F5B0EB2B-AB68-4B60-89D1-913173F01651}">
      <dgm:prSet phldrT="[Text]"/>
      <dgm:spPr/>
      <dgm:t>
        <a:bodyPr/>
        <a:lstStyle/>
        <a:p>
          <a:r>
            <a:rPr lang="en-US" dirty="0" smtClean="0"/>
            <a:t>Case</a:t>
          </a:r>
          <a:endParaRPr lang="en-US" dirty="0"/>
        </a:p>
      </dgm:t>
    </dgm:pt>
    <dgm:pt modelId="{4EA1F6E6-366D-4C01-AF70-7F2384AB64E3}" type="parTrans" cxnId="{46535090-EDF6-43A0-89AA-547F17EB0CF9}">
      <dgm:prSet/>
      <dgm:spPr/>
      <dgm:t>
        <a:bodyPr/>
        <a:lstStyle/>
        <a:p>
          <a:endParaRPr lang="en-US"/>
        </a:p>
      </dgm:t>
    </dgm:pt>
    <dgm:pt modelId="{51FF123B-5D9B-43A4-9DE1-882A41AEC053}" type="sibTrans" cxnId="{46535090-EDF6-43A0-89AA-547F17EB0CF9}">
      <dgm:prSet/>
      <dgm:spPr/>
      <dgm:t>
        <a:bodyPr/>
        <a:lstStyle/>
        <a:p>
          <a:endParaRPr lang="en-US"/>
        </a:p>
      </dgm:t>
    </dgm:pt>
    <dgm:pt modelId="{4EB7F454-3D4C-4334-9B70-5AB28298DA2B}">
      <dgm:prSet phldrT="[Text]"/>
      <dgm:spPr/>
      <dgm:t>
        <a:bodyPr/>
        <a:lstStyle/>
        <a:p>
          <a:r>
            <a:rPr lang="en-US" dirty="0" smtClean="0"/>
            <a:t>Session</a:t>
          </a:r>
          <a:endParaRPr lang="en-US" dirty="0"/>
        </a:p>
      </dgm:t>
    </dgm:pt>
    <dgm:pt modelId="{EF8419C3-0C83-400E-A5A7-69F7432948FC}" type="parTrans" cxnId="{05D59F96-FB40-4B9D-84E9-F87F63D2A8B9}">
      <dgm:prSet/>
      <dgm:spPr/>
      <dgm:t>
        <a:bodyPr/>
        <a:lstStyle/>
        <a:p>
          <a:endParaRPr lang="en-US"/>
        </a:p>
      </dgm:t>
    </dgm:pt>
    <dgm:pt modelId="{29E90629-369A-4ACF-A249-B8D6CFB90759}" type="sibTrans" cxnId="{05D59F96-FB40-4B9D-84E9-F87F63D2A8B9}">
      <dgm:prSet/>
      <dgm:spPr/>
      <dgm:t>
        <a:bodyPr/>
        <a:lstStyle/>
        <a:p>
          <a:endParaRPr lang="en-US"/>
        </a:p>
      </dgm:t>
    </dgm:pt>
    <dgm:pt modelId="{6FA26411-A5A2-4AF7-B153-E83A28E055C8}">
      <dgm:prSet phldrT="[Text]"/>
      <dgm:spPr/>
      <dgm:t>
        <a:bodyPr/>
        <a:lstStyle/>
        <a:p>
          <a:r>
            <a:rPr lang="en-US" dirty="0" smtClean="0"/>
            <a:t>Session</a:t>
          </a:r>
          <a:endParaRPr lang="en-US" dirty="0"/>
        </a:p>
      </dgm:t>
    </dgm:pt>
    <dgm:pt modelId="{E948C5B6-C94D-458F-944F-69BFC1567A69}" type="parTrans" cxnId="{7CED2D37-76FD-48E7-952D-61057D318E43}">
      <dgm:prSet/>
      <dgm:spPr/>
      <dgm:t>
        <a:bodyPr/>
        <a:lstStyle/>
        <a:p>
          <a:endParaRPr lang="en-US"/>
        </a:p>
      </dgm:t>
    </dgm:pt>
    <dgm:pt modelId="{6CFBFDB3-8CAF-4111-845D-CCF85A452FEB}" type="sibTrans" cxnId="{7CED2D37-76FD-48E7-952D-61057D318E43}">
      <dgm:prSet/>
      <dgm:spPr/>
      <dgm:t>
        <a:bodyPr/>
        <a:lstStyle/>
        <a:p>
          <a:endParaRPr lang="en-US"/>
        </a:p>
      </dgm:t>
    </dgm:pt>
    <dgm:pt modelId="{41BFA850-6BF0-4617-905B-59D8509A4FD6}">
      <dgm:prSet phldrT="[Text]"/>
      <dgm:spPr/>
      <dgm:t>
        <a:bodyPr/>
        <a:lstStyle/>
        <a:p>
          <a:r>
            <a:rPr lang="en-US" dirty="0" smtClean="0"/>
            <a:t>Individual Clients</a:t>
          </a:r>
          <a:endParaRPr lang="en-US" dirty="0"/>
        </a:p>
      </dgm:t>
    </dgm:pt>
    <dgm:pt modelId="{3F126FDF-8819-41DA-9BCE-405139A904C4}" type="parTrans" cxnId="{8C7A1239-5706-4500-AAA9-A8C159DF209F}">
      <dgm:prSet/>
      <dgm:spPr/>
      <dgm:t>
        <a:bodyPr/>
        <a:lstStyle/>
        <a:p>
          <a:endParaRPr lang="en-US"/>
        </a:p>
      </dgm:t>
    </dgm:pt>
    <dgm:pt modelId="{DE1D8803-1406-4BE3-929E-AB882058032A}" type="sibTrans" cxnId="{8C7A1239-5706-4500-AAA9-A8C159DF209F}">
      <dgm:prSet/>
      <dgm:spPr/>
      <dgm:t>
        <a:bodyPr/>
        <a:lstStyle/>
        <a:p>
          <a:endParaRPr lang="en-US"/>
        </a:p>
      </dgm:t>
    </dgm:pt>
    <dgm:pt modelId="{B4CB7C6E-A153-421D-9031-7B2F5071619F}">
      <dgm:prSet phldrT="[Text]"/>
      <dgm:spPr/>
      <dgm:t>
        <a:bodyPr/>
        <a:lstStyle/>
        <a:p>
          <a:r>
            <a:rPr lang="en-US" dirty="0" smtClean="0"/>
            <a:t>Individual Clients</a:t>
          </a:r>
          <a:endParaRPr lang="en-US" dirty="0"/>
        </a:p>
      </dgm:t>
    </dgm:pt>
    <dgm:pt modelId="{86D2E39B-D3D2-4A67-877A-9881281A4E10}" type="parTrans" cxnId="{BE9A4136-2E79-46FD-899F-D07B212CD226}">
      <dgm:prSet/>
      <dgm:spPr/>
      <dgm:t>
        <a:bodyPr/>
        <a:lstStyle/>
        <a:p>
          <a:endParaRPr lang="en-US"/>
        </a:p>
      </dgm:t>
    </dgm:pt>
    <dgm:pt modelId="{5F8837F6-094F-4825-9703-4AEB11CC1F1A}" type="sibTrans" cxnId="{BE9A4136-2E79-46FD-899F-D07B212CD226}">
      <dgm:prSet/>
      <dgm:spPr/>
      <dgm:t>
        <a:bodyPr/>
        <a:lstStyle/>
        <a:p>
          <a:endParaRPr lang="en-US"/>
        </a:p>
      </dgm:t>
    </dgm:pt>
    <dgm:pt modelId="{7A04EF72-F986-4BF4-9AB0-C872234BE606}" type="pres">
      <dgm:prSet presAssocID="{B3A3B266-0DF3-470E-A4FD-A075F216230C}" presName="hierChild1" presStyleCnt="0">
        <dgm:presLayoutVars>
          <dgm:orgChart val="1"/>
          <dgm:chPref val="1"/>
          <dgm:dir/>
          <dgm:animOne val="branch"/>
          <dgm:animLvl val="lvl"/>
          <dgm:resizeHandles/>
        </dgm:presLayoutVars>
      </dgm:prSet>
      <dgm:spPr/>
      <dgm:t>
        <a:bodyPr/>
        <a:lstStyle/>
        <a:p>
          <a:endParaRPr lang="en-US"/>
        </a:p>
      </dgm:t>
    </dgm:pt>
    <dgm:pt modelId="{284F0106-6330-4B90-95D0-E578B5DF7AD0}" type="pres">
      <dgm:prSet presAssocID="{559455BA-FE1B-49A4-82D1-FF1D22AAAE3B}" presName="hierRoot1" presStyleCnt="0">
        <dgm:presLayoutVars>
          <dgm:hierBranch val="init"/>
        </dgm:presLayoutVars>
      </dgm:prSet>
      <dgm:spPr/>
      <dgm:t>
        <a:bodyPr/>
        <a:lstStyle/>
        <a:p>
          <a:endParaRPr lang="en-US"/>
        </a:p>
      </dgm:t>
    </dgm:pt>
    <dgm:pt modelId="{92E10A81-01F6-423C-9FF7-C4109CB2E2E2}" type="pres">
      <dgm:prSet presAssocID="{559455BA-FE1B-49A4-82D1-FF1D22AAAE3B}" presName="rootComposite1" presStyleCnt="0"/>
      <dgm:spPr/>
      <dgm:t>
        <a:bodyPr/>
        <a:lstStyle/>
        <a:p>
          <a:endParaRPr lang="en-US"/>
        </a:p>
      </dgm:t>
    </dgm:pt>
    <dgm:pt modelId="{73F8C6CC-8FBA-4209-B349-EBE4A7D46A6D}" type="pres">
      <dgm:prSet presAssocID="{559455BA-FE1B-49A4-82D1-FF1D22AAAE3B}" presName="rootText1" presStyleLbl="node0" presStyleIdx="0" presStyleCnt="1">
        <dgm:presLayoutVars>
          <dgm:chPref val="3"/>
        </dgm:presLayoutVars>
      </dgm:prSet>
      <dgm:spPr/>
      <dgm:t>
        <a:bodyPr/>
        <a:lstStyle/>
        <a:p>
          <a:endParaRPr lang="en-US"/>
        </a:p>
      </dgm:t>
    </dgm:pt>
    <dgm:pt modelId="{A78E6F15-8995-46D8-8065-9F6ABC75EB8E}" type="pres">
      <dgm:prSet presAssocID="{559455BA-FE1B-49A4-82D1-FF1D22AAAE3B}" presName="rootConnector1" presStyleLbl="node1" presStyleIdx="0" presStyleCnt="0"/>
      <dgm:spPr/>
      <dgm:t>
        <a:bodyPr/>
        <a:lstStyle/>
        <a:p>
          <a:endParaRPr lang="en-US"/>
        </a:p>
      </dgm:t>
    </dgm:pt>
    <dgm:pt modelId="{3702E6E1-B354-4C1D-A177-E70BD81FC430}" type="pres">
      <dgm:prSet presAssocID="{559455BA-FE1B-49A4-82D1-FF1D22AAAE3B}" presName="hierChild2" presStyleCnt="0"/>
      <dgm:spPr/>
      <dgm:t>
        <a:bodyPr/>
        <a:lstStyle/>
        <a:p>
          <a:endParaRPr lang="en-US"/>
        </a:p>
      </dgm:t>
    </dgm:pt>
    <dgm:pt modelId="{FA200CA0-8154-4FA0-871F-CFA1C5DEE5CB}" type="pres">
      <dgm:prSet presAssocID="{4EA1F6E6-366D-4C01-AF70-7F2384AB64E3}" presName="Name37" presStyleLbl="parChTrans1D2" presStyleIdx="0" presStyleCnt="1"/>
      <dgm:spPr/>
      <dgm:t>
        <a:bodyPr/>
        <a:lstStyle/>
        <a:p>
          <a:endParaRPr lang="en-US"/>
        </a:p>
      </dgm:t>
    </dgm:pt>
    <dgm:pt modelId="{479BB231-7406-4F46-977E-5CF1B1D89A22}" type="pres">
      <dgm:prSet presAssocID="{F5B0EB2B-AB68-4B60-89D1-913173F01651}" presName="hierRoot2" presStyleCnt="0">
        <dgm:presLayoutVars>
          <dgm:hierBranch val="init"/>
        </dgm:presLayoutVars>
      </dgm:prSet>
      <dgm:spPr/>
      <dgm:t>
        <a:bodyPr/>
        <a:lstStyle/>
        <a:p>
          <a:endParaRPr lang="en-US"/>
        </a:p>
      </dgm:t>
    </dgm:pt>
    <dgm:pt modelId="{E10FA345-B551-4F41-92B9-3B0D319AA49E}" type="pres">
      <dgm:prSet presAssocID="{F5B0EB2B-AB68-4B60-89D1-913173F01651}" presName="rootComposite" presStyleCnt="0"/>
      <dgm:spPr/>
      <dgm:t>
        <a:bodyPr/>
        <a:lstStyle/>
        <a:p>
          <a:endParaRPr lang="en-US"/>
        </a:p>
      </dgm:t>
    </dgm:pt>
    <dgm:pt modelId="{5CD7AE34-B11F-4275-8451-6522FAB3F66B}" type="pres">
      <dgm:prSet presAssocID="{F5B0EB2B-AB68-4B60-89D1-913173F01651}" presName="rootText" presStyleLbl="node2" presStyleIdx="0" presStyleCnt="1">
        <dgm:presLayoutVars>
          <dgm:chPref val="3"/>
        </dgm:presLayoutVars>
      </dgm:prSet>
      <dgm:spPr/>
      <dgm:t>
        <a:bodyPr/>
        <a:lstStyle/>
        <a:p>
          <a:endParaRPr lang="en-US"/>
        </a:p>
      </dgm:t>
    </dgm:pt>
    <dgm:pt modelId="{0C25B338-F98D-40EF-9E7F-39781C53EFE7}" type="pres">
      <dgm:prSet presAssocID="{F5B0EB2B-AB68-4B60-89D1-913173F01651}" presName="rootConnector" presStyleLbl="node2" presStyleIdx="0" presStyleCnt="1"/>
      <dgm:spPr/>
      <dgm:t>
        <a:bodyPr/>
        <a:lstStyle/>
        <a:p>
          <a:endParaRPr lang="en-US"/>
        </a:p>
      </dgm:t>
    </dgm:pt>
    <dgm:pt modelId="{3AD139AE-7F76-43FC-B918-BF1C001CE297}" type="pres">
      <dgm:prSet presAssocID="{F5B0EB2B-AB68-4B60-89D1-913173F01651}" presName="hierChild4" presStyleCnt="0"/>
      <dgm:spPr/>
      <dgm:t>
        <a:bodyPr/>
        <a:lstStyle/>
        <a:p>
          <a:endParaRPr lang="en-US"/>
        </a:p>
      </dgm:t>
    </dgm:pt>
    <dgm:pt modelId="{95FB9E64-481D-4F33-BB8C-263CE30E8D38}" type="pres">
      <dgm:prSet presAssocID="{EF8419C3-0C83-400E-A5A7-69F7432948FC}" presName="Name37" presStyleLbl="parChTrans1D3" presStyleIdx="0" presStyleCnt="2"/>
      <dgm:spPr/>
      <dgm:t>
        <a:bodyPr/>
        <a:lstStyle/>
        <a:p>
          <a:endParaRPr lang="en-US"/>
        </a:p>
      </dgm:t>
    </dgm:pt>
    <dgm:pt modelId="{6C6701C0-F7E3-46DA-AFB8-07C61CBA486C}" type="pres">
      <dgm:prSet presAssocID="{4EB7F454-3D4C-4334-9B70-5AB28298DA2B}" presName="hierRoot2" presStyleCnt="0">
        <dgm:presLayoutVars>
          <dgm:hierBranch val="init"/>
        </dgm:presLayoutVars>
      </dgm:prSet>
      <dgm:spPr/>
      <dgm:t>
        <a:bodyPr/>
        <a:lstStyle/>
        <a:p>
          <a:endParaRPr lang="en-US"/>
        </a:p>
      </dgm:t>
    </dgm:pt>
    <dgm:pt modelId="{9D58E4F6-1E3F-4D35-BBCD-C22B34929ED7}" type="pres">
      <dgm:prSet presAssocID="{4EB7F454-3D4C-4334-9B70-5AB28298DA2B}" presName="rootComposite" presStyleCnt="0"/>
      <dgm:spPr/>
      <dgm:t>
        <a:bodyPr/>
        <a:lstStyle/>
        <a:p>
          <a:endParaRPr lang="en-US"/>
        </a:p>
      </dgm:t>
    </dgm:pt>
    <dgm:pt modelId="{8CAE6E79-E892-4A54-B224-98ACC1C3DFCE}" type="pres">
      <dgm:prSet presAssocID="{4EB7F454-3D4C-4334-9B70-5AB28298DA2B}" presName="rootText" presStyleLbl="node3" presStyleIdx="0" presStyleCnt="2">
        <dgm:presLayoutVars>
          <dgm:chPref val="3"/>
        </dgm:presLayoutVars>
      </dgm:prSet>
      <dgm:spPr/>
      <dgm:t>
        <a:bodyPr/>
        <a:lstStyle/>
        <a:p>
          <a:endParaRPr lang="en-US"/>
        </a:p>
      </dgm:t>
    </dgm:pt>
    <dgm:pt modelId="{79CEC6C9-6C36-4135-94D3-B0D3DF432AA9}" type="pres">
      <dgm:prSet presAssocID="{4EB7F454-3D4C-4334-9B70-5AB28298DA2B}" presName="rootConnector" presStyleLbl="node3" presStyleIdx="0" presStyleCnt="2"/>
      <dgm:spPr/>
      <dgm:t>
        <a:bodyPr/>
        <a:lstStyle/>
        <a:p>
          <a:endParaRPr lang="en-US"/>
        </a:p>
      </dgm:t>
    </dgm:pt>
    <dgm:pt modelId="{7995BE74-91EC-4DC0-9295-2413A555DCB6}" type="pres">
      <dgm:prSet presAssocID="{4EB7F454-3D4C-4334-9B70-5AB28298DA2B}" presName="hierChild4" presStyleCnt="0"/>
      <dgm:spPr/>
      <dgm:t>
        <a:bodyPr/>
        <a:lstStyle/>
        <a:p>
          <a:endParaRPr lang="en-US"/>
        </a:p>
      </dgm:t>
    </dgm:pt>
    <dgm:pt modelId="{0F27739E-D463-4C13-ADE0-B5F6DD3D6FE4}" type="pres">
      <dgm:prSet presAssocID="{3F126FDF-8819-41DA-9BCE-405139A904C4}" presName="Name37" presStyleLbl="parChTrans1D4" presStyleIdx="0" presStyleCnt="2"/>
      <dgm:spPr/>
      <dgm:t>
        <a:bodyPr/>
        <a:lstStyle/>
        <a:p>
          <a:endParaRPr lang="en-US"/>
        </a:p>
      </dgm:t>
    </dgm:pt>
    <dgm:pt modelId="{3050FDBA-1058-4C9E-8F45-2073111B95CA}" type="pres">
      <dgm:prSet presAssocID="{41BFA850-6BF0-4617-905B-59D8509A4FD6}" presName="hierRoot2" presStyleCnt="0">
        <dgm:presLayoutVars>
          <dgm:hierBranch val="init"/>
        </dgm:presLayoutVars>
      </dgm:prSet>
      <dgm:spPr/>
      <dgm:t>
        <a:bodyPr/>
        <a:lstStyle/>
        <a:p>
          <a:endParaRPr lang="en-US"/>
        </a:p>
      </dgm:t>
    </dgm:pt>
    <dgm:pt modelId="{8E35479F-482D-4CE7-875E-784BDD169CDC}" type="pres">
      <dgm:prSet presAssocID="{41BFA850-6BF0-4617-905B-59D8509A4FD6}" presName="rootComposite" presStyleCnt="0"/>
      <dgm:spPr/>
      <dgm:t>
        <a:bodyPr/>
        <a:lstStyle/>
        <a:p>
          <a:endParaRPr lang="en-US"/>
        </a:p>
      </dgm:t>
    </dgm:pt>
    <dgm:pt modelId="{908D6F4C-3C3C-47B7-9818-0695D6ADC793}" type="pres">
      <dgm:prSet presAssocID="{41BFA850-6BF0-4617-905B-59D8509A4FD6}" presName="rootText" presStyleLbl="node4" presStyleIdx="0" presStyleCnt="2">
        <dgm:presLayoutVars>
          <dgm:chPref val="3"/>
        </dgm:presLayoutVars>
      </dgm:prSet>
      <dgm:spPr/>
      <dgm:t>
        <a:bodyPr/>
        <a:lstStyle/>
        <a:p>
          <a:endParaRPr lang="en-US"/>
        </a:p>
      </dgm:t>
    </dgm:pt>
    <dgm:pt modelId="{9CBCCBE2-0337-479C-AE65-0753EF689F8D}" type="pres">
      <dgm:prSet presAssocID="{41BFA850-6BF0-4617-905B-59D8509A4FD6}" presName="rootConnector" presStyleLbl="node4" presStyleIdx="0" presStyleCnt="2"/>
      <dgm:spPr/>
      <dgm:t>
        <a:bodyPr/>
        <a:lstStyle/>
        <a:p>
          <a:endParaRPr lang="en-US"/>
        </a:p>
      </dgm:t>
    </dgm:pt>
    <dgm:pt modelId="{CA7C3205-59DC-4EAB-843B-931ACBCBBDAE}" type="pres">
      <dgm:prSet presAssocID="{41BFA850-6BF0-4617-905B-59D8509A4FD6}" presName="hierChild4" presStyleCnt="0"/>
      <dgm:spPr/>
      <dgm:t>
        <a:bodyPr/>
        <a:lstStyle/>
        <a:p>
          <a:endParaRPr lang="en-US"/>
        </a:p>
      </dgm:t>
    </dgm:pt>
    <dgm:pt modelId="{DCF0BF5C-9122-4C76-9D70-593E6D7ACE09}" type="pres">
      <dgm:prSet presAssocID="{41BFA850-6BF0-4617-905B-59D8509A4FD6}" presName="hierChild5" presStyleCnt="0"/>
      <dgm:spPr/>
      <dgm:t>
        <a:bodyPr/>
        <a:lstStyle/>
        <a:p>
          <a:endParaRPr lang="en-US"/>
        </a:p>
      </dgm:t>
    </dgm:pt>
    <dgm:pt modelId="{2D82775C-2EEB-41C6-82EB-6B1DA257016D}" type="pres">
      <dgm:prSet presAssocID="{4EB7F454-3D4C-4334-9B70-5AB28298DA2B}" presName="hierChild5" presStyleCnt="0"/>
      <dgm:spPr/>
      <dgm:t>
        <a:bodyPr/>
        <a:lstStyle/>
        <a:p>
          <a:endParaRPr lang="en-US"/>
        </a:p>
      </dgm:t>
    </dgm:pt>
    <dgm:pt modelId="{DB986235-85C9-4E30-A304-94F8A907A269}" type="pres">
      <dgm:prSet presAssocID="{E948C5B6-C94D-458F-944F-69BFC1567A69}" presName="Name37" presStyleLbl="parChTrans1D3" presStyleIdx="1" presStyleCnt="2"/>
      <dgm:spPr/>
      <dgm:t>
        <a:bodyPr/>
        <a:lstStyle/>
        <a:p>
          <a:endParaRPr lang="en-US"/>
        </a:p>
      </dgm:t>
    </dgm:pt>
    <dgm:pt modelId="{6BD7595A-BE3D-4E54-B9A6-8A5EC817CA32}" type="pres">
      <dgm:prSet presAssocID="{6FA26411-A5A2-4AF7-B153-E83A28E055C8}" presName="hierRoot2" presStyleCnt="0">
        <dgm:presLayoutVars>
          <dgm:hierBranch val="init"/>
        </dgm:presLayoutVars>
      </dgm:prSet>
      <dgm:spPr/>
      <dgm:t>
        <a:bodyPr/>
        <a:lstStyle/>
        <a:p>
          <a:endParaRPr lang="en-US"/>
        </a:p>
      </dgm:t>
    </dgm:pt>
    <dgm:pt modelId="{C4F2E2EE-FBC4-4A23-A087-E70688AD31F2}" type="pres">
      <dgm:prSet presAssocID="{6FA26411-A5A2-4AF7-B153-E83A28E055C8}" presName="rootComposite" presStyleCnt="0"/>
      <dgm:spPr/>
      <dgm:t>
        <a:bodyPr/>
        <a:lstStyle/>
        <a:p>
          <a:endParaRPr lang="en-US"/>
        </a:p>
      </dgm:t>
    </dgm:pt>
    <dgm:pt modelId="{28EEDB83-250A-4FD9-ABFD-611A134A5276}" type="pres">
      <dgm:prSet presAssocID="{6FA26411-A5A2-4AF7-B153-E83A28E055C8}" presName="rootText" presStyleLbl="node3" presStyleIdx="1" presStyleCnt="2">
        <dgm:presLayoutVars>
          <dgm:chPref val="3"/>
        </dgm:presLayoutVars>
      </dgm:prSet>
      <dgm:spPr/>
      <dgm:t>
        <a:bodyPr/>
        <a:lstStyle/>
        <a:p>
          <a:endParaRPr lang="en-US"/>
        </a:p>
      </dgm:t>
    </dgm:pt>
    <dgm:pt modelId="{D8426639-4CBA-4542-B1D5-E636F169777F}" type="pres">
      <dgm:prSet presAssocID="{6FA26411-A5A2-4AF7-B153-E83A28E055C8}" presName="rootConnector" presStyleLbl="node3" presStyleIdx="1" presStyleCnt="2"/>
      <dgm:spPr/>
      <dgm:t>
        <a:bodyPr/>
        <a:lstStyle/>
        <a:p>
          <a:endParaRPr lang="en-US"/>
        </a:p>
      </dgm:t>
    </dgm:pt>
    <dgm:pt modelId="{0083FC13-CFB5-4B08-BDE9-826C43AD36F6}" type="pres">
      <dgm:prSet presAssocID="{6FA26411-A5A2-4AF7-B153-E83A28E055C8}" presName="hierChild4" presStyleCnt="0"/>
      <dgm:spPr/>
      <dgm:t>
        <a:bodyPr/>
        <a:lstStyle/>
        <a:p>
          <a:endParaRPr lang="en-US"/>
        </a:p>
      </dgm:t>
    </dgm:pt>
    <dgm:pt modelId="{39499FED-A812-4C20-87D0-44C96B6AEBA0}" type="pres">
      <dgm:prSet presAssocID="{86D2E39B-D3D2-4A67-877A-9881281A4E10}" presName="Name37" presStyleLbl="parChTrans1D4" presStyleIdx="1" presStyleCnt="2"/>
      <dgm:spPr/>
      <dgm:t>
        <a:bodyPr/>
        <a:lstStyle/>
        <a:p>
          <a:endParaRPr lang="en-US"/>
        </a:p>
      </dgm:t>
    </dgm:pt>
    <dgm:pt modelId="{707CAACA-B78D-4EF5-B305-E97EED37E7DB}" type="pres">
      <dgm:prSet presAssocID="{B4CB7C6E-A153-421D-9031-7B2F5071619F}" presName="hierRoot2" presStyleCnt="0">
        <dgm:presLayoutVars>
          <dgm:hierBranch val="init"/>
        </dgm:presLayoutVars>
      </dgm:prSet>
      <dgm:spPr/>
      <dgm:t>
        <a:bodyPr/>
        <a:lstStyle/>
        <a:p>
          <a:endParaRPr lang="en-US"/>
        </a:p>
      </dgm:t>
    </dgm:pt>
    <dgm:pt modelId="{F141F9F8-7832-44C6-9E16-6BC528E5144C}" type="pres">
      <dgm:prSet presAssocID="{B4CB7C6E-A153-421D-9031-7B2F5071619F}" presName="rootComposite" presStyleCnt="0"/>
      <dgm:spPr/>
      <dgm:t>
        <a:bodyPr/>
        <a:lstStyle/>
        <a:p>
          <a:endParaRPr lang="en-US"/>
        </a:p>
      </dgm:t>
    </dgm:pt>
    <dgm:pt modelId="{0083C173-9F65-4A08-BF21-B80121457C70}" type="pres">
      <dgm:prSet presAssocID="{B4CB7C6E-A153-421D-9031-7B2F5071619F}" presName="rootText" presStyleLbl="node4" presStyleIdx="1" presStyleCnt="2">
        <dgm:presLayoutVars>
          <dgm:chPref val="3"/>
        </dgm:presLayoutVars>
      </dgm:prSet>
      <dgm:spPr/>
      <dgm:t>
        <a:bodyPr/>
        <a:lstStyle/>
        <a:p>
          <a:endParaRPr lang="en-US"/>
        </a:p>
      </dgm:t>
    </dgm:pt>
    <dgm:pt modelId="{B696EE5B-91CE-483F-AC2D-459086577A3F}" type="pres">
      <dgm:prSet presAssocID="{B4CB7C6E-A153-421D-9031-7B2F5071619F}" presName="rootConnector" presStyleLbl="node4" presStyleIdx="1" presStyleCnt="2"/>
      <dgm:spPr/>
      <dgm:t>
        <a:bodyPr/>
        <a:lstStyle/>
        <a:p>
          <a:endParaRPr lang="en-US"/>
        </a:p>
      </dgm:t>
    </dgm:pt>
    <dgm:pt modelId="{513C7732-CDE7-467A-9E47-0EE89F0148B2}" type="pres">
      <dgm:prSet presAssocID="{B4CB7C6E-A153-421D-9031-7B2F5071619F}" presName="hierChild4" presStyleCnt="0"/>
      <dgm:spPr/>
      <dgm:t>
        <a:bodyPr/>
        <a:lstStyle/>
        <a:p>
          <a:endParaRPr lang="en-US"/>
        </a:p>
      </dgm:t>
    </dgm:pt>
    <dgm:pt modelId="{2D2BEEF8-04F5-488C-B07C-A85134F2E443}" type="pres">
      <dgm:prSet presAssocID="{B4CB7C6E-A153-421D-9031-7B2F5071619F}" presName="hierChild5" presStyleCnt="0"/>
      <dgm:spPr/>
      <dgm:t>
        <a:bodyPr/>
        <a:lstStyle/>
        <a:p>
          <a:endParaRPr lang="en-US"/>
        </a:p>
      </dgm:t>
    </dgm:pt>
    <dgm:pt modelId="{E4BDA6C0-EDFF-4BF4-8172-F162A34F1E12}" type="pres">
      <dgm:prSet presAssocID="{6FA26411-A5A2-4AF7-B153-E83A28E055C8}" presName="hierChild5" presStyleCnt="0"/>
      <dgm:spPr/>
      <dgm:t>
        <a:bodyPr/>
        <a:lstStyle/>
        <a:p>
          <a:endParaRPr lang="en-US"/>
        </a:p>
      </dgm:t>
    </dgm:pt>
    <dgm:pt modelId="{47AB06F3-2048-4B19-B7B8-1A5D658F151A}" type="pres">
      <dgm:prSet presAssocID="{F5B0EB2B-AB68-4B60-89D1-913173F01651}" presName="hierChild5" presStyleCnt="0"/>
      <dgm:spPr/>
      <dgm:t>
        <a:bodyPr/>
        <a:lstStyle/>
        <a:p>
          <a:endParaRPr lang="en-US"/>
        </a:p>
      </dgm:t>
    </dgm:pt>
    <dgm:pt modelId="{95B4752A-E590-4244-859C-076890E6570A}" type="pres">
      <dgm:prSet presAssocID="{559455BA-FE1B-49A4-82D1-FF1D22AAAE3B}" presName="hierChild3" presStyleCnt="0"/>
      <dgm:spPr/>
      <dgm:t>
        <a:bodyPr/>
        <a:lstStyle/>
        <a:p>
          <a:endParaRPr lang="en-US"/>
        </a:p>
      </dgm:t>
    </dgm:pt>
  </dgm:ptLst>
  <dgm:cxnLst>
    <dgm:cxn modelId="{58775722-5768-482B-B365-CEC6800ECE83}" type="presOf" srcId="{6FA26411-A5A2-4AF7-B153-E83A28E055C8}" destId="{28EEDB83-250A-4FD9-ABFD-611A134A5276}" srcOrd="0" destOrd="0" presId="urn:microsoft.com/office/officeart/2005/8/layout/orgChart1"/>
    <dgm:cxn modelId="{46535090-EDF6-43A0-89AA-547F17EB0CF9}" srcId="{559455BA-FE1B-49A4-82D1-FF1D22AAAE3B}" destId="{F5B0EB2B-AB68-4B60-89D1-913173F01651}" srcOrd="0" destOrd="0" parTransId="{4EA1F6E6-366D-4C01-AF70-7F2384AB64E3}" sibTransId="{51FF123B-5D9B-43A4-9DE1-882A41AEC053}"/>
    <dgm:cxn modelId="{8C7A1239-5706-4500-AAA9-A8C159DF209F}" srcId="{4EB7F454-3D4C-4334-9B70-5AB28298DA2B}" destId="{41BFA850-6BF0-4617-905B-59D8509A4FD6}" srcOrd="0" destOrd="0" parTransId="{3F126FDF-8819-41DA-9BCE-405139A904C4}" sibTransId="{DE1D8803-1406-4BE3-929E-AB882058032A}"/>
    <dgm:cxn modelId="{D43C2815-82F8-41D1-BB1D-F56AFBBE4F7E}" type="presOf" srcId="{559455BA-FE1B-49A4-82D1-FF1D22AAAE3B}" destId="{73F8C6CC-8FBA-4209-B349-EBE4A7D46A6D}" srcOrd="0" destOrd="0" presId="urn:microsoft.com/office/officeart/2005/8/layout/orgChart1"/>
    <dgm:cxn modelId="{9443B4B3-DDA2-422D-8916-0755242D705F}" type="presOf" srcId="{41BFA850-6BF0-4617-905B-59D8509A4FD6}" destId="{908D6F4C-3C3C-47B7-9818-0695D6ADC793}" srcOrd="0" destOrd="0" presId="urn:microsoft.com/office/officeart/2005/8/layout/orgChart1"/>
    <dgm:cxn modelId="{E1D7CEBF-521F-492E-8382-897194806C11}" type="presOf" srcId="{B4CB7C6E-A153-421D-9031-7B2F5071619F}" destId="{0083C173-9F65-4A08-BF21-B80121457C70}" srcOrd="0" destOrd="0" presId="urn:microsoft.com/office/officeart/2005/8/layout/orgChart1"/>
    <dgm:cxn modelId="{7CED2D37-76FD-48E7-952D-61057D318E43}" srcId="{F5B0EB2B-AB68-4B60-89D1-913173F01651}" destId="{6FA26411-A5A2-4AF7-B153-E83A28E055C8}" srcOrd="1" destOrd="0" parTransId="{E948C5B6-C94D-458F-944F-69BFC1567A69}" sibTransId="{6CFBFDB3-8CAF-4111-845D-CCF85A452FEB}"/>
    <dgm:cxn modelId="{7A5C77C2-1EFD-4C6C-BA38-46483A649D16}" type="presOf" srcId="{F5B0EB2B-AB68-4B60-89D1-913173F01651}" destId="{5CD7AE34-B11F-4275-8451-6522FAB3F66B}" srcOrd="0" destOrd="0" presId="urn:microsoft.com/office/officeart/2005/8/layout/orgChart1"/>
    <dgm:cxn modelId="{150DE928-3F9F-4695-9B79-609FA96A3633}" type="presOf" srcId="{4EA1F6E6-366D-4C01-AF70-7F2384AB64E3}" destId="{FA200CA0-8154-4FA0-871F-CFA1C5DEE5CB}" srcOrd="0" destOrd="0" presId="urn:microsoft.com/office/officeart/2005/8/layout/orgChart1"/>
    <dgm:cxn modelId="{E947CC24-5FE5-4322-9A57-AE89424332C3}" type="presOf" srcId="{559455BA-FE1B-49A4-82D1-FF1D22AAAE3B}" destId="{A78E6F15-8995-46D8-8065-9F6ABC75EB8E}" srcOrd="1" destOrd="0" presId="urn:microsoft.com/office/officeart/2005/8/layout/orgChart1"/>
    <dgm:cxn modelId="{BBAD60E3-D1A2-4D6C-A590-465EF6785A96}" type="presOf" srcId="{41BFA850-6BF0-4617-905B-59D8509A4FD6}" destId="{9CBCCBE2-0337-479C-AE65-0753EF689F8D}" srcOrd="1" destOrd="0" presId="urn:microsoft.com/office/officeart/2005/8/layout/orgChart1"/>
    <dgm:cxn modelId="{2A0633D2-5EA8-494E-AD90-2AA1296E2F74}" type="presOf" srcId="{B4CB7C6E-A153-421D-9031-7B2F5071619F}" destId="{B696EE5B-91CE-483F-AC2D-459086577A3F}" srcOrd="1" destOrd="0" presId="urn:microsoft.com/office/officeart/2005/8/layout/orgChart1"/>
    <dgm:cxn modelId="{D3AF30B9-24C1-4136-96DE-23331FA07C6D}" type="presOf" srcId="{E948C5B6-C94D-458F-944F-69BFC1567A69}" destId="{DB986235-85C9-4E30-A304-94F8A907A269}" srcOrd="0" destOrd="0" presId="urn:microsoft.com/office/officeart/2005/8/layout/orgChart1"/>
    <dgm:cxn modelId="{05D59F96-FB40-4B9D-84E9-F87F63D2A8B9}" srcId="{F5B0EB2B-AB68-4B60-89D1-913173F01651}" destId="{4EB7F454-3D4C-4334-9B70-5AB28298DA2B}" srcOrd="0" destOrd="0" parTransId="{EF8419C3-0C83-400E-A5A7-69F7432948FC}" sibTransId="{29E90629-369A-4ACF-A249-B8D6CFB90759}"/>
    <dgm:cxn modelId="{44E09B32-ED29-45E4-98EE-4CDF80E0D6A0}" type="presOf" srcId="{4EB7F454-3D4C-4334-9B70-5AB28298DA2B}" destId="{79CEC6C9-6C36-4135-94D3-B0D3DF432AA9}" srcOrd="1" destOrd="0" presId="urn:microsoft.com/office/officeart/2005/8/layout/orgChart1"/>
    <dgm:cxn modelId="{5808B770-E561-4768-A53C-514E00B7C185}" type="presOf" srcId="{B3A3B266-0DF3-470E-A4FD-A075F216230C}" destId="{7A04EF72-F986-4BF4-9AB0-C872234BE606}" srcOrd="0" destOrd="0" presId="urn:microsoft.com/office/officeart/2005/8/layout/orgChart1"/>
    <dgm:cxn modelId="{6BD44143-0772-4A9C-BCFC-D8CC71958CF4}" type="presOf" srcId="{EF8419C3-0C83-400E-A5A7-69F7432948FC}" destId="{95FB9E64-481D-4F33-BB8C-263CE30E8D38}" srcOrd="0" destOrd="0" presId="urn:microsoft.com/office/officeart/2005/8/layout/orgChart1"/>
    <dgm:cxn modelId="{AF55F4AE-7E0A-4361-B422-4ECC49646FB0}" type="presOf" srcId="{86D2E39B-D3D2-4A67-877A-9881281A4E10}" destId="{39499FED-A812-4C20-87D0-44C96B6AEBA0}" srcOrd="0" destOrd="0" presId="urn:microsoft.com/office/officeart/2005/8/layout/orgChart1"/>
    <dgm:cxn modelId="{67D36571-6071-41D7-B35E-53572D0BF045}" srcId="{B3A3B266-0DF3-470E-A4FD-A075F216230C}" destId="{559455BA-FE1B-49A4-82D1-FF1D22AAAE3B}" srcOrd="0" destOrd="0" parTransId="{58773084-6253-4223-B2BF-49FDB286575A}" sibTransId="{6CF82D8F-6F91-4EAD-866E-D74E3D2EA995}"/>
    <dgm:cxn modelId="{BE9A4136-2E79-46FD-899F-D07B212CD226}" srcId="{6FA26411-A5A2-4AF7-B153-E83A28E055C8}" destId="{B4CB7C6E-A153-421D-9031-7B2F5071619F}" srcOrd="0" destOrd="0" parTransId="{86D2E39B-D3D2-4A67-877A-9881281A4E10}" sibTransId="{5F8837F6-094F-4825-9703-4AEB11CC1F1A}"/>
    <dgm:cxn modelId="{06D2BF1E-E3F8-4F66-B6CC-BB48FFA54510}" type="presOf" srcId="{F5B0EB2B-AB68-4B60-89D1-913173F01651}" destId="{0C25B338-F98D-40EF-9E7F-39781C53EFE7}" srcOrd="1" destOrd="0" presId="urn:microsoft.com/office/officeart/2005/8/layout/orgChart1"/>
    <dgm:cxn modelId="{7EA8E3F0-016F-46DB-85D1-9F222BC30C8D}" type="presOf" srcId="{6FA26411-A5A2-4AF7-B153-E83A28E055C8}" destId="{D8426639-4CBA-4542-B1D5-E636F169777F}" srcOrd="1" destOrd="0" presId="urn:microsoft.com/office/officeart/2005/8/layout/orgChart1"/>
    <dgm:cxn modelId="{0F30A3D0-C81E-410E-811E-84CE7C8DD526}" type="presOf" srcId="{4EB7F454-3D4C-4334-9B70-5AB28298DA2B}" destId="{8CAE6E79-E892-4A54-B224-98ACC1C3DFCE}" srcOrd="0" destOrd="0" presId="urn:microsoft.com/office/officeart/2005/8/layout/orgChart1"/>
    <dgm:cxn modelId="{3AA1D2B9-F760-440C-BE3B-DF1BEB943AA1}" type="presOf" srcId="{3F126FDF-8819-41DA-9BCE-405139A904C4}" destId="{0F27739E-D463-4C13-ADE0-B5F6DD3D6FE4}" srcOrd="0" destOrd="0" presId="urn:microsoft.com/office/officeart/2005/8/layout/orgChart1"/>
    <dgm:cxn modelId="{CAF70967-C2C5-4678-BF71-DB49F445A1E3}" type="presParOf" srcId="{7A04EF72-F986-4BF4-9AB0-C872234BE606}" destId="{284F0106-6330-4B90-95D0-E578B5DF7AD0}" srcOrd="0" destOrd="0" presId="urn:microsoft.com/office/officeart/2005/8/layout/orgChart1"/>
    <dgm:cxn modelId="{7DB43409-9C8C-44D7-9D28-AD639C323014}" type="presParOf" srcId="{284F0106-6330-4B90-95D0-E578B5DF7AD0}" destId="{92E10A81-01F6-423C-9FF7-C4109CB2E2E2}" srcOrd="0" destOrd="0" presId="urn:microsoft.com/office/officeart/2005/8/layout/orgChart1"/>
    <dgm:cxn modelId="{1BA917E2-E410-4874-8347-B381504D9E91}" type="presParOf" srcId="{92E10A81-01F6-423C-9FF7-C4109CB2E2E2}" destId="{73F8C6CC-8FBA-4209-B349-EBE4A7D46A6D}" srcOrd="0" destOrd="0" presId="urn:microsoft.com/office/officeart/2005/8/layout/orgChart1"/>
    <dgm:cxn modelId="{FAA45908-39AA-4BE9-8E6E-C6F0C7A8542B}" type="presParOf" srcId="{92E10A81-01F6-423C-9FF7-C4109CB2E2E2}" destId="{A78E6F15-8995-46D8-8065-9F6ABC75EB8E}" srcOrd="1" destOrd="0" presId="urn:microsoft.com/office/officeart/2005/8/layout/orgChart1"/>
    <dgm:cxn modelId="{7A7BF640-83C6-453F-BC91-39233C6D2B18}" type="presParOf" srcId="{284F0106-6330-4B90-95D0-E578B5DF7AD0}" destId="{3702E6E1-B354-4C1D-A177-E70BD81FC430}" srcOrd="1" destOrd="0" presId="urn:microsoft.com/office/officeart/2005/8/layout/orgChart1"/>
    <dgm:cxn modelId="{66A9232A-707D-4FA9-95B0-CEC01815503F}" type="presParOf" srcId="{3702E6E1-B354-4C1D-A177-E70BD81FC430}" destId="{FA200CA0-8154-4FA0-871F-CFA1C5DEE5CB}" srcOrd="0" destOrd="0" presId="urn:microsoft.com/office/officeart/2005/8/layout/orgChart1"/>
    <dgm:cxn modelId="{8A8E9818-0DCD-4B67-B0C8-2FED08E6F858}" type="presParOf" srcId="{3702E6E1-B354-4C1D-A177-E70BD81FC430}" destId="{479BB231-7406-4F46-977E-5CF1B1D89A22}" srcOrd="1" destOrd="0" presId="urn:microsoft.com/office/officeart/2005/8/layout/orgChart1"/>
    <dgm:cxn modelId="{940767FC-959C-4A7C-9704-A8E7718EF9EB}" type="presParOf" srcId="{479BB231-7406-4F46-977E-5CF1B1D89A22}" destId="{E10FA345-B551-4F41-92B9-3B0D319AA49E}" srcOrd="0" destOrd="0" presId="urn:microsoft.com/office/officeart/2005/8/layout/orgChart1"/>
    <dgm:cxn modelId="{4101FEE7-C767-45D9-B16D-189087999F07}" type="presParOf" srcId="{E10FA345-B551-4F41-92B9-3B0D319AA49E}" destId="{5CD7AE34-B11F-4275-8451-6522FAB3F66B}" srcOrd="0" destOrd="0" presId="urn:microsoft.com/office/officeart/2005/8/layout/orgChart1"/>
    <dgm:cxn modelId="{3A098756-89CB-4436-8E19-E5416FCB7736}" type="presParOf" srcId="{E10FA345-B551-4F41-92B9-3B0D319AA49E}" destId="{0C25B338-F98D-40EF-9E7F-39781C53EFE7}" srcOrd="1" destOrd="0" presId="urn:microsoft.com/office/officeart/2005/8/layout/orgChart1"/>
    <dgm:cxn modelId="{3F41B2B4-9EEA-4B6A-BDBA-094B28388B7C}" type="presParOf" srcId="{479BB231-7406-4F46-977E-5CF1B1D89A22}" destId="{3AD139AE-7F76-43FC-B918-BF1C001CE297}" srcOrd="1" destOrd="0" presId="urn:microsoft.com/office/officeart/2005/8/layout/orgChart1"/>
    <dgm:cxn modelId="{BC7007B3-D829-4F6B-AB38-F8BB6FA2A46B}" type="presParOf" srcId="{3AD139AE-7F76-43FC-B918-BF1C001CE297}" destId="{95FB9E64-481D-4F33-BB8C-263CE30E8D38}" srcOrd="0" destOrd="0" presId="urn:microsoft.com/office/officeart/2005/8/layout/orgChart1"/>
    <dgm:cxn modelId="{0591CD91-1084-4AEC-AB66-C9004C21D9BD}" type="presParOf" srcId="{3AD139AE-7F76-43FC-B918-BF1C001CE297}" destId="{6C6701C0-F7E3-46DA-AFB8-07C61CBA486C}" srcOrd="1" destOrd="0" presId="urn:microsoft.com/office/officeart/2005/8/layout/orgChart1"/>
    <dgm:cxn modelId="{4ACFDDD8-165B-419E-8962-5F62FAEDDC8D}" type="presParOf" srcId="{6C6701C0-F7E3-46DA-AFB8-07C61CBA486C}" destId="{9D58E4F6-1E3F-4D35-BBCD-C22B34929ED7}" srcOrd="0" destOrd="0" presId="urn:microsoft.com/office/officeart/2005/8/layout/orgChart1"/>
    <dgm:cxn modelId="{148AEF8C-D0E9-4A61-A19E-93D22BEF635F}" type="presParOf" srcId="{9D58E4F6-1E3F-4D35-BBCD-C22B34929ED7}" destId="{8CAE6E79-E892-4A54-B224-98ACC1C3DFCE}" srcOrd="0" destOrd="0" presId="urn:microsoft.com/office/officeart/2005/8/layout/orgChart1"/>
    <dgm:cxn modelId="{D42F2D89-BEA4-4C98-9829-49AB14212154}" type="presParOf" srcId="{9D58E4F6-1E3F-4D35-BBCD-C22B34929ED7}" destId="{79CEC6C9-6C36-4135-94D3-B0D3DF432AA9}" srcOrd="1" destOrd="0" presId="urn:microsoft.com/office/officeart/2005/8/layout/orgChart1"/>
    <dgm:cxn modelId="{C6ABD3BF-CC0B-4BE5-9114-9C5EB1820CD3}" type="presParOf" srcId="{6C6701C0-F7E3-46DA-AFB8-07C61CBA486C}" destId="{7995BE74-91EC-4DC0-9295-2413A555DCB6}" srcOrd="1" destOrd="0" presId="urn:microsoft.com/office/officeart/2005/8/layout/orgChart1"/>
    <dgm:cxn modelId="{637FBF1E-2FE6-402B-BF7A-C08057D3EE5B}" type="presParOf" srcId="{7995BE74-91EC-4DC0-9295-2413A555DCB6}" destId="{0F27739E-D463-4C13-ADE0-B5F6DD3D6FE4}" srcOrd="0" destOrd="0" presId="urn:microsoft.com/office/officeart/2005/8/layout/orgChart1"/>
    <dgm:cxn modelId="{D957E2A8-3EF4-4BA2-9B81-11DF64DF1C1D}" type="presParOf" srcId="{7995BE74-91EC-4DC0-9295-2413A555DCB6}" destId="{3050FDBA-1058-4C9E-8F45-2073111B95CA}" srcOrd="1" destOrd="0" presId="urn:microsoft.com/office/officeart/2005/8/layout/orgChart1"/>
    <dgm:cxn modelId="{8F0C5131-B423-452E-B46F-98A4744C805B}" type="presParOf" srcId="{3050FDBA-1058-4C9E-8F45-2073111B95CA}" destId="{8E35479F-482D-4CE7-875E-784BDD169CDC}" srcOrd="0" destOrd="0" presId="urn:microsoft.com/office/officeart/2005/8/layout/orgChart1"/>
    <dgm:cxn modelId="{E39A5D56-F87B-48CE-8154-9281284DAB7C}" type="presParOf" srcId="{8E35479F-482D-4CE7-875E-784BDD169CDC}" destId="{908D6F4C-3C3C-47B7-9818-0695D6ADC793}" srcOrd="0" destOrd="0" presId="urn:microsoft.com/office/officeart/2005/8/layout/orgChart1"/>
    <dgm:cxn modelId="{FC8559EA-8C0D-451D-96F3-ED9DFFADCF6E}" type="presParOf" srcId="{8E35479F-482D-4CE7-875E-784BDD169CDC}" destId="{9CBCCBE2-0337-479C-AE65-0753EF689F8D}" srcOrd="1" destOrd="0" presId="urn:microsoft.com/office/officeart/2005/8/layout/orgChart1"/>
    <dgm:cxn modelId="{7739D2E1-9974-4752-B032-1B25258A5A16}" type="presParOf" srcId="{3050FDBA-1058-4C9E-8F45-2073111B95CA}" destId="{CA7C3205-59DC-4EAB-843B-931ACBCBBDAE}" srcOrd="1" destOrd="0" presId="urn:microsoft.com/office/officeart/2005/8/layout/orgChart1"/>
    <dgm:cxn modelId="{32038A56-D377-44D9-A081-269B67417C03}" type="presParOf" srcId="{3050FDBA-1058-4C9E-8F45-2073111B95CA}" destId="{DCF0BF5C-9122-4C76-9D70-593E6D7ACE09}" srcOrd="2" destOrd="0" presId="urn:microsoft.com/office/officeart/2005/8/layout/orgChart1"/>
    <dgm:cxn modelId="{EAB0B053-89DB-423C-BC63-BD60E45CEA05}" type="presParOf" srcId="{6C6701C0-F7E3-46DA-AFB8-07C61CBA486C}" destId="{2D82775C-2EEB-41C6-82EB-6B1DA257016D}" srcOrd="2" destOrd="0" presId="urn:microsoft.com/office/officeart/2005/8/layout/orgChart1"/>
    <dgm:cxn modelId="{6B61DDA5-C954-4019-80C9-00FB182A5997}" type="presParOf" srcId="{3AD139AE-7F76-43FC-B918-BF1C001CE297}" destId="{DB986235-85C9-4E30-A304-94F8A907A269}" srcOrd="2" destOrd="0" presId="urn:microsoft.com/office/officeart/2005/8/layout/orgChart1"/>
    <dgm:cxn modelId="{7B516184-A51A-4742-8AFF-F37758F574E3}" type="presParOf" srcId="{3AD139AE-7F76-43FC-B918-BF1C001CE297}" destId="{6BD7595A-BE3D-4E54-B9A6-8A5EC817CA32}" srcOrd="3" destOrd="0" presId="urn:microsoft.com/office/officeart/2005/8/layout/orgChart1"/>
    <dgm:cxn modelId="{E3928220-9073-4601-9EDF-29C81E1D97A8}" type="presParOf" srcId="{6BD7595A-BE3D-4E54-B9A6-8A5EC817CA32}" destId="{C4F2E2EE-FBC4-4A23-A087-E70688AD31F2}" srcOrd="0" destOrd="0" presId="urn:microsoft.com/office/officeart/2005/8/layout/orgChart1"/>
    <dgm:cxn modelId="{0EAC4268-E3F6-4D52-B486-2BAA034AF05E}" type="presParOf" srcId="{C4F2E2EE-FBC4-4A23-A087-E70688AD31F2}" destId="{28EEDB83-250A-4FD9-ABFD-611A134A5276}" srcOrd="0" destOrd="0" presId="urn:microsoft.com/office/officeart/2005/8/layout/orgChart1"/>
    <dgm:cxn modelId="{B3C9EAB9-2987-4060-8929-80181A99E744}" type="presParOf" srcId="{C4F2E2EE-FBC4-4A23-A087-E70688AD31F2}" destId="{D8426639-4CBA-4542-B1D5-E636F169777F}" srcOrd="1" destOrd="0" presId="urn:microsoft.com/office/officeart/2005/8/layout/orgChart1"/>
    <dgm:cxn modelId="{53E6A8C2-3F79-41AD-A90D-B6763E800218}" type="presParOf" srcId="{6BD7595A-BE3D-4E54-B9A6-8A5EC817CA32}" destId="{0083FC13-CFB5-4B08-BDE9-826C43AD36F6}" srcOrd="1" destOrd="0" presId="urn:microsoft.com/office/officeart/2005/8/layout/orgChart1"/>
    <dgm:cxn modelId="{B3EF1438-CA58-4E30-A5DB-24ABD8FEE72A}" type="presParOf" srcId="{0083FC13-CFB5-4B08-BDE9-826C43AD36F6}" destId="{39499FED-A812-4C20-87D0-44C96B6AEBA0}" srcOrd="0" destOrd="0" presId="urn:microsoft.com/office/officeart/2005/8/layout/orgChart1"/>
    <dgm:cxn modelId="{3670D60F-7399-4BB3-8883-8E78379F37BE}" type="presParOf" srcId="{0083FC13-CFB5-4B08-BDE9-826C43AD36F6}" destId="{707CAACA-B78D-4EF5-B305-E97EED37E7DB}" srcOrd="1" destOrd="0" presId="urn:microsoft.com/office/officeart/2005/8/layout/orgChart1"/>
    <dgm:cxn modelId="{1B979E5E-1F8C-47F9-8852-90D05A9371C8}" type="presParOf" srcId="{707CAACA-B78D-4EF5-B305-E97EED37E7DB}" destId="{F141F9F8-7832-44C6-9E16-6BC528E5144C}" srcOrd="0" destOrd="0" presId="urn:microsoft.com/office/officeart/2005/8/layout/orgChart1"/>
    <dgm:cxn modelId="{79CE69A0-316A-4E28-8892-5397B9ABEFC7}" type="presParOf" srcId="{F141F9F8-7832-44C6-9E16-6BC528E5144C}" destId="{0083C173-9F65-4A08-BF21-B80121457C70}" srcOrd="0" destOrd="0" presId="urn:microsoft.com/office/officeart/2005/8/layout/orgChart1"/>
    <dgm:cxn modelId="{99AD1FD2-C38B-4066-AF34-0C520309A7DF}" type="presParOf" srcId="{F141F9F8-7832-44C6-9E16-6BC528E5144C}" destId="{B696EE5B-91CE-483F-AC2D-459086577A3F}" srcOrd="1" destOrd="0" presId="urn:microsoft.com/office/officeart/2005/8/layout/orgChart1"/>
    <dgm:cxn modelId="{BC804DD7-5893-4C8C-A06E-27A09D2C326E}" type="presParOf" srcId="{707CAACA-B78D-4EF5-B305-E97EED37E7DB}" destId="{513C7732-CDE7-467A-9E47-0EE89F0148B2}" srcOrd="1" destOrd="0" presId="urn:microsoft.com/office/officeart/2005/8/layout/orgChart1"/>
    <dgm:cxn modelId="{5309D555-0655-49AB-9F73-A241FD8806D0}" type="presParOf" srcId="{707CAACA-B78D-4EF5-B305-E97EED37E7DB}" destId="{2D2BEEF8-04F5-488C-B07C-A85134F2E443}" srcOrd="2" destOrd="0" presId="urn:microsoft.com/office/officeart/2005/8/layout/orgChart1"/>
    <dgm:cxn modelId="{B1945DE5-1A61-4944-81C1-DB350B827D43}" type="presParOf" srcId="{6BD7595A-BE3D-4E54-B9A6-8A5EC817CA32}" destId="{E4BDA6C0-EDFF-4BF4-8172-F162A34F1E12}" srcOrd="2" destOrd="0" presId="urn:microsoft.com/office/officeart/2005/8/layout/orgChart1"/>
    <dgm:cxn modelId="{E39E8EC3-7B44-410F-A642-4FC689411C31}" type="presParOf" srcId="{479BB231-7406-4F46-977E-5CF1B1D89A22}" destId="{47AB06F3-2048-4B19-B7B8-1A5D658F151A}" srcOrd="2" destOrd="0" presId="urn:microsoft.com/office/officeart/2005/8/layout/orgChart1"/>
    <dgm:cxn modelId="{28DC82A7-146E-4427-BAA7-1C7F3CDF590A}" type="presParOf" srcId="{284F0106-6330-4B90-95D0-E578B5DF7AD0}" destId="{95B4752A-E590-4244-859C-076890E6570A}"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C6B0F-8D27-4808-B72F-1041FC73601D}">
      <dsp:nvSpPr>
        <dsp:cNvPr id="0" name=""/>
        <dsp:cNvSpPr/>
      </dsp:nvSpPr>
      <dsp:spPr>
        <a:xfrm>
          <a:off x="1248" y="188891"/>
          <a:ext cx="4870167" cy="29221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How to set up cases and sessions in the Wellbeing and Safety stream</a:t>
          </a:r>
          <a:endParaRPr lang="en-US" sz="4100" kern="1200" dirty="0"/>
        </a:p>
      </dsp:txBody>
      <dsp:txXfrm>
        <a:off x="1248" y="188891"/>
        <a:ext cx="4870167" cy="2922100"/>
      </dsp:txXfrm>
    </dsp:sp>
    <dsp:sp modelId="{1F8A9454-6EBE-4E18-8369-DC2EB519D32F}">
      <dsp:nvSpPr>
        <dsp:cNvPr id="0" name=""/>
        <dsp:cNvSpPr/>
      </dsp:nvSpPr>
      <dsp:spPr>
        <a:xfrm>
          <a:off x="5358433" y="188891"/>
          <a:ext cx="4870167" cy="29221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When to record individual clients and unidentified groups</a:t>
          </a:r>
          <a:endParaRPr lang="en-US" sz="4100" kern="1200" dirty="0"/>
        </a:p>
      </dsp:txBody>
      <dsp:txXfrm>
        <a:off x="5358433" y="188891"/>
        <a:ext cx="4870167" cy="2922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D0925-CE1E-473C-A269-73559BDF4742}">
      <dsp:nvSpPr>
        <dsp:cNvPr id="0" name=""/>
        <dsp:cNvSpPr/>
      </dsp:nvSpPr>
      <dsp:spPr>
        <a:xfrm>
          <a:off x="0" y="193881"/>
          <a:ext cx="4239986" cy="444600"/>
        </a:xfrm>
        <a:prstGeom prst="roundRect">
          <a:avLst/>
        </a:prstGeom>
        <a:solidFill>
          <a:srgbClr val="C0504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Outlets</a:t>
          </a:r>
          <a:endParaRPr lang="en-US" sz="1900" kern="1200" dirty="0"/>
        </a:p>
      </dsp:txBody>
      <dsp:txXfrm>
        <a:off x="21704" y="215585"/>
        <a:ext cx="4196578" cy="401192"/>
      </dsp:txXfrm>
    </dsp:sp>
    <dsp:sp modelId="{70C194B1-5996-41AD-A538-9F4548D7E19A}">
      <dsp:nvSpPr>
        <dsp:cNvPr id="0" name=""/>
        <dsp:cNvSpPr/>
      </dsp:nvSpPr>
      <dsp:spPr>
        <a:xfrm>
          <a:off x="0" y="638481"/>
          <a:ext cx="4239986"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2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Location of service delivery</a:t>
          </a:r>
          <a:endParaRPr lang="en-US" sz="1500" kern="1200" dirty="0"/>
        </a:p>
      </dsp:txBody>
      <dsp:txXfrm>
        <a:off x="0" y="638481"/>
        <a:ext cx="4239986" cy="314640"/>
      </dsp:txXfrm>
    </dsp:sp>
    <dsp:sp modelId="{39D7D15F-EF9C-46D8-BD2F-7FB1F53E5FEA}">
      <dsp:nvSpPr>
        <dsp:cNvPr id="0" name=""/>
        <dsp:cNvSpPr/>
      </dsp:nvSpPr>
      <dsp:spPr>
        <a:xfrm>
          <a:off x="0" y="953121"/>
          <a:ext cx="4239986" cy="444600"/>
        </a:xfrm>
        <a:prstGeom prst="roundRect">
          <a:avLst/>
        </a:prstGeom>
        <a:solidFill>
          <a:srgbClr val="8064A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Cases</a:t>
          </a:r>
          <a:endParaRPr lang="en-US" sz="1900" kern="1200" dirty="0"/>
        </a:p>
      </dsp:txBody>
      <dsp:txXfrm>
        <a:off x="21704" y="974825"/>
        <a:ext cx="4196578" cy="401192"/>
      </dsp:txXfrm>
    </dsp:sp>
    <dsp:sp modelId="{8CBE333F-FDB1-4BD8-A537-9A299C321538}">
      <dsp:nvSpPr>
        <dsp:cNvPr id="0" name=""/>
        <dsp:cNvSpPr/>
      </dsp:nvSpPr>
      <dsp:spPr>
        <a:xfrm>
          <a:off x="0" y="1397721"/>
          <a:ext cx="4239986" cy="64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2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Cases are ‘container’s. Cases store information about program activities and outlets.</a:t>
          </a:r>
          <a:endParaRPr lang="en-US" sz="1500" kern="1200" dirty="0"/>
        </a:p>
      </dsp:txBody>
      <dsp:txXfrm>
        <a:off x="0" y="1397721"/>
        <a:ext cx="4239986" cy="648944"/>
      </dsp:txXfrm>
    </dsp:sp>
    <dsp:sp modelId="{80FF9BEB-E5BC-4BD8-8B46-1B24B4D0DAA0}">
      <dsp:nvSpPr>
        <dsp:cNvPr id="0" name=""/>
        <dsp:cNvSpPr/>
      </dsp:nvSpPr>
      <dsp:spPr>
        <a:xfrm>
          <a:off x="0" y="2046666"/>
          <a:ext cx="4239986" cy="444600"/>
        </a:xfrm>
        <a:prstGeom prst="roundRect">
          <a:avLst/>
        </a:prstGeom>
        <a:solidFill>
          <a:srgbClr val="4BACC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Sessions</a:t>
          </a:r>
        </a:p>
      </dsp:txBody>
      <dsp:txXfrm>
        <a:off x="21704" y="2068370"/>
        <a:ext cx="4196578" cy="401192"/>
      </dsp:txXfrm>
    </dsp:sp>
    <dsp:sp modelId="{96CFB006-6A01-4429-B57A-8479CF02D8C5}">
      <dsp:nvSpPr>
        <dsp:cNvPr id="0" name=""/>
        <dsp:cNvSpPr/>
      </dsp:nvSpPr>
      <dsp:spPr>
        <a:xfrm>
          <a:off x="0" y="2491266"/>
          <a:ext cx="4239986"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2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Sessions are individual episodes of service.</a:t>
          </a:r>
          <a:endParaRPr lang="en-US" sz="1500" kern="1200" dirty="0"/>
        </a:p>
      </dsp:txBody>
      <dsp:txXfrm>
        <a:off x="0" y="2491266"/>
        <a:ext cx="4239986" cy="314640"/>
      </dsp:txXfrm>
    </dsp:sp>
    <dsp:sp modelId="{AEEC2606-35B1-4E4F-86CF-4B6EB7AC01D6}">
      <dsp:nvSpPr>
        <dsp:cNvPr id="0" name=""/>
        <dsp:cNvSpPr/>
      </dsp:nvSpPr>
      <dsp:spPr>
        <a:xfrm>
          <a:off x="0" y="2805906"/>
          <a:ext cx="4239986" cy="44460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smtClean="0"/>
            <a:t>Clients</a:t>
          </a:r>
          <a:endParaRPr lang="en-US" sz="1900" kern="1200" dirty="0"/>
        </a:p>
      </dsp:txBody>
      <dsp:txXfrm>
        <a:off x="21704" y="2827610"/>
        <a:ext cx="4196578" cy="401192"/>
      </dsp:txXfrm>
    </dsp:sp>
    <dsp:sp modelId="{325AAC3E-83C6-4C14-B737-98B15D19B3E8}">
      <dsp:nvSpPr>
        <dsp:cNvPr id="0" name=""/>
        <dsp:cNvSpPr/>
      </dsp:nvSpPr>
      <dsp:spPr>
        <a:xfrm>
          <a:off x="0" y="3250506"/>
          <a:ext cx="4239986" cy="108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462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smtClean="0"/>
            <a:t>An individual or group who receives a service as part of a funded activity that is expected to lead to a measureable outcome.</a:t>
          </a:r>
          <a:endParaRPr lang="en-US" sz="1500" kern="1200" dirty="0"/>
        </a:p>
        <a:p>
          <a:pPr marL="114300" lvl="1" indent="-114300" algn="l" defTabSz="666750">
            <a:lnSpc>
              <a:spcPct val="90000"/>
            </a:lnSpc>
            <a:spcBef>
              <a:spcPct val="0"/>
            </a:spcBef>
            <a:spcAft>
              <a:spcPct val="20000"/>
            </a:spcAft>
            <a:buChar char="••"/>
          </a:pPr>
          <a:r>
            <a:rPr lang="en-US" sz="1500" kern="1200" dirty="0" smtClean="0"/>
            <a:t>Clients are attached to the case and to the session.</a:t>
          </a:r>
          <a:endParaRPr lang="en-US" sz="1500" kern="1200" dirty="0"/>
        </a:p>
      </dsp:txBody>
      <dsp:txXfrm>
        <a:off x="0" y="3250506"/>
        <a:ext cx="4239986" cy="10815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499FED-A812-4C20-87D0-44C96B6AEBA0}">
      <dsp:nvSpPr>
        <dsp:cNvPr id="0" name=""/>
        <dsp:cNvSpPr/>
      </dsp:nvSpPr>
      <dsp:spPr>
        <a:xfrm>
          <a:off x="3414058" y="2973503"/>
          <a:ext cx="232245" cy="712219"/>
        </a:xfrm>
        <a:custGeom>
          <a:avLst/>
          <a:gdLst/>
          <a:ahLst/>
          <a:cxnLst/>
          <a:rect l="0" t="0" r="0" b="0"/>
          <a:pathLst>
            <a:path>
              <a:moveTo>
                <a:pt x="0" y="0"/>
              </a:moveTo>
              <a:lnTo>
                <a:pt x="0" y="712219"/>
              </a:lnTo>
              <a:lnTo>
                <a:pt x="232245" y="71221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986235-85C9-4E30-A304-94F8A907A269}">
      <dsp:nvSpPr>
        <dsp:cNvPr id="0" name=""/>
        <dsp:cNvSpPr/>
      </dsp:nvSpPr>
      <dsp:spPr>
        <a:xfrm>
          <a:off x="3096656" y="1874208"/>
          <a:ext cx="936723" cy="325143"/>
        </a:xfrm>
        <a:custGeom>
          <a:avLst/>
          <a:gdLst/>
          <a:ahLst/>
          <a:cxnLst/>
          <a:rect l="0" t="0" r="0" b="0"/>
          <a:pathLst>
            <a:path>
              <a:moveTo>
                <a:pt x="0" y="0"/>
              </a:moveTo>
              <a:lnTo>
                <a:pt x="0" y="162571"/>
              </a:lnTo>
              <a:lnTo>
                <a:pt x="936723" y="162571"/>
              </a:lnTo>
              <a:lnTo>
                <a:pt x="936723" y="32514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27739E-D463-4C13-ADE0-B5F6DD3D6FE4}">
      <dsp:nvSpPr>
        <dsp:cNvPr id="0" name=""/>
        <dsp:cNvSpPr/>
      </dsp:nvSpPr>
      <dsp:spPr>
        <a:xfrm>
          <a:off x="1540611" y="2973503"/>
          <a:ext cx="232245" cy="712219"/>
        </a:xfrm>
        <a:custGeom>
          <a:avLst/>
          <a:gdLst/>
          <a:ahLst/>
          <a:cxnLst/>
          <a:rect l="0" t="0" r="0" b="0"/>
          <a:pathLst>
            <a:path>
              <a:moveTo>
                <a:pt x="0" y="0"/>
              </a:moveTo>
              <a:lnTo>
                <a:pt x="0" y="712219"/>
              </a:lnTo>
              <a:lnTo>
                <a:pt x="232245" y="71221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FB9E64-481D-4F33-BB8C-263CE30E8D38}">
      <dsp:nvSpPr>
        <dsp:cNvPr id="0" name=""/>
        <dsp:cNvSpPr/>
      </dsp:nvSpPr>
      <dsp:spPr>
        <a:xfrm>
          <a:off x="2159932" y="1874208"/>
          <a:ext cx="936723" cy="325143"/>
        </a:xfrm>
        <a:custGeom>
          <a:avLst/>
          <a:gdLst/>
          <a:ahLst/>
          <a:cxnLst/>
          <a:rect l="0" t="0" r="0" b="0"/>
          <a:pathLst>
            <a:path>
              <a:moveTo>
                <a:pt x="936723" y="0"/>
              </a:moveTo>
              <a:lnTo>
                <a:pt x="936723" y="162571"/>
              </a:lnTo>
              <a:lnTo>
                <a:pt x="0" y="162571"/>
              </a:lnTo>
              <a:lnTo>
                <a:pt x="0" y="32514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200CA0-8154-4FA0-871F-CFA1C5DEE5CB}">
      <dsp:nvSpPr>
        <dsp:cNvPr id="0" name=""/>
        <dsp:cNvSpPr/>
      </dsp:nvSpPr>
      <dsp:spPr>
        <a:xfrm>
          <a:off x="3050936" y="774913"/>
          <a:ext cx="91440" cy="325143"/>
        </a:xfrm>
        <a:custGeom>
          <a:avLst/>
          <a:gdLst/>
          <a:ahLst/>
          <a:cxnLst/>
          <a:rect l="0" t="0" r="0" b="0"/>
          <a:pathLst>
            <a:path>
              <a:moveTo>
                <a:pt x="45720" y="0"/>
              </a:moveTo>
              <a:lnTo>
                <a:pt x="45720" y="32514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F8C6CC-8FBA-4209-B349-EBE4A7D46A6D}">
      <dsp:nvSpPr>
        <dsp:cNvPr id="0" name=""/>
        <dsp:cNvSpPr/>
      </dsp:nvSpPr>
      <dsp:spPr>
        <a:xfrm>
          <a:off x="2322504" y="761"/>
          <a:ext cx="1548302" cy="774151"/>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Outlet</a:t>
          </a:r>
          <a:endParaRPr lang="en-US" sz="2800" kern="1200" dirty="0"/>
        </a:p>
      </dsp:txBody>
      <dsp:txXfrm>
        <a:off x="2322504" y="761"/>
        <a:ext cx="1548302" cy="774151"/>
      </dsp:txXfrm>
    </dsp:sp>
    <dsp:sp modelId="{5CD7AE34-B11F-4275-8451-6522FAB3F66B}">
      <dsp:nvSpPr>
        <dsp:cNvPr id="0" name=""/>
        <dsp:cNvSpPr/>
      </dsp:nvSpPr>
      <dsp:spPr>
        <a:xfrm>
          <a:off x="2322504" y="1100056"/>
          <a:ext cx="1548302" cy="77415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Case</a:t>
          </a:r>
          <a:endParaRPr lang="en-US" sz="2800" kern="1200" dirty="0"/>
        </a:p>
      </dsp:txBody>
      <dsp:txXfrm>
        <a:off x="2322504" y="1100056"/>
        <a:ext cx="1548302" cy="774151"/>
      </dsp:txXfrm>
    </dsp:sp>
    <dsp:sp modelId="{8CAE6E79-E892-4A54-B224-98ACC1C3DFCE}">
      <dsp:nvSpPr>
        <dsp:cNvPr id="0" name=""/>
        <dsp:cNvSpPr/>
      </dsp:nvSpPr>
      <dsp:spPr>
        <a:xfrm>
          <a:off x="1385781" y="2199351"/>
          <a:ext cx="1548302" cy="77415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Session</a:t>
          </a:r>
          <a:endParaRPr lang="en-US" sz="2800" kern="1200" dirty="0"/>
        </a:p>
      </dsp:txBody>
      <dsp:txXfrm>
        <a:off x="1385781" y="2199351"/>
        <a:ext cx="1548302" cy="774151"/>
      </dsp:txXfrm>
    </dsp:sp>
    <dsp:sp modelId="{908D6F4C-3C3C-47B7-9818-0695D6ADC793}">
      <dsp:nvSpPr>
        <dsp:cNvPr id="0" name=""/>
        <dsp:cNvSpPr/>
      </dsp:nvSpPr>
      <dsp:spPr>
        <a:xfrm>
          <a:off x="1772857" y="3298646"/>
          <a:ext cx="1548302" cy="77415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Individual Clients</a:t>
          </a:r>
          <a:endParaRPr lang="en-US" sz="2800" kern="1200" dirty="0"/>
        </a:p>
      </dsp:txBody>
      <dsp:txXfrm>
        <a:off x="1772857" y="3298646"/>
        <a:ext cx="1548302" cy="774151"/>
      </dsp:txXfrm>
    </dsp:sp>
    <dsp:sp modelId="{28EEDB83-250A-4FD9-ABFD-611A134A5276}">
      <dsp:nvSpPr>
        <dsp:cNvPr id="0" name=""/>
        <dsp:cNvSpPr/>
      </dsp:nvSpPr>
      <dsp:spPr>
        <a:xfrm>
          <a:off x="3259227" y="2199351"/>
          <a:ext cx="1548302" cy="77415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Session</a:t>
          </a:r>
          <a:endParaRPr lang="en-US" sz="2800" kern="1200" dirty="0"/>
        </a:p>
      </dsp:txBody>
      <dsp:txXfrm>
        <a:off x="3259227" y="2199351"/>
        <a:ext cx="1548302" cy="774151"/>
      </dsp:txXfrm>
    </dsp:sp>
    <dsp:sp modelId="{0083C173-9F65-4A08-BF21-B80121457C70}">
      <dsp:nvSpPr>
        <dsp:cNvPr id="0" name=""/>
        <dsp:cNvSpPr/>
      </dsp:nvSpPr>
      <dsp:spPr>
        <a:xfrm>
          <a:off x="3646303" y="3298646"/>
          <a:ext cx="1548302" cy="774151"/>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Individual Clients</a:t>
          </a:r>
          <a:endParaRPr lang="en-US" sz="2800" kern="1200" dirty="0"/>
        </a:p>
      </dsp:txBody>
      <dsp:txXfrm>
        <a:off x="3646303" y="3298646"/>
        <a:ext cx="1548302" cy="77415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EEABDBE0-CC51-4061-9700-257899163C96}" type="datetimeFigureOut">
              <a:rPr lang="en-US" altLang="en-US"/>
              <a:pPr/>
              <a:t>3/12/2021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DA42C83-F98D-4220-A634-9B59F5F033D4}" type="slidenum">
              <a:rPr lang="en-US" altLang="en-US"/>
              <a:pPr/>
              <a:t>‹#›</a:t>
            </a:fld>
            <a:endParaRPr lang="en-US" altLang="en-US"/>
          </a:p>
        </p:txBody>
      </p:sp>
    </p:spTree>
    <p:extLst>
      <p:ext uri="{BB962C8B-B14F-4D97-AF65-F5344CB8AC3E}">
        <p14:creationId xmlns:p14="http://schemas.microsoft.com/office/powerpoint/2010/main" val="34380911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fld id="{AC1F236C-BA45-41AB-BF2C-C2722EB97A27}" type="datetimeFigureOut">
              <a:rPr lang="en-US" altLang="en-US"/>
              <a:pPr/>
              <a:t>3/12/2021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endParaRPr lang="en-US" alt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35EB3887-8C5D-4BCE-8DF9-B8932C194D29}" type="slidenum">
              <a:rPr lang="en-US" altLang="en-US"/>
              <a:pPr/>
              <a:t>‹#›</a:t>
            </a:fld>
            <a:endParaRPr lang="en-US" altLang="en-US"/>
          </a:p>
        </p:txBody>
      </p:sp>
    </p:spTree>
    <p:extLst>
      <p:ext uri="{BB962C8B-B14F-4D97-AF65-F5344CB8AC3E}">
        <p14:creationId xmlns:p14="http://schemas.microsoft.com/office/powerpoint/2010/main" val="333846062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Hi everyone, and welcome to Webinar 7 of our Data Exchange webinar series for the Targeted Earlier Intervention program.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today’s webinar, we are going to talk about creating cases, sessions and clients for activities in the Wellbeing and Safety stream.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haven’t already, please make sure you watch Webinar number 5 before you continue with this webinar. Webinar 5 lays the ground work for a lot of the content I’ll go through today. So please watch that one before you continue watching this.</a:t>
            </a:r>
            <a:endParaRPr lang="en-AU"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a:t>
            </a:fld>
            <a:endParaRPr lang="en-US" altLang="en-US"/>
          </a:p>
        </p:txBody>
      </p:sp>
    </p:spTree>
    <p:extLst>
      <p:ext uri="{BB962C8B-B14F-4D97-AF65-F5344CB8AC3E}">
        <p14:creationId xmlns:p14="http://schemas.microsoft.com/office/powerpoint/2010/main" val="72680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next example is actually case management.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see it’s been set up the same as the previous example – we’ve got 1 case per family.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session is created every time you meet with the family and you would attach individual clients to the sessions they attend.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we know that in case management it’s likely that you’ll provide a range of different services. So when you create your sessions you can pick different service types to capture the kind of work you did with the family.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if we look at the green column the first session was intake and assessment. The second was material aid and the third was family capacity building.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do this, you need to make sure the service types align with that is in your TEI contract.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10</a:t>
            </a:fld>
            <a:endParaRPr lang="en-US" altLang="en-US"/>
          </a:p>
        </p:txBody>
      </p:sp>
    </p:spTree>
    <p:extLst>
      <p:ext uri="{BB962C8B-B14F-4D97-AF65-F5344CB8AC3E}">
        <p14:creationId xmlns:p14="http://schemas.microsoft.com/office/powerpoint/2010/main" val="2706746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if I just skip to the next slide, one important thing to remember, is that you can only select service types that sit under your chosen program activity. So in this example, the program activity is targeted support. This means, when you create your sessions you’ll only be able to pick service types that sit under targeted support.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want to know more about what service types sit under what program </a:t>
            </a:r>
            <a:r>
              <a:rPr lang="en-US" sz="1200" kern="1200" dirty="0" err="1" smtClean="0">
                <a:solidFill>
                  <a:schemeClr val="tx1"/>
                </a:solidFill>
                <a:effectLst/>
                <a:latin typeface="+mn-lt"/>
                <a:ea typeface="+mn-ea"/>
                <a:cs typeface="+mn-cs"/>
              </a:rPr>
              <a:t>program</a:t>
            </a:r>
            <a:r>
              <a:rPr lang="en-US" sz="1200" kern="1200" dirty="0" smtClean="0">
                <a:solidFill>
                  <a:schemeClr val="tx1"/>
                </a:solidFill>
                <a:effectLst/>
                <a:latin typeface="+mn-lt"/>
                <a:ea typeface="+mn-ea"/>
                <a:cs typeface="+mn-cs"/>
              </a:rPr>
              <a:t> activities, there is a document on the TEI website, called the TEI program specifications, this includes a list of all the program activities and the service types and it has descriptions of each service type – so can check that to which service types are available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also please make sure you only pick the service type that you have been contracted to deliver. Anything you report in DEX needs to align with your contract – so please make sure you check it.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11</a:t>
            </a:fld>
            <a:endParaRPr lang="en-US" altLang="en-US"/>
          </a:p>
        </p:txBody>
      </p:sp>
    </p:spTree>
    <p:extLst>
      <p:ext uri="{BB962C8B-B14F-4D97-AF65-F5344CB8AC3E}">
        <p14:creationId xmlns:p14="http://schemas.microsoft.com/office/powerpoint/2010/main" val="3885150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effectLst/>
                <a:latin typeface="+mn-lt"/>
                <a:ea typeface="+mn-ea"/>
                <a:cs typeface="+mn-cs"/>
              </a:rPr>
              <a:t>Ok. So the next example we have to go through is recording referrals.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the wellbeing and safety stream, the overwhelming majority of your clients will be individual clients. So this means you can record a referral in an existing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basically what happens is once you’ve created a session and you’ve attached your clients to it, you can record any referrals that occurred with that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just select the relevant client. And you’ll be taken to a screen that looks like this – the image of the slide – and they you just need to select if the referral type – if it was internal or external, and the reason for the referral. And you can select multiple options.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would do this if, after a playgroup you’re talking to one of the parents and you find out they’ve just lost their job, you might refer them to some employment workshops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runs. So you could capture that referral here.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Same goes for if, you’re running a parenting program, and you </a:t>
            </a:r>
            <a:r>
              <a:rPr lang="en-US" sz="1200" kern="1200" dirty="0" err="1" smtClean="0">
                <a:solidFill>
                  <a:schemeClr val="tx1"/>
                </a:solidFill>
                <a:effectLst/>
                <a:latin typeface="+mn-lt"/>
                <a:ea typeface="+mn-ea"/>
                <a:cs typeface="+mn-cs"/>
              </a:rPr>
              <a:t>realise</a:t>
            </a:r>
            <a:r>
              <a:rPr lang="en-US" sz="1200" kern="1200" dirty="0" smtClean="0">
                <a:solidFill>
                  <a:schemeClr val="tx1"/>
                </a:solidFill>
                <a:effectLst/>
                <a:latin typeface="+mn-lt"/>
                <a:ea typeface="+mn-ea"/>
                <a:cs typeface="+mn-cs"/>
              </a:rPr>
              <a:t> one particular family needs more support, maybe mum has some mental health issues, maybe there is some domestic violence going on – whatever referral you make in a particular session – you can record that here.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Recording referrals this way, can only be done for individual clients – so client who actually have a client record in the Data exchange.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really encourage every to use this mechanism in DEX to record referrals because it gives you really valuable information about how clients are engaging in the service system.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12</a:t>
            </a:fld>
            <a:endParaRPr lang="en-US" altLang="en-US"/>
          </a:p>
        </p:txBody>
      </p:sp>
    </p:spTree>
    <p:extLst>
      <p:ext uri="{BB962C8B-B14F-4D97-AF65-F5344CB8AC3E}">
        <p14:creationId xmlns:p14="http://schemas.microsoft.com/office/powerpoint/2010/main" val="3156028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 this next slide, this is an example of some of the data you’ll be able to see once you start recording referrals this way. So you can see how many referrals were internal or external and you can see the reason for that referral.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we can use this information to improve our service delivery. So let’s say for example, you find out that there are lots of internal referrals in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for mental health reasons, maybe that means there should be something extra you do at intake to make sure you’re picking up on that issues as early as possible.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Or if there are lots of external referrals for a particular issue, that might present an opportunity to engage with other services in your local community, to provide a community-level response to the issue.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13</a:t>
            </a:fld>
            <a:endParaRPr lang="en-US" altLang="en-US"/>
          </a:p>
        </p:txBody>
      </p:sp>
    </p:spTree>
    <p:extLst>
      <p:ext uri="{BB962C8B-B14F-4D97-AF65-F5344CB8AC3E}">
        <p14:creationId xmlns:p14="http://schemas.microsoft.com/office/powerpoint/2010/main" val="6119109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another option for recording referrals, where you can create a new sessions specifically for the referral.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most likely only going to occur within a case management context or when you’re conducted an assisted referral.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you can create a session specifically for the info/advice/referral – attach the relevant clients to it. And then you can record the type of referral and the reason for the referral as well.</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AU" sz="1200" kern="1200" dirty="0" smtClean="0">
              <a:solidFill>
                <a:schemeClr val="tx1"/>
              </a:solidFill>
              <a:effectLst/>
              <a:latin typeface="+mn-lt"/>
              <a:ea typeface="+mn-ea"/>
              <a:cs typeface="+mn-cs"/>
            </a:endParaRPr>
          </a:p>
          <a:p>
            <a:endParaRPr lang="en-US" strike="noStrike" baseline="0" dirty="0" smtClean="0"/>
          </a:p>
          <a:p>
            <a:endParaRPr lang="en-AU" strike="noStrike"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14</a:t>
            </a:fld>
            <a:endParaRPr lang="en-US" altLang="en-US"/>
          </a:p>
        </p:txBody>
      </p:sp>
    </p:spTree>
    <p:extLst>
      <p:ext uri="{BB962C8B-B14F-4D97-AF65-F5344CB8AC3E}">
        <p14:creationId xmlns:p14="http://schemas.microsoft.com/office/powerpoint/2010/main" val="1407076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one question that we get asked all the time, is what to do when a client receives multiple services. So what happens when a mother attends your weekly playgroup, </a:t>
            </a:r>
            <a:r>
              <a:rPr lang="en-US" sz="1200" kern="1200" dirty="0" err="1" smtClean="0">
                <a:solidFill>
                  <a:schemeClr val="tx1"/>
                </a:solidFill>
                <a:effectLst/>
                <a:latin typeface="+mn-lt"/>
                <a:ea typeface="+mn-ea"/>
                <a:cs typeface="+mn-cs"/>
              </a:rPr>
              <a:t>shes</a:t>
            </a:r>
            <a:r>
              <a:rPr lang="en-US" sz="1200" kern="1200" dirty="0" smtClean="0">
                <a:solidFill>
                  <a:schemeClr val="tx1"/>
                </a:solidFill>
                <a:effectLst/>
                <a:latin typeface="+mn-lt"/>
                <a:ea typeface="+mn-ea"/>
                <a:cs typeface="+mn-cs"/>
              </a:rPr>
              <a:t> also participating in a parenting program, and some group counselling sessions. How do you record all of that?</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Well, this is actually very simple.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All individual clients will have a client record in the Data exchange – and they only need one client record. So once they’re in the system, that’s it, you don’t need to enter them again.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all you need to do, is when you create a new case and session for a different activity – you just need to attach the clients who participated in those activities.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when the mum attends the playgroup, </a:t>
            </a:r>
            <a:r>
              <a:rPr lang="en-US" sz="1200" kern="1200" dirty="0" err="1" smtClean="0">
                <a:solidFill>
                  <a:schemeClr val="tx1"/>
                </a:solidFill>
                <a:effectLst/>
                <a:latin typeface="+mn-lt"/>
                <a:ea typeface="+mn-ea"/>
                <a:cs typeface="+mn-cs"/>
              </a:rPr>
              <a:t>shes</a:t>
            </a:r>
            <a:r>
              <a:rPr lang="en-US" sz="1200" kern="1200" dirty="0" smtClean="0">
                <a:solidFill>
                  <a:schemeClr val="tx1"/>
                </a:solidFill>
                <a:effectLst/>
                <a:latin typeface="+mn-lt"/>
                <a:ea typeface="+mn-ea"/>
                <a:cs typeface="+mn-cs"/>
              </a:rPr>
              <a:t> attached to those sessions. When she goes to the parenting program, </a:t>
            </a:r>
            <a:r>
              <a:rPr lang="en-US" sz="1200" kern="1200" dirty="0" err="1" smtClean="0">
                <a:solidFill>
                  <a:schemeClr val="tx1"/>
                </a:solidFill>
                <a:effectLst/>
                <a:latin typeface="+mn-lt"/>
                <a:ea typeface="+mn-ea"/>
                <a:cs typeface="+mn-cs"/>
              </a:rPr>
              <a:t>shes</a:t>
            </a:r>
            <a:r>
              <a:rPr lang="en-US" sz="1200" kern="1200" dirty="0" smtClean="0">
                <a:solidFill>
                  <a:schemeClr val="tx1"/>
                </a:solidFill>
                <a:effectLst/>
                <a:latin typeface="+mn-lt"/>
                <a:ea typeface="+mn-ea"/>
                <a:cs typeface="+mn-cs"/>
              </a:rPr>
              <a:t> attached to those sessions, and when she goes to the group counselling, </a:t>
            </a:r>
            <a:r>
              <a:rPr lang="en-US" sz="1200" kern="1200" dirty="0" err="1" smtClean="0">
                <a:solidFill>
                  <a:schemeClr val="tx1"/>
                </a:solidFill>
                <a:effectLst/>
                <a:latin typeface="+mn-lt"/>
                <a:ea typeface="+mn-ea"/>
                <a:cs typeface="+mn-cs"/>
              </a:rPr>
              <a:t>shes</a:t>
            </a:r>
            <a:r>
              <a:rPr lang="en-US" sz="1200" kern="1200" dirty="0" smtClean="0">
                <a:solidFill>
                  <a:schemeClr val="tx1"/>
                </a:solidFill>
                <a:effectLst/>
                <a:latin typeface="+mn-lt"/>
                <a:ea typeface="+mn-ea"/>
                <a:cs typeface="+mn-cs"/>
              </a:rPr>
              <a:t> attached to those sessions.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only tricky thing, is that your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will need to come up with a way to ensure you don’t duplicate client records.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before you add a client to the system, you should check the list of existing client records to make sure your clients doesn’t already have a record.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15</a:t>
            </a:fld>
            <a:endParaRPr lang="en-US" altLang="en-US"/>
          </a:p>
        </p:txBody>
      </p:sp>
    </p:spTree>
    <p:extLst>
      <p:ext uri="{BB962C8B-B14F-4D97-AF65-F5344CB8AC3E}">
        <p14:creationId xmlns:p14="http://schemas.microsoft.com/office/powerpoint/2010/main" val="2062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I’ve showed you this table in the last two webinars. But I do want to go over it again quickly.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wellbeing and safety stream, there are 2 program activities. For those program activities, we do expect that 100% of clients will be individual clients. So, there won’t be any unidentified groups.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we know this won’t always be possible. We know that for some of the clients you work with, it won’t actually be possible to collect demographic information from them. Some of them will even refuse to give you their name.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if absolutely necessary, you can record those clients as unidentified clients.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What you could also do, is you could create a client record for them, in the Data Exchange, and over time, as you build a rapport with them, and you earn their trust, you can start to populate their client record to include all the necessary demographic information.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But also remember, that you can </a:t>
            </a:r>
            <a:r>
              <a:rPr lang="en-US" sz="1200" kern="1200" dirty="0" err="1" smtClean="0">
                <a:solidFill>
                  <a:schemeClr val="tx1"/>
                </a:solidFill>
                <a:effectLst/>
                <a:latin typeface="+mn-lt"/>
                <a:ea typeface="+mn-ea"/>
                <a:cs typeface="+mn-cs"/>
              </a:rPr>
              <a:t>deidentify</a:t>
            </a:r>
            <a:r>
              <a:rPr lang="en-US" sz="1200" kern="1200" dirty="0" smtClean="0">
                <a:solidFill>
                  <a:schemeClr val="tx1"/>
                </a:solidFill>
                <a:effectLst/>
                <a:latin typeface="+mn-lt"/>
                <a:ea typeface="+mn-ea"/>
                <a:cs typeface="+mn-cs"/>
              </a:rPr>
              <a:t> clients in the Data Exchange.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16</a:t>
            </a:fld>
            <a:endParaRPr lang="en-US" altLang="en-US"/>
          </a:p>
        </p:txBody>
      </p:sp>
    </p:spTree>
    <p:extLst>
      <p:ext uri="{BB962C8B-B14F-4D97-AF65-F5344CB8AC3E}">
        <p14:creationId xmlns:p14="http://schemas.microsoft.com/office/powerpoint/2010/main" val="1698892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if a client doesn’t want their personal information stored in DEX, you just need to make sure you untick the consent box. And their name and address won’t be stored.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also give them a pseudonym – so they can use a fake name if they want to.</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they don’t want to give their actual date of birth – you can just provide an estimate.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there are lots of things you can do, to help make clients feel a little more comfortable about disclosing information about themselves to you.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17</a:t>
            </a:fld>
            <a:endParaRPr lang="en-US" altLang="en-US"/>
          </a:p>
        </p:txBody>
      </p:sp>
    </p:spTree>
    <p:extLst>
      <p:ext uri="{BB962C8B-B14F-4D97-AF65-F5344CB8AC3E}">
        <p14:creationId xmlns:p14="http://schemas.microsoft.com/office/powerpoint/2010/main" val="115668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are all the key resources I mentioned today.</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left are the resources we, DCJ, have developed. Please download these and have a read. They include countless examples of how to record information in DEX and what to record. More examples than what I took you through today – so if you even need any help figuring out how to </a:t>
            </a:r>
            <a:r>
              <a:rPr lang="en-US" sz="1200" kern="1200" dirty="0" err="1" smtClean="0">
                <a:solidFill>
                  <a:schemeClr val="tx1"/>
                </a:solidFill>
                <a:effectLst/>
                <a:latin typeface="+mn-lt"/>
                <a:ea typeface="+mn-ea"/>
                <a:cs typeface="+mn-cs"/>
              </a:rPr>
              <a:t>organise</a:t>
            </a:r>
            <a:r>
              <a:rPr lang="en-US" sz="1200" kern="1200" dirty="0" smtClean="0">
                <a:solidFill>
                  <a:schemeClr val="tx1"/>
                </a:solidFill>
                <a:effectLst/>
                <a:latin typeface="+mn-lt"/>
                <a:ea typeface="+mn-ea"/>
                <a:cs typeface="+mn-cs"/>
              </a:rPr>
              <a:t> your cases and sessions – please take a look at the examples in these resources.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update these documents all the time as well – so if you ever get stuck please hope onto our website and have a look.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the right are all the resources DSS have developed – these walk you through how to navigate the Data Exchange platform.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18</a:t>
            </a:fld>
            <a:endParaRPr lang="en-US" altLang="en-US"/>
          </a:p>
        </p:txBody>
      </p:sp>
    </p:spTree>
    <p:extLst>
      <p:ext uri="{BB962C8B-B14F-4D97-AF65-F5344CB8AC3E}">
        <p14:creationId xmlns:p14="http://schemas.microsoft.com/office/powerpoint/2010/main" val="116674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as always here are all the places you can go for help if needed.</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Thanks everyone.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19</a:t>
            </a:fld>
            <a:endParaRPr lang="en-US" altLang="en-US"/>
          </a:p>
        </p:txBody>
      </p:sp>
    </p:spTree>
    <p:extLst>
      <p:ext uri="{BB962C8B-B14F-4D97-AF65-F5344CB8AC3E}">
        <p14:creationId xmlns:p14="http://schemas.microsoft.com/office/powerpoint/2010/main" val="287103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there are two key things this webinar discusses: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I’ll take you through a number of different examples of activities in the wellbeing and safety stream, and we’ll talk about how to set up your cases and sessions for those activities and we’ll also talk about when to record individual clients and when it’s ok to just record an unidentified group.</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2</a:t>
            </a:fld>
            <a:endParaRPr lang="en-US" altLang="en-US"/>
          </a:p>
        </p:txBody>
      </p:sp>
    </p:spTree>
    <p:extLst>
      <p:ext uri="{BB962C8B-B14F-4D97-AF65-F5344CB8AC3E}">
        <p14:creationId xmlns:p14="http://schemas.microsoft.com/office/powerpoint/2010/main" val="296895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as always in our previous webinar’s I introduced everyone to this document: the Data Exchange Quick Start Guide. This is a five page document that outlines the 11 key steps you need to follow to access and start using the Data Exchange. It includes links to all the key resources you need to action each step. And as you can see on the slide it includes this checklist, so you can keep track of where you’re up to.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each of our webinar’s I’ve been taking everyone through each step in this document. So we’ve accessed training materials, we’ve subscribed to the newsletters, created our outlets and looked into the consent and privacy documents. </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3</a:t>
            </a:fld>
            <a:endParaRPr lang="en-US" altLang="en-US"/>
          </a:p>
        </p:txBody>
      </p:sp>
    </p:spTree>
    <p:extLst>
      <p:ext uri="{BB962C8B-B14F-4D97-AF65-F5344CB8AC3E}">
        <p14:creationId xmlns:p14="http://schemas.microsoft.com/office/powerpoint/2010/main" val="83164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In today’s webinar, just like the previous two webinar, we’re going to continue working on steps 8 and 9. But we’re focusing specifically on the wellbeing and safety stream.</a:t>
            </a:r>
            <a:endParaRPr lang="en-AU" sz="1200" kern="1200" dirty="0" smtClean="0">
              <a:solidFill>
                <a:schemeClr val="tx1"/>
              </a:solidFill>
              <a:effectLst/>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4</a:t>
            </a:fld>
            <a:endParaRPr lang="en-US" altLang="en-US"/>
          </a:p>
        </p:txBody>
      </p:sp>
    </p:spTree>
    <p:extLst>
      <p:ext uri="{BB962C8B-B14F-4D97-AF65-F5344CB8AC3E}">
        <p14:creationId xmlns:p14="http://schemas.microsoft.com/office/powerpoint/2010/main" val="2971916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So to get started, I just want to do a quick recap of some of the things we learnt in the previous webinars.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by this stage you should all know what an outlet is – it is the location a service is delivered in. Outlets are the first thing you need to create before you can start reporting.</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your outlets are set up, then you can start creating cases. So cases store information about program activities and outlets, and as you can see in the diagram, they link relevant sessions together, which then link clients together. So they’re kind of like a container for a specific activity that you deliver.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once you’ve created your case, you can then start to create sessions. Sessions are individual episodes of service – so every time you meet with an individual client, a family or a group, you will create a session to show that you delivered a specific activity, on a specific day, to a specific person or group of people.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then the last layer of data entry, are our clients. So you can attach clients to a case – to say these are the people who will be participating in this activity. And then you also need to attach clients to specific sessions – to show who participated in a specific session.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as we discussed last week, you can also record a number of unidentified clients at the case level and at the session level.</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5</a:t>
            </a:fld>
            <a:endParaRPr lang="en-US" altLang="en-US"/>
          </a:p>
        </p:txBody>
      </p:sp>
    </p:spTree>
    <p:extLst>
      <p:ext uri="{BB962C8B-B14F-4D97-AF65-F5344CB8AC3E}">
        <p14:creationId xmlns:p14="http://schemas.microsoft.com/office/powerpoint/2010/main" val="2532716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now we’re going to go through some common activities that are conducted in the wellbeing and safety stream, and we’ll talk about how to report those activities in the Data Exchange.</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how many cases to create, how many sessions to create and if you should have individual clients or unidentified clients.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first example we have is for two playgroups.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this </a:t>
            </a:r>
            <a:r>
              <a:rPr lang="en-US" sz="1200" kern="1200" dirty="0" err="1" smtClean="0">
                <a:solidFill>
                  <a:schemeClr val="tx1"/>
                </a:solidFill>
                <a:effectLst/>
                <a:latin typeface="+mn-lt"/>
                <a:ea typeface="+mn-ea"/>
                <a:cs typeface="+mn-cs"/>
              </a:rPr>
              <a:t>organisation</a:t>
            </a:r>
            <a:r>
              <a:rPr lang="en-US" sz="1200" kern="1200" dirty="0" smtClean="0">
                <a:solidFill>
                  <a:schemeClr val="tx1"/>
                </a:solidFill>
                <a:effectLst/>
                <a:latin typeface="+mn-lt"/>
                <a:ea typeface="+mn-ea"/>
                <a:cs typeface="+mn-cs"/>
              </a:rPr>
              <a:t> runs two playgroups, one in </a:t>
            </a:r>
            <a:r>
              <a:rPr lang="en-US" sz="1200" kern="1200" dirty="0" err="1" smtClean="0">
                <a:solidFill>
                  <a:schemeClr val="tx1"/>
                </a:solidFill>
                <a:effectLst/>
                <a:latin typeface="+mn-lt"/>
                <a:ea typeface="+mn-ea"/>
                <a:cs typeface="+mn-cs"/>
              </a:rPr>
              <a:t>Atown</a:t>
            </a:r>
            <a:r>
              <a:rPr lang="en-US" sz="1200" kern="1200" dirty="0" smtClean="0">
                <a:solidFill>
                  <a:schemeClr val="tx1"/>
                </a:solidFill>
                <a:effectLst/>
                <a:latin typeface="+mn-lt"/>
                <a:ea typeface="+mn-ea"/>
                <a:cs typeface="+mn-cs"/>
              </a:rPr>
              <a:t> and the other is in </a:t>
            </a:r>
            <a:r>
              <a:rPr lang="en-US" sz="1200" kern="1200" dirty="0" err="1" smtClean="0">
                <a:solidFill>
                  <a:schemeClr val="tx1"/>
                </a:solidFill>
                <a:effectLst/>
                <a:latin typeface="+mn-lt"/>
                <a:ea typeface="+mn-ea"/>
                <a:cs typeface="+mn-cs"/>
              </a:rPr>
              <a:t>Btown</a:t>
            </a:r>
            <a:r>
              <a:rPr lang="en-US" sz="1200" kern="1200" dirty="0" smtClean="0">
                <a:solidFill>
                  <a:schemeClr val="tx1"/>
                </a:solidFill>
                <a:effectLst/>
                <a:latin typeface="+mn-lt"/>
                <a:ea typeface="+mn-ea"/>
                <a:cs typeface="+mn-cs"/>
              </a:rPr>
              <a:t>. So they’ve got an outlet for each playgroup, </a:t>
            </a:r>
            <a:r>
              <a:rPr lang="en-US" sz="1200" kern="1200" dirty="0" err="1" smtClean="0">
                <a:solidFill>
                  <a:schemeClr val="tx1"/>
                </a:solidFill>
                <a:effectLst/>
                <a:latin typeface="+mn-lt"/>
                <a:ea typeface="+mn-ea"/>
                <a:cs typeface="+mn-cs"/>
              </a:rPr>
              <a:t>beucase</a:t>
            </a:r>
            <a:r>
              <a:rPr lang="en-US" sz="1200" kern="1200" dirty="0" smtClean="0">
                <a:solidFill>
                  <a:schemeClr val="tx1"/>
                </a:solidFill>
                <a:effectLst/>
                <a:latin typeface="+mn-lt"/>
                <a:ea typeface="+mn-ea"/>
                <a:cs typeface="+mn-cs"/>
              </a:rPr>
              <a:t> they in two different locations.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they have a case for each playgroup. Then underneath that they will create a session for each time the playgroup meets.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Clients for playgroups will most likely be individual clients. So they will attach individual clients to the relevant sessions they attend.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 basically record any group activity this way – you just create a case for the group and then create sessions </a:t>
            </a:r>
            <a:r>
              <a:rPr lang="en-US" sz="1200" kern="1200" dirty="0" err="1" smtClean="0">
                <a:solidFill>
                  <a:schemeClr val="tx1"/>
                </a:solidFill>
                <a:effectLst/>
                <a:latin typeface="+mn-lt"/>
                <a:ea typeface="+mn-ea"/>
                <a:cs typeface="+mn-cs"/>
              </a:rPr>
              <a:t>everytime</a:t>
            </a:r>
            <a:r>
              <a:rPr lang="en-US" sz="1200" kern="1200" dirty="0" smtClean="0">
                <a:solidFill>
                  <a:schemeClr val="tx1"/>
                </a:solidFill>
                <a:effectLst/>
                <a:latin typeface="+mn-lt"/>
                <a:ea typeface="+mn-ea"/>
                <a:cs typeface="+mn-cs"/>
              </a:rPr>
              <a:t> the group meets.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6</a:t>
            </a:fld>
            <a:endParaRPr lang="en-US" altLang="en-US"/>
          </a:p>
        </p:txBody>
      </p:sp>
    </p:spTree>
    <p:extLst>
      <p:ext uri="{BB962C8B-B14F-4D97-AF65-F5344CB8AC3E}">
        <p14:creationId xmlns:p14="http://schemas.microsoft.com/office/powerpoint/2010/main" val="3875094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next example we have is also for a playgroup. But in this example they only have one outlet because all their playgroups are run in the same location.</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in this example, they run a playgroup specifically for 0-1years, and then they run a playgroup just for dads.</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they’ve create one case for all their playgroups, and they create a session every time a playgroup is hosted. </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7</a:t>
            </a:fld>
            <a:endParaRPr lang="en-US" altLang="en-US"/>
          </a:p>
        </p:txBody>
      </p:sp>
    </p:spTree>
    <p:extLst>
      <p:ext uri="{BB962C8B-B14F-4D97-AF65-F5344CB8AC3E}">
        <p14:creationId xmlns:p14="http://schemas.microsoft.com/office/powerpoint/2010/main" val="2766837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Our next example is for a group parenting program.</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they’ve created one case for the program – and again they just create a session </a:t>
            </a:r>
            <a:r>
              <a:rPr lang="en-US" sz="1200" kern="1200" dirty="0" err="1" smtClean="0">
                <a:solidFill>
                  <a:schemeClr val="tx1"/>
                </a:solidFill>
                <a:effectLst/>
                <a:latin typeface="+mn-lt"/>
                <a:ea typeface="+mn-ea"/>
                <a:cs typeface="+mn-cs"/>
              </a:rPr>
              <a:t>everytime</a:t>
            </a:r>
            <a:r>
              <a:rPr lang="en-US" sz="1200" kern="1200" dirty="0" smtClean="0">
                <a:solidFill>
                  <a:schemeClr val="tx1"/>
                </a:solidFill>
                <a:effectLst/>
                <a:latin typeface="+mn-lt"/>
                <a:ea typeface="+mn-ea"/>
                <a:cs typeface="+mn-cs"/>
              </a:rPr>
              <a:t> the group meets.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Again, for an activity like this we would expect that clients are individual clients – so you would just attach the individual clients to the relevant sessions they attend.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again,  you could apply this same logic to any sort of group activity were the same group of people is meeting on more than one occasion.</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8</a:t>
            </a:fld>
            <a:endParaRPr lang="en-US" altLang="en-US"/>
          </a:p>
        </p:txBody>
      </p:sp>
    </p:spTree>
    <p:extLst>
      <p:ext uri="{BB962C8B-B14F-4D97-AF65-F5344CB8AC3E}">
        <p14:creationId xmlns:p14="http://schemas.microsoft.com/office/powerpoint/2010/main" val="3061904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Ok, so our next example is slightly more complicated. This is also for a parenting program – but its being delivered one-on-one.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 one way you could record this, would be to create a case for each family who participates in the program. So you can see in the case ID’s we’ve got Engaging Adolescents (because that’s the name of the program) and then we’ve got Family 1, Family 2, etc. etc.</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every time you meet with a particular family, you would add a session to their case.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an activity like this we would expect that clients are individual clients – so you would just attach the individual clients to the relevant sessions they attend. </a:t>
            </a:r>
            <a:endParaRPr lang="en-AU"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same kind of logic could be applied to any sort of individualized activity – like counselling, or case management or something like that.</a:t>
            </a:r>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5EB3887-8C5D-4BCE-8DF9-B8932C194D29}" type="slidenum">
              <a:rPr lang="en-US" altLang="en-US" smtClean="0"/>
              <a:pPr/>
              <a:t>9</a:t>
            </a:fld>
            <a:endParaRPr lang="en-US" altLang="en-US"/>
          </a:p>
        </p:txBody>
      </p:sp>
    </p:spTree>
    <p:extLst>
      <p:ext uri="{BB962C8B-B14F-4D97-AF65-F5344CB8AC3E}">
        <p14:creationId xmlns:p14="http://schemas.microsoft.com/office/powerpoint/2010/main" val="999858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
        <p:nvSpPr>
          <p:cNvPr id="7" name="Title 1"/>
          <p:cNvSpPr txBox="1">
            <a:spLocks/>
          </p:cNvSpPr>
          <p:nvPr userDrawn="1"/>
        </p:nvSpPr>
        <p:spPr>
          <a:xfrm>
            <a:off x="1102784" y="1814514"/>
            <a:ext cx="10140949" cy="750887"/>
          </a:xfrm>
          <a:prstGeom prst="rect">
            <a:avLst/>
          </a:prstGeom>
        </p:spPr>
        <p:txBody>
          <a:bodyPr lIns="0" tIns="0" rIns="0" bIns="0"/>
          <a:lstStyle>
            <a:lvl1pPr algn="l">
              <a:defRPr sz="4000" b="0" baseline="0">
                <a:solidFill>
                  <a:srgbClr val="FFFFFF"/>
                </a:solidFill>
                <a:latin typeface="Arial"/>
                <a:cs typeface="Arial"/>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2663"/>
              </a:solidFill>
              <a:effectLst/>
              <a:uLnTx/>
              <a:uFillTx/>
              <a:latin typeface="Arial"/>
              <a:ea typeface="+mn-ea"/>
              <a:cs typeface="Arial"/>
            </a:endParaRPr>
          </a:p>
        </p:txBody>
      </p:sp>
      <p:sp>
        <p:nvSpPr>
          <p:cNvPr id="8" name="Subtitle 2"/>
          <p:cNvSpPr txBox="1">
            <a:spLocks/>
          </p:cNvSpPr>
          <p:nvPr userDrawn="1"/>
        </p:nvSpPr>
        <p:spPr bwMode="auto">
          <a:xfrm>
            <a:off x="1102784" y="2489200"/>
            <a:ext cx="9504256"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marL="0" marR="0" lvl="0" indent="0" algn="l" defTabSz="457200" rtl="0" eaLnBrk="1" fontAlgn="base" latinLnBrk="0" hangingPunct="1">
              <a:lnSpc>
                <a:spcPct val="100000"/>
              </a:lnSpc>
              <a:spcBef>
                <a:spcPct val="20000"/>
              </a:spcBef>
              <a:spcAft>
                <a:spcPct val="0"/>
              </a:spcAft>
              <a:buClrTx/>
              <a:buSzTx/>
              <a:buFont typeface="Arial" charset="0"/>
              <a:buNone/>
              <a:tabLst/>
              <a:defRPr/>
            </a:pPr>
            <a:r>
              <a:rPr kumimoji="0" lang="en-US" altLang="en-US" sz="2400" b="0" i="0" u="none" strike="noStrike" kern="1200" cap="none" spc="0" normalizeH="0" baseline="0" noProof="0" dirty="0" smtClean="0">
                <a:ln>
                  <a:noFill/>
                </a:ln>
                <a:solidFill>
                  <a:srgbClr val="002663"/>
                </a:solidFill>
                <a:effectLst/>
                <a:uLnTx/>
                <a:uFillTx/>
                <a:latin typeface="Arial" charset="0"/>
                <a:ea typeface="+mn-ea"/>
                <a:cs typeface="Arial" charset="0"/>
              </a:rPr>
              <a:t> </a:t>
            </a:r>
            <a:endParaRPr kumimoji="0" lang="en-US" altLang="en-US" sz="2400" b="0" i="0" u="none" strike="noStrike" kern="1200" cap="none" spc="0" normalizeH="0" baseline="0" noProof="0" dirty="0">
              <a:ln>
                <a:noFill/>
              </a:ln>
              <a:solidFill>
                <a:srgbClr val="002663"/>
              </a:solidFill>
              <a:effectLst/>
              <a:uLnTx/>
              <a:uFillTx/>
              <a:latin typeface="Arial" charset="0"/>
              <a:ea typeface="+mn-ea"/>
              <a:cs typeface="Arial" charset="0"/>
            </a:endParaRPr>
          </a:p>
        </p:txBody>
      </p:sp>
    </p:spTree>
    <p:extLst>
      <p:ext uri="{BB962C8B-B14F-4D97-AF65-F5344CB8AC3E}">
        <p14:creationId xmlns:p14="http://schemas.microsoft.com/office/powerpoint/2010/main" val="365866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5019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1295490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97600" y="1825625"/>
            <a:ext cx="515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149267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3B7B6D-EE13-47EA-A348-F70EA4113C67}" type="datetimeFigureOut">
              <a:rPr lang="en-AU" smtClean="0"/>
              <a:t>12/03/2021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129468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3B7B6D-EE13-47EA-A348-F70EA4113C67}" type="datetimeFigureOut">
              <a:rPr lang="en-AU" smtClean="0"/>
              <a:t>12/03/2021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8691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B7B6D-EE13-47EA-A348-F70EA4113C67}" type="datetimeFigureOut">
              <a:rPr lang="en-AU" smtClean="0"/>
              <a:t>12/03/2021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707948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4286156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C3B7B6D-EE13-47EA-A348-F70EA4113C67}" type="datetimeFigureOut">
              <a:rPr lang="en-AU" smtClean="0"/>
              <a:t>12/03/2021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773038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073548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250180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252914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8"/>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3" name="Picture 6" descr="FAM001_Powerpoint_v1.pd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3956" y="424866"/>
            <a:ext cx="4803657" cy="1082042"/>
          </a:xfrm>
          <a:prstGeom prst="rect">
            <a:avLst/>
          </a:prstGeom>
        </p:spPr>
      </p:pic>
    </p:spTree>
    <p:extLst>
      <p:ext uri="{BB962C8B-B14F-4D97-AF65-F5344CB8AC3E}">
        <p14:creationId xmlns:p14="http://schemas.microsoft.com/office/powerpoint/2010/main" val="68349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208344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4" descr="FAM001_Powerpoint_v1.pdf"/>
          <p:cNvPicPr>
            <a:picLocks noChangeAspect="1"/>
          </p:cNvPicPr>
          <p:nvPr userDrawn="1"/>
        </p:nvPicPr>
        <p:blipFill>
          <a:blip r:embed="rId2">
            <a:extLst>
              <a:ext uri="{28A0092B-C50C-407E-A947-70E740481C1C}">
                <a14:useLocalDpi xmlns:a14="http://schemas.microsoft.com/office/drawing/2010/main" val="0"/>
              </a:ext>
            </a:extLst>
          </a:blip>
          <a:srcRect b="49553"/>
          <a:stretch>
            <a:fillRect/>
          </a:stretch>
        </p:blipFill>
        <p:spPr bwMode="auto">
          <a:xfrm>
            <a:off x="0" y="1"/>
            <a:ext cx="12192000"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11"/>
          <p:cNvSpPr/>
          <p:nvPr userDrawn="1"/>
        </p:nvSpPr>
        <p:spPr>
          <a:xfrm>
            <a:off x="0" y="1"/>
            <a:ext cx="12192000" cy="16986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sp>
        <p:nvSpPr>
          <p:cNvPr id="5" name="Rectangle 5"/>
          <p:cNvSpPr/>
          <p:nvPr userDrawn="1"/>
        </p:nvSpPr>
        <p:spPr>
          <a:xfrm>
            <a:off x="340784" y="5964238"/>
            <a:ext cx="4318000" cy="89376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solidFill>
                <a:srgbClr val="FFFFFF"/>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7956" y="308291"/>
            <a:ext cx="4803657" cy="1082042"/>
          </a:xfrm>
          <a:prstGeom prst="rect">
            <a:avLst/>
          </a:prstGeom>
        </p:spPr>
      </p:pic>
    </p:spTree>
    <p:extLst>
      <p:ext uri="{BB962C8B-B14F-4D97-AF65-F5344CB8AC3E}">
        <p14:creationId xmlns:p14="http://schemas.microsoft.com/office/powerpoint/2010/main" val="86962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197403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2"/>
            <a:ext cx="10972800" cy="4525963"/>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5" name="Title Placeholder 16"/>
          <p:cNvSpPr>
            <a:spLocks noGrp="1"/>
          </p:cNvSpPr>
          <p:nvPr>
            <p:ph type="title"/>
          </p:nvPr>
        </p:nvSpPr>
        <p:spPr>
          <a:xfrm>
            <a:off x="609600" y="361666"/>
            <a:ext cx="10972800" cy="605582"/>
          </a:xfrm>
          <a:prstGeom prst="rect">
            <a:avLst/>
          </a:prstGeom>
        </p:spPr>
        <p:txBody>
          <a:bodyPr rtlCol="0">
            <a:noAutofit/>
          </a:bodyPr>
          <a:lstStyle/>
          <a:p>
            <a:r>
              <a:rPr lang="en-AU" dirty="0" smtClean="0"/>
              <a:t>Click to edit Master title style</a:t>
            </a:r>
            <a:endParaRPr lang="en-US" dirty="0"/>
          </a:p>
        </p:txBody>
      </p:sp>
      <p:sp>
        <p:nvSpPr>
          <p:cNvPr id="4" name="Slide Number Placeholder 10"/>
          <p:cNvSpPr>
            <a:spLocks noGrp="1"/>
          </p:cNvSpPr>
          <p:nvPr>
            <p:ph type="sldNum" sz="quarter" idx="10"/>
          </p:nvPr>
        </p:nvSpPr>
        <p:spPr/>
        <p:txBody>
          <a:bodyPr/>
          <a:lstStyle>
            <a:lvl1pPr>
              <a:defRPr/>
            </a:lvl1pPr>
          </a:lstStyle>
          <a:p>
            <a:fld id="{1CE96537-7078-420B-A775-05F8FAE87E85}" type="slidenum">
              <a:rPr lang="en-US" altLang="en-US"/>
              <a:pPr/>
              <a:t>‹#›</a:t>
            </a:fld>
            <a:endParaRPr lang="en-US" altLang="en-US"/>
          </a:p>
        </p:txBody>
      </p:sp>
      <p:sp>
        <p:nvSpPr>
          <p:cNvPr id="5" name="Date Placeholder 23"/>
          <p:cNvSpPr>
            <a:spLocks noGrp="1"/>
          </p:cNvSpPr>
          <p:nvPr>
            <p:ph type="dt" sz="half" idx="11"/>
          </p:nvPr>
        </p:nvSpPr>
        <p:spPr/>
        <p:txBody>
          <a:bodyPr/>
          <a:lstStyle>
            <a:lvl1pPr>
              <a:defRPr/>
            </a:lvl1pPr>
          </a:lstStyle>
          <a:p>
            <a:fld id="{51FBA306-BA24-48B5-828D-559E61AE2E79}" type="datetime2">
              <a:rPr lang="en-US" altLang="en-US"/>
              <a:pPr/>
              <a:t>Friday, March 12, 2021</a:t>
            </a:fld>
            <a:endParaRPr lang="en-US" altLang="en-US"/>
          </a:p>
        </p:txBody>
      </p:sp>
    </p:spTree>
    <p:extLst>
      <p:ext uri="{BB962C8B-B14F-4D97-AF65-F5344CB8AC3E}">
        <p14:creationId xmlns:p14="http://schemas.microsoft.com/office/powerpoint/2010/main" val="191722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Slide Number Placeholder 2"/>
          <p:cNvSpPr>
            <a:spLocks noGrp="1"/>
          </p:cNvSpPr>
          <p:nvPr>
            <p:ph type="sldNum" sz="quarter" idx="10"/>
          </p:nvPr>
        </p:nvSpPr>
        <p:spPr/>
        <p:txBody>
          <a:bodyPr/>
          <a:lstStyle/>
          <a:p>
            <a:fld id="{0C593B24-55A9-4F7F-9188-85A302237596}" type="slidenum">
              <a:rPr lang="en-US" altLang="en-US" smtClean="0"/>
              <a:pPr/>
              <a:t>‹#›</a:t>
            </a:fld>
            <a:endParaRPr lang="en-US" altLang="en-US"/>
          </a:p>
        </p:txBody>
      </p:sp>
      <p:sp>
        <p:nvSpPr>
          <p:cNvPr id="4" name="Date Placeholder 3"/>
          <p:cNvSpPr>
            <a:spLocks noGrp="1"/>
          </p:cNvSpPr>
          <p:nvPr>
            <p:ph type="dt" sz="half" idx="11"/>
          </p:nvPr>
        </p:nvSpPr>
        <p:spPr/>
        <p:txBody>
          <a:bodyPr/>
          <a:lstStyle/>
          <a:p>
            <a:fld id="{E7FF8EB5-577C-41CB-92BE-72B120E98652}" type="datetime2">
              <a:rPr lang="en-US" altLang="en-US" smtClean="0"/>
              <a:pPr/>
              <a:t>Friday, March 12, 2021</a:t>
            </a:fld>
            <a:endParaRPr lang="en-US" altLang="en-US"/>
          </a:p>
        </p:txBody>
      </p:sp>
    </p:spTree>
    <p:extLst>
      <p:ext uri="{BB962C8B-B14F-4D97-AF65-F5344CB8AC3E}">
        <p14:creationId xmlns:p14="http://schemas.microsoft.com/office/powerpoint/2010/main" val="46803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3B7B6D-EE13-47EA-A348-F70EA4113C67}" type="datetimeFigureOut">
              <a:rPr lang="en-AU" smtClean="0"/>
              <a:t>12/03/2021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CF07868-A15B-4081-A600-5678E70D0A88}" type="slidenum">
              <a:rPr lang="en-AU" smtClean="0"/>
              <a:t>‹#›</a:t>
            </a:fld>
            <a:endParaRPr lang="en-AU"/>
          </a:p>
        </p:txBody>
      </p:sp>
    </p:spTree>
    <p:extLst>
      <p:ext uri="{BB962C8B-B14F-4D97-AF65-F5344CB8AC3E}">
        <p14:creationId xmlns:p14="http://schemas.microsoft.com/office/powerpoint/2010/main" val="392239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FAM001_Powerpoint_v123.pdf"/>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10"/>
          <p:cNvSpPr>
            <a:spLocks noGrp="1"/>
          </p:cNvSpPr>
          <p:nvPr>
            <p:ph type="sldNum" sz="quarter" idx="4"/>
          </p:nvPr>
        </p:nvSpPr>
        <p:spPr>
          <a:xfrm>
            <a:off x="10583333" y="6511925"/>
            <a:ext cx="999067"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0D1B43"/>
                </a:solidFill>
              </a:defRPr>
            </a:lvl1pPr>
          </a:lstStyle>
          <a:p>
            <a:fld id="{0C593B24-55A9-4F7F-9188-85A302237596}" type="slidenum">
              <a:rPr lang="en-US" altLang="en-US"/>
              <a:pPr/>
              <a:t>‹#›</a:t>
            </a:fld>
            <a:endParaRPr lang="en-US" altLang="en-US"/>
          </a:p>
        </p:txBody>
      </p:sp>
      <p:sp>
        <p:nvSpPr>
          <p:cNvPr id="1029" name="Title Placeholder 16"/>
          <p:cNvSpPr>
            <a:spLocks noGrp="1"/>
          </p:cNvSpPr>
          <p:nvPr>
            <p:ph type="title"/>
          </p:nvPr>
        </p:nvSpPr>
        <p:spPr bwMode="auto">
          <a:xfrm>
            <a:off x="609600" y="361950"/>
            <a:ext cx="10972800" cy="60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AU" altLang="en-US" dirty="0" smtClean="0"/>
              <a:t>Click to edit Master title style</a:t>
            </a:r>
            <a:endParaRPr lang="en-US" altLang="en-US" dirty="0" smtClean="0"/>
          </a:p>
        </p:txBody>
      </p:sp>
      <p:sp>
        <p:nvSpPr>
          <p:cNvPr id="1030" name="Text Placeholder 20"/>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dirty="0" smtClean="0"/>
              <a:t>Click to edit Master text styles</a:t>
            </a:r>
          </a:p>
        </p:txBody>
      </p:sp>
      <p:sp>
        <p:nvSpPr>
          <p:cNvPr id="24" name="Date Placeholder 23"/>
          <p:cNvSpPr>
            <a:spLocks noGrp="1"/>
          </p:cNvSpPr>
          <p:nvPr>
            <p:ph type="dt" sz="half" idx="2"/>
          </p:nvPr>
        </p:nvSpPr>
        <p:spPr>
          <a:xfrm>
            <a:off x="7857067" y="6511925"/>
            <a:ext cx="2844800" cy="2095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0D1B43"/>
                </a:solidFill>
              </a:defRPr>
            </a:lvl1pPr>
          </a:lstStyle>
          <a:p>
            <a:fld id="{E7FF8EB5-577C-41CB-92BE-72B120E98652}" type="datetime2">
              <a:rPr lang="en-US" altLang="en-US"/>
              <a:pPr/>
              <a:t>Friday, March 12, 2021</a:t>
            </a:fld>
            <a:endParaRPr lang="en-US" altLang="en-US"/>
          </a:p>
        </p:txBody>
      </p:sp>
      <p:pic>
        <p:nvPicPr>
          <p:cNvPr id="2" name="Picture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97891" y="6334913"/>
            <a:ext cx="1716117" cy="386562"/>
          </a:xfrm>
          <a:prstGeom prst="rect">
            <a:avLst/>
          </a:prstGeom>
        </p:spPr>
      </p:pic>
    </p:spTree>
    <p:extLst>
      <p:ext uri="{BB962C8B-B14F-4D97-AF65-F5344CB8AC3E}">
        <p14:creationId xmlns:p14="http://schemas.microsoft.com/office/powerpoint/2010/main" val="1581205646"/>
      </p:ext>
    </p:extLst>
  </p:cSld>
  <p:clrMap bg1="lt1" tx1="dk1" bg2="lt2" tx2="dk2" accent1="accent1" accent2="accent2" accent3="accent3" accent4="accent4" accent5="accent5" accent6="accent6" hlink="hlink" folHlink="folHlink"/>
  <p:sldLayoutIdLst>
    <p:sldLayoutId id="2147483669" r:id="rId1"/>
    <p:sldLayoutId id="2147483674" r:id="rId2"/>
    <p:sldLayoutId id="2147483670" r:id="rId3"/>
    <p:sldLayoutId id="2147483671" r:id="rId4"/>
    <p:sldLayoutId id="2147483662" r:id="rId5"/>
    <p:sldLayoutId id="2147483672" r:id="rId6"/>
    <p:sldLayoutId id="2147483661" r:id="rId7"/>
    <p:sldLayoutId id="2147483675" r:id="rId8"/>
  </p:sldLayoutIdLst>
  <p:timing>
    <p:tnLst>
      <p:par>
        <p:cTn id="1" dur="indefinite" restart="never" nodeType="tmRoot"/>
      </p:par>
    </p:tnLst>
  </p:timing>
  <p:hf hdr="0" ftr="0"/>
  <p:txStyles>
    <p:titleStyle>
      <a:lvl1pPr algn="l" defTabSz="457200" rtl="0" eaLnBrk="0" fontAlgn="base" hangingPunct="0">
        <a:spcBef>
          <a:spcPct val="0"/>
        </a:spcBef>
        <a:spcAft>
          <a:spcPct val="0"/>
        </a:spcAft>
        <a:defRPr sz="3000" kern="1200">
          <a:solidFill>
            <a:srgbClr val="0D1B43"/>
          </a:solidFill>
          <a:latin typeface="+mj-lt"/>
          <a:ea typeface="+mj-ea"/>
          <a:cs typeface="+mj-cs"/>
        </a:defRPr>
      </a:lvl1pPr>
      <a:lvl2pPr algn="l" defTabSz="457200" rtl="0" eaLnBrk="0" fontAlgn="base" hangingPunct="0">
        <a:spcBef>
          <a:spcPct val="0"/>
        </a:spcBef>
        <a:spcAft>
          <a:spcPct val="0"/>
        </a:spcAft>
        <a:defRPr sz="3000">
          <a:solidFill>
            <a:srgbClr val="0D1B43"/>
          </a:solidFill>
          <a:latin typeface="Arial" charset="0"/>
        </a:defRPr>
      </a:lvl2pPr>
      <a:lvl3pPr algn="l" defTabSz="457200" rtl="0" eaLnBrk="0" fontAlgn="base" hangingPunct="0">
        <a:spcBef>
          <a:spcPct val="0"/>
        </a:spcBef>
        <a:spcAft>
          <a:spcPct val="0"/>
        </a:spcAft>
        <a:defRPr sz="3000">
          <a:solidFill>
            <a:srgbClr val="0D1B43"/>
          </a:solidFill>
          <a:latin typeface="Arial" charset="0"/>
        </a:defRPr>
      </a:lvl3pPr>
      <a:lvl4pPr algn="l" defTabSz="457200" rtl="0" eaLnBrk="0" fontAlgn="base" hangingPunct="0">
        <a:spcBef>
          <a:spcPct val="0"/>
        </a:spcBef>
        <a:spcAft>
          <a:spcPct val="0"/>
        </a:spcAft>
        <a:defRPr sz="3000">
          <a:solidFill>
            <a:srgbClr val="0D1B43"/>
          </a:solidFill>
          <a:latin typeface="Arial" charset="0"/>
        </a:defRPr>
      </a:lvl4pPr>
      <a:lvl5pPr algn="l" defTabSz="457200" rtl="0" eaLnBrk="0" fontAlgn="base" hangingPunct="0">
        <a:spcBef>
          <a:spcPct val="0"/>
        </a:spcBef>
        <a:spcAft>
          <a:spcPct val="0"/>
        </a:spcAft>
        <a:defRPr sz="3000">
          <a:solidFill>
            <a:srgbClr val="0D1B43"/>
          </a:solidFill>
          <a:latin typeface="Arial" charset="0"/>
        </a:defRPr>
      </a:lvl5pPr>
      <a:lvl6pPr marL="457200" algn="l" defTabSz="457200" rtl="0" fontAlgn="base">
        <a:spcBef>
          <a:spcPct val="0"/>
        </a:spcBef>
        <a:spcAft>
          <a:spcPct val="0"/>
        </a:spcAft>
        <a:defRPr sz="3000">
          <a:solidFill>
            <a:srgbClr val="0D1B43"/>
          </a:solidFill>
          <a:latin typeface="Arial" charset="0"/>
        </a:defRPr>
      </a:lvl6pPr>
      <a:lvl7pPr marL="914400" algn="l" defTabSz="457200" rtl="0" fontAlgn="base">
        <a:spcBef>
          <a:spcPct val="0"/>
        </a:spcBef>
        <a:spcAft>
          <a:spcPct val="0"/>
        </a:spcAft>
        <a:defRPr sz="3000">
          <a:solidFill>
            <a:srgbClr val="0D1B43"/>
          </a:solidFill>
          <a:latin typeface="Arial" charset="0"/>
        </a:defRPr>
      </a:lvl7pPr>
      <a:lvl8pPr marL="1371600" algn="l" defTabSz="457200" rtl="0" fontAlgn="base">
        <a:spcBef>
          <a:spcPct val="0"/>
        </a:spcBef>
        <a:spcAft>
          <a:spcPct val="0"/>
        </a:spcAft>
        <a:defRPr sz="3000">
          <a:solidFill>
            <a:srgbClr val="0D1B43"/>
          </a:solidFill>
          <a:latin typeface="Arial" charset="0"/>
        </a:defRPr>
      </a:lvl8pPr>
      <a:lvl9pPr marL="1828800" algn="l" defTabSz="457200" rtl="0" fontAlgn="base">
        <a:spcBef>
          <a:spcPct val="0"/>
        </a:spcBef>
        <a:spcAft>
          <a:spcPct val="0"/>
        </a:spcAft>
        <a:defRPr sz="3000">
          <a:solidFill>
            <a:srgbClr val="0D1B43"/>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B7B6D-EE13-47EA-A348-F70EA4113C67}" type="datetimeFigureOut">
              <a:rPr lang="en-AU" smtClean="0"/>
              <a:t>12/03/2021</a:t>
            </a:fld>
            <a:endParaRPr lang="en-AU"/>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07868-A15B-4081-A600-5678E70D0A88}" type="slidenum">
              <a:rPr lang="en-AU" smtClean="0"/>
              <a:t>‹#›</a:t>
            </a:fld>
            <a:endParaRPr lang="en-AU"/>
          </a:p>
        </p:txBody>
      </p:sp>
    </p:spTree>
    <p:extLst>
      <p:ext uri="{BB962C8B-B14F-4D97-AF65-F5344CB8AC3E}">
        <p14:creationId xmlns:p14="http://schemas.microsoft.com/office/powerpoint/2010/main" val="178213926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FTw7se9Occg"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facs.nsw.gov.au/download?file=679896"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dex.dss.gov.au/document/34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hyperlink" Target="https://www.youtube.com/watch?reload=9&amp;v=45V5S6Fvl7o&amp;feature=youtu.be" TargetMode="External"/><Relationship Id="rId4" Type="http://schemas.openxmlformats.org/officeDocument/2006/relationships/hyperlink" Target="https://dex.dss.gov.au/document/326"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dex.dss.gov.au/document/326" TargetMode="External"/><Relationship Id="rId3" Type="http://schemas.openxmlformats.org/officeDocument/2006/relationships/hyperlink" Target="https://www.facs.nsw.gov.au/download?file=727030" TargetMode="External"/><Relationship Id="rId7" Type="http://schemas.openxmlformats.org/officeDocument/2006/relationships/hyperlink" Target="https://dex.dss.gov.au/document/346" TargetMode="External"/><Relationship Id="rId12" Type="http://schemas.openxmlformats.org/officeDocument/2006/relationships/hyperlink" Target="https://dex.dss.gov.au/document/831"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hyperlink" Target="https://dex.dss.gov.au/document/336" TargetMode="External"/><Relationship Id="rId11" Type="http://schemas.openxmlformats.org/officeDocument/2006/relationships/hyperlink" Target="https://dex.dss.gov.au/document/486" TargetMode="External"/><Relationship Id="rId5" Type="http://schemas.openxmlformats.org/officeDocument/2006/relationships/hyperlink" Target="https://www.facs.nsw.gov.au/download?file=773746" TargetMode="External"/><Relationship Id="rId10" Type="http://schemas.openxmlformats.org/officeDocument/2006/relationships/hyperlink" Target="https://dex.dss.gov.au/document/836" TargetMode="External"/><Relationship Id="rId4" Type="http://schemas.openxmlformats.org/officeDocument/2006/relationships/hyperlink" Target="https://www.facs.nsw.gov.au/download?file=773718" TargetMode="External"/><Relationship Id="rId9" Type="http://schemas.openxmlformats.org/officeDocument/2006/relationships/hyperlink" Target="https://dex.dss.gov.au/document/906"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mygovid.gov.au/need-help" TargetMode="External"/><Relationship Id="rId3" Type="http://schemas.openxmlformats.org/officeDocument/2006/relationships/hyperlink" Target="https://dex.dss.gov.au/" TargetMode="External"/><Relationship Id="rId7" Type="http://schemas.openxmlformats.org/officeDocument/2006/relationships/hyperlink" Target="tel:1300287539"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hyperlink" Target="https://www.facs.nsw.gov.au/providers/children-families/early-intervention/TEI-program" TargetMode="External"/><Relationship Id="rId5" Type="http://schemas.openxmlformats.org/officeDocument/2006/relationships/hyperlink" Target="tel:1800020283" TargetMode="External"/><Relationship Id="rId4" Type="http://schemas.openxmlformats.org/officeDocument/2006/relationships/hyperlink" Target="mailto:dssdataexchange.helpdesk@dss.gov.au" TargetMode="External"/><Relationship Id="rId9" Type="http://schemas.openxmlformats.org/officeDocument/2006/relationships/hyperlink" Target="https://info.authorisationmanager.gov.au/help"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hyperlink" Target="https://www.facs.nsw.gov.au/download?file=785709"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facs.nsw.gov.au/download?file=785709"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buNone/>
            </a:pPr>
            <a:r>
              <a:rPr lang="en-US" sz="5400" dirty="0" smtClean="0"/>
              <a:t>Targeted Earlier Intervention Program</a:t>
            </a:r>
          </a:p>
          <a:p>
            <a:pPr marL="0" indent="0">
              <a:buNone/>
            </a:pPr>
            <a:r>
              <a:rPr lang="en-US" dirty="0" smtClean="0"/>
              <a:t>Webinar 7: Creating cases, sessions and clients for the Wellbeing and Safety stream</a:t>
            </a:r>
          </a:p>
          <a:p>
            <a:pPr marL="0" indent="0">
              <a:buNone/>
            </a:pPr>
            <a:r>
              <a:rPr lang="en-US" sz="2800" dirty="0" smtClean="0"/>
              <a:t>Live recording</a:t>
            </a:r>
            <a:r>
              <a:rPr lang="en-US" sz="2800" smtClean="0"/>
              <a:t>: </a:t>
            </a:r>
            <a:r>
              <a:rPr lang="en-US" sz="2800">
                <a:hlinkClick r:id="rId3"/>
              </a:rPr>
              <a:t>https://</a:t>
            </a:r>
            <a:r>
              <a:rPr lang="en-US" sz="2800" smtClean="0">
                <a:hlinkClick r:id="rId3"/>
              </a:rPr>
              <a:t>www.youtube.com/watch?v=FTw7se9Occg</a:t>
            </a:r>
            <a:endParaRPr lang="en-US" sz="2800" smtClean="0"/>
          </a:p>
          <a:p>
            <a:pPr marL="0" indent="0">
              <a:buNone/>
            </a:pPr>
            <a:endParaRPr lang="en-US" sz="2800" dirty="0" smtClean="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a:t>
            </a:fld>
            <a:endParaRPr lang="en-US" altLang="en-US"/>
          </a:p>
        </p:txBody>
      </p:sp>
    </p:spTree>
    <p:extLst>
      <p:ext uri="{BB962C8B-B14F-4D97-AF65-F5344CB8AC3E}">
        <p14:creationId xmlns:p14="http://schemas.microsoft.com/office/powerpoint/2010/main" val="2667032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case management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10</a:t>
            </a:fld>
            <a:endParaRPr lang="en-US" altLang="en-US"/>
          </a:p>
        </p:txBody>
      </p:sp>
      <p:cxnSp>
        <p:nvCxnSpPr>
          <p:cNvPr id="6" name="Straight Connector 5"/>
          <p:cNvCxnSpPr>
            <a:stCxn id="23" idx="2"/>
          </p:cNvCxnSpPr>
          <p:nvPr/>
        </p:nvCxnSpPr>
        <p:spPr>
          <a:xfrm>
            <a:off x="7545374" y="3292247"/>
            <a:ext cx="0" cy="2658177"/>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0374627" y="3291108"/>
            <a:ext cx="1" cy="910337"/>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4686410" y="3279057"/>
            <a:ext cx="1" cy="144674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17" idx="2"/>
            <a:endCxn id="32" idx="0"/>
          </p:cNvCxnSpPr>
          <p:nvPr/>
        </p:nvCxnSpPr>
        <p:spPr>
          <a:xfrm flipH="1">
            <a:off x="1854267" y="3292247"/>
            <a:ext cx="1" cy="1348153"/>
          </a:xfrm>
          <a:prstGeom prst="line">
            <a:avLst/>
          </a:prstGeom>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4499437" y="1116189"/>
            <a:ext cx="3002548" cy="744532"/>
            <a:chOff x="0" y="546227"/>
            <a:chExt cx="3711074" cy="2017896"/>
          </a:xfrm>
        </p:grpSpPr>
        <p:sp>
          <p:nvSpPr>
            <p:cNvPr id="11" name="Rounded Rectangle 10"/>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2"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13" name="Group 12"/>
          <p:cNvGrpSpPr/>
          <p:nvPr/>
        </p:nvGrpSpPr>
        <p:grpSpPr>
          <a:xfrm>
            <a:off x="5595040" y="1199284"/>
            <a:ext cx="1663978" cy="594532"/>
            <a:chOff x="1113902" y="714386"/>
            <a:chExt cx="2522370" cy="1681580"/>
          </a:xfrm>
          <a:solidFill>
            <a:schemeClr val="accent1"/>
          </a:solidFill>
        </p:grpSpPr>
        <p:sp>
          <p:nvSpPr>
            <p:cNvPr id="14" name="Rounded Rectangle 13"/>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The Family Centre</a:t>
              </a:r>
              <a:endParaRPr lang="en-US" sz="1600" kern="1200" dirty="0"/>
            </a:p>
          </p:txBody>
        </p:sp>
      </p:grpSp>
      <p:grpSp>
        <p:nvGrpSpPr>
          <p:cNvPr id="16" name="Group 15"/>
          <p:cNvGrpSpPr/>
          <p:nvPr/>
        </p:nvGrpSpPr>
        <p:grpSpPr>
          <a:xfrm>
            <a:off x="486539" y="2232000"/>
            <a:ext cx="2735457" cy="1060247"/>
            <a:chOff x="1113902" y="714386"/>
            <a:chExt cx="2522370" cy="1681580"/>
          </a:xfrm>
          <a:solidFill>
            <a:schemeClr val="accent1">
              <a:lumMod val="60000"/>
              <a:lumOff val="40000"/>
            </a:schemeClr>
          </a:solidFill>
        </p:grpSpPr>
        <p:sp>
          <p:nvSpPr>
            <p:cNvPr id="17" name="Rounded Rectangle 16"/>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a:t>
              </a:r>
              <a:r>
                <a:rPr lang="en-US" sz="1200" dirty="0" smtClean="0">
                  <a:solidFill>
                    <a:schemeClr val="tx1"/>
                  </a:solidFill>
                </a:rPr>
                <a:t>Case Management Family 1</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19" name="Group 18"/>
          <p:cNvGrpSpPr/>
          <p:nvPr/>
        </p:nvGrpSpPr>
        <p:grpSpPr>
          <a:xfrm>
            <a:off x="3331685" y="2232506"/>
            <a:ext cx="2736000" cy="1060247"/>
            <a:chOff x="1113902" y="714386"/>
            <a:chExt cx="2522370" cy="1681580"/>
          </a:xfrm>
          <a:solidFill>
            <a:schemeClr val="accent2">
              <a:lumMod val="60000"/>
              <a:lumOff val="40000"/>
            </a:schemeClr>
          </a:solidFill>
        </p:grpSpPr>
        <p:sp>
          <p:nvSpPr>
            <p:cNvPr id="20" name="Rounded Rectangle 19"/>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Case Management Family </a:t>
              </a:r>
              <a:r>
                <a:rPr lang="en-US" sz="1200" dirty="0" smtClean="0">
                  <a:solidFill>
                    <a:schemeClr val="tx1"/>
                  </a:solidFill>
                </a:rPr>
                <a:t>2</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2" name="Group 21"/>
          <p:cNvGrpSpPr/>
          <p:nvPr/>
        </p:nvGrpSpPr>
        <p:grpSpPr>
          <a:xfrm>
            <a:off x="6177374" y="2232000"/>
            <a:ext cx="2736000" cy="1060247"/>
            <a:chOff x="1113902" y="714386"/>
            <a:chExt cx="2522370" cy="1681580"/>
          </a:xfrm>
          <a:solidFill>
            <a:schemeClr val="accent3">
              <a:lumMod val="60000"/>
              <a:lumOff val="40000"/>
            </a:schemeClr>
          </a:solidFill>
        </p:grpSpPr>
        <p:sp>
          <p:nvSpPr>
            <p:cNvPr id="23" name="Rounded Rectangle 22"/>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Case Management Family </a:t>
              </a:r>
              <a:r>
                <a:rPr lang="en-US" sz="1200" dirty="0" smtClean="0">
                  <a:solidFill>
                    <a:schemeClr val="tx1"/>
                  </a:solidFill>
                </a:rPr>
                <a:t>3</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5" name="Group 24"/>
          <p:cNvGrpSpPr/>
          <p:nvPr/>
        </p:nvGrpSpPr>
        <p:grpSpPr>
          <a:xfrm>
            <a:off x="9023063" y="2232506"/>
            <a:ext cx="2736000" cy="1060247"/>
            <a:chOff x="1113902" y="714386"/>
            <a:chExt cx="2522370" cy="1681580"/>
          </a:xfrm>
          <a:solidFill>
            <a:schemeClr val="accent4">
              <a:lumMod val="60000"/>
              <a:lumOff val="40000"/>
            </a:schemeClr>
          </a:solidFill>
        </p:grpSpPr>
        <p:sp>
          <p:nvSpPr>
            <p:cNvPr id="26" name="Rounded Rectangle 25"/>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Case Management Family </a:t>
              </a:r>
              <a:r>
                <a:rPr lang="en-US" sz="1200" dirty="0" smtClean="0">
                  <a:solidFill>
                    <a:schemeClr val="tx1"/>
                  </a:solidFill>
                </a:rPr>
                <a:t>4</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8" name="Group 27"/>
          <p:cNvGrpSpPr/>
          <p:nvPr/>
        </p:nvGrpSpPr>
        <p:grpSpPr>
          <a:xfrm>
            <a:off x="481153" y="3556572"/>
            <a:ext cx="2739776" cy="1004052"/>
            <a:chOff x="1113902" y="3068598"/>
            <a:chExt cx="2522370" cy="1681580"/>
          </a:xfrm>
          <a:solidFill>
            <a:schemeClr val="accent1">
              <a:lumMod val="20000"/>
              <a:lumOff val="80000"/>
            </a:schemeClr>
          </a:solidFill>
        </p:grpSpPr>
        <p:sp>
          <p:nvSpPr>
            <p:cNvPr id="29" name="Rounded Rectangle 28"/>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1 - Nov Session </a:t>
              </a:r>
              <a:r>
                <a:rPr lang="en-US" sz="1200" dirty="0">
                  <a:solidFill>
                    <a:schemeClr val="tx1"/>
                  </a:solidFill>
                </a:rPr>
                <a:t>date: 25/11/19</a:t>
              </a: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31" name="Group 30"/>
          <p:cNvGrpSpPr/>
          <p:nvPr/>
        </p:nvGrpSpPr>
        <p:grpSpPr>
          <a:xfrm>
            <a:off x="486538" y="4640400"/>
            <a:ext cx="2735457" cy="1004052"/>
            <a:chOff x="1113902" y="3068598"/>
            <a:chExt cx="2522370" cy="1681580"/>
          </a:xfrm>
          <a:solidFill>
            <a:schemeClr val="accent1">
              <a:lumMod val="20000"/>
              <a:lumOff val="80000"/>
            </a:schemeClr>
          </a:solidFill>
        </p:grpSpPr>
        <p:sp>
          <p:nvSpPr>
            <p:cNvPr id="32" name="Rounded Rectangle 31"/>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2 - Nov</a:t>
              </a:r>
              <a:endParaRPr lang="en-US" sz="1200" dirty="0">
                <a:solidFill>
                  <a:schemeClr val="tx1"/>
                </a:solidFill>
              </a:endParaRPr>
            </a:p>
            <a:p>
              <a:pPr lvl="0" algn="ctr"/>
              <a:r>
                <a:rPr lang="en-US" sz="1200" dirty="0">
                  <a:solidFill>
                    <a:schemeClr val="tx1"/>
                  </a:solidFill>
                </a:rPr>
                <a:t>Session date: </a:t>
              </a:r>
              <a:r>
                <a:rPr lang="en-US" sz="1200" dirty="0" smtClean="0">
                  <a:solidFill>
                    <a:schemeClr val="tx1"/>
                  </a:solidFill>
                </a:rPr>
                <a:t>30/11/19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34" name="Group 33"/>
          <p:cNvGrpSpPr/>
          <p:nvPr/>
        </p:nvGrpSpPr>
        <p:grpSpPr>
          <a:xfrm>
            <a:off x="3331685" y="4640400"/>
            <a:ext cx="2736000" cy="1004052"/>
            <a:chOff x="1113902" y="3068598"/>
            <a:chExt cx="2522370" cy="1681580"/>
          </a:xfrm>
          <a:solidFill>
            <a:schemeClr val="accent2">
              <a:lumMod val="20000"/>
              <a:lumOff val="8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Sep </a:t>
              </a:r>
              <a:r>
                <a:rPr lang="en-US" sz="1200" dirty="0">
                  <a:solidFill>
                    <a:schemeClr val="tx1"/>
                  </a:solidFill>
                </a:rPr>
                <a:t>Session date: </a:t>
              </a:r>
              <a:r>
                <a:rPr lang="en-US" sz="1200" dirty="0" smtClean="0">
                  <a:solidFill>
                    <a:schemeClr val="tx1"/>
                  </a:solidFill>
                </a:rPr>
                <a:t>06/09/19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37" name="Group 36"/>
          <p:cNvGrpSpPr/>
          <p:nvPr/>
        </p:nvGrpSpPr>
        <p:grpSpPr>
          <a:xfrm>
            <a:off x="6117570" y="5787994"/>
            <a:ext cx="2768830" cy="1004052"/>
            <a:chOff x="1113902" y="3068598"/>
            <a:chExt cx="2522370" cy="1681580"/>
          </a:xfrm>
          <a:solidFill>
            <a:schemeClr val="accent3">
              <a:lumMod val="20000"/>
              <a:lumOff val="80000"/>
            </a:schemeClr>
          </a:solidFill>
        </p:grpSpPr>
        <p:sp>
          <p:nvSpPr>
            <p:cNvPr id="38" name="Rounded Rectangle 3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3 -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14/08/19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40" name="Group 39"/>
          <p:cNvGrpSpPr/>
          <p:nvPr/>
        </p:nvGrpSpPr>
        <p:grpSpPr>
          <a:xfrm>
            <a:off x="3331685" y="3556800"/>
            <a:ext cx="2745626" cy="1004052"/>
            <a:chOff x="1113902" y="3068598"/>
            <a:chExt cx="2522370" cy="1681580"/>
          </a:xfrm>
          <a:solidFill>
            <a:schemeClr val="accent2">
              <a:lumMod val="20000"/>
              <a:lumOff val="80000"/>
            </a:schemeClr>
          </a:solidFill>
        </p:grpSpPr>
        <p:sp>
          <p:nvSpPr>
            <p:cNvPr id="41" name="Rounded Rectangle 40"/>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06/08/19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43" name="Group 42"/>
          <p:cNvGrpSpPr/>
          <p:nvPr/>
        </p:nvGrpSpPr>
        <p:grpSpPr>
          <a:xfrm>
            <a:off x="6162647" y="3556800"/>
            <a:ext cx="2746954" cy="1004052"/>
            <a:chOff x="1113902" y="3068598"/>
            <a:chExt cx="2522370" cy="1681580"/>
          </a:xfrm>
          <a:solidFill>
            <a:schemeClr val="accent3">
              <a:lumMod val="20000"/>
              <a:lumOff val="80000"/>
            </a:schemeClr>
          </a:solidFill>
        </p:grpSpPr>
        <p:sp>
          <p:nvSpPr>
            <p:cNvPr id="44" name="Rounded Rectangle 43"/>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07/08/19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46" name="Group 45"/>
          <p:cNvGrpSpPr/>
          <p:nvPr/>
        </p:nvGrpSpPr>
        <p:grpSpPr>
          <a:xfrm>
            <a:off x="6144544" y="4669446"/>
            <a:ext cx="2768830" cy="1004052"/>
            <a:chOff x="1113902" y="3068598"/>
            <a:chExt cx="2522370" cy="1681580"/>
          </a:xfrm>
          <a:solidFill>
            <a:schemeClr val="accent3">
              <a:lumMod val="20000"/>
              <a:lumOff val="80000"/>
            </a:schemeClr>
          </a:solidFill>
        </p:grpSpPr>
        <p:sp>
          <p:nvSpPr>
            <p:cNvPr id="47" name="Rounded Rectangle 46"/>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08/08/19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Material aid</a:t>
              </a:r>
              <a:endParaRPr lang="en-US" sz="1200" dirty="0">
                <a:solidFill>
                  <a:schemeClr val="tx1"/>
                </a:solidFill>
              </a:endParaRPr>
            </a:p>
          </p:txBody>
        </p:sp>
      </p:grpSp>
      <p:grpSp>
        <p:nvGrpSpPr>
          <p:cNvPr id="49" name="Group 48"/>
          <p:cNvGrpSpPr/>
          <p:nvPr/>
        </p:nvGrpSpPr>
        <p:grpSpPr>
          <a:xfrm>
            <a:off x="9020357" y="3556800"/>
            <a:ext cx="2738706" cy="1004052"/>
            <a:chOff x="1113902" y="3068598"/>
            <a:chExt cx="2522370" cy="1681580"/>
          </a:xfrm>
          <a:solidFill>
            <a:schemeClr val="accent4">
              <a:lumMod val="20000"/>
              <a:lumOff val="80000"/>
            </a:schemeClr>
          </a:solidFill>
        </p:grpSpPr>
        <p:sp>
          <p:nvSpPr>
            <p:cNvPr id="50" name="Rounded Rectangle 49"/>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Nov </a:t>
              </a:r>
              <a:r>
                <a:rPr lang="en-US" sz="1200" dirty="0">
                  <a:solidFill>
                    <a:schemeClr val="tx1"/>
                  </a:solidFill>
                </a:rPr>
                <a:t>Session date: 25/11/19</a:t>
              </a: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cxnSp>
        <p:nvCxnSpPr>
          <p:cNvPr id="52" name="Elbow Connector 51"/>
          <p:cNvCxnSpPr>
            <a:stCxn id="12" idx="1"/>
            <a:endCxn id="18" idx="0"/>
          </p:cNvCxnSpPr>
          <p:nvPr/>
        </p:nvCxnSpPr>
        <p:spPr>
          <a:xfrm rot="10800000" flipV="1">
            <a:off x="1854269" y="1488454"/>
            <a:ext cx="2645169" cy="774599"/>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Elbow Connector 52"/>
          <p:cNvCxnSpPr>
            <a:stCxn id="11" idx="2"/>
            <a:endCxn id="20" idx="0"/>
          </p:cNvCxnSpPr>
          <p:nvPr/>
        </p:nvCxnSpPr>
        <p:spPr>
          <a:xfrm rot="5400000">
            <a:off x="5164306" y="1396100"/>
            <a:ext cx="371785" cy="1301026"/>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Elbow Connector 53"/>
          <p:cNvCxnSpPr>
            <a:stCxn id="11" idx="3"/>
            <a:endCxn id="26" idx="0"/>
          </p:cNvCxnSpPr>
          <p:nvPr/>
        </p:nvCxnSpPr>
        <p:spPr>
          <a:xfrm>
            <a:off x="7501985" y="1488455"/>
            <a:ext cx="2889078" cy="744051"/>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Elbow Connector 54"/>
          <p:cNvCxnSpPr>
            <a:stCxn id="11" idx="2"/>
            <a:endCxn id="23" idx="0"/>
          </p:cNvCxnSpPr>
          <p:nvPr/>
        </p:nvCxnSpPr>
        <p:spPr>
          <a:xfrm rot="16200000" flipH="1">
            <a:off x="6587403" y="1274028"/>
            <a:ext cx="371279" cy="1544663"/>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57" name="Oval 56"/>
          <p:cNvSpPr/>
          <p:nvPr/>
        </p:nvSpPr>
        <p:spPr>
          <a:xfrm>
            <a:off x="7167204" y="4090568"/>
            <a:ext cx="1569493" cy="28139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8" name="Oval 57"/>
          <p:cNvSpPr/>
          <p:nvPr/>
        </p:nvSpPr>
        <p:spPr>
          <a:xfrm>
            <a:off x="7406450" y="5214755"/>
            <a:ext cx="1234710" cy="28139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9" name="Oval 58"/>
          <p:cNvSpPr/>
          <p:nvPr/>
        </p:nvSpPr>
        <p:spPr>
          <a:xfrm>
            <a:off x="7167203" y="6214977"/>
            <a:ext cx="1569493" cy="50649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0" name="TextBox 59"/>
          <p:cNvSpPr txBox="1"/>
          <p:nvPr/>
        </p:nvSpPr>
        <p:spPr>
          <a:xfrm>
            <a:off x="9157254" y="5110960"/>
            <a:ext cx="2678669" cy="1477328"/>
          </a:xfrm>
          <a:prstGeom prst="rect">
            <a:avLst/>
          </a:prstGeom>
          <a:noFill/>
          <a:ln>
            <a:solidFill>
              <a:srgbClr val="FF0000"/>
            </a:solidFill>
          </a:ln>
        </p:spPr>
        <p:txBody>
          <a:bodyPr wrap="square" rtlCol="0">
            <a:spAutoFit/>
          </a:bodyPr>
          <a:lstStyle/>
          <a:p>
            <a:r>
              <a:rPr lang="en-US" dirty="0" smtClean="0"/>
              <a:t>You can record different service types at the Session level to capture the kind of work you do with the client(s)</a:t>
            </a:r>
            <a:endParaRPr lang="en-AU" dirty="0"/>
          </a:p>
        </p:txBody>
      </p:sp>
      <p:cxnSp>
        <p:nvCxnSpPr>
          <p:cNvPr id="62" name="Straight Arrow Connector 61"/>
          <p:cNvCxnSpPr>
            <a:endCxn id="57" idx="5"/>
          </p:cNvCxnSpPr>
          <p:nvPr/>
        </p:nvCxnSpPr>
        <p:spPr>
          <a:xfrm flipH="1" flipV="1">
            <a:off x="8506850" y="4330749"/>
            <a:ext cx="651324" cy="105411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endCxn id="58" idx="6"/>
          </p:cNvCxnSpPr>
          <p:nvPr/>
        </p:nvCxnSpPr>
        <p:spPr>
          <a:xfrm flipH="1">
            <a:off x="8641160" y="5355450"/>
            <a:ext cx="517014"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endCxn id="59" idx="7"/>
          </p:cNvCxnSpPr>
          <p:nvPr/>
        </p:nvCxnSpPr>
        <p:spPr>
          <a:xfrm flipH="1">
            <a:off x="8506849" y="5384859"/>
            <a:ext cx="651325" cy="904293"/>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4055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case management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11</a:t>
            </a:fld>
            <a:endParaRPr lang="en-US" altLang="en-US"/>
          </a:p>
        </p:txBody>
      </p:sp>
      <p:cxnSp>
        <p:nvCxnSpPr>
          <p:cNvPr id="6" name="Straight Connector 5"/>
          <p:cNvCxnSpPr>
            <a:stCxn id="23" idx="2"/>
          </p:cNvCxnSpPr>
          <p:nvPr/>
        </p:nvCxnSpPr>
        <p:spPr>
          <a:xfrm>
            <a:off x="7545374" y="3292247"/>
            <a:ext cx="0" cy="2658177"/>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4686410" y="3279057"/>
            <a:ext cx="1" cy="144674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17" idx="2"/>
            <a:endCxn id="32" idx="0"/>
          </p:cNvCxnSpPr>
          <p:nvPr/>
        </p:nvCxnSpPr>
        <p:spPr>
          <a:xfrm flipH="1">
            <a:off x="1854267" y="3292247"/>
            <a:ext cx="1" cy="1348153"/>
          </a:xfrm>
          <a:prstGeom prst="line">
            <a:avLst/>
          </a:prstGeom>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4499437" y="1116189"/>
            <a:ext cx="3002548" cy="744532"/>
            <a:chOff x="0" y="546227"/>
            <a:chExt cx="3711074" cy="2017896"/>
          </a:xfrm>
        </p:grpSpPr>
        <p:sp>
          <p:nvSpPr>
            <p:cNvPr id="11" name="Rounded Rectangle 10"/>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2"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13" name="Group 12"/>
          <p:cNvGrpSpPr/>
          <p:nvPr/>
        </p:nvGrpSpPr>
        <p:grpSpPr>
          <a:xfrm>
            <a:off x="5595040" y="1199284"/>
            <a:ext cx="1663978" cy="594532"/>
            <a:chOff x="1113902" y="714386"/>
            <a:chExt cx="2522370" cy="1681580"/>
          </a:xfrm>
          <a:solidFill>
            <a:schemeClr val="accent1"/>
          </a:solidFill>
        </p:grpSpPr>
        <p:sp>
          <p:nvSpPr>
            <p:cNvPr id="14" name="Rounded Rectangle 13"/>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The Family Centre</a:t>
              </a:r>
              <a:endParaRPr lang="en-US" sz="1600" kern="1200" dirty="0"/>
            </a:p>
          </p:txBody>
        </p:sp>
      </p:grpSp>
      <p:grpSp>
        <p:nvGrpSpPr>
          <p:cNvPr id="16" name="Group 15"/>
          <p:cNvGrpSpPr/>
          <p:nvPr/>
        </p:nvGrpSpPr>
        <p:grpSpPr>
          <a:xfrm>
            <a:off x="486539" y="2232000"/>
            <a:ext cx="2735457" cy="1060247"/>
            <a:chOff x="1113902" y="714386"/>
            <a:chExt cx="2522370" cy="1681580"/>
          </a:xfrm>
          <a:solidFill>
            <a:schemeClr val="accent1">
              <a:lumMod val="60000"/>
              <a:lumOff val="40000"/>
            </a:schemeClr>
          </a:solidFill>
        </p:grpSpPr>
        <p:sp>
          <p:nvSpPr>
            <p:cNvPr id="17" name="Rounded Rectangle 16"/>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a:t>
              </a:r>
              <a:r>
                <a:rPr lang="en-US" sz="1200" dirty="0" smtClean="0">
                  <a:solidFill>
                    <a:schemeClr val="tx1"/>
                  </a:solidFill>
                </a:rPr>
                <a:t>Engaging Adolescents Family 1</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19" name="Group 18"/>
          <p:cNvGrpSpPr/>
          <p:nvPr/>
        </p:nvGrpSpPr>
        <p:grpSpPr>
          <a:xfrm>
            <a:off x="3331685" y="2232506"/>
            <a:ext cx="2736000" cy="1060247"/>
            <a:chOff x="1113902" y="714386"/>
            <a:chExt cx="2522370" cy="1681580"/>
          </a:xfrm>
          <a:solidFill>
            <a:schemeClr val="accent2">
              <a:lumMod val="60000"/>
              <a:lumOff val="40000"/>
            </a:schemeClr>
          </a:solidFill>
        </p:grpSpPr>
        <p:sp>
          <p:nvSpPr>
            <p:cNvPr id="20" name="Rounded Rectangle 19"/>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2</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2" name="Group 21"/>
          <p:cNvGrpSpPr/>
          <p:nvPr/>
        </p:nvGrpSpPr>
        <p:grpSpPr>
          <a:xfrm>
            <a:off x="6177374" y="2232000"/>
            <a:ext cx="2736000" cy="1060247"/>
            <a:chOff x="1113902" y="714386"/>
            <a:chExt cx="2522370" cy="1681580"/>
          </a:xfrm>
          <a:solidFill>
            <a:schemeClr val="accent3">
              <a:lumMod val="60000"/>
              <a:lumOff val="40000"/>
            </a:schemeClr>
          </a:solidFill>
        </p:grpSpPr>
        <p:sp>
          <p:nvSpPr>
            <p:cNvPr id="23" name="Rounded Rectangle 22"/>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3</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8" name="Group 27"/>
          <p:cNvGrpSpPr/>
          <p:nvPr/>
        </p:nvGrpSpPr>
        <p:grpSpPr>
          <a:xfrm>
            <a:off x="481153" y="3556572"/>
            <a:ext cx="2739776" cy="1004052"/>
            <a:chOff x="1113902" y="3068598"/>
            <a:chExt cx="2522370" cy="1681580"/>
          </a:xfrm>
          <a:solidFill>
            <a:schemeClr val="accent1">
              <a:lumMod val="20000"/>
              <a:lumOff val="80000"/>
            </a:schemeClr>
          </a:solidFill>
        </p:grpSpPr>
        <p:sp>
          <p:nvSpPr>
            <p:cNvPr id="29" name="Rounded Rectangle 28"/>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1 - Nov Session </a:t>
              </a:r>
              <a:r>
                <a:rPr lang="en-US" sz="1200" dirty="0">
                  <a:solidFill>
                    <a:schemeClr val="tx1"/>
                  </a:solidFill>
                </a:rPr>
                <a:t>date: 25/11/19</a:t>
              </a: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31" name="Group 30"/>
          <p:cNvGrpSpPr/>
          <p:nvPr/>
        </p:nvGrpSpPr>
        <p:grpSpPr>
          <a:xfrm>
            <a:off x="486538" y="4640400"/>
            <a:ext cx="2735457" cy="1004052"/>
            <a:chOff x="1113902" y="3068598"/>
            <a:chExt cx="2522370" cy="1681580"/>
          </a:xfrm>
          <a:solidFill>
            <a:schemeClr val="accent1">
              <a:lumMod val="20000"/>
              <a:lumOff val="80000"/>
            </a:schemeClr>
          </a:solidFill>
        </p:grpSpPr>
        <p:sp>
          <p:nvSpPr>
            <p:cNvPr id="32" name="Rounded Rectangle 31"/>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2 - Nov</a:t>
              </a:r>
              <a:endParaRPr lang="en-US" sz="1200" dirty="0">
                <a:solidFill>
                  <a:schemeClr val="tx1"/>
                </a:solidFill>
              </a:endParaRPr>
            </a:p>
            <a:p>
              <a:pPr lvl="0" algn="ctr"/>
              <a:r>
                <a:rPr lang="en-US" sz="1200" dirty="0">
                  <a:solidFill>
                    <a:schemeClr val="tx1"/>
                  </a:solidFill>
                </a:rPr>
                <a:t>Session date: </a:t>
              </a:r>
              <a:r>
                <a:rPr lang="en-US" sz="1200" dirty="0" smtClean="0">
                  <a:solidFill>
                    <a:schemeClr val="tx1"/>
                  </a:solidFill>
                </a:rPr>
                <a:t>30/11/19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34" name="Group 33"/>
          <p:cNvGrpSpPr/>
          <p:nvPr/>
        </p:nvGrpSpPr>
        <p:grpSpPr>
          <a:xfrm>
            <a:off x="3331685" y="4640400"/>
            <a:ext cx="2736000" cy="1004052"/>
            <a:chOff x="1113902" y="3068598"/>
            <a:chExt cx="2522370" cy="1681580"/>
          </a:xfrm>
          <a:solidFill>
            <a:schemeClr val="accent2">
              <a:lumMod val="20000"/>
              <a:lumOff val="8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Sep </a:t>
              </a:r>
              <a:r>
                <a:rPr lang="en-US" sz="1200" dirty="0">
                  <a:solidFill>
                    <a:schemeClr val="tx1"/>
                  </a:solidFill>
                </a:rPr>
                <a:t>Session date: </a:t>
              </a:r>
              <a:r>
                <a:rPr lang="en-US" sz="1200" dirty="0" smtClean="0">
                  <a:solidFill>
                    <a:schemeClr val="tx1"/>
                  </a:solidFill>
                </a:rPr>
                <a:t>06/09/19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37" name="Group 36"/>
          <p:cNvGrpSpPr/>
          <p:nvPr/>
        </p:nvGrpSpPr>
        <p:grpSpPr>
          <a:xfrm>
            <a:off x="6117570" y="5787994"/>
            <a:ext cx="2768830" cy="1004052"/>
            <a:chOff x="1113902" y="3068598"/>
            <a:chExt cx="2522370" cy="1681580"/>
          </a:xfrm>
          <a:solidFill>
            <a:schemeClr val="accent3">
              <a:lumMod val="20000"/>
              <a:lumOff val="80000"/>
            </a:schemeClr>
          </a:solidFill>
        </p:grpSpPr>
        <p:sp>
          <p:nvSpPr>
            <p:cNvPr id="38" name="Rounded Rectangle 3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3 -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07/12/19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40" name="Group 39"/>
          <p:cNvGrpSpPr/>
          <p:nvPr/>
        </p:nvGrpSpPr>
        <p:grpSpPr>
          <a:xfrm>
            <a:off x="3331685" y="3556800"/>
            <a:ext cx="2745626" cy="1004052"/>
            <a:chOff x="1113902" y="3068598"/>
            <a:chExt cx="2522370" cy="1681580"/>
          </a:xfrm>
          <a:solidFill>
            <a:schemeClr val="accent2">
              <a:lumMod val="20000"/>
              <a:lumOff val="80000"/>
            </a:schemeClr>
          </a:solidFill>
        </p:grpSpPr>
        <p:sp>
          <p:nvSpPr>
            <p:cNvPr id="41" name="Rounded Rectangle 40"/>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06/08/19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43" name="Group 42"/>
          <p:cNvGrpSpPr/>
          <p:nvPr/>
        </p:nvGrpSpPr>
        <p:grpSpPr>
          <a:xfrm>
            <a:off x="6162647" y="3556800"/>
            <a:ext cx="2746954" cy="1004052"/>
            <a:chOff x="1113902" y="3068598"/>
            <a:chExt cx="2522370" cy="1681580"/>
          </a:xfrm>
          <a:solidFill>
            <a:schemeClr val="accent3">
              <a:lumMod val="20000"/>
              <a:lumOff val="80000"/>
            </a:schemeClr>
          </a:solidFill>
        </p:grpSpPr>
        <p:sp>
          <p:nvSpPr>
            <p:cNvPr id="44" name="Rounded Rectangle 43"/>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07/08/19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46" name="Group 45"/>
          <p:cNvGrpSpPr/>
          <p:nvPr/>
        </p:nvGrpSpPr>
        <p:grpSpPr>
          <a:xfrm>
            <a:off x="6144544" y="4669446"/>
            <a:ext cx="2768830" cy="1004052"/>
            <a:chOff x="1113902" y="3068598"/>
            <a:chExt cx="2522370" cy="1681580"/>
          </a:xfrm>
          <a:solidFill>
            <a:schemeClr val="accent3">
              <a:lumMod val="20000"/>
              <a:lumOff val="80000"/>
            </a:schemeClr>
          </a:solidFill>
        </p:grpSpPr>
        <p:sp>
          <p:nvSpPr>
            <p:cNvPr id="47" name="Rounded Rectangle 46"/>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01/12/19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Material aid</a:t>
              </a:r>
              <a:endParaRPr lang="en-US" sz="1200" dirty="0">
                <a:solidFill>
                  <a:schemeClr val="tx1"/>
                </a:solidFill>
              </a:endParaRPr>
            </a:p>
          </p:txBody>
        </p:sp>
      </p:grpSp>
      <p:cxnSp>
        <p:nvCxnSpPr>
          <p:cNvPr id="52" name="Elbow Connector 51"/>
          <p:cNvCxnSpPr>
            <a:stCxn id="12" idx="1"/>
            <a:endCxn id="18" idx="0"/>
          </p:cNvCxnSpPr>
          <p:nvPr/>
        </p:nvCxnSpPr>
        <p:spPr>
          <a:xfrm rot="10800000" flipV="1">
            <a:off x="1854269" y="1488454"/>
            <a:ext cx="2645169" cy="774599"/>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Elbow Connector 52"/>
          <p:cNvCxnSpPr>
            <a:stCxn id="11" idx="2"/>
            <a:endCxn id="20" idx="0"/>
          </p:cNvCxnSpPr>
          <p:nvPr/>
        </p:nvCxnSpPr>
        <p:spPr>
          <a:xfrm rot="5400000">
            <a:off x="5164306" y="1396100"/>
            <a:ext cx="371785" cy="1301026"/>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Elbow Connector 54"/>
          <p:cNvCxnSpPr>
            <a:stCxn id="11" idx="2"/>
            <a:endCxn id="23" idx="0"/>
          </p:cNvCxnSpPr>
          <p:nvPr/>
        </p:nvCxnSpPr>
        <p:spPr>
          <a:xfrm rot="16200000" flipH="1">
            <a:off x="6587403" y="1274028"/>
            <a:ext cx="371279" cy="1544663"/>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57" name="Oval 56"/>
          <p:cNvSpPr/>
          <p:nvPr/>
        </p:nvSpPr>
        <p:spPr>
          <a:xfrm>
            <a:off x="7167204" y="4090568"/>
            <a:ext cx="1569493" cy="281390"/>
          </a:xfrm>
          <a:prstGeom prst="ellipse">
            <a:avLst/>
          </a:prstGeom>
          <a:no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8" name="Oval 57"/>
          <p:cNvSpPr/>
          <p:nvPr/>
        </p:nvSpPr>
        <p:spPr>
          <a:xfrm>
            <a:off x="7406450" y="5214755"/>
            <a:ext cx="1234710" cy="281390"/>
          </a:xfrm>
          <a:prstGeom prst="ellipse">
            <a:avLst/>
          </a:prstGeom>
          <a:no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9" name="Oval 58"/>
          <p:cNvSpPr/>
          <p:nvPr/>
        </p:nvSpPr>
        <p:spPr>
          <a:xfrm>
            <a:off x="7167203" y="6214977"/>
            <a:ext cx="1569493" cy="506498"/>
          </a:xfrm>
          <a:prstGeom prst="ellipse">
            <a:avLst/>
          </a:prstGeom>
          <a:noFill/>
          <a:ln>
            <a:solidFill>
              <a:schemeClr val="accent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0" name="TextBox 59"/>
          <p:cNvSpPr txBox="1"/>
          <p:nvPr/>
        </p:nvSpPr>
        <p:spPr>
          <a:xfrm>
            <a:off x="9157254" y="2232506"/>
            <a:ext cx="2678669" cy="3970318"/>
          </a:xfrm>
          <a:prstGeom prst="rect">
            <a:avLst/>
          </a:prstGeom>
          <a:noFill/>
          <a:ln>
            <a:solidFill>
              <a:srgbClr val="FF0000"/>
            </a:solidFill>
          </a:ln>
        </p:spPr>
        <p:txBody>
          <a:bodyPr wrap="square" rtlCol="0">
            <a:spAutoFit/>
          </a:bodyPr>
          <a:lstStyle/>
          <a:p>
            <a:r>
              <a:rPr lang="en-US" dirty="0" smtClean="0"/>
              <a:t>However, you can only select service types under your chosen Program Activity.</a:t>
            </a:r>
          </a:p>
          <a:p>
            <a:endParaRPr lang="en-US" dirty="0"/>
          </a:p>
          <a:p>
            <a:r>
              <a:rPr lang="en-US" dirty="0" smtClean="0"/>
              <a:t>See the </a:t>
            </a:r>
            <a:r>
              <a:rPr lang="en-US" dirty="0" smtClean="0">
                <a:hlinkClick r:id="rId3"/>
              </a:rPr>
              <a:t>TEI Program Specifications </a:t>
            </a:r>
            <a:r>
              <a:rPr lang="en-US" dirty="0" smtClean="0"/>
              <a:t>for descriptions of each service type.</a:t>
            </a:r>
          </a:p>
          <a:p>
            <a:endParaRPr lang="en-US" dirty="0"/>
          </a:p>
          <a:p>
            <a:r>
              <a:rPr lang="en-US" dirty="0" smtClean="0"/>
              <a:t>You should only select service types you have been contracted to deliver.</a:t>
            </a:r>
            <a:endParaRPr lang="en-AU" dirty="0"/>
          </a:p>
        </p:txBody>
      </p:sp>
      <p:sp>
        <p:nvSpPr>
          <p:cNvPr id="61" name="Oval 60"/>
          <p:cNvSpPr/>
          <p:nvPr/>
        </p:nvSpPr>
        <p:spPr>
          <a:xfrm>
            <a:off x="7340108" y="2893406"/>
            <a:ext cx="1569493" cy="28139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56" name="Straight Arrow Connector 55"/>
          <p:cNvCxnSpPr>
            <a:endCxn id="61" idx="7"/>
          </p:cNvCxnSpPr>
          <p:nvPr/>
        </p:nvCxnSpPr>
        <p:spPr>
          <a:xfrm flipH="1">
            <a:off x="8679754" y="2775955"/>
            <a:ext cx="477018" cy="15866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8764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61666"/>
            <a:ext cx="7539789" cy="605582"/>
          </a:xfrm>
        </p:spPr>
        <p:txBody>
          <a:bodyPr/>
          <a:lstStyle/>
          <a:p>
            <a:r>
              <a:rPr lang="en-US" dirty="0" smtClean="0"/>
              <a:t>Recording referrals for individual clients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7" name="Picture 6"/>
          <p:cNvPicPr>
            <a:picLocks noChangeAspect="1"/>
          </p:cNvPicPr>
          <p:nvPr/>
        </p:nvPicPr>
        <p:blipFill>
          <a:blip r:embed="rId3"/>
          <a:stretch>
            <a:fillRect/>
          </a:stretch>
        </p:blipFill>
        <p:spPr>
          <a:xfrm>
            <a:off x="3741433" y="1489360"/>
            <a:ext cx="4968157" cy="5127340"/>
          </a:xfrm>
          <a:prstGeom prst="rect">
            <a:avLst/>
          </a:prstGeom>
        </p:spPr>
      </p:pic>
      <p:sp>
        <p:nvSpPr>
          <p:cNvPr id="12" name="TextBox 11"/>
          <p:cNvSpPr txBox="1"/>
          <p:nvPr/>
        </p:nvSpPr>
        <p:spPr>
          <a:xfrm>
            <a:off x="9144001" y="1585050"/>
            <a:ext cx="2271462" cy="105560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1400" b="1" dirty="0" smtClean="0"/>
              <a:t>Referrals out </a:t>
            </a:r>
            <a:r>
              <a:rPr lang="en-US" sz="1400" dirty="0" smtClean="0"/>
              <a:t>– recorded at Session level. See </a:t>
            </a:r>
            <a:r>
              <a:rPr lang="en-AU" sz="1400" dirty="0">
                <a:hlinkClick r:id="rId4"/>
              </a:rPr>
              <a:t>Add a </a:t>
            </a:r>
            <a:r>
              <a:rPr lang="en-AU" sz="1400" dirty="0" smtClean="0">
                <a:hlinkClick r:id="rId4"/>
              </a:rPr>
              <a:t>session</a:t>
            </a:r>
            <a:r>
              <a:rPr lang="en-US" sz="1400" dirty="0" smtClean="0"/>
              <a:t>.</a:t>
            </a:r>
            <a:endParaRPr lang="en-AU" sz="1400" dirty="0"/>
          </a:p>
        </p:txBody>
      </p:sp>
      <p:sp>
        <p:nvSpPr>
          <p:cNvPr id="13" name="TextBox 12"/>
          <p:cNvSpPr txBox="1"/>
          <p:nvPr/>
        </p:nvSpPr>
        <p:spPr>
          <a:xfrm>
            <a:off x="299698" y="2343687"/>
            <a:ext cx="2607275" cy="3416320"/>
          </a:xfrm>
          <a:prstGeom prst="rect">
            <a:avLst/>
          </a:prstGeom>
          <a:solidFill>
            <a:srgbClr val="D02239"/>
          </a:solidFill>
        </p:spPr>
        <p:txBody>
          <a:bodyPr wrap="square" rtlCol="0">
            <a:spAutoFit/>
          </a:bodyPr>
          <a:lstStyle/>
          <a:p>
            <a:pPr algn="ctr"/>
            <a:r>
              <a:rPr lang="en-US" sz="2400" b="1" dirty="0" smtClean="0">
                <a:solidFill>
                  <a:schemeClr val="bg1"/>
                </a:solidFill>
              </a:rPr>
              <a:t>Record referrals in existing sessions and record really useful information about the purpose of the referral</a:t>
            </a:r>
            <a:endParaRPr lang="en-AU" sz="2400" b="1" dirty="0">
              <a:solidFill>
                <a:schemeClr val="bg1"/>
              </a:solidFill>
            </a:endParaRPr>
          </a:p>
        </p:txBody>
      </p:sp>
      <p:sp>
        <p:nvSpPr>
          <p:cNvPr id="14" name="TextBox 13"/>
          <p:cNvSpPr txBox="1"/>
          <p:nvPr/>
        </p:nvSpPr>
        <p:spPr>
          <a:xfrm>
            <a:off x="266474" y="1882022"/>
            <a:ext cx="3425588" cy="461665"/>
          </a:xfrm>
          <a:prstGeom prst="rect">
            <a:avLst/>
          </a:prstGeom>
          <a:noFill/>
        </p:spPr>
        <p:txBody>
          <a:bodyPr wrap="square" rtlCol="0">
            <a:spAutoFit/>
          </a:bodyPr>
          <a:lstStyle/>
          <a:p>
            <a:r>
              <a:rPr lang="en-US" sz="2400" b="1" dirty="0" smtClean="0"/>
              <a:t>Option 1</a:t>
            </a:r>
            <a:endParaRPr lang="en-AU" dirty="0"/>
          </a:p>
        </p:txBody>
      </p:sp>
    </p:spTree>
    <p:extLst>
      <p:ext uri="{BB962C8B-B14F-4D97-AF65-F5344CB8AC3E}">
        <p14:creationId xmlns:p14="http://schemas.microsoft.com/office/powerpoint/2010/main" val="215650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referrals for individual clients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13</a:t>
            </a:fld>
            <a:endParaRPr lang="en-US" altLang="en-US"/>
          </a:p>
        </p:txBody>
      </p:sp>
      <p:pic>
        <p:nvPicPr>
          <p:cNvPr id="6" name="Picture 5"/>
          <p:cNvPicPr>
            <a:picLocks noChangeAspect="1"/>
          </p:cNvPicPr>
          <p:nvPr/>
        </p:nvPicPr>
        <p:blipFill>
          <a:blip r:embed="rId3"/>
          <a:stretch>
            <a:fillRect/>
          </a:stretch>
        </p:blipFill>
        <p:spPr>
          <a:xfrm>
            <a:off x="473264" y="2708885"/>
            <a:ext cx="2838450" cy="3200400"/>
          </a:xfrm>
          <a:prstGeom prst="rect">
            <a:avLst/>
          </a:prstGeom>
        </p:spPr>
      </p:pic>
      <p:pic>
        <p:nvPicPr>
          <p:cNvPr id="7" name="Picture 6"/>
          <p:cNvPicPr>
            <a:picLocks noChangeAspect="1"/>
          </p:cNvPicPr>
          <p:nvPr/>
        </p:nvPicPr>
        <p:blipFill>
          <a:blip r:embed="rId4"/>
          <a:stretch>
            <a:fillRect/>
          </a:stretch>
        </p:blipFill>
        <p:spPr>
          <a:xfrm>
            <a:off x="3714750" y="2708885"/>
            <a:ext cx="7867650" cy="3390900"/>
          </a:xfrm>
          <a:prstGeom prst="rect">
            <a:avLst/>
          </a:prstGeom>
        </p:spPr>
      </p:pic>
      <p:sp>
        <p:nvSpPr>
          <p:cNvPr id="8" name="TextBox 7"/>
          <p:cNvSpPr txBox="1"/>
          <p:nvPr/>
        </p:nvSpPr>
        <p:spPr>
          <a:xfrm>
            <a:off x="609600" y="1579485"/>
            <a:ext cx="10731690" cy="1015663"/>
          </a:xfrm>
          <a:prstGeom prst="rect">
            <a:avLst/>
          </a:prstGeom>
          <a:noFill/>
        </p:spPr>
        <p:txBody>
          <a:bodyPr wrap="square" rtlCol="0">
            <a:spAutoFit/>
          </a:bodyPr>
          <a:lstStyle/>
          <a:p>
            <a:r>
              <a:rPr lang="en-US" sz="2000" dirty="0" smtClean="0"/>
              <a:t>Recording referrals for individual clients this way means you can better understand their needs and how you’re service can work with them to ensure they’re getting the right support at the right time</a:t>
            </a:r>
            <a:endParaRPr lang="en-AU" sz="2000" dirty="0"/>
          </a:p>
        </p:txBody>
      </p:sp>
    </p:spTree>
    <p:extLst>
      <p:ext uri="{BB962C8B-B14F-4D97-AF65-F5344CB8AC3E}">
        <p14:creationId xmlns:p14="http://schemas.microsoft.com/office/powerpoint/2010/main" val="3307071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Box 85"/>
          <p:cNvSpPr txBox="1"/>
          <p:nvPr/>
        </p:nvSpPr>
        <p:spPr>
          <a:xfrm>
            <a:off x="232012" y="6341964"/>
            <a:ext cx="2565779" cy="400110"/>
          </a:xfrm>
          <a:prstGeom prst="rect">
            <a:avLst/>
          </a:prstGeom>
          <a:solidFill>
            <a:schemeClr val="bg1"/>
          </a:solidFill>
        </p:spPr>
        <p:txBody>
          <a:bodyPr wrap="square" rtlCol="0">
            <a:spAutoFit/>
          </a:bodyPr>
          <a:lstStyle/>
          <a:p>
            <a:endParaRPr lang="en-AU" sz="2000" dirty="0"/>
          </a:p>
        </p:txBody>
      </p:sp>
      <p:sp>
        <p:nvSpPr>
          <p:cNvPr id="3" name="Title 2"/>
          <p:cNvSpPr>
            <a:spLocks noGrp="1"/>
          </p:cNvSpPr>
          <p:nvPr>
            <p:ph type="title"/>
          </p:nvPr>
        </p:nvSpPr>
        <p:spPr/>
        <p:txBody>
          <a:bodyPr/>
          <a:lstStyle/>
          <a:p>
            <a:r>
              <a:rPr lang="en-US" dirty="0" smtClean="0"/>
              <a:t>Recording info/advice/referral for Program Activities 4 and 5</a:t>
            </a:r>
            <a:endParaRPr lang="en-AU" dirty="0"/>
          </a:p>
        </p:txBody>
      </p:sp>
      <p:cxnSp>
        <p:nvCxnSpPr>
          <p:cNvPr id="41" name="Straight Connector 40"/>
          <p:cNvCxnSpPr>
            <a:stCxn id="59" idx="2"/>
          </p:cNvCxnSpPr>
          <p:nvPr/>
        </p:nvCxnSpPr>
        <p:spPr>
          <a:xfrm>
            <a:off x="10021797" y="2783639"/>
            <a:ext cx="0" cy="2658177"/>
          </a:xfrm>
          <a:prstGeom prst="line">
            <a:avLst/>
          </a:prstGeom>
        </p:spPr>
        <p:style>
          <a:lnRef idx="2">
            <a:schemeClr val="accent1"/>
          </a:lnRef>
          <a:fillRef idx="0">
            <a:schemeClr val="accent1"/>
          </a:fillRef>
          <a:effectRef idx="1">
            <a:schemeClr val="accent1"/>
          </a:effectRef>
          <a:fontRef idx="minor">
            <a:schemeClr val="tx1"/>
          </a:fontRef>
        </p:style>
      </p:cxnSp>
      <p:grpSp>
        <p:nvGrpSpPr>
          <p:cNvPr id="46" name="Group 45"/>
          <p:cNvGrpSpPr/>
          <p:nvPr/>
        </p:nvGrpSpPr>
        <p:grpSpPr>
          <a:xfrm>
            <a:off x="5174156" y="1884538"/>
            <a:ext cx="3002548" cy="744532"/>
            <a:chOff x="0" y="546227"/>
            <a:chExt cx="3711074" cy="2017896"/>
          </a:xfrm>
        </p:grpSpPr>
        <p:sp>
          <p:nvSpPr>
            <p:cNvPr id="48" name="Rounded Rectangle 47"/>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9"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50" name="Group 49"/>
          <p:cNvGrpSpPr/>
          <p:nvPr/>
        </p:nvGrpSpPr>
        <p:grpSpPr>
          <a:xfrm>
            <a:off x="6293823" y="1959538"/>
            <a:ext cx="1663978" cy="594532"/>
            <a:chOff x="1113902" y="714386"/>
            <a:chExt cx="2522370" cy="1681580"/>
          </a:xfrm>
          <a:solidFill>
            <a:schemeClr val="accent1"/>
          </a:solidFill>
        </p:grpSpPr>
        <p:sp>
          <p:nvSpPr>
            <p:cNvPr id="51" name="Rounded Rectangle 50"/>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2"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Family Centre</a:t>
              </a:r>
              <a:endParaRPr lang="en-US" sz="1600" kern="1200" dirty="0"/>
            </a:p>
          </p:txBody>
        </p:sp>
      </p:grpSp>
      <p:grpSp>
        <p:nvGrpSpPr>
          <p:cNvPr id="53" name="Group 52"/>
          <p:cNvGrpSpPr/>
          <p:nvPr/>
        </p:nvGrpSpPr>
        <p:grpSpPr>
          <a:xfrm>
            <a:off x="8653797" y="1723392"/>
            <a:ext cx="2736000" cy="1060247"/>
            <a:chOff x="1113902" y="714386"/>
            <a:chExt cx="2522370" cy="1681580"/>
          </a:xfrm>
          <a:solidFill>
            <a:schemeClr val="accent3">
              <a:lumMod val="60000"/>
              <a:lumOff val="40000"/>
            </a:schemeClr>
          </a:solidFill>
        </p:grpSpPr>
        <p:sp>
          <p:nvSpPr>
            <p:cNvPr id="59" name="Rounded Rectangle 58"/>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2"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3</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66" name="Group 65"/>
          <p:cNvGrpSpPr/>
          <p:nvPr/>
        </p:nvGrpSpPr>
        <p:grpSpPr>
          <a:xfrm>
            <a:off x="8593993" y="5279386"/>
            <a:ext cx="2768830" cy="1004052"/>
            <a:chOff x="1113902" y="3068598"/>
            <a:chExt cx="2522370" cy="1681580"/>
          </a:xfrm>
          <a:solidFill>
            <a:schemeClr val="accent3">
              <a:lumMod val="20000"/>
              <a:lumOff val="80000"/>
            </a:schemeClr>
          </a:solidFill>
        </p:grpSpPr>
        <p:sp>
          <p:nvSpPr>
            <p:cNvPr id="67" name="Rounded Rectangle 66"/>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1"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3 -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07/12/19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Family Capacity building</a:t>
              </a:r>
              <a:endParaRPr lang="en-US" sz="1200" dirty="0">
                <a:solidFill>
                  <a:schemeClr val="tx1"/>
                </a:solidFill>
              </a:endParaRPr>
            </a:p>
          </p:txBody>
        </p:sp>
      </p:grpSp>
      <p:grpSp>
        <p:nvGrpSpPr>
          <p:cNvPr id="74" name="Group 73"/>
          <p:cNvGrpSpPr/>
          <p:nvPr/>
        </p:nvGrpSpPr>
        <p:grpSpPr>
          <a:xfrm>
            <a:off x="8639070" y="3048192"/>
            <a:ext cx="2746954" cy="1004052"/>
            <a:chOff x="1113902" y="3068598"/>
            <a:chExt cx="2522370" cy="1681580"/>
          </a:xfrm>
          <a:solidFill>
            <a:schemeClr val="accent3">
              <a:lumMod val="20000"/>
              <a:lumOff val="80000"/>
            </a:schemeClr>
          </a:solidFill>
        </p:grpSpPr>
        <p:sp>
          <p:nvSpPr>
            <p:cNvPr id="79" name="Rounded Rectangle 78"/>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0"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07/08/19</a:t>
              </a:r>
              <a:endParaRPr lang="en-US" sz="1200" dirty="0">
                <a:solidFill>
                  <a:schemeClr val="tx1"/>
                </a:solidFill>
              </a:endParaRPr>
            </a:p>
            <a:p>
              <a:pPr lvl="0" algn="ctr"/>
              <a:r>
                <a:rPr lang="en-US" sz="1200" dirty="0">
                  <a:solidFill>
                    <a:schemeClr val="tx1"/>
                  </a:solidFill>
                </a:rPr>
                <a:t>Service type: </a:t>
              </a:r>
              <a:r>
                <a:rPr lang="en-US" sz="1200" dirty="0" smtClean="0">
                  <a:solidFill>
                    <a:schemeClr val="tx1"/>
                  </a:solidFill>
                </a:rPr>
                <a:t>Intake/assessment</a:t>
              </a:r>
              <a:endParaRPr lang="en-US" sz="1200" dirty="0">
                <a:solidFill>
                  <a:schemeClr val="tx1"/>
                </a:solidFill>
              </a:endParaRPr>
            </a:p>
          </p:txBody>
        </p:sp>
      </p:grpSp>
      <p:grpSp>
        <p:nvGrpSpPr>
          <p:cNvPr id="81" name="Group 80"/>
          <p:cNvGrpSpPr/>
          <p:nvPr/>
        </p:nvGrpSpPr>
        <p:grpSpPr>
          <a:xfrm>
            <a:off x="8620967" y="4160838"/>
            <a:ext cx="2768830" cy="1004052"/>
            <a:chOff x="1113902" y="3068598"/>
            <a:chExt cx="2522370" cy="1681580"/>
          </a:xfrm>
          <a:solidFill>
            <a:schemeClr val="accent3">
              <a:lumMod val="20000"/>
              <a:lumOff val="80000"/>
            </a:schemeClr>
          </a:solidFill>
        </p:grpSpPr>
        <p:sp>
          <p:nvSpPr>
            <p:cNvPr id="82" name="Rounded Rectangle 81"/>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3"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01/12/19</a:t>
              </a:r>
              <a:endParaRPr lang="en-US" sz="1200" dirty="0">
                <a:solidFill>
                  <a:schemeClr val="tx1"/>
                </a:solidFill>
              </a:endParaRPr>
            </a:p>
            <a:p>
              <a:pPr algn="ctr"/>
              <a:r>
                <a:rPr lang="en-US" sz="1200" dirty="0">
                  <a:solidFill>
                    <a:schemeClr val="tx1"/>
                  </a:solidFill>
                </a:rPr>
                <a:t>Service type: </a:t>
              </a:r>
              <a:r>
                <a:rPr lang="en-US" sz="1200" dirty="0" smtClean="0">
                  <a:solidFill>
                    <a:schemeClr val="tx1"/>
                  </a:solidFill>
                </a:rPr>
                <a:t>Info/advice/referral</a:t>
              </a:r>
              <a:endParaRPr lang="en-US" sz="1200" dirty="0">
                <a:solidFill>
                  <a:schemeClr val="tx1"/>
                </a:solidFill>
              </a:endParaRPr>
            </a:p>
          </p:txBody>
        </p:sp>
      </p:grpSp>
      <p:cxnSp>
        <p:nvCxnSpPr>
          <p:cNvPr id="85" name="Elbow Connector 84"/>
          <p:cNvCxnSpPr>
            <a:stCxn id="48" idx="3"/>
            <a:endCxn id="59" idx="1"/>
          </p:cNvCxnSpPr>
          <p:nvPr/>
        </p:nvCxnSpPr>
        <p:spPr>
          <a:xfrm flipV="1">
            <a:off x="8176704" y="2253516"/>
            <a:ext cx="477093" cy="3288"/>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88" name="Oval 87"/>
          <p:cNvSpPr/>
          <p:nvPr/>
        </p:nvSpPr>
        <p:spPr>
          <a:xfrm>
            <a:off x="9736601" y="4683916"/>
            <a:ext cx="1435574" cy="330917"/>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rgbClr val="FF0000"/>
              </a:solidFill>
            </a:endParaRPr>
          </a:p>
        </p:txBody>
      </p:sp>
      <p:sp>
        <p:nvSpPr>
          <p:cNvPr id="57" name="TextBox 56"/>
          <p:cNvSpPr txBox="1"/>
          <p:nvPr/>
        </p:nvSpPr>
        <p:spPr>
          <a:xfrm>
            <a:off x="609600" y="2233021"/>
            <a:ext cx="3359139" cy="3785652"/>
          </a:xfrm>
          <a:prstGeom prst="rect">
            <a:avLst/>
          </a:prstGeom>
          <a:solidFill>
            <a:srgbClr val="D02239"/>
          </a:solidFill>
        </p:spPr>
        <p:txBody>
          <a:bodyPr wrap="square" rtlCol="0">
            <a:spAutoFit/>
          </a:bodyPr>
          <a:lstStyle/>
          <a:p>
            <a:pPr algn="ctr"/>
            <a:r>
              <a:rPr lang="en-US" sz="2400" b="1" dirty="0" smtClean="0">
                <a:solidFill>
                  <a:schemeClr val="bg1"/>
                </a:solidFill>
              </a:rPr>
              <a:t>In a ‘case management’ context, you can create a new session specifically for info/advice/referral.</a:t>
            </a:r>
          </a:p>
          <a:p>
            <a:pPr algn="ctr"/>
            <a:endParaRPr lang="en-US" sz="2400" b="1" dirty="0">
              <a:solidFill>
                <a:schemeClr val="bg1"/>
              </a:solidFill>
            </a:endParaRPr>
          </a:p>
          <a:p>
            <a:pPr algn="ctr"/>
            <a:r>
              <a:rPr lang="en-US" sz="2400" b="1" dirty="0" smtClean="0">
                <a:solidFill>
                  <a:schemeClr val="bg1"/>
                </a:solidFill>
              </a:rPr>
              <a:t>Record the type of referral and purpose as well. </a:t>
            </a:r>
            <a:endParaRPr lang="en-AU" sz="2400" b="1" dirty="0">
              <a:solidFill>
                <a:schemeClr val="bg1"/>
              </a:solidFill>
            </a:endParaRPr>
          </a:p>
        </p:txBody>
      </p:sp>
      <p:sp>
        <p:nvSpPr>
          <p:cNvPr id="6" name="TextBox 5"/>
          <p:cNvSpPr txBox="1"/>
          <p:nvPr/>
        </p:nvSpPr>
        <p:spPr>
          <a:xfrm>
            <a:off x="5166754" y="4570130"/>
            <a:ext cx="3082926" cy="1477328"/>
          </a:xfrm>
          <a:prstGeom prst="rect">
            <a:avLst/>
          </a:prstGeom>
          <a:noFill/>
          <a:ln>
            <a:solidFill>
              <a:srgbClr val="C00000"/>
            </a:solidFill>
          </a:ln>
        </p:spPr>
        <p:txBody>
          <a:bodyPr wrap="square" rtlCol="0">
            <a:spAutoFit/>
          </a:bodyPr>
          <a:lstStyle/>
          <a:p>
            <a:pPr algn="ctr"/>
            <a:r>
              <a:rPr lang="en-US" dirty="0" smtClean="0"/>
              <a:t>We only recommend doing this for an assisted referral or if A LOT of time and effort has gone into the referral (at least 30 </a:t>
            </a:r>
            <a:r>
              <a:rPr lang="en-US" dirty="0" err="1" smtClean="0"/>
              <a:t>mins</a:t>
            </a:r>
            <a:r>
              <a:rPr lang="en-US" dirty="0" smtClean="0"/>
              <a:t>).</a:t>
            </a:r>
            <a:endParaRPr lang="en-AU" dirty="0"/>
          </a:p>
        </p:txBody>
      </p:sp>
      <p:sp>
        <p:nvSpPr>
          <p:cNvPr id="60" name="TextBox 59"/>
          <p:cNvSpPr txBox="1"/>
          <p:nvPr/>
        </p:nvSpPr>
        <p:spPr>
          <a:xfrm>
            <a:off x="667366" y="1754446"/>
            <a:ext cx="3425588" cy="461665"/>
          </a:xfrm>
          <a:prstGeom prst="rect">
            <a:avLst/>
          </a:prstGeom>
          <a:noFill/>
        </p:spPr>
        <p:txBody>
          <a:bodyPr wrap="square" rtlCol="0">
            <a:spAutoFit/>
          </a:bodyPr>
          <a:lstStyle/>
          <a:p>
            <a:r>
              <a:rPr lang="en-US" sz="2400" b="1" dirty="0" smtClean="0"/>
              <a:t>Option 2</a:t>
            </a:r>
            <a:endParaRPr lang="en-AU" dirty="0"/>
          </a:p>
        </p:txBody>
      </p:sp>
      <p:cxnSp>
        <p:nvCxnSpPr>
          <p:cNvPr id="11" name="Straight Connector 10"/>
          <p:cNvCxnSpPr/>
          <p:nvPr/>
        </p:nvCxnSpPr>
        <p:spPr>
          <a:xfrm flipH="1">
            <a:off x="4503761" y="1569493"/>
            <a:ext cx="13648" cy="487225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3315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7439"/>
            <a:ext cx="4620125" cy="605582"/>
          </a:xfrm>
        </p:spPr>
        <p:txBody>
          <a:bodyPr/>
          <a:lstStyle/>
          <a:p>
            <a:r>
              <a:rPr lang="en-US" sz="2800" dirty="0" smtClean="0"/>
              <a:t>What to do when one client receives multiple services</a:t>
            </a:r>
            <a:endParaRPr lang="en-AU" sz="2800"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15</a:t>
            </a:fld>
            <a:endParaRPr lang="en-US" altLang="en-US" dirty="0"/>
          </a:p>
        </p:txBody>
      </p:sp>
      <p:pic>
        <p:nvPicPr>
          <p:cNvPr id="28" name="Picture 27"/>
          <p:cNvPicPr>
            <a:picLocks noChangeAspect="1"/>
          </p:cNvPicPr>
          <p:nvPr/>
        </p:nvPicPr>
        <p:blipFill>
          <a:blip r:embed="rId3"/>
          <a:stretch>
            <a:fillRect/>
          </a:stretch>
        </p:blipFill>
        <p:spPr>
          <a:xfrm>
            <a:off x="5729259" y="392378"/>
            <a:ext cx="5353607" cy="6119548"/>
          </a:xfrm>
          <a:prstGeom prst="rect">
            <a:avLst/>
          </a:prstGeom>
        </p:spPr>
      </p:pic>
      <p:sp>
        <p:nvSpPr>
          <p:cNvPr id="29" name="TextBox 28"/>
          <p:cNvSpPr txBox="1"/>
          <p:nvPr/>
        </p:nvSpPr>
        <p:spPr>
          <a:xfrm>
            <a:off x="609600" y="1828800"/>
            <a:ext cx="4315326" cy="424731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All individual clients should only have one client record in the Data Exchange.</a:t>
            </a:r>
          </a:p>
          <a:p>
            <a:pPr marL="285750" indent="-285750">
              <a:buFont typeface="Arial" panose="020B0604020202020204" pitchFamily="34" charset="0"/>
              <a:buChar char="•"/>
            </a:pPr>
            <a:r>
              <a:rPr lang="en-US" dirty="0" smtClean="0"/>
              <a:t>When you create a new case, </a:t>
            </a:r>
            <a:r>
              <a:rPr lang="en-US" b="1" dirty="0" smtClean="0"/>
              <a:t>all</a:t>
            </a:r>
            <a:r>
              <a:rPr lang="en-US" dirty="0" smtClean="0"/>
              <a:t> client records will appear for you to ‘attach’ to your case.</a:t>
            </a:r>
          </a:p>
          <a:p>
            <a:pPr marL="285750" indent="-285750">
              <a:buFont typeface="Arial" panose="020B0604020202020204" pitchFamily="34" charset="0"/>
              <a:buChar char="•"/>
            </a:pPr>
            <a:r>
              <a:rPr lang="en-US" dirty="0" smtClean="0"/>
              <a:t>If a client accesses multiple services provided by your </a:t>
            </a:r>
            <a:r>
              <a:rPr lang="en-US" dirty="0" err="1" smtClean="0"/>
              <a:t>organisation</a:t>
            </a:r>
            <a:r>
              <a:rPr lang="en-US" dirty="0" smtClean="0"/>
              <a:t>, they are just attached to the relevant cases.</a:t>
            </a:r>
          </a:p>
          <a:p>
            <a:endParaRPr lang="en-US" dirty="0" smtClean="0"/>
          </a:p>
          <a:p>
            <a:pPr marL="285750" indent="-285750">
              <a:buFont typeface="Arial" panose="020B0604020202020204" pitchFamily="34" charset="0"/>
              <a:buChar char="•"/>
            </a:pPr>
            <a:r>
              <a:rPr lang="en-US" dirty="0" smtClean="0"/>
              <a:t>Your </a:t>
            </a:r>
            <a:r>
              <a:rPr lang="en-US" dirty="0" err="1" smtClean="0"/>
              <a:t>organisation</a:t>
            </a:r>
            <a:r>
              <a:rPr lang="en-US" dirty="0" smtClean="0"/>
              <a:t> should come up with a process/system to make sure duplicate client records are not created.</a:t>
            </a:r>
            <a:endParaRPr lang="en-AU" dirty="0"/>
          </a:p>
        </p:txBody>
      </p:sp>
      <p:cxnSp>
        <p:nvCxnSpPr>
          <p:cNvPr id="32" name="Curved Connector 31"/>
          <p:cNvCxnSpPr/>
          <p:nvPr/>
        </p:nvCxnSpPr>
        <p:spPr>
          <a:xfrm>
            <a:off x="4507832" y="2871537"/>
            <a:ext cx="1459831" cy="850231"/>
          </a:xfrm>
          <a:prstGeom prst="curvedConnector3">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8585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How many individual clients do I need to record?</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16</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258253304"/>
              </p:ext>
            </p:extLst>
          </p:nvPr>
        </p:nvGraphicFramePr>
        <p:xfrm>
          <a:off x="609600" y="1641513"/>
          <a:ext cx="6609347" cy="4366294"/>
        </p:xfrm>
        <a:graphic>
          <a:graphicData uri="http://schemas.openxmlformats.org/drawingml/2006/table">
            <a:tbl>
              <a:tblPr firstRow="1" firstCol="1" bandRow="1">
                <a:tableStyleId>{5C22544A-7EE6-4342-B048-85BDC9FD1C3A}</a:tableStyleId>
              </a:tblPr>
              <a:tblGrid>
                <a:gridCol w="1736846">
                  <a:extLst>
                    <a:ext uri="{9D8B030D-6E8A-4147-A177-3AD203B41FA5}">
                      <a16:colId xmlns:a16="http://schemas.microsoft.com/office/drawing/2014/main" val="1268782361"/>
                    </a:ext>
                  </a:extLst>
                </a:gridCol>
                <a:gridCol w="4872501">
                  <a:extLst>
                    <a:ext uri="{9D8B030D-6E8A-4147-A177-3AD203B41FA5}">
                      <a16:colId xmlns:a16="http://schemas.microsoft.com/office/drawing/2014/main" val="1262882901"/>
                    </a:ext>
                  </a:extLst>
                </a:gridCol>
              </a:tblGrid>
              <a:tr h="638979">
                <a:tc>
                  <a:txBody>
                    <a:bodyPr/>
                    <a:lstStyle/>
                    <a:p>
                      <a:pPr algn="l">
                        <a:lnSpc>
                          <a:spcPct val="115000"/>
                        </a:lnSpc>
                        <a:spcAft>
                          <a:spcPts val="0"/>
                        </a:spcAft>
                      </a:pPr>
                      <a:r>
                        <a:rPr lang="en-AU" sz="1200" dirty="0" smtClean="0">
                          <a:solidFill>
                            <a:schemeClr val="bg1"/>
                          </a:solidFill>
                          <a:effectLst/>
                        </a:rPr>
                        <a:t>TEI Program Activity</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algn="l">
                        <a:lnSpc>
                          <a:spcPct val="115000"/>
                        </a:lnSpc>
                        <a:spcAft>
                          <a:spcPts val="0"/>
                        </a:spcAft>
                      </a:pPr>
                      <a:r>
                        <a:rPr lang="en-US" sz="1200" dirty="0" smtClean="0">
                          <a:effectLst/>
                        </a:rPr>
                        <a:t>%</a:t>
                      </a:r>
                      <a:r>
                        <a:rPr lang="en-US" sz="1200" baseline="0" dirty="0" smtClean="0">
                          <a:effectLst/>
                        </a:rPr>
                        <a:t> of individual </a:t>
                      </a:r>
                      <a:r>
                        <a:rPr lang="en-US" sz="1200" dirty="0" smtClean="0">
                          <a:effectLst/>
                        </a:rPr>
                        <a:t>clients to be recorded:</a:t>
                      </a:r>
                      <a:endParaRPr lang="en-AU" sz="1200" dirty="0">
                        <a:effectLst/>
                      </a:endParaRPr>
                    </a:p>
                  </a:txBody>
                  <a:tcPr marL="68580" marR="68580" marT="0" marB="0" anchor="ctr"/>
                </a:tc>
                <a:extLst>
                  <a:ext uri="{0D108BD9-81ED-4DB2-BD59-A6C34878D82A}">
                    <a16:rowId xmlns:a16="http://schemas.microsoft.com/office/drawing/2014/main" val="1003714815"/>
                  </a:ext>
                </a:extLst>
              </a:tr>
              <a:tr h="717043">
                <a:tc>
                  <a:txBody>
                    <a:bodyPr/>
                    <a:lstStyle/>
                    <a:p>
                      <a:pPr algn="l">
                        <a:lnSpc>
                          <a:spcPct val="115000"/>
                        </a:lnSpc>
                        <a:spcAft>
                          <a:spcPts val="0"/>
                        </a:spcAft>
                      </a:pPr>
                      <a:r>
                        <a:rPr lang="en-US" sz="1200" dirty="0" smtClean="0">
                          <a:solidFill>
                            <a:schemeClr val="bg1"/>
                          </a:solidFill>
                          <a:effectLst/>
                          <a:latin typeface="+mn-lt"/>
                          <a:ea typeface="+mn-ea"/>
                          <a:cs typeface="+mn-cs"/>
                        </a:rPr>
                        <a:t>1.</a:t>
                      </a:r>
                      <a:r>
                        <a:rPr lang="en-US" sz="1200" baseline="0" dirty="0" smtClean="0">
                          <a:solidFill>
                            <a:schemeClr val="bg1"/>
                          </a:solidFill>
                          <a:effectLst/>
                          <a:latin typeface="+mn-lt"/>
                          <a:ea typeface="+mn-ea"/>
                          <a:cs typeface="+mn-cs"/>
                        </a:rPr>
                        <a:t> Community connections</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r>
                        <a:rPr lang="en-AU" sz="1200" b="1" dirty="0" smtClean="0"/>
                        <a:t>25%</a:t>
                      </a:r>
                      <a:r>
                        <a:rPr lang="en-AU" sz="1200" dirty="0" smtClean="0"/>
                        <a:t> of clients or more should be recorded as individual clients in each reporting period.</a:t>
                      </a:r>
                      <a:endParaRPr lang="en-AU" sz="1200" dirty="0"/>
                    </a:p>
                  </a:txBody>
                  <a:tcPr marL="68580" marR="68580" marT="0" marB="0" anchor="ctr"/>
                </a:tc>
                <a:extLst>
                  <a:ext uri="{0D108BD9-81ED-4DB2-BD59-A6C34878D82A}">
                    <a16:rowId xmlns:a16="http://schemas.microsoft.com/office/drawing/2014/main" val="3394878389"/>
                  </a:ext>
                </a:extLst>
              </a:tr>
              <a:tr h="727113">
                <a:tc>
                  <a:txBody>
                    <a:bodyPr/>
                    <a:lstStyle/>
                    <a:p>
                      <a:pPr algn="l">
                        <a:lnSpc>
                          <a:spcPct val="115000"/>
                        </a:lnSpc>
                        <a:spcAft>
                          <a:spcPts val="0"/>
                        </a:spcAft>
                      </a:pPr>
                      <a:r>
                        <a:rPr lang="en-US" sz="1200" dirty="0" smtClean="0">
                          <a:solidFill>
                            <a:schemeClr val="bg1"/>
                          </a:solidFill>
                          <a:effectLst/>
                          <a:latin typeface="+mn-lt"/>
                          <a:ea typeface="+mn-ea"/>
                          <a:cs typeface="+mn-cs"/>
                        </a:rPr>
                        <a:t>2.</a:t>
                      </a:r>
                      <a:r>
                        <a:rPr lang="en-US" sz="1200" baseline="0" dirty="0" smtClean="0">
                          <a:solidFill>
                            <a:schemeClr val="bg1"/>
                          </a:solidFill>
                          <a:effectLst/>
                          <a:latin typeface="+mn-lt"/>
                          <a:ea typeface="+mn-ea"/>
                          <a:cs typeface="+mn-cs"/>
                        </a:rPr>
                        <a:t> Community centres</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1" dirty="0" smtClean="0"/>
                        <a:t>50%</a:t>
                      </a:r>
                      <a:r>
                        <a:rPr lang="en-AU" sz="1200" dirty="0" smtClean="0"/>
                        <a:t> of clients or more should be recorded as individual clients in each reporting period.</a:t>
                      </a:r>
                    </a:p>
                  </a:txBody>
                  <a:tcPr marL="68580" marR="68580" marT="0" marB="0" anchor="ctr"/>
                </a:tc>
                <a:extLst>
                  <a:ext uri="{0D108BD9-81ED-4DB2-BD59-A6C34878D82A}">
                    <a16:rowId xmlns:a16="http://schemas.microsoft.com/office/drawing/2014/main" val="154050333"/>
                  </a:ext>
                </a:extLst>
              </a:tr>
              <a:tr h="751814">
                <a:tc>
                  <a:txBody>
                    <a:bodyPr/>
                    <a:lstStyle/>
                    <a:p>
                      <a:pPr algn="l">
                        <a:lnSpc>
                          <a:spcPct val="115000"/>
                        </a:lnSpc>
                        <a:spcAft>
                          <a:spcPts val="0"/>
                        </a:spcAft>
                      </a:pPr>
                      <a:r>
                        <a:rPr lang="en-US" sz="120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3.</a:t>
                      </a:r>
                      <a:r>
                        <a:rPr lang="en-US" sz="1200" baseline="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 Community support</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1" dirty="0" smtClean="0"/>
                        <a:t>50%</a:t>
                      </a:r>
                      <a:r>
                        <a:rPr lang="en-AU" sz="1200" dirty="0" smtClean="0"/>
                        <a:t> of clients or more should be recorded as individual clients in each reporting period.</a:t>
                      </a:r>
                    </a:p>
                  </a:txBody>
                  <a:tcPr marL="68580" marR="68580" marT="0" marB="0" anchor="ctr"/>
                </a:tc>
                <a:extLst>
                  <a:ext uri="{0D108BD9-81ED-4DB2-BD59-A6C34878D82A}">
                    <a16:rowId xmlns:a16="http://schemas.microsoft.com/office/drawing/2014/main" val="2010167892"/>
                  </a:ext>
                </a:extLst>
              </a:tr>
              <a:tr h="779531">
                <a:tc>
                  <a:txBody>
                    <a:bodyPr/>
                    <a:lstStyle/>
                    <a:p>
                      <a:pPr algn="l">
                        <a:lnSpc>
                          <a:spcPct val="115000"/>
                        </a:lnSpc>
                        <a:spcAft>
                          <a:spcPts val="0"/>
                        </a:spcAft>
                      </a:pPr>
                      <a:r>
                        <a:rPr lang="en-US" sz="120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4.</a:t>
                      </a:r>
                      <a:r>
                        <a:rPr lang="en-US" sz="1200" baseline="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 Targeted support</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1" dirty="0" smtClean="0"/>
                        <a:t>100%</a:t>
                      </a:r>
                      <a:r>
                        <a:rPr lang="en-AU" sz="1200" dirty="0" smtClean="0"/>
                        <a:t> of clients should be recorded as </a:t>
                      </a:r>
                      <a:r>
                        <a:rPr lang="en-AU" sz="1200" b="0" dirty="0" smtClean="0"/>
                        <a:t>individual clients</a:t>
                      </a:r>
                      <a:r>
                        <a:rPr lang="en-AU" sz="1200" dirty="0" smtClean="0"/>
                        <a:t> in each reporting period.</a:t>
                      </a:r>
                    </a:p>
                  </a:txBody>
                  <a:tcPr marL="68580" marR="68580" marT="0" marB="0" anchor="ctr"/>
                </a:tc>
                <a:extLst>
                  <a:ext uri="{0D108BD9-81ED-4DB2-BD59-A6C34878D82A}">
                    <a16:rowId xmlns:a16="http://schemas.microsoft.com/office/drawing/2014/main" val="3875625824"/>
                  </a:ext>
                </a:extLst>
              </a:tr>
              <a:tr h="751814">
                <a:tc>
                  <a:txBody>
                    <a:bodyPr/>
                    <a:lstStyle/>
                    <a:p>
                      <a:pPr algn="l">
                        <a:lnSpc>
                          <a:spcPct val="115000"/>
                        </a:lnSpc>
                        <a:spcAft>
                          <a:spcPts val="0"/>
                        </a:spcAft>
                      </a:pPr>
                      <a:r>
                        <a:rPr lang="en-US" sz="120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5.</a:t>
                      </a:r>
                      <a:r>
                        <a:rPr lang="en-US" sz="1200" baseline="0" dirty="0" smtClean="0">
                          <a:solidFill>
                            <a:schemeClr val="bg1"/>
                          </a:solidFill>
                          <a:effectLst/>
                          <a:latin typeface="Gotham" panose="02000504050000020004" pitchFamily="2" charset="0"/>
                          <a:ea typeface="Calibri" panose="020F0502020204030204" pitchFamily="34" charset="0"/>
                          <a:cs typeface="Arial" panose="020B0604020202020204" pitchFamily="34" charset="0"/>
                        </a:rPr>
                        <a:t> Intensive or specialist support</a:t>
                      </a:r>
                      <a:endParaRPr lang="en-AU" sz="12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200" b="1" dirty="0" smtClean="0"/>
                        <a:t>100%</a:t>
                      </a:r>
                      <a:r>
                        <a:rPr lang="en-AU" sz="1200" dirty="0" smtClean="0"/>
                        <a:t> of clients should be recorded as </a:t>
                      </a:r>
                      <a:r>
                        <a:rPr lang="en-AU" sz="1200" b="0" dirty="0" smtClean="0"/>
                        <a:t>individual clients</a:t>
                      </a:r>
                      <a:r>
                        <a:rPr lang="en-AU" sz="1200" dirty="0" smtClean="0"/>
                        <a:t> in each reporting period.</a:t>
                      </a:r>
                    </a:p>
                  </a:txBody>
                  <a:tcPr marL="68580" marR="68580" marT="0" marB="0" anchor="ctr"/>
                </a:tc>
                <a:extLst>
                  <a:ext uri="{0D108BD9-81ED-4DB2-BD59-A6C34878D82A}">
                    <a16:rowId xmlns:a16="http://schemas.microsoft.com/office/drawing/2014/main" val="1226119351"/>
                  </a:ext>
                </a:extLst>
              </a:tr>
            </a:tbl>
          </a:graphicData>
        </a:graphic>
      </p:graphicFrame>
      <p:sp>
        <p:nvSpPr>
          <p:cNvPr id="7" name="Oval 6"/>
          <p:cNvSpPr/>
          <p:nvPr/>
        </p:nvSpPr>
        <p:spPr>
          <a:xfrm>
            <a:off x="2160814" y="4612029"/>
            <a:ext cx="1435574" cy="330917"/>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rgbClr val="FF0000"/>
              </a:solidFill>
            </a:endParaRPr>
          </a:p>
        </p:txBody>
      </p:sp>
      <p:sp>
        <p:nvSpPr>
          <p:cNvPr id="8" name="Oval 7"/>
          <p:cNvSpPr/>
          <p:nvPr/>
        </p:nvSpPr>
        <p:spPr>
          <a:xfrm>
            <a:off x="2160814" y="5389390"/>
            <a:ext cx="1435574" cy="330917"/>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rgbClr val="FF0000"/>
              </a:solidFill>
            </a:endParaRPr>
          </a:p>
        </p:txBody>
      </p:sp>
      <p:sp>
        <p:nvSpPr>
          <p:cNvPr id="2" name="TextBox 1"/>
          <p:cNvSpPr txBox="1"/>
          <p:nvPr/>
        </p:nvSpPr>
        <p:spPr>
          <a:xfrm>
            <a:off x="7467663" y="1839501"/>
            <a:ext cx="4337162" cy="4247317"/>
          </a:xfrm>
          <a:prstGeom prst="rect">
            <a:avLst/>
          </a:prstGeom>
          <a:noFill/>
        </p:spPr>
        <p:txBody>
          <a:bodyPr wrap="square" rtlCol="0">
            <a:spAutoFit/>
          </a:bodyPr>
          <a:lstStyle/>
          <a:p>
            <a:r>
              <a:rPr lang="en-US" dirty="0" smtClean="0"/>
              <a:t>There may be circumstances where it is not possible to collect personal information from clients, e.g. clients who have experienced trauma and abuse.</a:t>
            </a:r>
          </a:p>
          <a:p>
            <a:endParaRPr lang="en-US" dirty="0"/>
          </a:p>
          <a:p>
            <a:r>
              <a:rPr lang="en-US" dirty="0" smtClean="0"/>
              <a:t>In necessary, you can record these clients as unidentified. </a:t>
            </a:r>
          </a:p>
          <a:p>
            <a:r>
              <a:rPr lang="en-US" dirty="0"/>
              <a:t>As you build a rapport with your clients and earn their trust, you could possibly collect their personal information at a later date</a:t>
            </a:r>
            <a:r>
              <a:rPr lang="en-US" dirty="0" smtClean="0"/>
              <a:t>.</a:t>
            </a:r>
            <a:endParaRPr lang="en-US" dirty="0"/>
          </a:p>
          <a:p>
            <a:endParaRPr lang="en-US" dirty="0" smtClean="0"/>
          </a:p>
          <a:p>
            <a:r>
              <a:rPr lang="en-US" dirty="0" smtClean="0"/>
              <a:t>You can also de-identify these clients (see slide 21).</a:t>
            </a:r>
          </a:p>
          <a:p>
            <a:endParaRPr lang="en-US" dirty="0" smtClean="0"/>
          </a:p>
        </p:txBody>
      </p:sp>
    </p:spTree>
    <p:extLst>
      <p:ext uri="{BB962C8B-B14F-4D97-AF65-F5344CB8AC3E}">
        <p14:creationId xmlns:p14="http://schemas.microsoft.com/office/powerpoint/2010/main" val="572132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happens when a client doesn’t consent</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17</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pic>
        <p:nvPicPr>
          <p:cNvPr id="8" name="Picture 7"/>
          <p:cNvPicPr>
            <a:picLocks noChangeAspect="1"/>
          </p:cNvPicPr>
          <p:nvPr/>
        </p:nvPicPr>
        <p:blipFill>
          <a:blip r:embed="rId3"/>
          <a:stretch>
            <a:fillRect/>
          </a:stretch>
        </p:blipFill>
        <p:spPr>
          <a:xfrm>
            <a:off x="609599" y="1624540"/>
            <a:ext cx="5182609" cy="4630757"/>
          </a:xfrm>
          <a:prstGeom prst="rect">
            <a:avLst/>
          </a:prstGeom>
        </p:spPr>
      </p:pic>
      <p:sp>
        <p:nvSpPr>
          <p:cNvPr id="10" name="TextBox 9"/>
          <p:cNvSpPr txBox="1"/>
          <p:nvPr/>
        </p:nvSpPr>
        <p:spPr>
          <a:xfrm>
            <a:off x="6162675" y="1792537"/>
            <a:ext cx="5345641" cy="4462760"/>
          </a:xfrm>
          <a:prstGeom prst="rect">
            <a:avLst/>
          </a:prstGeom>
          <a:noFill/>
        </p:spPr>
        <p:txBody>
          <a:bodyPr wrap="square" rtlCol="0">
            <a:spAutoFit/>
          </a:bodyPr>
          <a:lstStyle/>
          <a:p>
            <a:pPr marL="457200" indent="-457200">
              <a:buFont typeface="Arial" panose="020B0604020202020204" pitchFamily="34" charset="0"/>
              <a:buChar char="•"/>
            </a:pPr>
            <a:r>
              <a:rPr lang="en-US" sz="2400" dirty="0" smtClean="0"/>
              <a:t>Untick this box</a:t>
            </a:r>
          </a:p>
          <a:p>
            <a:pPr marL="457200" indent="-457200">
              <a:buFont typeface="Arial" panose="020B0604020202020204" pitchFamily="34" charset="0"/>
              <a:buChar char="•"/>
            </a:pPr>
            <a:r>
              <a:rPr lang="en-US" sz="2400" dirty="0" smtClean="0"/>
              <a:t>The clients name and address will not be stored in the Data Exchange</a:t>
            </a:r>
          </a:p>
          <a:p>
            <a:pPr marL="457200" indent="-457200">
              <a:buFont typeface="Arial" panose="020B0604020202020204" pitchFamily="34" charset="0"/>
              <a:buChar char="•"/>
            </a:pPr>
            <a:r>
              <a:rPr lang="en-US" sz="2400" dirty="0" smtClean="0"/>
              <a:t>Keep a record of the ‘Client ID’ so you continue to add the client to relevant cases and sessions</a:t>
            </a:r>
          </a:p>
          <a:p>
            <a:pPr marL="457200" indent="-457200">
              <a:buFont typeface="Arial" panose="020B0604020202020204" pitchFamily="34" charset="0"/>
              <a:buChar char="•"/>
            </a:pPr>
            <a:r>
              <a:rPr lang="en-US" sz="2400" dirty="0" smtClean="0"/>
              <a:t>The client will still be counted in your data set</a:t>
            </a:r>
            <a:endParaRPr lang="en-US" sz="2400" dirty="0"/>
          </a:p>
          <a:p>
            <a:endParaRPr lang="en-US" sz="2800" dirty="0"/>
          </a:p>
          <a:p>
            <a:r>
              <a:rPr lang="en-US" sz="2000" dirty="0" smtClean="0"/>
              <a:t>See the </a:t>
            </a:r>
            <a:r>
              <a:rPr lang="en-US" sz="2000" dirty="0" smtClean="0">
                <a:hlinkClick r:id="rId4"/>
              </a:rPr>
              <a:t>Add a client </a:t>
            </a:r>
            <a:r>
              <a:rPr lang="en-US" sz="2000" dirty="0" err="1" smtClean="0"/>
              <a:t>taskcard</a:t>
            </a:r>
            <a:r>
              <a:rPr lang="en-US" sz="2000" dirty="0" smtClean="0"/>
              <a:t> and the </a:t>
            </a:r>
            <a:r>
              <a:rPr lang="en-US" sz="2000" dirty="0" smtClean="0">
                <a:hlinkClick r:id="rId5"/>
              </a:rPr>
              <a:t>Add a client </a:t>
            </a:r>
            <a:r>
              <a:rPr lang="en-US" sz="2000" dirty="0" smtClean="0"/>
              <a:t>video</a:t>
            </a:r>
            <a:endParaRPr lang="en-AU" sz="2000" dirty="0" smtClean="0"/>
          </a:p>
        </p:txBody>
      </p:sp>
      <p:sp>
        <p:nvSpPr>
          <p:cNvPr id="2" name="Oval 1"/>
          <p:cNvSpPr/>
          <p:nvPr/>
        </p:nvSpPr>
        <p:spPr>
          <a:xfrm>
            <a:off x="3324225" y="4962525"/>
            <a:ext cx="371475" cy="295275"/>
          </a:xfrm>
          <a:prstGeom prst="ellipse">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cxnSp>
        <p:nvCxnSpPr>
          <p:cNvPr id="11" name="Straight Arrow Connector 10"/>
          <p:cNvCxnSpPr>
            <a:endCxn id="2" idx="7"/>
          </p:cNvCxnSpPr>
          <p:nvPr/>
        </p:nvCxnSpPr>
        <p:spPr>
          <a:xfrm flipH="1">
            <a:off x="3641299" y="2057400"/>
            <a:ext cx="2969051" cy="2948367"/>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1753974" y="2600325"/>
            <a:ext cx="512976" cy="295275"/>
          </a:xfrm>
          <a:prstGeom prst="ellipse">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AU"/>
          </a:p>
        </p:txBody>
      </p:sp>
    </p:spTree>
    <p:extLst>
      <p:ext uri="{BB962C8B-B14F-4D97-AF65-F5344CB8AC3E}">
        <p14:creationId xmlns:p14="http://schemas.microsoft.com/office/powerpoint/2010/main" val="2985195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03817" y="2286000"/>
            <a:ext cx="4538132" cy="3860799"/>
          </a:xfrm>
        </p:spPr>
        <p:txBody>
          <a:bodyPr/>
          <a:lstStyle/>
          <a:p>
            <a:r>
              <a:rPr lang="en-US" sz="2400" dirty="0" smtClean="0">
                <a:hlinkClick r:id="rId3"/>
              </a:rPr>
              <a:t>The TEI Data Collection and Reporting Guide</a:t>
            </a:r>
            <a:endParaRPr lang="en-AU" sz="2400" dirty="0" smtClean="0"/>
          </a:p>
          <a:p>
            <a:r>
              <a:rPr lang="en-AU" sz="2400" dirty="0" smtClean="0">
                <a:hlinkClick r:id="rId4"/>
              </a:rPr>
              <a:t>How to set up cases, sessions and clients in DE</a:t>
            </a:r>
            <a:r>
              <a:rPr lang="en-AU" sz="2400" dirty="0">
                <a:hlinkClick r:id="rId4"/>
              </a:rPr>
              <a:t>X?</a:t>
            </a:r>
            <a:endParaRPr lang="en-AU" sz="2400" dirty="0"/>
          </a:p>
          <a:p>
            <a:r>
              <a:rPr lang="en-AU" sz="2400" dirty="0">
                <a:hlinkClick r:id="rId5"/>
              </a:rPr>
              <a:t>What information do I need to record in the Data </a:t>
            </a:r>
            <a:r>
              <a:rPr lang="en-AU" sz="2400" dirty="0" smtClean="0">
                <a:hlinkClick r:id="rId5"/>
              </a:rPr>
              <a:t>Exchange</a:t>
            </a:r>
            <a:r>
              <a:rPr lang="en-AU" sz="2400" dirty="0">
                <a:hlinkClick r:id="rId5"/>
              </a:rPr>
              <a:t>?</a:t>
            </a:r>
            <a:endParaRPr lang="en-AU" sz="2400" dirty="0"/>
          </a:p>
        </p:txBody>
      </p:sp>
      <p:sp>
        <p:nvSpPr>
          <p:cNvPr id="3" name="Title 2"/>
          <p:cNvSpPr>
            <a:spLocks noGrp="1"/>
          </p:cNvSpPr>
          <p:nvPr>
            <p:ph type="title"/>
          </p:nvPr>
        </p:nvSpPr>
        <p:spPr/>
        <p:txBody>
          <a:bodyPr/>
          <a:lstStyle/>
          <a:p>
            <a:r>
              <a:rPr lang="en-US" dirty="0" smtClean="0"/>
              <a:t>Resources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18</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9" name="Content Placeholder 1"/>
          <p:cNvSpPr txBox="1">
            <a:spLocks/>
          </p:cNvSpPr>
          <p:nvPr/>
        </p:nvSpPr>
        <p:spPr bwMode="auto">
          <a:xfrm>
            <a:off x="6631519" y="2176265"/>
            <a:ext cx="5067422" cy="3970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err="1" smtClean="0"/>
              <a:t>Taskcards</a:t>
            </a:r>
            <a:endParaRPr lang="en-US" sz="2400" dirty="0" smtClean="0"/>
          </a:p>
          <a:p>
            <a:r>
              <a:rPr lang="en-AU" sz="2400" dirty="0">
                <a:hlinkClick r:id="rId6"/>
              </a:rPr>
              <a:t>Add a case</a:t>
            </a:r>
            <a:endParaRPr lang="en-AU" sz="2400" dirty="0"/>
          </a:p>
          <a:p>
            <a:r>
              <a:rPr lang="en-AU" sz="2400" dirty="0">
                <a:hlinkClick r:id="rId7"/>
              </a:rPr>
              <a:t>Add a session</a:t>
            </a:r>
            <a:endParaRPr lang="en-US" sz="2400" u="sng" dirty="0"/>
          </a:p>
          <a:p>
            <a:r>
              <a:rPr lang="en-US" sz="2400" dirty="0">
                <a:hlinkClick r:id="rId8"/>
              </a:rPr>
              <a:t>Add a </a:t>
            </a:r>
            <a:r>
              <a:rPr lang="en-US" sz="2400" dirty="0" smtClean="0">
                <a:hlinkClick r:id="rId8"/>
              </a:rPr>
              <a:t>client</a:t>
            </a:r>
            <a:endParaRPr lang="en-US" sz="2400" dirty="0" smtClean="0"/>
          </a:p>
          <a:p>
            <a:r>
              <a:rPr lang="en-US" sz="2400" dirty="0" smtClean="0">
                <a:hlinkClick r:id="rId9"/>
              </a:rPr>
              <a:t>Recording alternate forms of service deliver</a:t>
            </a:r>
            <a:endParaRPr lang="en-US" sz="2400" dirty="0"/>
          </a:p>
          <a:p>
            <a:pPr marL="0" indent="0">
              <a:buNone/>
            </a:pPr>
            <a:r>
              <a:rPr lang="en-US" sz="2400" dirty="0" smtClean="0"/>
              <a:t>Learning modules</a:t>
            </a:r>
            <a:endParaRPr lang="en-US" sz="2400" dirty="0"/>
          </a:p>
          <a:p>
            <a:r>
              <a:rPr lang="en-AU" sz="2400" dirty="0">
                <a:hlinkClick r:id="rId10"/>
              </a:rPr>
              <a:t>Add a case</a:t>
            </a:r>
            <a:endParaRPr lang="en-AU" sz="2400" dirty="0"/>
          </a:p>
          <a:p>
            <a:r>
              <a:rPr lang="en-AU" sz="2400" dirty="0">
                <a:hlinkClick r:id="rId11"/>
              </a:rPr>
              <a:t>Add a session</a:t>
            </a:r>
            <a:endParaRPr lang="en-US" sz="2400" u="sng" dirty="0"/>
          </a:p>
          <a:p>
            <a:r>
              <a:rPr lang="en-US" sz="2400" dirty="0">
                <a:hlinkClick r:id="rId12"/>
              </a:rPr>
              <a:t>Add a client</a:t>
            </a:r>
            <a:endParaRPr lang="en-US" sz="2400" dirty="0"/>
          </a:p>
          <a:p>
            <a:pPr marL="0" indent="0">
              <a:buNone/>
            </a:pPr>
            <a:endParaRPr lang="en-US" sz="2400" u="sng" dirty="0" smtClean="0"/>
          </a:p>
          <a:p>
            <a:pPr marL="0" indent="0">
              <a:buNone/>
            </a:pPr>
            <a:endParaRPr lang="en-AU" sz="2400" u="sng" dirty="0" smtClean="0"/>
          </a:p>
          <a:p>
            <a:pPr marL="0" indent="0">
              <a:buNone/>
            </a:pPr>
            <a:endParaRPr lang="en-AU" sz="2400" dirty="0"/>
          </a:p>
        </p:txBody>
      </p:sp>
      <p:sp>
        <p:nvSpPr>
          <p:cNvPr id="10" name="TextBox 9"/>
          <p:cNvSpPr txBox="1"/>
          <p:nvPr/>
        </p:nvSpPr>
        <p:spPr>
          <a:xfrm>
            <a:off x="795867" y="1574800"/>
            <a:ext cx="4538132" cy="461665"/>
          </a:xfrm>
          <a:prstGeom prst="rect">
            <a:avLst/>
          </a:prstGeom>
          <a:noFill/>
        </p:spPr>
        <p:txBody>
          <a:bodyPr wrap="square" rtlCol="0">
            <a:spAutoFit/>
          </a:bodyPr>
          <a:lstStyle/>
          <a:p>
            <a:pPr algn="ctr"/>
            <a:r>
              <a:rPr lang="en-US" sz="2400" b="1" dirty="0" smtClean="0">
                <a:solidFill>
                  <a:srgbClr val="3A5683"/>
                </a:solidFill>
              </a:rPr>
              <a:t>TEI Resources</a:t>
            </a:r>
            <a:endParaRPr lang="en-AU" sz="2400" b="1" dirty="0">
              <a:solidFill>
                <a:srgbClr val="3A5683"/>
              </a:solidFill>
            </a:endParaRPr>
          </a:p>
        </p:txBody>
      </p:sp>
      <p:sp>
        <p:nvSpPr>
          <p:cNvPr id="11" name="TextBox 10"/>
          <p:cNvSpPr txBox="1"/>
          <p:nvPr/>
        </p:nvSpPr>
        <p:spPr>
          <a:xfrm>
            <a:off x="6045201" y="1608667"/>
            <a:ext cx="4538132" cy="461665"/>
          </a:xfrm>
          <a:prstGeom prst="rect">
            <a:avLst/>
          </a:prstGeom>
          <a:noFill/>
        </p:spPr>
        <p:txBody>
          <a:bodyPr wrap="square" rtlCol="0">
            <a:spAutoFit/>
          </a:bodyPr>
          <a:lstStyle/>
          <a:p>
            <a:pPr algn="ctr"/>
            <a:r>
              <a:rPr lang="en-US" sz="2400" b="1" dirty="0" smtClean="0">
                <a:solidFill>
                  <a:srgbClr val="3A5683"/>
                </a:solidFill>
              </a:rPr>
              <a:t>DSS Resources</a:t>
            </a:r>
            <a:endParaRPr lang="en-AU" sz="2400" b="1" dirty="0">
              <a:solidFill>
                <a:srgbClr val="3A5683"/>
              </a:solidFill>
            </a:endParaRPr>
          </a:p>
        </p:txBody>
      </p:sp>
      <p:cxnSp>
        <p:nvCxnSpPr>
          <p:cNvPr id="13" name="Straight Connector 12"/>
          <p:cNvCxnSpPr/>
          <p:nvPr/>
        </p:nvCxnSpPr>
        <p:spPr>
          <a:xfrm flipH="1">
            <a:off x="6028267" y="1608667"/>
            <a:ext cx="16934" cy="46736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07747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Where can I go for help?</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19</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9" name="Table 8"/>
          <p:cNvGraphicFramePr>
            <a:graphicFrameLocks noGrp="1"/>
          </p:cNvGraphicFramePr>
          <p:nvPr>
            <p:extLst/>
          </p:nvPr>
        </p:nvGraphicFramePr>
        <p:xfrm>
          <a:off x="609600" y="1681856"/>
          <a:ext cx="10972800" cy="4384559"/>
        </p:xfrm>
        <a:graphic>
          <a:graphicData uri="http://schemas.openxmlformats.org/drawingml/2006/table">
            <a:tbl>
              <a:tblPr firstRow="1" firstCol="1" bandRow="1"/>
              <a:tblGrid>
                <a:gridCol w="5486400">
                  <a:extLst>
                    <a:ext uri="{9D8B030D-6E8A-4147-A177-3AD203B41FA5}">
                      <a16:colId xmlns:a16="http://schemas.microsoft.com/office/drawing/2014/main" val="3430548306"/>
                    </a:ext>
                  </a:extLst>
                </a:gridCol>
                <a:gridCol w="5486400">
                  <a:extLst>
                    <a:ext uri="{9D8B030D-6E8A-4147-A177-3AD203B41FA5}">
                      <a16:colId xmlns:a16="http://schemas.microsoft.com/office/drawing/2014/main" val="1662021127"/>
                    </a:ext>
                  </a:extLst>
                </a:gridCol>
              </a:tblGrid>
              <a:tr h="319857">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Contact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Bef>
                          <a:spcPts val="600"/>
                        </a:spcBef>
                        <a:spcAft>
                          <a:spcPts val="600"/>
                        </a:spcAft>
                      </a:pPr>
                      <a:r>
                        <a:rPr lang="en-GB" sz="1600" b="1" dirty="0">
                          <a:solidFill>
                            <a:schemeClr val="bg1"/>
                          </a:solidFill>
                          <a:effectLst/>
                          <a:latin typeface="Gotham" panose="02000504050000020004" pitchFamily="2" charset="0"/>
                          <a:ea typeface="Calibri" panose="020F0502020204030204" pitchFamily="34" charset="0"/>
                          <a:cs typeface="Arial" panose="020B0604020202020204" pitchFamily="34" charset="0"/>
                        </a:rPr>
                        <a:t>Type of Support</a:t>
                      </a:r>
                      <a:endParaRPr lang="en-AU" sz="1600" dirty="0">
                        <a:solidFill>
                          <a:schemeClr val="bg1"/>
                        </a:solidFill>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71876482"/>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3"/>
                        </a:rPr>
                        <a:t>DSS Data Exchange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for the Data Exchange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982302525"/>
                  </a:ext>
                </a:extLst>
              </a:tr>
              <a:tr h="1191353">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Calibri" panose="020F0502020204030204" pitchFamily="34" charset="0"/>
                        </a:rPr>
                        <a:t>DSS Helpline: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4"/>
                        </a:rPr>
                        <a:t>dssdataexchange.helpdesk@dss.gov.au</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Calibri" panose="020F0502020204030204" pitchFamily="34" charset="0"/>
                        </a:rPr>
                        <a:t>or </a:t>
                      </a:r>
                      <a:r>
                        <a:rPr lang="en-GB" sz="1600" u="none" strike="noStrike">
                          <a:solidFill>
                            <a:srgbClr val="0563C1"/>
                          </a:solidFill>
                          <a:effectLst/>
                          <a:latin typeface="Gotham" panose="02000504050000020004" pitchFamily="2" charset="0"/>
                          <a:ea typeface="Calibri" panose="020F0502020204030204" pitchFamily="34" charset="0"/>
                          <a:cs typeface="Calibri" panose="020F0502020204030204" pitchFamily="34" charset="0"/>
                          <a:hlinkClick r:id="rId5"/>
                        </a:rPr>
                        <a:t>1800 020 283</a:t>
                      </a:r>
                      <a:r>
                        <a:rPr lang="en-GB" sz="1600">
                          <a:effectLst/>
                          <a:latin typeface="Gotham" panose="02000504050000020004" pitchFamily="2" charset="0"/>
                          <a:ea typeface="Calibri" panose="020F0502020204030204" pitchFamily="34" charset="0"/>
                          <a:cs typeface="Calibri" panose="020F0502020204030204" pitchFamily="34" charset="0"/>
                        </a:rPr>
                        <a:t> (8.30am – 5.30pm Monday to Friday)</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Technical issues with the Data Exchange web platform</a:t>
                      </a:r>
                      <a:endParaRPr lang="en-AU" sz="1600">
                        <a:effectLst/>
                        <a:latin typeface="Gotham" panose="02000504050000020004" pitchFamily="2" charset="0"/>
                        <a:ea typeface="Calibri" panose="020F0502020204030204" pitchFamily="34" charset="0"/>
                        <a:cs typeface="Arial" panose="020B0604020202020204" pitchFamily="34" charset="0"/>
                      </a:endParaRPr>
                    </a:p>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(NB: not myGovID or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133418627"/>
                  </a:ext>
                </a:extLst>
              </a:tr>
              <a:tr h="319857">
                <a:tc>
                  <a:txBody>
                    <a:bodyPr/>
                    <a:lstStyle/>
                    <a:p>
                      <a:pPr algn="ctr">
                        <a:lnSpc>
                          <a:spcPct val="115000"/>
                        </a:lnSpc>
                        <a:spcBef>
                          <a:spcPts val="300"/>
                        </a:spcBef>
                        <a:spcAft>
                          <a:spcPts val="300"/>
                        </a:spcAft>
                      </a:pP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6"/>
                        </a:rPr>
                        <a:t>TEI Website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Training resources tailored to the TEI program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818198220"/>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TEI Inbox:</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tei@facs.nsw.gov.au</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TEI specific questions which are unavailable in existing resources</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856847736"/>
                  </a:ext>
                </a:extLst>
              </a:tr>
              <a:tr h="755605">
                <a:tc>
                  <a:txBody>
                    <a:bodyPr/>
                    <a:lstStyle/>
                    <a:p>
                      <a:pPr algn="ctr">
                        <a:lnSpc>
                          <a:spcPct val="115000"/>
                        </a:lnSpc>
                        <a:spcBef>
                          <a:spcPts val="300"/>
                        </a:spcBef>
                        <a:spcAft>
                          <a:spcPts val="300"/>
                        </a:spcAft>
                      </a:pPr>
                      <a:r>
                        <a:rPr lang="en-GB" sz="1600" b="1">
                          <a:effectLst/>
                          <a:latin typeface="Gotham" panose="02000504050000020004" pitchFamily="2" charset="0"/>
                          <a:ea typeface="Calibri" panose="020F0502020204030204" pitchFamily="34" charset="0"/>
                          <a:cs typeface="Arial" panose="020B0604020202020204" pitchFamily="34" charset="0"/>
                        </a:rPr>
                        <a:t>myGovID and RAM support line:</a:t>
                      </a:r>
                      <a:endParaRPr lang="en-AU" sz="1600">
                        <a:effectLst/>
                        <a:latin typeface="Gotham" panose="02000504050000020004" pitchFamily="2" charset="0"/>
                        <a:ea typeface="Calibri" panose="020F0502020204030204" pitchFamily="34" charset="0"/>
                        <a:cs typeface="Arial" panose="020B0604020202020204" pitchFamily="34" charset="0"/>
                      </a:endParaRPr>
                    </a:p>
                    <a:p>
                      <a:pPr algn="ctr">
                        <a:lnSpc>
                          <a:spcPct val="115000"/>
                        </a:lnSpc>
                        <a:spcBef>
                          <a:spcPts val="300"/>
                        </a:spcBef>
                        <a:spcAft>
                          <a:spcPts val="300"/>
                        </a:spcAft>
                      </a:pPr>
                      <a:r>
                        <a:rPr lang="en-GB" sz="1600" u="none" strike="noStrike">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7"/>
                        </a:rPr>
                        <a:t>1300 287 539</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for issues with myGovID and RAM</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278047923"/>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myGovID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8"/>
                        </a:rPr>
                        <a:t>Need 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Support resources for myGovID</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3670034360"/>
                  </a:ext>
                </a:extLst>
              </a:tr>
              <a:tr h="319857">
                <a:tc>
                  <a:txBody>
                    <a:bodyPr/>
                    <a:lstStyle/>
                    <a:p>
                      <a:pPr algn="ctr">
                        <a:lnSpc>
                          <a:spcPct val="115000"/>
                        </a:lnSpc>
                        <a:spcBef>
                          <a:spcPts val="300"/>
                        </a:spcBef>
                        <a:spcAft>
                          <a:spcPts val="300"/>
                        </a:spcAft>
                      </a:pPr>
                      <a:r>
                        <a:rPr lang="en-GB" sz="1600">
                          <a:effectLst/>
                          <a:latin typeface="Gotham" panose="02000504050000020004" pitchFamily="2" charset="0"/>
                          <a:ea typeface="Calibri" panose="020F0502020204030204" pitchFamily="34" charset="0"/>
                          <a:cs typeface="Arial" panose="020B0604020202020204" pitchFamily="34" charset="0"/>
                        </a:rPr>
                        <a:t>RAM ‘</a:t>
                      </a:r>
                      <a:r>
                        <a:rPr lang="en-GB" sz="1600" u="sng">
                          <a:solidFill>
                            <a:srgbClr val="0563C1"/>
                          </a:solidFill>
                          <a:effectLst/>
                          <a:latin typeface="Gotham" panose="02000504050000020004" pitchFamily="2" charset="0"/>
                          <a:ea typeface="Calibri" panose="020F0502020204030204" pitchFamily="34" charset="0"/>
                          <a:cs typeface="Arial" panose="020B0604020202020204" pitchFamily="34" charset="0"/>
                          <a:hlinkClick r:id="rId9"/>
                        </a:rPr>
                        <a:t>Help</a:t>
                      </a:r>
                      <a:r>
                        <a:rPr lang="en-GB" sz="1600">
                          <a:effectLst/>
                          <a:latin typeface="Gotham" panose="02000504050000020004" pitchFamily="2" charset="0"/>
                          <a:ea typeface="Calibri" panose="020F0502020204030204" pitchFamily="34" charset="0"/>
                          <a:cs typeface="Arial" panose="020B0604020202020204" pitchFamily="34" charset="0"/>
                        </a:rPr>
                        <a:t>’ webpage</a:t>
                      </a:r>
                      <a:endParaRPr lang="en-AU" sz="160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nSpc>
                          <a:spcPct val="115000"/>
                        </a:lnSpc>
                        <a:spcBef>
                          <a:spcPts val="300"/>
                        </a:spcBef>
                        <a:spcAft>
                          <a:spcPts val="300"/>
                        </a:spcAft>
                      </a:pPr>
                      <a:r>
                        <a:rPr lang="en-GB" sz="1600" dirty="0">
                          <a:effectLst/>
                          <a:latin typeface="Gotham" panose="02000504050000020004" pitchFamily="2" charset="0"/>
                          <a:ea typeface="Calibri" panose="020F0502020204030204" pitchFamily="34" charset="0"/>
                          <a:cs typeface="Arial" panose="020B0604020202020204" pitchFamily="34" charset="0"/>
                        </a:rPr>
                        <a:t>Support resources for RAM</a:t>
                      </a:r>
                      <a:endParaRPr lang="en-AU" sz="1600" dirty="0">
                        <a:effectLst/>
                        <a:latin typeface="Gotham" panose="02000504050000020004" pitchFamily="2"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426519264"/>
                  </a:ext>
                </a:extLst>
              </a:tr>
            </a:tbl>
          </a:graphicData>
        </a:graphic>
      </p:graphicFrame>
    </p:spTree>
    <p:extLst>
      <p:ext uri="{BB962C8B-B14F-4D97-AF65-F5344CB8AC3E}">
        <p14:creationId xmlns:p14="http://schemas.microsoft.com/office/powerpoint/2010/main" val="4097646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Purpose</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2</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6" name="Diagram 5"/>
          <p:cNvGraphicFramePr/>
          <p:nvPr>
            <p:extLst>
              <p:ext uri="{D42A27DB-BD31-4B8C-83A1-F6EECF244321}">
                <p14:modId xmlns:p14="http://schemas.microsoft.com/office/powerpoint/2010/main" val="2096473549"/>
              </p:ext>
            </p:extLst>
          </p:nvPr>
        </p:nvGraphicFramePr>
        <p:xfrm>
          <a:off x="914400" y="2428392"/>
          <a:ext cx="10229850" cy="32998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914400" y="1843617"/>
            <a:ext cx="6497053" cy="584775"/>
          </a:xfrm>
          <a:prstGeom prst="rect">
            <a:avLst/>
          </a:prstGeom>
          <a:noFill/>
        </p:spPr>
        <p:txBody>
          <a:bodyPr wrap="square" rtlCol="0">
            <a:spAutoFit/>
          </a:bodyPr>
          <a:lstStyle/>
          <a:p>
            <a:r>
              <a:rPr lang="en-US" sz="3200" dirty="0" smtClean="0"/>
              <a:t>In this webinar we discuss:</a:t>
            </a:r>
            <a:endParaRPr lang="en-AU" sz="3200" dirty="0"/>
          </a:p>
        </p:txBody>
      </p:sp>
    </p:spTree>
    <p:extLst>
      <p:ext uri="{BB962C8B-B14F-4D97-AF65-F5344CB8AC3E}">
        <p14:creationId xmlns:p14="http://schemas.microsoft.com/office/powerpoint/2010/main" val="3290212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464224" y="506005"/>
            <a:ext cx="5456752" cy="5898273"/>
          </a:xfrm>
          <a:prstGeom prst="rect">
            <a:avLst/>
          </a:prstGeom>
        </p:spPr>
      </p:pic>
      <p:sp>
        <p:nvSpPr>
          <p:cNvPr id="3" name="Title 2"/>
          <p:cNvSpPr>
            <a:spLocks noGrp="1"/>
          </p:cNvSpPr>
          <p:nvPr>
            <p:ph type="title"/>
          </p:nvPr>
        </p:nvSpPr>
        <p:spPr>
          <a:xfrm>
            <a:off x="278524" y="455230"/>
            <a:ext cx="10972800" cy="605582"/>
          </a:xfrm>
        </p:spPr>
        <p:txBody>
          <a:bodyPr/>
          <a:lstStyle/>
          <a:p>
            <a:r>
              <a:rPr lang="en-US" dirty="0" smtClean="0"/>
              <a:t>Data Exchange Quick Start Guide</a:t>
            </a:r>
            <a:endParaRPr lang="en-AU" dirty="0"/>
          </a:p>
        </p:txBody>
      </p:sp>
      <p:sp>
        <p:nvSpPr>
          <p:cNvPr id="7" name="TextBox 6"/>
          <p:cNvSpPr txBox="1"/>
          <p:nvPr/>
        </p:nvSpPr>
        <p:spPr>
          <a:xfrm>
            <a:off x="579367" y="1686649"/>
            <a:ext cx="5569186" cy="4401205"/>
          </a:xfrm>
          <a:prstGeom prst="rect">
            <a:avLst/>
          </a:prstGeom>
          <a:noFill/>
        </p:spPr>
        <p:txBody>
          <a:bodyPr wrap="square" rtlCol="0">
            <a:spAutoFit/>
          </a:bodyPr>
          <a:lstStyle/>
          <a:p>
            <a:r>
              <a:rPr lang="en-US" sz="2800" dirty="0" smtClean="0"/>
              <a:t>Key resource: </a:t>
            </a:r>
            <a:r>
              <a:rPr lang="en-AU" sz="2800" u="sng" dirty="0" err="1" smtClean="0">
                <a:hlinkClick r:id="rId4"/>
              </a:rPr>
              <a:t>Quickstart</a:t>
            </a:r>
            <a:r>
              <a:rPr lang="en-AU" sz="2800" u="sng" dirty="0" smtClean="0">
                <a:hlinkClick r:id="rId4"/>
              </a:rPr>
              <a:t> </a:t>
            </a:r>
            <a:r>
              <a:rPr lang="en-AU" sz="2800" u="sng" dirty="0">
                <a:hlinkClick r:id="rId4"/>
              </a:rPr>
              <a:t>guide to the Data </a:t>
            </a:r>
            <a:r>
              <a:rPr lang="en-AU" sz="2800" u="sng" dirty="0" smtClean="0">
                <a:hlinkClick r:id="rId4"/>
              </a:rPr>
              <a:t>Exchange</a:t>
            </a:r>
            <a:endParaRPr lang="en-AU" sz="2800" u="sng" dirty="0" smtClean="0"/>
          </a:p>
          <a:p>
            <a:endParaRPr lang="en-US" sz="2800" u="sng" dirty="0"/>
          </a:p>
          <a:p>
            <a:pPr marL="457200" indent="-457200">
              <a:buFont typeface="Arial" panose="020B0604020202020204" pitchFamily="34" charset="0"/>
              <a:buChar char="•"/>
            </a:pPr>
            <a:r>
              <a:rPr lang="en-US" sz="2800" dirty="0" smtClean="0"/>
              <a:t>This document outlines the 11 key steps you need to follow to access and start using the Data Exchange.</a:t>
            </a:r>
          </a:p>
          <a:p>
            <a:pPr marL="457200" indent="-457200">
              <a:buFont typeface="Arial" panose="020B0604020202020204" pitchFamily="34" charset="0"/>
              <a:buChar char="•"/>
            </a:pPr>
            <a:r>
              <a:rPr lang="en-US" sz="2800" dirty="0" smtClean="0"/>
              <a:t>It includes links to key resources for each step.</a:t>
            </a:r>
            <a:endParaRPr lang="en-AU" sz="2800" dirty="0"/>
          </a:p>
          <a:p>
            <a:endParaRPr lang="en-AU" sz="2800" dirty="0"/>
          </a:p>
        </p:txBody>
      </p:sp>
      <p:pic>
        <p:nvPicPr>
          <p:cNvPr id="11" name="Picture 10"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987240"/>
            <a:ext cx="457258" cy="432109"/>
          </a:xfrm>
          <a:prstGeom prst="rect">
            <a:avLst/>
          </a:prstGeom>
        </p:spPr>
      </p:pic>
      <p:pic>
        <p:nvPicPr>
          <p:cNvPr id="12" name="Picture 11"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1448435"/>
            <a:ext cx="457258" cy="432109"/>
          </a:xfrm>
          <a:prstGeom prst="rect">
            <a:avLst/>
          </a:prstGeom>
        </p:spPr>
      </p:pic>
      <p:pic>
        <p:nvPicPr>
          <p:cNvPr id="13" name="Picture 12"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1887704"/>
            <a:ext cx="457258" cy="432109"/>
          </a:xfrm>
          <a:prstGeom prst="rect">
            <a:avLst/>
          </a:prstGeom>
        </p:spPr>
      </p:pic>
      <p:pic>
        <p:nvPicPr>
          <p:cNvPr id="14" name="Picture 13"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5463" y="2177329"/>
            <a:ext cx="457258" cy="432109"/>
          </a:xfrm>
          <a:prstGeom prst="rect">
            <a:avLst/>
          </a:prstGeom>
        </p:spPr>
      </p:pic>
      <p:pic>
        <p:nvPicPr>
          <p:cNvPr id="9" name="Picture 8"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38413" y="2640256"/>
            <a:ext cx="457258" cy="432109"/>
          </a:xfrm>
          <a:prstGeom prst="rect">
            <a:avLst/>
          </a:prstGeom>
        </p:spPr>
      </p:pic>
      <p:pic>
        <p:nvPicPr>
          <p:cNvPr id="10" name="Picture 9"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46535" y="3218652"/>
            <a:ext cx="457258" cy="432109"/>
          </a:xfrm>
          <a:prstGeom prst="rect">
            <a:avLst/>
          </a:prstGeom>
        </p:spPr>
      </p:pic>
      <p:pic>
        <p:nvPicPr>
          <p:cNvPr id="15" name="Picture 14" descr="terminology - When describing a CS paper, can it be ..."/>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543375" y="3760448"/>
            <a:ext cx="457258" cy="432109"/>
          </a:xfrm>
          <a:prstGeom prst="rect">
            <a:avLst/>
          </a:prstGeom>
        </p:spPr>
      </p:pic>
    </p:spTree>
    <p:extLst>
      <p:ext uri="{BB962C8B-B14F-4D97-AF65-F5344CB8AC3E}">
        <p14:creationId xmlns:p14="http://schemas.microsoft.com/office/powerpoint/2010/main" val="2283798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3476" y="173868"/>
            <a:ext cx="3221421" cy="605582"/>
          </a:xfrm>
        </p:spPr>
        <p:txBody>
          <a:bodyPr/>
          <a:lstStyle/>
          <a:p>
            <a:r>
              <a:rPr lang="en-US" dirty="0" smtClean="0"/>
              <a:t>Quick start guide: step 8 and 9</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4</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sp>
        <p:nvSpPr>
          <p:cNvPr id="7" name="TextBox 6"/>
          <p:cNvSpPr txBox="1"/>
          <p:nvPr/>
        </p:nvSpPr>
        <p:spPr>
          <a:xfrm>
            <a:off x="306875" y="1694821"/>
            <a:ext cx="3602974" cy="923330"/>
          </a:xfrm>
          <a:prstGeom prst="rect">
            <a:avLst/>
          </a:prstGeom>
          <a:noFill/>
        </p:spPr>
        <p:txBody>
          <a:bodyPr wrap="square" rtlCol="0">
            <a:spAutoFit/>
          </a:bodyPr>
          <a:lstStyle/>
          <a:p>
            <a:r>
              <a:rPr lang="en-AU" u="sng" dirty="0" err="1">
                <a:hlinkClick r:id="rId3"/>
              </a:rPr>
              <a:t>Quickstart</a:t>
            </a:r>
            <a:r>
              <a:rPr lang="en-AU" u="sng" dirty="0">
                <a:hlinkClick r:id="rId3"/>
              </a:rPr>
              <a:t> guide to the Data Exchange</a:t>
            </a:r>
            <a:endParaRPr lang="en-AU" u="sng" dirty="0"/>
          </a:p>
          <a:p>
            <a:endParaRPr lang="en-AU" dirty="0"/>
          </a:p>
        </p:txBody>
      </p:sp>
      <p:pic>
        <p:nvPicPr>
          <p:cNvPr id="2" name="Picture 1"/>
          <p:cNvPicPr>
            <a:picLocks noChangeAspect="1"/>
          </p:cNvPicPr>
          <p:nvPr/>
        </p:nvPicPr>
        <p:blipFill>
          <a:blip r:embed="rId4"/>
          <a:stretch>
            <a:fillRect/>
          </a:stretch>
        </p:blipFill>
        <p:spPr>
          <a:xfrm>
            <a:off x="4947232" y="317863"/>
            <a:ext cx="6367154" cy="6298837"/>
          </a:xfrm>
          <a:prstGeom prst="rect">
            <a:avLst/>
          </a:prstGeom>
        </p:spPr>
      </p:pic>
    </p:spTree>
    <p:extLst>
      <p:ext uri="{BB962C8B-B14F-4D97-AF65-F5344CB8AC3E}">
        <p14:creationId xmlns:p14="http://schemas.microsoft.com/office/powerpoint/2010/main" val="3356620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2956" y="6011025"/>
            <a:ext cx="2156346" cy="805218"/>
          </a:xfrm>
          <a:prstGeom prst="rect">
            <a:avLst/>
          </a:prstGeom>
          <a:solidFill>
            <a:schemeClr val="bg1"/>
          </a:solidFill>
        </p:spPr>
        <p:txBody>
          <a:bodyPr wrap="square" rtlCol="0">
            <a:spAutoFit/>
          </a:bodyPr>
          <a:lstStyle/>
          <a:p>
            <a:endParaRPr lang="en-AU" dirty="0"/>
          </a:p>
        </p:txBody>
      </p:sp>
      <p:graphicFrame>
        <p:nvGraphicFramePr>
          <p:cNvPr id="6" name="Content Placeholder 5"/>
          <p:cNvGraphicFramePr>
            <a:graphicFrameLocks noGrp="1"/>
          </p:cNvGraphicFramePr>
          <p:nvPr>
            <p:ph idx="1"/>
            <p:extLst/>
          </p:nvPr>
        </p:nvGraphicFramePr>
        <p:xfrm>
          <a:off x="609601" y="1600200"/>
          <a:ext cx="423998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smtClean="0"/>
              <a:t>Cases, sessions and clients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5</a:t>
            </a:fld>
            <a:endParaRPr lang="en-US" altLang="en-US"/>
          </a:p>
        </p:txBody>
      </p:sp>
      <p:sp>
        <p:nvSpPr>
          <p:cNvPr id="5" name="Date Placeholder 4"/>
          <p:cNvSpPr>
            <a:spLocks noGrp="1"/>
          </p:cNvSpPr>
          <p:nvPr>
            <p:ph type="dt" sz="half" idx="11"/>
          </p:nvPr>
        </p:nvSpPr>
        <p:spPr/>
        <p:txBody>
          <a:bodyPr/>
          <a:lstStyle/>
          <a:p>
            <a:fld id="{51FBA306-BA24-48B5-828D-559E61AE2E79}" type="datetime2">
              <a:rPr lang="en-US" altLang="en-US" smtClean="0"/>
              <a:pPr/>
              <a:t>Friday, March 12, 2021</a:t>
            </a:fld>
            <a:endParaRPr lang="en-US" altLang="en-US"/>
          </a:p>
        </p:txBody>
      </p:sp>
      <p:graphicFrame>
        <p:nvGraphicFramePr>
          <p:cNvPr id="7" name="Diagram 6"/>
          <p:cNvGraphicFramePr/>
          <p:nvPr>
            <p:extLst/>
          </p:nvPr>
        </p:nvGraphicFramePr>
        <p:xfrm>
          <a:off x="5355772" y="1702806"/>
          <a:ext cx="6580388" cy="40735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Rounded Rectangle 8"/>
          <p:cNvSpPr/>
          <p:nvPr/>
        </p:nvSpPr>
        <p:spPr>
          <a:xfrm>
            <a:off x="9648498" y="2864726"/>
            <a:ext cx="1648152" cy="70287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solidFill>
                  <a:srgbClr val="F79646"/>
                </a:solidFill>
              </a:rPr>
              <a:t>Individual Clients</a:t>
            </a:r>
            <a:endParaRPr lang="en-AU" b="1" dirty="0">
              <a:solidFill>
                <a:srgbClr val="F79646"/>
              </a:solidFill>
            </a:endParaRPr>
          </a:p>
        </p:txBody>
      </p:sp>
      <p:cxnSp>
        <p:nvCxnSpPr>
          <p:cNvPr id="11" name="Straight Connector 10"/>
          <p:cNvCxnSpPr>
            <a:stCxn id="9" idx="1"/>
          </p:cNvCxnSpPr>
          <p:nvPr/>
        </p:nvCxnSpPr>
        <p:spPr>
          <a:xfrm flipH="1">
            <a:off x="9191298" y="3216166"/>
            <a:ext cx="457200" cy="0"/>
          </a:xfrm>
          <a:prstGeom prst="line">
            <a:avLst/>
          </a:prstGeom>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074830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playgroups (or similar group activities)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6</a:t>
            </a:fld>
            <a:endParaRPr lang="en-US" altLang="en-US"/>
          </a:p>
        </p:txBody>
      </p:sp>
      <p:grpSp>
        <p:nvGrpSpPr>
          <p:cNvPr id="8" name="Group 7"/>
          <p:cNvGrpSpPr/>
          <p:nvPr/>
        </p:nvGrpSpPr>
        <p:grpSpPr>
          <a:xfrm>
            <a:off x="7570577" y="1513071"/>
            <a:ext cx="3002548" cy="744532"/>
            <a:chOff x="0" y="546227"/>
            <a:chExt cx="3711074" cy="2017896"/>
          </a:xfrm>
        </p:grpSpPr>
        <p:sp>
          <p:nvSpPr>
            <p:cNvPr id="9" name="Rounded Rectangle 8"/>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11" name="Group 10"/>
          <p:cNvGrpSpPr/>
          <p:nvPr/>
        </p:nvGrpSpPr>
        <p:grpSpPr>
          <a:xfrm>
            <a:off x="8660817" y="1577682"/>
            <a:ext cx="1663978" cy="594532"/>
            <a:chOff x="1113902" y="714386"/>
            <a:chExt cx="2522370" cy="1681580"/>
          </a:xfrm>
          <a:solidFill>
            <a:schemeClr val="accent6">
              <a:lumMod val="75000"/>
            </a:schemeClr>
          </a:solidFill>
        </p:grpSpPr>
        <p:sp>
          <p:nvSpPr>
            <p:cNvPr id="12" name="Rounded Rectangle 11"/>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Btown</a:t>
              </a:r>
              <a:r>
                <a:rPr lang="en-US" sz="1600" kern="1200" dirty="0" smtClean="0"/>
                <a:t> Playgroup</a:t>
              </a:r>
              <a:endParaRPr lang="en-US" sz="1600" kern="1200" dirty="0"/>
            </a:p>
          </p:txBody>
        </p:sp>
      </p:grpSp>
      <p:grpSp>
        <p:nvGrpSpPr>
          <p:cNvPr id="14" name="Group 13"/>
          <p:cNvGrpSpPr/>
          <p:nvPr/>
        </p:nvGrpSpPr>
        <p:grpSpPr>
          <a:xfrm>
            <a:off x="1627996" y="2599200"/>
            <a:ext cx="3398400" cy="1332000"/>
            <a:chOff x="1113902" y="714386"/>
            <a:chExt cx="2522370" cy="1681580"/>
          </a:xfrm>
          <a:solidFill>
            <a:schemeClr val="accent4">
              <a:lumMod val="60000"/>
              <a:lumOff val="40000"/>
            </a:schemeClr>
          </a:solidFill>
        </p:grpSpPr>
        <p:sp>
          <p:nvSpPr>
            <p:cNvPr id="15" name="Rounded Rectangle 14"/>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Case ID: </a:t>
              </a:r>
              <a:r>
                <a:rPr lang="en-US" sz="1600" dirty="0" err="1">
                  <a:solidFill>
                    <a:schemeClr val="tx1"/>
                  </a:solidFill>
                </a:rPr>
                <a:t>Atown</a:t>
              </a:r>
              <a:r>
                <a:rPr lang="en-US" sz="1600" dirty="0">
                  <a:solidFill>
                    <a:schemeClr val="tx1"/>
                  </a:solidFill>
                </a:rPr>
                <a:t> Outreach Playgroups</a:t>
              </a:r>
            </a:p>
            <a:p>
              <a:pPr lvl="0" algn="ctr"/>
              <a:r>
                <a:rPr lang="en-US" sz="1600" dirty="0">
                  <a:solidFill>
                    <a:schemeClr val="tx1"/>
                  </a:solidFill>
                </a:rPr>
                <a:t>Outlet: </a:t>
              </a:r>
              <a:r>
                <a:rPr lang="en-US" sz="1600" dirty="0" err="1" smtClean="0">
                  <a:solidFill>
                    <a:schemeClr val="tx1"/>
                  </a:solidFill>
                </a:rPr>
                <a:t>Atown</a:t>
              </a:r>
              <a:r>
                <a:rPr lang="en-US" sz="1600" dirty="0" smtClean="0">
                  <a:solidFill>
                    <a:schemeClr val="tx1"/>
                  </a:solidFill>
                </a:rPr>
                <a:t> Playgroup</a:t>
              </a:r>
              <a:endParaRPr lang="en-US" sz="1600" dirty="0">
                <a:solidFill>
                  <a:schemeClr val="tx1"/>
                </a:solidFill>
              </a:endParaRPr>
            </a:p>
            <a:p>
              <a:pPr lvl="0" algn="ctr"/>
              <a:r>
                <a:rPr lang="en-US" sz="1600" dirty="0">
                  <a:solidFill>
                    <a:schemeClr val="tx1"/>
                  </a:solidFill>
                </a:rPr>
                <a:t>Program Activity: Targeted Support</a:t>
              </a:r>
            </a:p>
          </p:txBody>
        </p:sp>
      </p:grpSp>
      <p:grpSp>
        <p:nvGrpSpPr>
          <p:cNvPr id="17" name="Group 16"/>
          <p:cNvGrpSpPr/>
          <p:nvPr/>
        </p:nvGrpSpPr>
        <p:grpSpPr>
          <a:xfrm>
            <a:off x="3395120" y="4511264"/>
            <a:ext cx="2523600" cy="1681580"/>
            <a:chOff x="1113902" y="3068598"/>
            <a:chExt cx="2522370" cy="1681580"/>
          </a:xfrm>
          <a:solidFill>
            <a:schemeClr val="accent4">
              <a:lumMod val="40000"/>
              <a:lumOff val="60000"/>
            </a:schemeClr>
          </a:solidFill>
        </p:grpSpPr>
        <p:sp>
          <p:nvSpPr>
            <p:cNvPr id="18" name="Rounded Rectangle 1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Mum and Bubs Playgroup November - </a:t>
              </a:r>
              <a:r>
                <a:rPr lang="en-US" sz="1600" dirty="0" smtClean="0">
                  <a:solidFill>
                    <a:schemeClr val="tx1"/>
                  </a:solidFill>
                </a:rPr>
                <a:t>2</a:t>
              </a:r>
              <a:endParaRPr lang="en-US" sz="1600" dirty="0">
                <a:solidFill>
                  <a:schemeClr val="tx1"/>
                </a:solidFill>
              </a:endParaRPr>
            </a:p>
            <a:p>
              <a:pPr lvl="0" algn="ctr"/>
              <a:r>
                <a:rPr lang="en-US" sz="1600" dirty="0">
                  <a:solidFill>
                    <a:schemeClr val="tx1"/>
                  </a:solidFill>
                </a:rPr>
                <a:t>Session date: 2</a:t>
              </a:r>
              <a:r>
                <a:rPr lang="en-US" sz="1600" dirty="0" smtClean="0">
                  <a:solidFill>
                    <a:schemeClr val="tx1"/>
                  </a:solidFill>
                </a:rPr>
                <a:t>5/11/19</a:t>
              </a:r>
              <a:endParaRPr lang="en-US" sz="1600" dirty="0">
                <a:solidFill>
                  <a:schemeClr val="tx1"/>
                </a:solidFill>
              </a:endParaRPr>
            </a:p>
            <a:p>
              <a:pPr lvl="0" algn="ctr"/>
              <a:r>
                <a:rPr lang="en-US" sz="1600" dirty="0">
                  <a:solidFill>
                    <a:schemeClr val="tx1"/>
                  </a:solidFill>
                </a:rPr>
                <a:t>Service type: Supported playgroup</a:t>
              </a:r>
            </a:p>
          </p:txBody>
        </p:sp>
      </p:grpSp>
      <p:grpSp>
        <p:nvGrpSpPr>
          <p:cNvPr id="22" name="Group 21"/>
          <p:cNvGrpSpPr/>
          <p:nvPr/>
        </p:nvGrpSpPr>
        <p:grpSpPr>
          <a:xfrm>
            <a:off x="7376797" y="2600391"/>
            <a:ext cx="3399709" cy="1330514"/>
            <a:chOff x="2953645" y="2227299"/>
            <a:chExt cx="1772386" cy="1181590"/>
          </a:xfrm>
          <a:solidFill>
            <a:schemeClr val="accent6">
              <a:lumMod val="60000"/>
              <a:lumOff val="40000"/>
            </a:schemeClr>
          </a:solidFill>
        </p:grpSpPr>
        <p:sp>
          <p:nvSpPr>
            <p:cNvPr id="23" name="Rounded Rectangle 22"/>
            <p:cNvSpPr/>
            <p:nvPr/>
          </p:nvSpPr>
          <p:spPr>
            <a:xfrm>
              <a:off x="2953645" y="2227299"/>
              <a:ext cx="1772386" cy="118159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ounded Rectangle 4"/>
            <p:cNvSpPr txBox="1"/>
            <p:nvPr/>
          </p:nvSpPr>
          <p:spPr>
            <a:xfrm>
              <a:off x="2988253" y="2261907"/>
              <a:ext cx="1703170" cy="11123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a:r>
                <a:rPr lang="en-US" sz="1600" dirty="0">
                  <a:solidFill>
                    <a:schemeClr val="tx1"/>
                  </a:solidFill>
                </a:rPr>
                <a:t>Case ID: </a:t>
              </a:r>
              <a:r>
                <a:rPr lang="en-US" sz="1600" dirty="0" err="1">
                  <a:solidFill>
                    <a:schemeClr val="tx1"/>
                  </a:solidFill>
                </a:rPr>
                <a:t>Btown</a:t>
              </a:r>
              <a:r>
                <a:rPr lang="en-US" sz="1600" dirty="0">
                  <a:solidFill>
                    <a:schemeClr val="tx1"/>
                  </a:solidFill>
                </a:rPr>
                <a:t> Outreach Playgroups</a:t>
              </a:r>
            </a:p>
            <a:p>
              <a:pPr lvl="0" algn="ctr"/>
              <a:r>
                <a:rPr lang="en-US" sz="1600" dirty="0">
                  <a:solidFill>
                    <a:schemeClr val="tx1"/>
                  </a:solidFill>
                </a:rPr>
                <a:t>Outlet: </a:t>
              </a:r>
              <a:r>
                <a:rPr lang="en-US" sz="1600" dirty="0" err="1" smtClean="0">
                  <a:solidFill>
                    <a:schemeClr val="tx1"/>
                  </a:solidFill>
                </a:rPr>
                <a:t>Btown</a:t>
              </a:r>
              <a:r>
                <a:rPr lang="en-US" sz="1600" dirty="0" smtClean="0">
                  <a:solidFill>
                    <a:schemeClr val="tx1"/>
                  </a:solidFill>
                </a:rPr>
                <a:t> Playgroup</a:t>
              </a:r>
              <a:endParaRPr lang="en-US" sz="1600" dirty="0">
                <a:solidFill>
                  <a:schemeClr val="tx1"/>
                </a:solidFill>
              </a:endParaRPr>
            </a:p>
            <a:p>
              <a:pPr lvl="0" algn="ctr"/>
              <a:r>
                <a:rPr lang="en-US" sz="1600" dirty="0">
                  <a:solidFill>
                    <a:schemeClr val="tx1"/>
                  </a:solidFill>
                </a:rPr>
                <a:t>Program Activity: Targeted Support</a:t>
              </a:r>
            </a:p>
          </p:txBody>
        </p:sp>
      </p:grpSp>
      <p:grpSp>
        <p:nvGrpSpPr>
          <p:cNvPr id="26" name="Group 25"/>
          <p:cNvGrpSpPr/>
          <p:nvPr/>
        </p:nvGrpSpPr>
        <p:grpSpPr>
          <a:xfrm>
            <a:off x="6364831" y="4510800"/>
            <a:ext cx="2523600" cy="1681200"/>
            <a:chOff x="1801594" y="3881526"/>
            <a:chExt cx="1772386" cy="1181590"/>
          </a:xfrm>
          <a:solidFill>
            <a:schemeClr val="accent6">
              <a:lumMod val="40000"/>
              <a:lumOff val="60000"/>
            </a:schemeClr>
          </a:solidFill>
        </p:grpSpPr>
        <p:sp>
          <p:nvSpPr>
            <p:cNvPr id="27" name="Rounded Rectangle 26"/>
            <p:cNvSpPr/>
            <p:nvPr/>
          </p:nvSpPr>
          <p:spPr>
            <a:xfrm>
              <a:off x="1801594" y="3881526"/>
              <a:ext cx="1772386" cy="118159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Rounded Rectangle 4"/>
            <p:cNvSpPr txBox="1"/>
            <p:nvPr/>
          </p:nvSpPr>
          <p:spPr>
            <a:xfrm>
              <a:off x="1836202" y="3916134"/>
              <a:ext cx="1703170" cy="11123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a:r>
                <a:rPr lang="en-US" sz="1600" dirty="0">
                  <a:solidFill>
                    <a:schemeClr val="tx1"/>
                  </a:solidFill>
                </a:rPr>
                <a:t>Session ID: Mum and Bubs Playgroup November - 1</a:t>
              </a:r>
            </a:p>
            <a:p>
              <a:pPr lvl="0" algn="ctr"/>
              <a:r>
                <a:rPr lang="en-US" sz="1600" dirty="0">
                  <a:solidFill>
                    <a:schemeClr val="tx1"/>
                  </a:solidFill>
                </a:rPr>
                <a:t>Session date: 19/11/19</a:t>
              </a:r>
            </a:p>
            <a:p>
              <a:pPr lvl="0" algn="ctr"/>
              <a:r>
                <a:rPr lang="en-US" sz="1600" dirty="0">
                  <a:solidFill>
                    <a:schemeClr val="tx1"/>
                  </a:solidFill>
                </a:rPr>
                <a:t>Service type: Supported playgroup</a:t>
              </a:r>
            </a:p>
          </p:txBody>
        </p:sp>
      </p:grpSp>
      <p:grpSp>
        <p:nvGrpSpPr>
          <p:cNvPr id="29" name="Group 28"/>
          <p:cNvGrpSpPr/>
          <p:nvPr/>
        </p:nvGrpSpPr>
        <p:grpSpPr>
          <a:xfrm>
            <a:off x="9311325" y="4511264"/>
            <a:ext cx="2523600" cy="1681200"/>
            <a:chOff x="4105696" y="3881526"/>
            <a:chExt cx="1772386" cy="1181590"/>
          </a:xfrm>
          <a:solidFill>
            <a:schemeClr val="accent6">
              <a:lumMod val="40000"/>
              <a:lumOff val="60000"/>
            </a:schemeClr>
          </a:solidFill>
        </p:grpSpPr>
        <p:sp>
          <p:nvSpPr>
            <p:cNvPr id="30" name="Rounded Rectangle 29"/>
            <p:cNvSpPr/>
            <p:nvPr/>
          </p:nvSpPr>
          <p:spPr>
            <a:xfrm>
              <a:off x="4105696" y="3881526"/>
              <a:ext cx="1772386" cy="118159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4"/>
            <p:cNvSpPr txBox="1"/>
            <p:nvPr/>
          </p:nvSpPr>
          <p:spPr>
            <a:xfrm>
              <a:off x="4140304" y="3916134"/>
              <a:ext cx="1703170" cy="11123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a:r>
                <a:rPr lang="en-US" sz="1600" dirty="0">
                  <a:solidFill>
                    <a:schemeClr val="tx1"/>
                  </a:solidFill>
                </a:rPr>
                <a:t>Session ID: Mum and Bubs Playgroup November - 2</a:t>
              </a:r>
            </a:p>
            <a:p>
              <a:pPr lvl="0" algn="ctr"/>
              <a:r>
                <a:rPr lang="en-US" sz="1600" dirty="0">
                  <a:solidFill>
                    <a:schemeClr val="tx1"/>
                  </a:solidFill>
                </a:rPr>
                <a:t>Session date: 26/11/19</a:t>
              </a:r>
            </a:p>
            <a:p>
              <a:pPr lvl="0" algn="ctr"/>
              <a:r>
                <a:rPr lang="en-US" sz="1600" dirty="0">
                  <a:solidFill>
                    <a:schemeClr val="tx1"/>
                  </a:solidFill>
                </a:rPr>
                <a:t>Service type: Supported playgroup</a:t>
              </a:r>
            </a:p>
          </p:txBody>
        </p:sp>
      </p:grpSp>
      <p:cxnSp>
        <p:nvCxnSpPr>
          <p:cNvPr id="32" name="Elbow Connector 31"/>
          <p:cNvCxnSpPr>
            <a:stCxn id="23" idx="2"/>
            <a:endCxn id="30" idx="0"/>
          </p:cNvCxnSpPr>
          <p:nvPr/>
        </p:nvCxnSpPr>
        <p:spPr>
          <a:xfrm rot="16200000" flipH="1">
            <a:off x="9534709" y="3472847"/>
            <a:ext cx="580359" cy="1496473"/>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24" idx="2"/>
            <a:endCxn id="28" idx="0"/>
          </p:cNvCxnSpPr>
          <p:nvPr/>
        </p:nvCxnSpPr>
        <p:spPr>
          <a:xfrm rot="5400000">
            <a:off x="8017588" y="3500978"/>
            <a:ext cx="668106" cy="145002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609600" y="4510800"/>
            <a:ext cx="2523600" cy="1681580"/>
            <a:chOff x="1113902" y="3068598"/>
            <a:chExt cx="2522370" cy="1681580"/>
          </a:xfrm>
          <a:solidFill>
            <a:schemeClr val="accent4">
              <a:lumMod val="40000"/>
              <a:lumOff val="6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Mum and Bubs Playgroup November - </a:t>
              </a:r>
              <a:r>
                <a:rPr lang="en-US" sz="1600" dirty="0" smtClean="0">
                  <a:solidFill>
                    <a:schemeClr val="tx1"/>
                  </a:solidFill>
                </a:rPr>
                <a:t>1</a:t>
              </a:r>
              <a:endParaRPr lang="en-US" sz="1600" dirty="0">
                <a:solidFill>
                  <a:schemeClr val="tx1"/>
                </a:solidFill>
              </a:endParaRPr>
            </a:p>
            <a:p>
              <a:pPr lvl="0" algn="ctr"/>
              <a:r>
                <a:rPr lang="en-US" sz="1600" dirty="0">
                  <a:solidFill>
                    <a:schemeClr val="tx1"/>
                  </a:solidFill>
                </a:rPr>
                <a:t>Session date: </a:t>
              </a:r>
              <a:r>
                <a:rPr lang="en-US" sz="1600" dirty="0" smtClean="0">
                  <a:solidFill>
                    <a:schemeClr val="tx1"/>
                  </a:solidFill>
                </a:rPr>
                <a:t>18/11/19</a:t>
              </a:r>
              <a:endParaRPr lang="en-US" sz="1600" dirty="0">
                <a:solidFill>
                  <a:schemeClr val="tx1"/>
                </a:solidFill>
              </a:endParaRPr>
            </a:p>
            <a:p>
              <a:pPr lvl="0" algn="ctr"/>
              <a:r>
                <a:rPr lang="en-US" sz="1600" dirty="0">
                  <a:solidFill>
                    <a:schemeClr val="tx1"/>
                  </a:solidFill>
                </a:rPr>
                <a:t>Service type: Supported playgroup</a:t>
              </a:r>
            </a:p>
          </p:txBody>
        </p:sp>
      </p:grpSp>
      <p:grpSp>
        <p:nvGrpSpPr>
          <p:cNvPr id="37" name="Group 36"/>
          <p:cNvGrpSpPr/>
          <p:nvPr/>
        </p:nvGrpSpPr>
        <p:grpSpPr>
          <a:xfrm>
            <a:off x="1820405" y="1512000"/>
            <a:ext cx="3002548" cy="744532"/>
            <a:chOff x="0" y="546227"/>
            <a:chExt cx="3711074" cy="2017896"/>
          </a:xfrm>
        </p:grpSpPr>
        <p:sp>
          <p:nvSpPr>
            <p:cNvPr id="38" name="Rounded Rectangle 37"/>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9"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40" name="Group 39"/>
          <p:cNvGrpSpPr/>
          <p:nvPr/>
        </p:nvGrpSpPr>
        <p:grpSpPr>
          <a:xfrm>
            <a:off x="2916008" y="1595095"/>
            <a:ext cx="1663978" cy="594532"/>
            <a:chOff x="1113902" y="714386"/>
            <a:chExt cx="2522370" cy="1681580"/>
          </a:xfrm>
          <a:solidFill>
            <a:schemeClr val="accent4">
              <a:lumMod val="75000"/>
            </a:schemeClr>
          </a:solidFill>
        </p:grpSpPr>
        <p:sp>
          <p:nvSpPr>
            <p:cNvPr id="41" name="Rounded Rectangle 40"/>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Atown</a:t>
              </a:r>
              <a:r>
                <a:rPr lang="en-US" sz="1600" kern="1200" dirty="0" smtClean="0"/>
                <a:t> Playgroup</a:t>
              </a:r>
              <a:endParaRPr lang="en-US" sz="1600" kern="1200" dirty="0"/>
            </a:p>
          </p:txBody>
        </p:sp>
      </p:grpSp>
      <p:cxnSp>
        <p:nvCxnSpPr>
          <p:cNvPr id="48" name="Elbow Connector 47"/>
          <p:cNvCxnSpPr/>
          <p:nvPr/>
        </p:nvCxnSpPr>
        <p:spPr>
          <a:xfrm rot="5400000">
            <a:off x="2236308" y="3495344"/>
            <a:ext cx="668106" cy="145002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49" name="Elbow Connector 48"/>
          <p:cNvCxnSpPr/>
          <p:nvPr/>
        </p:nvCxnSpPr>
        <p:spPr>
          <a:xfrm rot="16200000" flipH="1">
            <a:off x="3768229" y="3468659"/>
            <a:ext cx="580359" cy="1496473"/>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38" idx="2"/>
            <a:endCxn id="15" idx="0"/>
          </p:cNvCxnSpPr>
          <p:nvPr/>
        </p:nvCxnSpPr>
        <p:spPr>
          <a:xfrm>
            <a:off x="3321679" y="2256532"/>
            <a:ext cx="5517" cy="342668"/>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9" idx="2"/>
            <a:endCxn id="23" idx="0"/>
          </p:cNvCxnSpPr>
          <p:nvPr/>
        </p:nvCxnSpPr>
        <p:spPr>
          <a:xfrm>
            <a:off x="9071851" y="2257603"/>
            <a:ext cx="4801" cy="34278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7276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Straight Connector 44"/>
          <p:cNvCxnSpPr>
            <a:stCxn id="9" idx="2"/>
            <a:endCxn id="16" idx="0"/>
          </p:cNvCxnSpPr>
          <p:nvPr/>
        </p:nvCxnSpPr>
        <p:spPr>
          <a:xfrm>
            <a:off x="5864231" y="2213613"/>
            <a:ext cx="0" cy="424600"/>
          </a:xfrm>
          <a:prstGeom prst="line">
            <a:avLst/>
          </a:prstGeom>
        </p:spPr>
        <p:style>
          <a:lnRef idx="2">
            <a:schemeClr val="accent1"/>
          </a:lnRef>
          <a:fillRef idx="0">
            <a:schemeClr val="accent1"/>
          </a:fillRef>
          <a:effectRef idx="1">
            <a:schemeClr val="accent1"/>
          </a:effectRef>
          <a:fontRef idx="minor">
            <a:schemeClr val="tx1"/>
          </a:fontRef>
        </p:style>
      </p:cxnSp>
      <p:sp>
        <p:nvSpPr>
          <p:cNvPr id="3" name="Title 2"/>
          <p:cNvSpPr>
            <a:spLocks noGrp="1"/>
          </p:cNvSpPr>
          <p:nvPr>
            <p:ph type="title"/>
          </p:nvPr>
        </p:nvSpPr>
        <p:spPr/>
        <p:txBody>
          <a:bodyPr/>
          <a:lstStyle/>
          <a:p>
            <a:r>
              <a:rPr lang="en-US" dirty="0" smtClean="0"/>
              <a:t>Recording playgroups (or similar group activities)</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7</a:t>
            </a:fld>
            <a:endParaRPr lang="en-US" altLang="en-US"/>
          </a:p>
        </p:txBody>
      </p:sp>
      <p:grpSp>
        <p:nvGrpSpPr>
          <p:cNvPr id="8" name="Group 7"/>
          <p:cNvGrpSpPr/>
          <p:nvPr/>
        </p:nvGrpSpPr>
        <p:grpSpPr>
          <a:xfrm>
            <a:off x="4362957" y="1469081"/>
            <a:ext cx="3002548" cy="744532"/>
            <a:chOff x="0" y="546227"/>
            <a:chExt cx="3711074" cy="2017896"/>
          </a:xfrm>
        </p:grpSpPr>
        <p:sp>
          <p:nvSpPr>
            <p:cNvPr id="9" name="Rounded Rectangle 8"/>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11" name="Group 10"/>
          <p:cNvGrpSpPr/>
          <p:nvPr/>
        </p:nvGrpSpPr>
        <p:grpSpPr>
          <a:xfrm>
            <a:off x="5453197" y="1533692"/>
            <a:ext cx="1663978" cy="594532"/>
            <a:chOff x="1113902" y="714386"/>
            <a:chExt cx="2522370" cy="1681580"/>
          </a:xfrm>
          <a:solidFill>
            <a:schemeClr val="accent2">
              <a:lumMod val="75000"/>
            </a:schemeClr>
          </a:solidFill>
        </p:grpSpPr>
        <p:sp>
          <p:nvSpPr>
            <p:cNvPr id="12" name="Rounded Rectangle 11"/>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txBox="1"/>
            <p:nvPr/>
          </p:nvSpPr>
          <p:spPr>
            <a:xfrm>
              <a:off x="1163154" y="763637"/>
              <a:ext cx="2423866" cy="158307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The</a:t>
              </a:r>
              <a:r>
                <a:rPr lang="en-US" sz="1600" kern="1200" dirty="0" smtClean="0"/>
                <a:t> Community Centre</a:t>
              </a:r>
              <a:endParaRPr lang="en-US" sz="1600" kern="1200" dirty="0"/>
            </a:p>
          </p:txBody>
        </p:sp>
      </p:grpSp>
      <p:grpSp>
        <p:nvGrpSpPr>
          <p:cNvPr id="14" name="Group 13"/>
          <p:cNvGrpSpPr/>
          <p:nvPr/>
        </p:nvGrpSpPr>
        <p:grpSpPr>
          <a:xfrm>
            <a:off x="4165031" y="2599200"/>
            <a:ext cx="3398400" cy="1332000"/>
            <a:chOff x="1113902" y="714386"/>
            <a:chExt cx="2522370" cy="1681580"/>
          </a:xfrm>
          <a:solidFill>
            <a:schemeClr val="accent3">
              <a:lumMod val="60000"/>
              <a:lumOff val="40000"/>
            </a:schemeClr>
          </a:solidFill>
        </p:grpSpPr>
        <p:sp>
          <p:nvSpPr>
            <p:cNvPr id="15" name="Rounded Rectangle 14"/>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Case ID: </a:t>
              </a:r>
              <a:r>
                <a:rPr lang="en-US" sz="1600" dirty="0" smtClean="0">
                  <a:solidFill>
                    <a:schemeClr val="tx1"/>
                  </a:solidFill>
                </a:rPr>
                <a:t>Playgroups</a:t>
              </a:r>
              <a:endParaRPr lang="en-US" sz="1600" dirty="0">
                <a:solidFill>
                  <a:schemeClr val="tx1"/>
                </a:solidFill>
              </a:endParaRPr>
            </a:p>
            <a:p>
              <a:pPr lvl="0" algn="ctr"/>
              <a:r>
                <a:rPr lang="en-US" sz="1600" dirty="0">
                  <a:solidFill>
                    <a:schemeClr val="tx1"/>
                  </a:solidFill>
                </a:rPr>
                <a:t>Outlet: </a:t>
              </a:r>
              <a:r>
                <a:rPr lang="en-US" sz="1600" dirty="0" smtClean="0">
                  <a:solidFill>
                    <a:schemeClr val="tx1"/>
                  </a:solidFill>
                </a:rPr>
                <a:t>XX Community Centre</a:t>
              </a:r>
              <a:endParaRPr lang="en-US" sz="1600" dirty="0">
                <a:solidFill>
                  <a:schemeClr val="tx1"/>
                </a:solidFill>
              </a:endParaRPr>
            </a:p>
            <a:p>
              <a:pPr lvl="0" algn="ctr"/>
              <a:r>
                <a:rPr lang="en-US" sz="1600" dirty="0">
                  <a:solidFill>
                    <a:schemeClr val="tx1"/>
                  </a:solidFill>
                </a:rPr>
                <a:t>Program Activity: Targeted Support</a:t>
              </a:r>
            </a:p>
          </p:txBody>
        </p:sp>
      </p:grpSp>
      <p:grpSp>
        <p:nvGrpSpPr>
          <p:cNvPr id="17" name="Group 16"/>
          <p:cNvGrpSpPr/>
          <p:nvPr/>
        </p:nvGrpSpPr>
        <p:grpSpPr>
          <a:xfrm>
            <a:off x="3395120" y="4511264"/>
            <a:ext cx="2523600" cy="1681580"/>
            <a:chOff x="1113902" y="3068598"/>
            <a:chExt cx="2522370" cy="1681580"/>
          </a:xfrm>
          <a:solidFill>
            <a:schemeClr val="accent4">
              <a:lumMod val="40000"/>
              <a:lumOff val="60000"/>
            </a:schemeClr>
          </a:solidFill>
        </p:grpSpPr>
        <p:sp>
          <p:nvSpPr>
            <p:cNvPr id="18" name="Rounded Rectangle 1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a:t>
              </a:r>
              <a:r>
                <a:rPr lang="en-US" sz="1600" dirty="0" smtClean="0">
                  <a:solidFill>
                    <a:schemeClr val="tx1"/>
                  </a:solidFill>
                </a:rPr>
                <a:t>Under 1’s Playgroup November </a:t>
              </a:r>
              <a:r>
                <a:rPr lang="en-US" sz="1600" dirty="0">
                  <a:solidFill>
                    <a:schemeClr val="tx1"/>
                  </a:solidFill>
                </a:rPr>
                <a:t>- </a:t>
              </a:r>
              <a:r>
                <a:rPr lang="en-US" sz="1600" dirty="0" smtClean="0">
                  <a:solidFill>
                    <a:schemeClr val="tx1"/>
                  </a:solidFill>
                </a:rPr>
                <a:t>2</a:t>
              </a:r>
              <a:endParaRPr lang="en-US" sz="1600" dirty="0">
                <a:solidFill>
                  <a:schemeClr val="tx1"/>
                </a:solidFill>
              </a:endParaRPr>
            </a:p>
            <a:p>
              <a:pPr lvl="0" algn="ctr"/>
              <a:r>
                <a:rPr lang="en-US" sz="1600" dirty="0">
                  <a:solidFill>
                    <a:schemeClr val="tx1"/>
                  </a:solidFill>
                </a:rPr>
                <a:t>Session date: 2</a:t>
              </a:r>
              <a:r>
                <a:rPr lang="en-US" sz="1600" dirty="0" smtClean="0">
                  <a:solidFill>
                    <a:schemeClr val="tx1"/>
                  </a:solidFill>
                </a:rPr>
                <a:t>5/11/19</a:t>
              </a:r>
              <a:endParaRPr lang="en-US" sz="1600" dirty="0">
                <a:solidFill>
                  <a:schemeClr val="tx1"/>
                </a:solidFill>
              </a:endParaRPr>
            </a:p>
            <a:p>
              <a:pPr lvl="0" algn="ctr"/>
              <a:r>
                <a:rPr lang="en-US" sz="1600" dirty="0">
                  <a:solidFill>
                    <a:schemeClr val="tx1"/>
                  </a:solidFill>
                </a:rPr>
                <a:t>Service type: Supported playgroup</a:t>
              </a:r>
            </a:p>
          </p:txBody>
        </p:sp>
      </p:grpSp>
      <p:grpSp>
        <p:nvGrpSpPr>
          <p:cNvPr id="26" name="Group 25"/>
          <p:cNvGrpSpPr/>
          <p:nvPr/>
        </p:nvGrpSpPr>
        <p:grpSpPr>
          <a:xfrm>
            <a:off x="6364831" y="4510800"/>
            <a:ext cx="2523600" cy="1681200"/>
            <a:chOff x="1801594" y="3881526"/>
            <a:chExt cx="1772386" cy="1181590"/>
          </a:xfrm>
          <a:solidFill>
            <a:schemeClr val="accent6">
              <a:lumMod val="40000"/>
              <a:lumOff val="60000"/>
            </a:schemeClr>
          </a:solidFill>
        </p:grpSpPr>
        <p:sp>
          <p:nvSpPr>
            <p:cNvPr id="27" name="Rounded Rectangle 26"/>
            <p:cNvSpPr/>
            <p:nvPr/>
          </p:nvSpPr>
          <p:spPr>
            <a:xfrm>
              <a:off x="1801594" y="3881526"/>
              <a:ext cx="1772386" cy="118159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8" name="Rounded Rectangle 4"/>
            <p:cNvSpPr txBox="1"/>
            <p:nvPr/>
          </p:nvSpPr>
          <p:spPr>
            <a:xfrm>
              <a:off x="1836202" y="3916134"/>
              <a:ext cx="1703170" cy="11123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a:r>
                <a:rPr lang="en-US" sz="1600" dirty="0">
                  <a:solidFill>
                    <a:schemeClr val="tx1"/>
                  </a:solidFill>
                </a:rPr>
                <a:t>Session ID: </a:t>
              </a:r>
              <a:r>
                <a:rPr lang="en-US" sz="1600" dirty="0" smtClean="0">
                  <a:solidFill>
                    <a:schemeClr val="tx1"/>
                  </a:solidFill>
                </a:rPr>
                <a:t>Dads Playgroup </a:t>
              </a:r>
              <a:r>
                <a:rPr lang="en-US" sz="1600" dirty="0">
                  <a:solidFill>
                    <a:schemeClr val="tx1"/>
                  </a:solidFill>
                </a:rPr>
                <a:t>November - 1</a:t>
              </a:r>
            </a:p>
            <a:p>
              <a:pPr lvl="0" algn="ctr"/>
              <a:r>
                <a:rPr lang="en-US" sz="1600" dirty="0">
                  <a:solidFill>
                    <a:schemeClr val="tx1"/>
                  </a:solidFill>
                </a:rPr>
                <a:t>Session date: 19/11/19</a:t>
              </a:r>
            </a:p>
            <a:p>
              <a:pPr lvl="0" algn="ctr"/>
              <a:r>
                <a:rPr lang="en-US" sz="1600" dirty="0">
                  <a:solidFill>
                    <a:schemeClr val="tx1"/>
                  </a:solidFill>
                </a:rPr>
                <a:t>Service type: Supported playgroup</a:t>
              </a:r>
            </a:p>
          </p:txBody>
        </p:sp>
      </p:grpSp>
      <p:grpSp>
        <p:nvGrpSpPr>
          <p:cNvPr id="29" name="Group 28"/>
          <p:cNvGrpSpPr/>
          <p:nvPr/>
        </p:nvGrpSpPr>
        <p:grpSpPr>
          <a:xfrm>
            <a:off x="9311325" y="4511264"/>
            <a:ext cx="2523600" cy="1681200"/>
            <a:chOff x="4105696" y="3881526"/>
            <a:chExt cx="1772386" cy="1181590"/>
          </a:xfrm>
          <a:solidFill>
            <a:schemeClr val="accent6">
              <a:lumMod val="40000"/>
              <a:lumOff val="60000"/>
            </a:schemeClr>
          </a:solidFill>
        </p:grpSpPr>
        <p:sp>
          <p:nvSpPr>
            <p:cNvPr id="30" name="Rounded Rectangle 29"/>
            <p:cNvSpPr/>
            <p:nvPr/>
          </p:nvSpPr>
          <p:spPr>
            <a:xfrm>
              <a:off x="4105696" y="3881526"/>
              <a:ext cx="1772386" cy="118159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1" name="Rounded Rectangle 4"/>
            <p:cNvSpPr txBox="1"/>
            <p:nvPr/>
          </p:nvSpPr>
          <p:spPr>
            <a:xfrm>
              <a:off x="4140304" y="3916134"/>
              <a:ext cx="1703170" cy="11123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a:r>
                <a:rPr lang="en-US" sz="1600" dirty="0">
                  <a:solidFill>
                    <a:schemeClr val="tx1"/>
                  </a:solidFill>
                </a:rPr>
                <a:t>Session ID: </a:t>
              </a:r>
              <a:r>
                <a:rPr lang="en-US" sz="1600" dirty="0" smtClean="0">
                  <a:solidFill>
                    <a:schemeClr val="tx1"/>
                  </a:solidFill>
                </a:rPr>
                <a:t>Dads Playgroup </a:t>
              </a:r>
              <a:r>
                <a:rPr lang="en-US" sz="1600" dirty="0">
                  <a:solidFill>
                    <a:schemeClr val="tx1"/>
                  </a:solidFill>
                </a:rPr>
                <a:t>November - 2</a:t>
              </a:r>
            </a:p>
            <a:p>
              <a:pPr lvl="0" algn="ctr"/>
              <a:r>
                <a:rPr lang="en-US" sz="1600" dirty="0">
                  <a:solidFill>
                    <a:schemeClr val="tx1"/>
                  </a:solidFill>
                </a:rPr>
                <a:t>Session date: 26/11/19</a:t>
              </a:r>
            </a:p>
            <a:p>
              <a:pPr lvl="0" algn="ctr"/>
              <a:r>
                <a:rPr lang="en-US" sz="1600" dirty="0">
                  <a:solidFill>
                    <a:schemeClr val="tx1"/>
                  </a:solidFill>
                </a:rPr>
                <a:t>Service type: Supported playgroup</a:t>
              </a:r>
            </a:p>
          </p:txBody>
        </p:sp>
      </p:grpSp>
      <p:cxnSp>
        <p:nvCxnSpPr>
          <p:cNvPr id="32" name="Elbow Connector 31"/>
          <p:cNvCxnSpPr>
            <a:stCxn id="15" idx="2"/>
            <a:endCxn id="30" idx="0"/>
          </p:cNvCxnSpPr>
          <p:nvPr/>
        </p:nvCxnSpPr>
        <p:spPr>
          <a:xfrm rot="16200000" flipH="1">
            <a:off x="7928646" y="1866785"/>
            <a:ext cx="580064" cy="4708894"/>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15" idx="2"/>
            <a:endCxn id="28" idx="0"/>
          </p:cNvCxnSpPr>
          <p:nvPr/>
        </p:nvCxnSpPr>
        <p:spPr>
          <a:xfrm rot="16200000" flipH="1">
            <a:off x="6431011" y="3364420"/>
            <a:ext cx="628841" cy="17624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609600" y="4510800"/>
            <a:ext cx="2523600" cy="1681580"/>
            <a:chOff x="1113902" y="3068598"/>
            <a:chExt cx="2522370" cy="1681580"/>
          </a:xfrm>
          <a:solidFill>
            <a:schemeClr val="accent4">
              <a:lumMod val="40000"/>
              <a:lumOff val="6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a:t>
              </a:r>
              <a:r>
                <a:rPr lang="en-US" sz="1600" dirty="0" smtClean="0">
                  <a:solidFill>
                    <a:schemeClr val="tx1"/>
                  </a:solidFill>
                </a:rPr>
                <a:t>Under 1’s Playgroup </a:t>
              </a:r>
              <a:r>
                <a:rPr lang="en-US" sz="1600" dirty="0">
                  <a:solidFill>
                    <a:schemeClr val="tx1"/>
                  </a:solidFill>
                </a:rPr>
                <a:t>November - </a:t>
              </a:r>
              <a:r>
                <a:rPr lang="en-US" sz="1600" dirty="0" smtClean="0">
                  <a:solidFill>
                    <a:schemeClr val="tx1"/>
                  </a:solidFill>
                </a:rPr>
                <a:t>1</a:t>
              </a:r>
              <a:endParaRPr lang="en-US" sz="1600" dirty="0">
                <a:solidFill>
                  <a:schemeClr val="tx1"/>
                </a:solidFill>
              </a:endParaRPr>
            </a:p>
            <a:p>
              <a:pPr lvl="0" algn="ctr"/>
              <a:r>
                <a:rPr lang="en-US" sz="1600" dirty="0">
                  <a:solidFill>
                    <a:schemeClr val="tx1"/>
                  </a:solidFill>
                </a:rPr>
                <a:t>Session date: </a:t>
              </a:r>
              <a:r>
                <a:rPr lang="en-US" sz="1600" dirty="0" smtClean="0">
                  <a:solidFill>
                    <a:schemeClr val="tx1"/>
                  </a:solidFill>
                </a:rPr>
                <a:t>18/11/19</a:t>
              </a:r>
              <a:endParaRPr lang="en-US" sz="1600" dirty="0">
                <a:solidFill>
                  <a:schemeClr val="tx1"/>
                </a:solidFill>
              </a:endParaRPr>
            </a:p>
            <a:p>
              <a:pPr lvl="0" algn="ctr"/>
              <a:r>
                <a:rPr lang="en-US" sz="1600" dirty="0">
                  <a:solidFill>
                    <a:schemeClr val="tx1"/>
                  </a:solidFill>
                </a:rPr>
                <a:t>Service type: Supported playgroup</a:t>
              </a:r>
            </a:p>
          </p:txBody>
        </p:sp>
      </p:grpSp>
      <p:cxnSp>
        <p:nvCxnSpPr>
          <p:cNvPr id="48" name="Elbow Connector 47"/>
          <p:cNvCxnSpPr>
            <a:stCxn id="15" idx="2"/>
            <a:endCxn id="36" idx="0"/>
          </p:cNvCxnSpPr>
          <p:nvPr/>
        </p:nvCxnSpPr>
        <p:spPr>
          <a:xfrm rot="5400000">
            <a:off x="3553390" y="2249211"/>
            <a:ext cx="628852" cy="3992831"/>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49" name="Elbow Connector 48"/>
          <p:cNvCxnSpPr>
            <a:stCxn id="15" idx="2"/>
            <a:endCxn id="18" idx="0"/>
          </p:cNvCxnSpPr>
          <p:nvPr/>
        </p:nvCxnSpPr>
        <p:spPr>
          <a:xfrm rot="5400000">
            <a:off x="4970544" y="3617577"/>
            <a:ext cx="580064" cy="1207311"/>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61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group parenting program (or similar)</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8</a:t>
            </a:fld>
            <a:endParaRPr lang="en-US" altLang="en-US"/>
          </a:p>
        </p:txBody>
      </p:sp>
      <p:grpSp>
        <p:nvGrpSpPr>
          <p:cNvPr id="14" name="Group 13"/>
          <p:cNvGrpSpPr/>
          <p:nvPr/>
        </p:nvGrpSpPr>
        <p:grpSpPr>
          <a:xfrm>
            <a:off x="4462924" y="2678421"/>
            <a:ext cx="3398400" cy="1332000"/>
            <a:chOff x="1113902" y="714386"/>
            <a:chExt cx="2522370" cy="1681580"/>
          </a:xfrm>
          <a:solidFill>
            <a:schemeClr val="accent4">
              <a:lumMod val="60000"/>
              <a:lumOff val="40000"/>
            </a:schemeClr>
          </a:solidFill>
        </p:grpSpPr>
        <p:sp>
          <p:nvSpPr>
            <p:cNvPr id="15" name="Rounded Rectangle 14"/>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Case ID: </a:t>
              </a:r>
              <a:r>
                <a:rPr lang="en-US" sz="1600" dirty="0" smtClean="0">
                  <a:solidFill>
                    <a:schemeClr val="tx1"/>
                  </a:solidFill>
                </a:rPr>
                <a:t>1-2-3 Magic</a:t>
              </a:r>
            </a:p>
            <a:p>
              <a:pPr lvl="0" algn="ctr"/>
              <a:r>
                <a:rPr lang="en-US" sz="1600" dirty="0" smtClean="0">
                  <a:solidFill>
                    <a:schemeClr val="tx1"/>
                  </a:solidFill>
                </a:rPr>
                <a:t>Outlet</a:t>
              </a:r>
              <a:r>
                <a:rPr lang="en-US" sz="1600" dirty="0">
                  <a:solidFill>
                    <a:schemeClr val="tx1"/>
                  </a:solidFill>
                </a:rPr>
                <a:t>: </a:t>
              </a:r>
              <a:r>
                <a:rPr lang="en-US" sz="1600" dirty="0" smtClean="0">
                  <a:solidFill>
                    <a:schemeClr val="tx1"/>
                  </a:solidFill>
                </a:rPr>
                <a:t>The Community Centre</a:t>
              </a:r>
              <a:endParaRPr lang="en-US" sz="1600" dirty="0">
                <a:solidFill>
                  <a:schemeClr val="tx1"/>
                </a:solidFill>
              </a:endParaRPr>
            </a:p>
            <a:p>
              <a:pPr lvl="0" algn="ctr"/>
              <a:r>
                <a:rPr lang="en-US" sz="1600" dirty="0">
                  <a:solidFill>
                    <a:schemeClr val="tx1"/>
                  </a:solidFill>
                </a:rPr>
                <a:t>Program Activity: </a:t>
              </a:r>
              <a:r>
                <a:rPr lang="en-US" sz="1600" dirty="0" smtClean="0">
                  <a:solidFill>
                    <a:schemeClr val="tx1"/>
                  </a:solidFill>
                </a:rPr>
                <a:t>Targeted Support</a:t>
              </a:r>
              <a:endParaRPr lang="en-US" sz="1600" dirty="0">
                <a:solidFill>
                  <a:schemeClr val="tx1"/>
                </a:solidFill>
              </a:endParaRPr>
            </a:p>
          </p:txBody>
        </p:sp>
      </p:grpSp>
      <p:grpSp>
        <p:nvGrpSpPr>
          <p:cNvPr id="17" name="Group 16"/>
          <p:cNvGrpSpPr/>
          <p:nvPr/>
        </p:nvGrpSpPr>
        <p:grpSpPr>
          <a:xfrm>
            <a:off x="4900324" y="4471787"/>
            <a:ext cx="2523600" cy="1681580"/>
            <a:chOff x="1113902" y="3068598"/>
            <a:chExt cx="2522370" cy="1681580"/>
          </a:xfrm>
          <a:solidFill>
            <a:schemeClr val="accent4">
              <a:lumMod val="40000"/>
              <a:lumOff val="60000"/>
            </a:schemeClr>
          </a:solidFill>
        </p:grpSpPr>
        <p:sp>
          <p:nvSpPr>
            <p:cNvPr id="18" name="Rounded Rectangle 1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a:t>
              </a:r>
              <a:r>
                <a:rPr lang="en-US" sz="1600" dirty="0" smtClean="0">
                  <a:solidFill>
                    <a:schemeClr val="tx1"/>
                  </a:solidFill>
                </a:rPr>
                <a:t>1-2-3 Magic August 2</a:t>
              </a:r>
              <a:endParaRPr lang="en-US" sz="1600" dirty="0">
                <a:solidFill>
                  <a:schemeClr val="tx1"/>
                </a:solidFill>
              </a:endParaRPr>
            </a:p>
            <a:p>
              <a:pPr lvl="0" algn="ctr"/>
              <a:r>
                <a:rPr lang="en-US" sz="1600" dirty="0">
                  <a:solidFill>
                    <a:schemeClr val="tx1"/>
                  </a:solidFill>
                </a:rPr>
                <a:t>Session date: </a:t>
              </a:r>
              <a:r>
                <a:rPr lang="en-US" sz="1600" dirty="0" smtClean="0">
                  <a:solidFill>
                    <a:schemeClr val="tx1"/>
                  </a:solidFill>
                </a:rPr>
                <a:t>25/08/19</a:t>
              </a:r>
              <a:endParaRPr lang="en-US" sz="1600" dirty="0">
                <a:solidFill>
                  <a:schemeClr val="tx1"/>
                </a:solidFill>
              </a:endParaRPr>
            </a:p>
            <a:p>
              <a:pPr lvl="0" algn="ctr"/>
              <a:r>
                <a:rPr lang="en-US" sz="1600" dirty="0">
                  <a:solidFill>
                    <a:schemeClr val="tx1"/>
                  </a:solidFill>
                </a:rPr>
                <a:t>Service type: </a:t>
              </a:r>
              <a:r>
                <a:rPr lang="en-US" sz="1600" dirty="0" smtClean="0">
                  <a:solidFill>
                    <a:schemeClr val="tx1"/>
                  </a:solidFill>
                </a:rPr>
                <a:t>Parenting program</a:t>
              </a:r>
              <a:endParaRPr lang="en-US" sz="1600" dirty="0">
                <a:solidFill>
                  <a:schemeClr val="tx1"/>
                </a:solidFill>
              </a:endParaRPr>
            </a:p>
          </p:txBody>
        </p:sp>
      </p:grpSp>
      <p:grpSp>
        <p:nvGrpSpPr>
          <p:cNvPr id="34" name="Group 33"/>
          <p:cNvGrpSpPr/>
          <p:nvPr/>
        </p:nvGrpSpPr>
        <p:grpSpPr>
          <a:xfrm>
            <a:off x="2131996" y="4471787"/>
            <a:ext cx="2523600" cy="1681580"/>
            <a:chOff x="1113902" y="3068598"/>
            <a:chExt cx="2522370" cy="1681580"/>
          </a:xfrm>
          <a:solidFill>
            <a:schemeClr val="accent4">
              <a:lumMod val="40000"/>
              <a:lumOff val="6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a:t>
              </a:r>
              <a:r>
                <a:rPr lang="en-US" sz="1600" dirty="0" smtClean="0">
                  <a:solidFill>
                    <a:schemeClr val="tx1"/>
                  </a:solidFill>
                </a:rPr>
                <a:t>1-2-3 Magic August - 1</a:t>
              </a:r>
              <a:endParaRPr lang="en-US" sz="1600" dirty="0">
                <a:solidFill>
                  <a:schemeClr val="tx1"/>
                </a:solidFill>
              </a:endParaRPr>
            </a:p>
            <a:p>
              <a:pPr lvl="0" algn="ctr"/>
              <a:r>
                <a:rPr lang="en-US" sz="1600" dirty="0">
                  <a:solidFill>
                    <a:schemeClr val="tx1"/>
                  </a:solidFill>
                </a:rPr>
                <a:t>Session date: </a:t>
              </a:r>
              <a:r>
                <a:rPr lang="en-US" sz="1600" dirty="0" smtClean="0">
                  <a:solidFill>
                    <a:schemeClr val="tx1"/>
                  </a:solidFill>
                </a:rPr>
                <a:t>18/08/19</a:t>
              </a:r>
              <a:endParaRPr lang="en-US" sz="1600" dirty="0">
                <a:solidFill>
                  <a:schemeClr val="tx1"/>
                </a:solidFill>
              </a:endParaRPr>
            </a:p>
            <a:p>
              <a:pPr lvl="0" algn="ctr"/>
              <a:r>
                <a:rPr lang="en-US" sz="1600" dirty="0">
                  <a:solidFill>
                    <a:schemeClr val="tx1"/>
                  </a:solidFill>
                </a:rPr>
                <a:t>Service type: </a:t>
              </a:r>
              <a:r>
                <a:rPr lang="en-US" sz="1600" dirty="0" smtClean="0">
                  <a:solidFill>
                    <a:schemeClr val="tx1"/>
                  </a:solidFill>
                </a:rPr>
                <a:t>Parenting program</a:t>
              </a:r>
              <a:endParaRPr lang="en-US" sz="1600" dirty="0">
                <a:solidFill>
                  <a:schemeClr val="tx1"/>
                </a:solidFill>
              </a:endParaRPr>
            </a:p>
          </p:txBody>
        </p:sp>
      </p:grpSp>
      <p:grpSp>
        <p:nvGrpSpPr>
          <p:cNvPr id="37" name="Group 36"/>
          <p:cNvGrpSpPr/>
          <p:nvPr/>
        </p:nvGrpSpPr>
        <p:grpSpPr>
          <a:xfrm>
            <a:off x="4662000" y="1572355"/>
            <a:ext cx="3002548" cy="744532"/>
            <a:chOff x="0" y="546227"/>
            <a:chExt cx="3711074" cy="2017896"/>
          </a:xfrm>
        </p:grpSpPr>
        <p:sp>
          <p:nvSpPr>
            <p:cNvPr id="38" name="Rounded Rectangle 37"/>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9"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40" name="Group 39"/>
          <p:cNvGrpSpPr/>
          <p:nvPr/>
        </p:nvGrpSpPr>
        <p:grpSpPr>
          <a:xfrm>
            <a:off x="5757603" y="1655450"/>
            <a:ext cx="1663978" cy="594532"/>
            <a:chOff x="1113902" y="714386"/>
            <a:chExt cx="2522370" cy="1681580"/>
          </a:xfrm>
          <a:solidFill>
            <a:schemeClr val="accent4">
              <a:lumMod val="75000"/>
            </a:schemeClr>
          </a:solidFill>
        </p:grpSpPr>
        <p:sp>
          <p:nvSpPr>
            <p:cNvPr id="41" name="Rounded Rectangle 40"/>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The Community Centre</a:t>
              </a:r>
              <a:endParaRPr lang="en-US" sz="1600" kern="1200" dirty="0"/>
            </a:p>
          </p:txBody>
        </p:sp>
      </p:grpSp>
      <p:cxnSp>
        <p:nvCxnSpPr>
          <p:cNvPr id="48" name="Elbow Connector 47"/>
          <p:cNvCxnSpPr>
            <a:stCxn id="16" idx="2"/>
            <a:endCxn id="36" idx="0"/>
          </p:cNvCxnSpPr>
          <p:nvPr/>
        </p:nvCxnSpPr>
        <p:spPr>
          <a:xfrm rot="5400000">
            <a:off x="4503145" y="2862059"/>
            <a:ext cx="549631" cy="2768328"/>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38" idx="2"/>
            <a:endCxn id="15" idx="0"/>
          </p:cNvCxnSpPr>
          <p:nvPr/>
        </p:nvCxnSpPr>
        <p:spPr>
          <a:xfrm flipH="1">
            <a:off x="6162124" y="2316887"/>
            <a:ext cx="1150" cy="361534"/>
          </a:xfrm>
          <a:prstGeom prst="line">
            <a:avLst/>
          </a:prstGeom>
        </p:spPr>
        <p:style>
          <a:lnRef idx="2">
            <a:schemeClr val="accent1"/>
          </a:lnRef>
          <a:fillRef idx="0">
            <a:schemeClr val="accent1"/>
          </a:fillRef>
          <a:effectRef idx="1">
            <a:schemeClr val="accent1"/>
          </a:effectRef>
          <a:fontRef idx="minor">
            <a:schemeClr val="tx1"/>
          </a:fontRef>
        </p:style>
      </p:cxnSp>
      <p:grpSp>
        <p:nvGrpSpPr>
          <p:cNvPr id="43" name="Group 42"/>
          <p:cNvGrpSpPr/>
          <p:nvPr/>
        </p:nvGrpSpPr>
        <p:grpSpPr>
          <a:xfrm>
            <a:off x="7703036" y="4472251"/>
            <a:ext cx="2523600" cy="1681580"/>
            <a:chOff x="1113902" y="3068598"/>
            <a:chExt cx="2522370" cy="1681580"/>
          </a:xfrm>
          <a:solidFill>
            <a:schemeClr val="accent4">
              <a:lumMod val="40000"/>
              <a:lumOff val="60000"/>
            </a:schemeClr>
          </a:solidFill>
        </p:grpSpPr>
        <p:sp>
          <p:nvSpPr>
            <p:cNvPr id="44" name="Rounded Rectangle 43"/>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600" dirty="0">
                  <a:solidFill>
                    <a:schemeClr val="tx1"/>
                  </a:solidFill>
                </a:rPr>
                <a:t>Session ID: </a:t>
              </a:r>
              <a:r>
                <a:rPr lang="en-US" sz="1600" dirty="0" smtClean="0">
                  <a:solidFill>
                    <a:schemeClr val="tx1"/>
                  </a:solidFill>
                </a:rPr>
                <a:t>1-2-3 Magic September 1</a:t>
              </a:r>
              <a:endParaRPr lang="en-US" sz="1600" dirty="0">
                <a:solidFill>
                  <a:schemeClr val="tx1"/>
                </a:solidFill>
              </a:endParaRPr>
            </a:p>
            <a:p>
              <a:pPr lvl="0" algn="ctr"/>
              <a:r>
                <a:rPr lang="en-US" sz="1600" dirty="0">
                  <a:solidFill>
                    <a:schemeClr val="tx1"/>
                  </a:solidFill>
                </a:rPr>
                <a:t>Session date: 9</a:t>
              </a:r>
              <a:r>
                <a:rPr lang="en-US" sz="1600" dirty="0" smtClean="0">
                  <a:solidFill>
                    <a:schemeClr val="tx1"/>
                  </a:solidFill>
                </a:rPr>
                <a:t>/09/19</a:t>
              </a:r>
              <a:endParaRPr lang="en-US" sz="1600" dirty="0">
                <a:solidFill>
                  <a:schemeClr val="tx1"/>
                </a:solidFill>
              </a:endParaRPr>
            </a:p>
            <a:p>
              <a:pPr lvl="0" algn="ctr"/>
              <a:r>
                <a:rPr lang="en-US" sz="1600" dirty="0">
                  <a:solidFill>
                    <a:schemeClr val="tx1"/>
                  </a:solidFill>
                </a:rPr>
                <a:t>Service type: </a:t>
              </a:r>
              <a:r>
                <a:rPr lang="en-US" sz="1600" dirty="0" smtClean="0">
                  <a:solidFill>
                    <a:schemeClr val="tx1"/>
                  </a:solidFill>
                </a:rPr>
                <a:t>Parenting program</a:t>
              </a:r>
              <a:endParaRPr lang="en-US" sz="1600" dirty="0">
                <a:solidFill>
                  <a:schemeClr val="tx1"/>
                </a:solidFill>
              </a:endParaRPr>
            </a:p>
          </p:txBody>
        </p:sp>
      </p:grpSp>
      <p:cxnSp>
        <p:nvCxnSpPr>
          <p:cNvPr id="46" name="Elbow Connector 45"/>
          <p:cNvCxnSpPr>
            <a:stCxn id="16" idx="2"/>
            <a:endCxn id="45" idx="0"/>
          </p:cNvCxnSpPr>
          <p:nvPr/>
        </p:nvCxnSpPr>
        <p:spPr>
          <a:xfrm rot="16200000" flipH="1">
            <a:off x="7288433" y="2845099"/>
            <a:ext cx="550095" cy="2802712"/>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5" idx="2"/>
            <a:endCxn id="18" idx="0"/>
          </p:cNvCxnSpPr>
          <p:nvPr/>
        </p:nvCxnSpPr>
        <p:spPr>
          <a:xfrm>
            <a:off x="6162124" y="4010421"/>
            <a:ext cx="0" cy="461366"/>
          </a:xfrm>
          <a:prstGeom prst="line">
            <a:avLst/>
          </a:prstGeom>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673194" y="1770903"/>
            <a:ext cx="3016155" cy="2031325"/>
          </a:xfrm>
          <a:prstGeom prst="rect">
            <a:avLst/>
          </a:prstGeom>
          <a:noFill/>
        </p:spPr>
        <p:txBody>
          <a:bodyPr wrap="square" rtlCol="0">
            <a:spAutoFit/>
          </a:bodyPr>
          <a:lstStyle/>
          <a:p>
            <a:r>
              <a:rPr lang="en-US" dirty="0" smtClean="0"/>
              <a:t>Other service types that could be set up the same way:</a:t>
            </a:r>
          </a:p>
          <a:p>
            <a:pPr marL="285750" indent="-285750">
              <a:buFont typeface="Arial" panose="020B0604020202020204" pitchFamily="34" charset="0"/>
              <a:buChar char="•"/>
            </a:pPr>
            <a:r>
              <a:rPr lang="en-US" dirty="0" smtClean="0"/>
              <a:t>Group based education and skills training</a:t>
            </a:r>
          </a:p>
          <a:p>
            <a:pPr marL="285750" indent="-285750">
              <a:buFont typeface="Arial" panose="020B0604020202020204" pitchFamily="34" charset="0"/>
              <a:buChar char="•"/>
            </a:pPr>
            <a:r>
              <a:rPr lang="en-US" dirty="0" smtClean="0"/>
              <a:t>Peer support groups</a:t>
            </a:r>
          </a:p>
          <a:p>
            <a:pPr marL="285750" indent="-285750">
              <a:buFont typeface="Arial" panose="020B0604020202020204" pitchFamily="34" charset="0"/>
              <a:buChar char="•"/>
            </a:pPr>
            <a:r>
              <a:rPr lang="en-US" dirty="0" smtClean="0"/>
              <a:t>Self-help group</a:t>
            </a:r>
            <a:endParaRPr lang="en-AU" dirty="0"/>
          </a:p>
        </p:txBody>
      </p:sp>
    </p:spTree>
    <p:extLst>
      <p:ext uri="{BB962C8B-B14F-4D97-AF65-F5344CB8AC3E}">
        <p14:creationId xmlns:p14="http://schemas.microsoft.com/office/powerpoint/2010/main" val="358411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Recording one-on-one parenting program (or similar) </a:t>
            </a:r>
            <a:endParaRPr lang="en-AU" dirty="0"/>
          </a:p>
        </p:txBody>
      </p:sp>
      <p:sp>
        <p:nvSpPr>
          <p:cNvPr id="4" name="Slide Number Placeholder 3"/>
          <p:cNvSpPr>
            <a:spLocks noGrp="1"/>
          </p:cNvSpPr>
          <p:nvPr>
            <p:ph type="sldNum" sz="quarter" idx="10"/>
          </p:nvPr>
        </p:nvSpPr>
        <p:spPr/>
        <p:txBody>
          <a:bodyPr/>
          <a:lstStyle/>
          <a:p>
            <a:fld id="{1CE96537-7078-420B-A775-05F8FAE87E85}" type="slidenum">
              <a:rPr lang="en-US" altLang="en-US" smtClean="0"/>
              <a:pPr/>
              <a:t>9</a:t>
            </a:fld>
            <a:endParaRPr lang="en-US" altLang="en-US"/>
          </a:p>
        </p:txBody>
      </p:sp>
      <p:cxnSp>
        <p:nvCxnSpPr>
          <p:cNvPr id="6" name="Straight Connector 5"/>
          <p:cNvCxnSpPr>
            <a:stCxn id="27" idx="2"/>
            <a:endCxn id="38" idx="0"/>
          </p:cNvCxnSpPr>
          <p:nvPr/>
        </p:nvCxnSpPr>
        <p:spPr>
          <a:xfrm flipH="1">
            <a:off x="10389710" y="3261700"/>
            <a:ext cx="1353" cy="2491212"/>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7563866" y="3261700"/>
            <a:ext cx="1" cy="910337"/>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flipH="1">
            <a:off x="4686410" y="3279057"/>
            <a:ext cx="1" cy="1446744"/>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a:stCxn id="17" idx="2"/>
            <a:endCxn id="32" idx="0"/>
          </p:cNvCxnSpPr>
          <p:nvPr/>
        </p:nvCxnSpPr>
        <p:spPr>
          <a:xfrm flipH="1">
            <a:off x="1854267" y="3292247"/>
            <a:ext cx="1" cy="1348153"/>
          </a:xfrm>
          <a:prstGeom prst="line">
            <a:avLst/>
          </a:prstGeom>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4499437" y="1116189"/>
            <a:ext cx="3002548" cy="744532"/>
            <a:chOff x="0" y="546227"/>
            <a:chExt cx="3711074" cy="2017896"/>
          </a:xfrm>
        </p:grpSpPr>
        <p:sp>
          <p:nvSpPr>
            <p:cNvPr id="11" name="Rounded Rectangle 10"/>
            <p:cNvSpPr/>
            <p:nvPr/>
          </p:nvSpPr>
          <p:spPr>
            <a:xfrm>
              <a:off x="0" y="546227"/>
              <a:ext cx="3711074" cy="2017896"/>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2" name="Rounded Rectangle 4"/>
            <p:cNvSpPr txBox="1"/>
            <p:nvPr/>
          </p:nvSpPr>
          <p:spPr>
            <a:xfrm>
              <a:off x="0" y="546227"/>
              <a:ext cx="1113322" cy="20178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Outlet</a:t>
              </a:r>
              <a:endParaRPr lang="en-US" sz="1800" kern="1200" dirty="0"/>
            </a:p>
          </p:txBody>
        </p:sp>
      </p:grpSp>
      <p:grpSp>
        <p:nvGrpSpPr>
          <p:cNvPr id="13" name="Group 12"/>
          <p:cNvGrpSpPr/>
          <p:nvPr/>
        </p:nvGrpSpPr>
        <p:grpSpPr>
          <a:xfrm>
            <a:off x="5595040" y="1199284"/>
            <a:ext cx="1663978" cy="594532"/>
            <a:chOff x="1113902" y="714386"/>
            <a:chExt cx="2522370" cy="1681580"/>
          </a:xfrm>
          <a:solidFill>
            <a:schemeClr val="accent1"/>
          </a:solidFill>
        </p:grpSpPr>
        <p:sp>
          <p:nvSpPr>
            <p:cNvPr id="14" name="Rounded Rectangle 13"/>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dirty="0" smtClean="0"/>
                <a:t>The Family Centre</a:t>
              </a:r>
              <a:endParaRPr lang="en-US" sz="1600" kern="1200" dirty="0"/>
            </a:p>
          </p:txBody>
        </p:sp>
      </p:grpSp>
      <p:grpSp>
        <p:nvGrpSpPr>
          <p:cNvPr id="16" name="Group 15"/>
          <p:cNvGrpSpPr/>
          <p:nvPr/>
        </p:nvGrpSpPr>
        <p:grpSpPr>
          <a:xfrm>
            <a:off x="486539" y="2232000"/>
            <a:ext cx="2735457" cy="1060247"/>
            <a:chOff x="1113902" y="714386"/>
            <a:chExt cx="2522370" cy="1681580"/>
          </a:xfrm>
          <a:solidFill>
            <a:schemeClr val="accent1">
              <a:lumMod val="60000"/>
              <a:lumOff val="40000"/>
            </a:schemeClr>
          </a:solidFill>
        </p:grpSpPr>
        <p:sp>
          <p:nvSpPr>
            <p:cNvPr id="17" name="Rounded Rectangle 16"/>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a:t>
              </a:r>
              <a:r>
                <a:rPr lang="en-US" sz="1200" dirty="0" smtClean="0">
                  <a:solidFill>
                    <a:schemeClr val="tx1"/>
                  </a:solidFill>
                </a:rPr>
                <a:t>Engaging Adolescents Family 1</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19" name="Group 18"/>
          <p:cNvGrpSpPr/>
          <p:nvPr/>
        </p:nvGrpSpPr>
        <p:grpSpPr>
          <a:xfrm>
            <a:off x="3331685" y="2232506"/>
            <a:ext cx="2736000" cy="1060247"/>
            <a:chOff x="1113902" y="714386"/>
            <a:chExt cx="2522370" cy="1681580"/>
          </a:xfrm>
          <a:solidFill>
            <a:schemeClr val="accent2">
              <a:lumMod val="60000"/>
              <a:lumOff val="40000"/>
            </a:schemeClr>
          </a:solidFill>
        </p:grpSpPr>
        <p:sp>
          <p:nvSpPr>
            <p:cNvPr id="20" name="Rounded Rectangle 19"/>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2</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2" name="Group 21"/>
          <p:cNvGrpSpPr/>
          <p:nvPr/>
        </p:nvGrpSpPr>
        <p:grpSpPr>
          <a:xfrm>
            <a:off x="6177374" y="2232000"/>
            <a:ext cx="2736000" cy="1060247"/>
            <a:chOff x="1113902" y="714386"/>
            <a:chExt cx="2522370" cy="1681580"/>
          </a:xfrm>
          <a:solidFill>
            <a:schemeClr val="accent3">
              <a:lumMod val="60000"/>
              <a:lumOff val="40000"/>
            </a:schemeClr>
          </a:solidFill>
        </p:grpSpPr>
        <p:sp>
          <p:nvSpPr>
            <p:cNvPr id="23" name="Rounded Rectangle 22"/>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3</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5" name="Group 24"/>
          <p:cNvGrpSpPr/>
          <p:nvPr/>
        </p:nvGrpSpPr>
        <p:grpSpPr>
          <a:xfrm>
            <a:off x="9023063" y="2232506"/>
            <a:ext cx="2736000" cy="1060247"/>
            <a:chOff x="1113902" y="714386"/>
            <a:chExt cx="2522370" cy="1681580"/>
          </a:xfrm>
          <a:solidFill>
            <a:schemeClr val="accent4">
              <a:lumMod val="60000"/>
              <a:lumOff val="40000"/>
            </a:schemeClr>
          </a:solidFill>
        </p:grpSpPr>
        <p:sp>
          <p:nvSpPr>
            <p:cNvPr id="26" name="Rounded Rectangle 25"/>
            <p:cNvSpPr/>
            <p:nvPr/>
          </p:nvSpPr>
          <p:spPr>
            <a:xfrm>
              <a:off x="1113902" y="714386"/>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Rounded Rectangle 4"/>
            <p:cNvSpPr txBox="1"/>
            <p:nvPr/>
          </p:nvSpPr>
          <p:spPr>
            <a:xfrm>
              <a:off x="1163154" y="763638"/>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Case ID: Engaging Adolescents Family </a:t>
              </a:r>
              <a:r>
                <a:rPr lang="en-US" sz="1200" dirty="0" smtClean="0">
                  <a:solidFill>
                    <a:schemeClr val="tx1"/>
                  </a:solidFill>
                </a:rPr>
                <a:t>4</a:t>
              </a:r>
              <a:endParaRPr lang="en-US" sz="1200" dirty="0">
                <a:solidFill>
                  <a:schemeClr val="tx1"/>
                </a:solidFill>
              </a:endParaRPr>
            </a:p>
            <a:p>
              <a:pPr lvl="0" algn="ctr"/>
              <a:r>
                <a:rPr lang="en-US" sz="1200" dirty="0">
                  <a:solidFill>
                    <a:schemeClr val="tx1"/>
                  </a:solidFill>
                </a:rPr>
                <a:t>Outlet: </a:t>
              </a:r>
              <a:r>
                <a:rPr lang="en-US" sz="1200" dirty="0" smtClean="0">
                  <a:solidFill>
                    <a:schemeClr val="tx1"/>
                  </a:solidFill>
                </a:rPr>
                <a:t>The Family Centre</a:t>
              </a:r>
              <a:endParaRPr lang="en-US" sz="1200" dirty="0">
                <a:solidFill>
                  <a:schemeClr val="tx1"/>
                </a:solidFill>
              </a:endParaRPr>
            </a:p>
            <a:p>
              <a:pPr lvl="0" algn="ctr"/>
              <a:r>
                <a:rPr lang="en-US" sz="1200" dirty="0">
                  <a:solidFill>
                    <a:schemeClr val="tx1"/>
                  </a:solidFill>
                </a:rPr>
                <a:t>Program Activity: Targeted Support</a:t>
              </a:r>
            </a:p>
          </p:txBody>
        </p:sp>
      </p:grpSp>
      <p:grpSp>
        <p:nvGrpSpPr>
          <p:cNvPr id="28" name="Group 27"/>
          <p:cNvGrpSpPr/>
          <p:nvPr/>
        </p:nvGrpSpPr>
        <p:grpSpPr>
          <a:xfrm>
            <a:off x="481153" y="3556572"/>
            <a:ext cx="2739776" cy="1004052"/>
            <a:chOff x="1113902" y="3068598"/>
            <a:chExt cx="2522370" cy="1681580"/>
          </a:xfrm>
          <a:solidFill>
            <a:schemeClr val="accent1">
              <a:lumMod val="20000"/>
              <a:lumOff val="80000"/>
            </a:schemeClr>
          </a:solidFill>
        </p:grpSpPr>
        <p:sp>
          <p:nvSpPr>
            <p:cNvPr id="29" name="Rounded Rectangle 28"/>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1 - Nov Session </a:t>
              </a:r>
              <a:r>
                <a:rPr lang="en-US" sz="1200" dirty="0">
                  <a:solidFill>
                    <a:schemeClr val="tx1"/>
                  </a:solidFill>
                </a:rPr>
                <a:t>date: 25/11/19</a:t>
              </a:r>
            </a:p>
            <a:p>
              <a:pPr lvl="0" algn="ctr"/>
              <a:r>
                <a:rPr lang="en-US" sz="1200" dirty="0">
                  <a:solidFill>
                    <a:schemeClr val="tx1"/>
                  </a:solidFill>
                </a:rPr>
                <a:t>Service type: </a:t>
              </a:r>
              <a:r>
                <a:rPr lang="en-US" sz="1200" dirty="0" smtClean="0">
                  <a:solidFill>
                    <a:schemeClr val="tx1"/>
                  </a:solidFill>
                </a:rPr>
                <a:t>Parenting Program</a:t>
              </a:r>
              <a:endParaRPr lang="en-US" sz="1200" dirty="0">
                <a:solidFill>
                  <a:schemeClr val="tx1"/>
                </a:solidFill>
              </a:endParaRPr>
            </a:p>
          </p:txBody>
        </p:sp>
      </p:grpSp>
      <p:grpSp>
        <p:nvGrpSpPr>
          <p:cNvPr id="31" name="Group 30"/>
          <p:cNvGrpSpPr/>
          <p:nvPr/>
        </p:nvGrpSpPr>
        <p:grpSpPr>
          <a:xfrm>
            <a:off x="486538" y="4640400"/>
            <a:ext cx="2735457" cy="1004052"/>
            <a:chOff x="1113902" y="3068598"/>
            <a:chExt cx="2522370" cy="1681580"/>
          </a:xfrm>
          <a:solidFill>
            <a:schemeClr val="accent1">
              <a:lumMod val="20000"/>
              <a:lumOff val="80000"/>
            </a:schemeClr>
          </a:solidFill>
        </p:grpSpPr>
        <p:sp>
          <p:nvSpPr>
            <p:cNvPr id="32" name="Rounded Rectangle 31"/>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a:t>
              </a:r>
              <a:r>
                <a:rPr lang="en-US" sz="1200" dirty="0" smtClean="0">
                  <a:solidFill>
                    <a:schemeClr val="tx1"/>
                  </a:solidFill>
                </a:rPr>
                <a:t>Session 2 - Nov</a:t>
              </a:r>
              <a:endParaRPr lang="en-US" sz="1200" dirty="0">
                <a:solidFill>
                  <a:schemeClr val="tx1"/>
                </a:solidFill>
              </a:endParaRPr>
            </a:p>
            <a:p>
              <a:pPr lvl="0" algn="ctr"/>
              <a:r>
                <a:rPr lang="en-US" sz="1200" dirty="0">
                  <a:solidFill>
                    <a:schemeClr val="tx1"/>
                  </a:solidFill>
                </a:rPr>
                <a:t>Session date: </a:t>
              </a:r>
              <a:r>
                <a:rPr lang="en-US" sz="1200" dirty="0" smtClean="0">
                  <a:solidFill>
                    <a:schemeClr val="tx1"/>
                  </a:solidFill>
                </a:rPr>
                <a:t>30/11/19</a:t>
              </a:r>
              <a:endParaRPr lang="en-US" sz="1200" dirty="0">
                <a:solidFill>
                  <a:schemeClr val="tx1"/>
                </a:solidFill>
              </a:endParaRPr>
            </a:p>
            <a:p>
              <a:pPr lvl="0" algn="ctr"/>
              <a:r>
                <a:rPr lang="en-US" sz="1200" dirty="0">
                  <a:solidFill>
                    <a:schemeClr val="tx1"/>
                  </a:solidFill>
                </a:rPr>
                <a:t>Service type: Parenting Program</a:t>
              </a:r>
            </a:p>
          </p:txBody>
        </p:sp>
      </p:grpSp>
      <p:grpSp>
        <p:nvGrpSpPr>
          <p:cNvPr id="34" name="Group 33"/>
          <p:cNvGrpSpPr/>
          <p:nvPr/>
        </p:nvGrpSpPr>
        <p:grpSpPr>
          <a:xfrm>
            <a:off x="3331685" y="4640400"/>
            <a:ext cx="2736000" cy="1004052"/>
            <a:chOff x="1113902" y="3068598"/>
            <a:chExt cx="2522370" cy="1681580"/>
          </a:xfrm>
          <a:solidFill>
            <a:schemeClr val="accent2">
              <a:lumMod val="20000"/>
              <a:lumOff val="80000"/>
            </a:schemeClr>
          </a:solidFill>
        </p:grpSpPr>
        <p:sp>
          <p:nvSpPr>
            <p:cNvPr id="35" name="Rounded Rectangle 34"/>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Sep </a:t>
              </a:r>
              <a:r>
                <a:rPr lang="en-US" sz="1200" dirty="0">
                  <a:solidFill>
                    <a:schemeClr val="tx1"/>
                  </a:solidFill>
                </a:rPr>
                <a:t>Session date: </a:t>
              </a:r>
              <a:r>
                <a:rPr lang="en-US" sz="1200" dirty="0" smtClean="0">
                  <a:solidFill>
                    <a:schemeClr val="tx1"/>
                  </a:solidFill>
                </a:rPr>
                <a:t>06/09/19</a:t>
              </a:r>
              <a:endParaRPr lang="en-US" sz="1200" dirty="0">
                <a:solidFill>
                  <a:schemeClr val="tx1"/>
                </a:solidFill>
              </a:endParaRPr>
            </a:p>
            <a:p>
              <a:pPr lvl="0" algn="ctr"/>
              <a:r>
                <a:rPr lang="en-US" sz="1200" dirty="0">
                  <a:solidFill>
                    <a:schemeClr val="tx1"/>
                  </a:solidFill>
                </a:rPr>
                <a:t>Service type: Parenting Program</a:t>
              </a:r>
            </a:p>
          </p:txBody>
        </p:sp>
      </p:grpSp>
      <p:grpSp>
        <p:nvGrpSpPr>
          <p:cNvPr id="37" name="Group 36"/>
          <p:cNvGrpSpPr/>
          <p:nvPr/>
        </p:nvGrpSpPr>
        <p:grpSpPr>
          <a:xfrm>
            <a:off x="9005295" y="5752912"/>
            <a:ext cx="2768830" cy="1004052"/>
            <a:chOff x="1113902" y="3068598"/>
            <a:chExt cx="2522370" cy="1681580"/>
          </a:xfrm>
          <a:solidFill>
            <a:schemeClr val="accent4">
              <a:lumMod val="20000"/>
              <a:lumOff val="80000"/>
            </a:schemeClr>
          </a:solidFill>
        </p:grpSpPr>
        <p:sp>
          <p:nvSpPr>
            <p:cNvPr id="38" name="Rounded Rectangle 37"/>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3 -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07/12/19</a:t>
              </a:r>
              <a:endParaRPr lang="en-US" sz="1200" dirty="0">
                <a:solidFill>
                  <a:schemeClr val="tx1"/>
                </a:solidFill>
              </a:endParaRPr>
            </a:p>
            <a:p>
              <a:pPr algn="ctr"/>
              <a:r>
                <a:rPr lang="en-US" sz="1200" dirty="0">
                  <a:solidFill>
                    <a:schemeClr val="tx1"/>
                  </a:solidFill>
                </a:rPr>
                <a:t>Service type: Parenting </a:t>
              </a:r>
              <a:r>
                <a:rPr lang="en-US" sz="1200" dirty="0" smtClean="0">
                  <a:solidFill>
                    <a:schemeClr val="tx1"/>
                  </a:solidFill>
                </a:rPr>
                <a:t>Program</a:t>
              </a:r>
              <a:endParaRPr lang="en-US" sz="1200" dirty="0">
                <a:solidFill>
                  <a:schemeClr val="tx1"/>
                </a:solidFill>
              </a:endParaRPr>
            </a:p>
          </p:txBody>
        </p:sp>
      </p:grpSp>
      <p:grpSp>
        <p:nvGrpSpPr>
          <p:cNvPr id="40" name="Group 39"/>
          <p:cNvGrpSpPr/>
          <p:nvPr/>
        </p:nvGrpSpPr>
        <p:grpSpPr>
          <a:xfrm>
            <a:off x="3331685" y="3556800"/>
            <a:ext cx="2745626" cy="1004052"/>
            <a:chOff x="1113902" y="3068598"/>
            <a:chExt cx="2522370" cy="1681580"/>
          </a:xfrm>
          <a:solidFill>
            <a:schemeClr val="accent2">
              <a:lumMod val="20000"/>
              <a:lumOff val="80000"/>
            </a:schemeClr>
          </a:solidFill>
        </p:grpSpPr>
        <p:sp>
          <p:nvSpPr>
            <p:cNvPr id="41" name="Rounded Rectangle 40"/>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06/08/19</a:t>
              </a:r>
              <a:endParaRPr lang="en-US" sz="1200" dirty="0">
                <a:solidFill>
                  <a:schemeClr val="tx1"/>
                </a:solidFill>
              </a:endParaRPr>
            </a:p>
            <a:p>
              <a:pPr lvl="0" algn="ctr"/>
              <a:r>
                <a:rPr lang="en-US" sz="1200" dirty="0">
                  <a:solidFill>
                    <a:schemeClr val="tx1"/>
                  </a:solidFill>
                </a:rPr>
                <a:t>Service type: Parenting Program</a:t>
              </a:r>
            </a:p>
          </p:txBody>
        </p:sp>
      </p:grpSp>
      <p:grpSp>
        <p:nvGrpSpPr>
          <p:cNvPr id="43" name="Group 42"/>
          <p:cNvGrpSpPr/>
          <p:nvPr/>
        </p:nvGrpSpPr>
        <p:grpSpPr>
          <a:xfrm>
            <a:off x="6162647" y="3556800"/>
            <a:ext cx="2746954" cy="1004052"/>
            <a:chOff x="1113902" y="3068598"/>
            <a:chExt cx="2522370" cy="1681580"/>
          </a:xfrm>
          <a:solidFill>
            <a:schemeClr val="accent3">
              <a:lumMod val="20000"/>
              <a:lumOff val="80000"/>
            </a:schemeClr>
          </a:solidFill>
        </p:grpSpPr>
        <p:sp>
          <p:nvSpPr>
            <p:cNvPr id="44" name="Rounded Rectangle 43"/>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Aug </a:t>
              </a:r>
              <a:r>
                <a:rPr lang="en-US" sz="1200" dirty="0">
                  <a:solidFill>
                    <a:schemeClr val="tx1"/>
                  </a:solidFill>
                </a:rPr>
                <a:t>Session date: </a:t>
              </a:r>
              <a:r>
                <a:rPr lang="en-US" sz="1200" dirty="0" smtClean="0">
                  <a:solidFill>
                    <a:schemeClr val="tx1"/>
                  </a:solidFill>
                </a:rPr>
                <a:t>07/08/19</a:t>
              </a:r>
              <a:endParaRPr lang="en-US" sz="1200" dirty="0">
                <a:solidFill>
                  <a:schemeClr val="tx1"/>
                </a:solidFill>
              </a:endParaRPr>
            </a:p>
            <a:p>
              <a:pPr lvl="0" algn="ctr"/>
              <a:r>
                <a:rPr lang="en-US" sz="1200" dirty="0">
                  <a:solidFill>
                    <a:schemeClr val="tx1"/>
                  </a:solidFill>
                </a:rPr>
                <a:t>Service type: Parenting Program</a:t>
              </a:r>
            </a:p>
          </p:txBody>
        </p:sp>
      </p:grpSp>
      <p:grpSp>
        <p:nvGrpSpPr>
          <p:cNvPr id="46" name="Group 45"/>
          <p:cNvGrpSpPr/>
          <p:nvPr/>
        </p:nvGrpSpPr>
        <p:grpSpPr>
          <a:xfrm>
            <a:off x="9023063" y="4640038"/>
            <a:ext cx="2768830" cy="1004052"/>
            <a:chOff x="1113902" y="3068598"/>
            <a:chExt cx="2522370" cy="1681580"/>
          </a:xfrm>
          <a:solidFill>
            <a:schemeClr val="accent4">
              <a:lumMod val="20000"/>
              <a:lumOff val="80000"/>
            </a:schemeClr>
          </a:solidFill>
        </p:grpSpPr>
        <p:sp>
          <p:nvSpPr>
            <p:cNvPr id="47" name="Rounded Rectangle 46"/>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2 - </a:t>
              </a:r>
              <a:r>
                <a:rPr lang="en-US" sz="1200" dirty="0" smtClean="0">
                  <a:solidFill>
                    <a:schemeClr val="tx1"/>
                  </a:solidFill>
                </a:rPr>
                <a:t>Dec </a:t>
              </a:r>
              <a:r>
                <a:rPr lang="en-US" sz="1200" dirty="0">
                  <a:solidFill>
                    <a:schemeClr val="tx1"/>
                  </a:solidFill>
                </a:rPr>
                <a:t>Session date: </a:t>
              </a:r>
              <a:r>
                <a:rPr lang="en-US" sz="1200" dirty="0" smtClean="0">
                  <a:solidFill>
                    <a:schemeClr val="tx1"/>
                  </a:solidFill>
                </a:rPr>
                <a:t>01/12/19</a:t>
              </a:r>
              <a:endParaRPr lang="en-US" sz="1200" dirty="0">
                <a:solidFill>
                  <a:schemeClr val="tx1"/>
                </a:solidFill>
              </a:endParaRPr>
            </a:p>
            <a:p>
              <a:pPr algn="ctr"/>
              <a:r>
                <a:rPr lang="en-US" sz="1200" dirty="0">
                  <a:solidFill>
                    <a:schemeClr val="tx1"/>
                  </a:solidFill>
                </a:rPr>
                <a:t>Service type: Parenting </a:t>
              </a:r>
              <a:r>
                <a:rPr lang="en-US" sz="1200" dirty="0" smtClean="0">
                  <a:solidFill>
                    <a:schemeClr val="tx1"/>
                  </a:solidFill>
                </a:rPr>
                <a:t>Program</a:t>
              </a:r>
              <a:endParaRPr lang="en-US" sz="1200" dirty="0">
                <a:solidFill>
                  <a:schemeClr val="tx1"/>
                </a:solidFill>
              </a:endParaRPr>
            </a:p>
          </p:txBody>
        </p:sp>
      </p:grpSp>
      <p:grpSp>
        <p:nvGrpSpPr>
          <p:cNvPr id="49" name="Group 48"/>
          <p:cNvGrpSpPr/>
          <p:nvPr/>
        </p:nvGrpSpPr>
        <p:grpSpPr>
          <a:xfrm>
            <a:off x="9020357" y="3556800"/>
            <a:ext cx="2738706" cy="1004052"/>
            <a:chOff x="1113902" y="3068598"/>
            <a:chExt cx="2522370" cy="1681580"/>
          </a:xfrm>
          <a:solidFill>
            <a:schemeClr val="accent4">
              <a:lumMod val="20000"/>
              <a:lumOff val="80000"/>
            </a:schemeClr>
          </a:solidFill>
        </p:grpSpPr>
        <p:sp>
          <p:nvSpPr>
            <p:cNvPr id="50" name="Rounded Rectangle 49"/>
            <p:cNvSpPr/>
            <p:nvPr/>
          </p:nvSpPr>
          <p:spPr>
            <a:xfrm>
              <a:off x="1113902" y="3068598"/>
              <a:ext cx="2522370" cy="1681580"/>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Rounded Rectangle 4"/>
            <p:cNvSpPr txBox="1"/>
            <p:nvPr/>
          </p:nvSpPr>
          <p:spPr>
            <a:xfrm>
              <a:off x="1163154" y="3117850"/>
              <a:ext cx="2423866" cy="158307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a:r>
                <a:rPr lang="en-US" sz="1200" dirty="0">
                  <a:solidFill>
                    <a:schemeClr val="tx1"/>
                  </a:solidFill>
                </a:rPr>
                <a:t>Session ID: Session 1 - </a:t>
              </a:r>
              <a:r>
                <a:rPr lang="en-US" sz="1200" dirty="0" smtClean="0">
                  <a:solidFill>
                    <a:schemeClr val="tx1"/>
                  </a:solidFill>
                </a:rPr>
                <a:t>Nov </a:t>
              </a:r>
              <a:r>
                <a:rPr lang="en-US" sz="1200" dirty="0">
                  <a:solidFill>
                    <a:schemeClr val="tx1"/>
                  </a:solidFill>
                </a:rPr>
                <a:t>Session date: 25/11/19</a:t>
              </a:r>
            </a:p>
            <a:p>
              <a:pPr lvl="0" algn="ctr"/>
              <a:r>
                <a:rPr lang="en-US" sz="1200" dirty="0">
                  <a:solidFill>
                    <a:schemeClr val="tx1"/>
                  </a:solidFill>
                </a:rPr>
                <a:t>Service type: Parenting Program</a:t>
              </a:r>
            </a:p>
          </p:txBody>
        </p:sp>
      </p:grpSp>
      <p:cxnSp>
        <p:nvCxnSpPr>
          <p:cNvPr id="52" name="Elbow Connector 51"/>
          <p:cNvCxnSpPr>
            <a:stCxn id="12" idx="1"/>
            <a:endCxn id="18" idx="0"/>
          </p:cNvCxnSpPr>
          <p:nvPr/>
        </p:nvCxnSpPr>
        <p:spPr>
          <a:xfrm rot="10800000" flipV="1">
            <a:off x="1854269" y="1488454"/>
            <a:ext cx="2645169" cy="774599"/>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3" name="Elbow Connector 52"/>
          <p:cNvCxnSpPr>
            <a:stCxn id="11" idx="2"/>
            <a:endCxn id="20" idx="0"/>
          </p:cNvCxnSpPr>
          <p:nvPr/>
        </p:nvCxnSpPr>
        <p:spPr>
          <a:xfrm rot="5400000">
            <a:off x="5164306" y="1396100"/>
            <a:ext cx="371785" cy="1301026"/>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4" name="Elbow Connector 53"/>
          <p:cNvCxnSpPr>
            <a:stCxn id="11" idx="3"/>
            <a:endCxn id="26" idx="0"/>
          </p:cNvCxnSpPr>
          <p:nvPr/>
        </p:nvCxnSpPr>
        <p:spPr>
          <a:xfrm>
            <a:off x="7501985" y="1488455"/>
            <a:ext cx="2889078" cy="744051"/>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5" name="Elbow Connector 54"/>
          <p:cNvCxnSpPr>
            <a:stCxn id="11" idx="2"/>
            <a:endCxn id="23" idx="0"/>
          </p:cNvCxnSpPr>
          <p:nvPr/>
        </p:nvCxnSpPr>
        <p:spPr>
          <a:xfrm rot="16200000" flipH="1">
            <a:off x="6587403" y="1274028"/>
            <a:ext cx="371279" cy="1544663"/>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2578885" y="5817048"/>
            <a:ext cx="5869079" cy="923330"/>
          </a:xfrm>
          <a:prstGeom prst="rect">
            <a:avLst/>
          </a:prstGeom>
          <a:noFill/>
        </p:spPr>
        <p:txBody>
          <a:bodyPr wrap="square" rtlCol="0">
            <a:spAutoFit/>
          </a:bodyPr>
          <a:lstStyle/>
          <a:p>
            <a:r>
              <a:rPr lang="en-US" dirty="0" smtClean="0"/>
              <a:t>Other service types that could be set up the same way:</a:t>
            </a:r>
          </a:p>
          <a:p>
            <a:pPr marL="285750" indent="-285750">
              <a:buFont typeface="Arial" panose="020B0604020202020204" pitchFamily="34" charset="0"/>
              <a:buChar char="•"/>
            </a:pPr>
            <a:r>
              <a:rPr lang="en-US" dirty="0"/>
              <a:t>c</a:t>
            </a:r>
            <a:r>
              <a:rPr lang="en-US" dirty="0" smtClean="0"/>
              <a:t>ounselling</a:t>
            </a:r>
          </a:p>
          <a:p>
            <a:pPr marL="285750" indent="-285750">
              <a:buFont typeface="Arial" panose="020B0604020202020204" pitchFamily="34" charset="0"/>
              <a:buChar char="•"/>
            </a:pPr>
            <a:r>
              <a:rPr lang="en-US" dirty="0"/>
              <a:t>a</a:t>
            </a:r>
            <a:r>
              <a:rPr lang="en-US" dirty="0" smtClean="0"/>
              <a:t>ny individualized activities</a:t>
            </a:r>
          </a:p>
        </p:txBody>
      </p:sp>
    </p:spTree>
    <p:extLst>
      <p:ext uri="{BB962C8B-B14F-4D97-AF65-F5344CB8AC3E}">
        <p14:creationId xmlns:p14="http://schemas.microsoft.com/office/powerpoint/2010/main" val="1052019087"/>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4567</TotalTime>
  <Words>4536</Words>
  <Application>Microsoft Office PowerPoint</Application>
  <PresentationFormat>Widescreen</PresentationFormat>
  <Paragraphs>408</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Gotham</vt:lpstr>
      <vt:lpstr>2_Office Theme</vt:lpstr>
      <vt:lpstr>Custom Design</vt:lpstr>
      <vt:lpstr>PowerPoint Presentation</vt:lpstr>
      <vt:lpstr>Purpose</vt:lpstr>
      <vt:lpstr>Data Exchange Quick Start Guide</vt:lpstr>
      <vt:lpstr>Quick start guide: step 8 and 9</vt:lpstr>
      <vt:lpstr>Cases, sessions and clients</vt:lpstr>
      <vt:lpstr>Recording playgroups (or similar group activities)</vt:lpstr>
      <vt:lpstr>Recording playgroups (or similar group activities)</vt:lpstr>
      <vt:lpstr>Recording group parenting program (or similar)</vt:lpstr>
      <vt:lpstr>Recording one-on-one parenting program (or similar) </vt:lpstr>
      <vt:lpstr>Recording case management</vt:lpstr>
      <vt:lpstr>Recording case management</vt:lpstr>
      <vt:lpstr>Recording referrals for individual clients</vt:lpstr>
      <vt:lpstr>Recording referrals for individual clients</vt:lpstr>
      <vt:lpstr>Recording info/advice/referral for Program Activities 4 and 5</vt:lpstr>
      <vt:lpstr>What to do when one client receives multiple services</vt:lpstr>
      <vt:lpstr>How many individual clients do I need to record?</vt:lpstr>
      <vt:lpstr>What happens when a client doesn’t consent</vt:lpstr>
      <vt:lpstr>Resources</vt:lpstr>
      <vt:lpstr>Where can I go for help?</vt:lpstr>
    </vt:vector>
  </TitlesOfParts>
  <Company>Department of Communites &amp;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presenWebinar 7. Creating Cases, Sessions and Clients - Wellbeing and Safetytation template</dc:title>
  <dc:creator>Olivia Falvey</dc:creator>
  <cp:lastModifiedBy>JOSHUA YOUKHANA</cp:lastModifiedBy>
  <cp:revision>510</cp:revision>
  <cp:lastPrinted>2011-08-19T00:15:31Z</cp:lastPrinted>
  <dcterms:created xsi:type="dcterms:W3CDTF">2012-03-13T05:08:59Z</dcterms:created>
  <dcterms:modified xsi:type="dcterms:W3CDTF">2021-03-11T22:51:42Z</dcterms:modified>
</cp:coreProperties>
</file>