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6" r:id="rId2"/>
  </p:sldMasterIdLst>
  <p:notesMasterIdLst>
    <p:notesMasterId r:id="rId33"/>
  </p:notesMasterIdLst>
  <p:handoutMasterIdLst>
    <p:handoutMasterId r:id="rId34"/>
  </p:handoutMasterIdLst>
  <p:sldIdLst>
    <p:sldId id="271" r:id="rId3"/>
    <p:sldId id="367" r:id="rId4"/>
    <p:sldId id="368" r:id="rId5"/>
    <p:sldId id="369" r:id="rId6"/>
    <p:sldId id="366" r:id="rId7"/>
    <p:sldId id="356" r:id="rId8"/>
    <p:sldId id="358" r:id="rId9"/>
    <p:sldId id="360" r:id="rId10"/>
    <p:sldId id="359" r:id="rId11"/>
    <p:sldId id="361" r:id="rId12"/>
    <p:sldId id="379" r:id="rId13"/>
    <p:sldId id="371" r:id="rId14"/>
    <p:sldId id="354" r:id="rId15"/>
    <p:sldId id="346" r:id="rId16"/>
    <p:sldId id="324" r:id="rId17"/>
    <p:sldId id="301" r:id="rId18"/>
    <p:sldId id="350" r:id="rId19"/>
    <p:sldId id="355" r:id="rId20"/>
    <p:sldId id="372" r:id="rId21"/>
    <p:sldId id="373" r:id="rId22"/>
    <p:sldId id="374" r:id="rId23"/>
    <p:sldId id="363" r:id="rId24"/>
    <p:sldId id="364" r:id="rId25"/>
    <p:sldId id="376" r:id="rId26"/>
    <p:sldId id="375" r:id="rId27"/>
    <p:sldId id="377" r:id="rId28"/>
    <p:sldId id="365" r:id="rId29"/>
    <p:sldId id="378" r:id="rId30"/>
    <p:sldId id="306" r:id="rId31"/>
    <p:sldId id="370"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Blair" initials="KB" lastIdx="2" clrIdx="0">
    <p:extLst>
      <p:ext uri="{19B8F6BF-5375-455C-9EA6-DF929625EA0E}">
        <p15:presenceInfo xmlns:p15="http://schemas.microsoft.com/office/powerpoint/2012/main" userId="S-1-5-21-73586283-1563985344-1801674531-848794" providerId="AD"/>
      </p:ext>
    </p:extLst>
  </p:cmAuthor>
  <p:cmAuthor id="2" name="Kerri Scott" initials="KS" lastIdx="5" clrIdx="1">
    <p:extLst>
      <p:ext uri="{19B8F6BF-5375-455C-9EA6-DF929625EA0E}">
        <p15:presenceInfo xmlns:p15="http://schemas.microsoft.com/office/powerpoint/2012/main" userId="S-1-5-21-73586283-1563985344-1801674531-191789" providerId="AD"/>
      </p:ext>
    </p:extLst>
  </p:cmAuthor>
  <p:cmAuthor id="3" name="Samantha Adams" initials="SA" lastIdx="5" clrIdx="2">
    <p:extLst>
      <p:ext uri="{19B8F6BF-5375-455C-9EA6-DF929625EA0E}">
        <p15:presenceInfo xmlns:p15="http://schemas.microsoft.com/office/powerpoint/2012/main" userId="S-1-5-21-73586283-1563985344-1801674531-820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757575"/>
    <a:srgbClr val="E9EDF4"/>
    <a:srgbClr val="3A5683"/>
    <a:srgbClr val="D02239"/>
    <a:srgbClr val="008FCA"/>
    <a:srgbClr val="DB5921"/>
    <a:srgbClr val="521343"/>
    <a:srgbClr val="006976"/>
    <a:srgbClr val="69B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52719" autoAdjust="0"/>
  </p:normalViewPr>
  <p:slideViewPr>
    <p:cSldViewPr snapToGrid="0" snapToObjects="1">
      <p:cViewPr varScale="1">
        <p:scale>
          <a:sx n="45" d="100"/>
          <a:sy n="45" d="100"/>
        </p:scale>
        <p:origin x="218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38FE1-1219-4EA3-BDED-A4BF455D3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88F2DE-AE9C-4C12-BF6B-60A3F4A2062F}">
      <dgm:prSet phldrT="[Text]"/>
      <dgm:spPr/>
      <dgm:t>
        <a:bodyPr/>
        <a:lstStyle/>
        <a:p>
          <a:r>
            <a:rPr lang="en-US" dirty="0" smtClean="0"/>
            <a:t>What cases and sessions are</a:t>
          </a:r>
          <a:endParaRPr lang="en-US" dirty="0"/>
        </a:p>
      </dgm:t>
    </dgm:pt>
    <dgm:pt modelId="{9FFE651C-48B4-49CA-ADD1-700C02088AEF}" type="parTrans" cxnId="{C3AA921E-885A-462C-9FD9-06D678E98E09}">
      <dgm:prSet/>
      <dgm:spPr/>
      <dgm:t>
        <a:bodyPr/>
        <a:lstStyle/>
        <a:p>
          <a:endParaRPr lang="en-US"/>
        </a:p>
      </dgm:t>
    </dgm:pt>
    <dgm:pt modelId="{F06E6A24-51B8-4EF8-A0D3-73FFC940EBFA}" type="sibTrans" cxnId="{C3AA921E-885A-462C-9FD9-06D678E98E09}">
      <dgm:prSet/>
      <dgm:spPr/>
      <dgm:t>
        <a:bodyPr/>
        <a:lstStyle/>
        <a:p>
          <a:endParaRPr lang="en-US"/>
        </a:p>
      </dgm:t>
    </dgm:pt>
    <dgm:pt modelId="{B5CA43D9-8CA3-4695-86CF-137FD580C44B}">
      <dgm:prSet phldrT="[Text]"/>
      <dgm:spPr/>
      <dgm:t>
        <a:bodyPr/>
        <a:lstStyle/>
        <a:p>
          <a:r>
            <a:rPr lang="en-US" dirty="0" smtClean="0"/>
            <a:t>What information you need to collect from clients</a:t>
          </a:r>
          <a:endParaRPr lang="en-US" dirty="0"/>
        </a:p>
      </dgm:t>
    </dgm:pt>
    <dgm:pt modelId="{EF42D3CB-9637-49CF-9590-0E982785B9A2}" type="parTrans" cxnId="{C09315FD-7467-43FD-81D4-1AD1E6E670AE}">
      <dgm:prSet/>
      <dgm:spPr/>
      <dgm:t>
        <a:bodyPr/>
        <a:lstStyle/>
        <a:p>
          <a:endParaRPr lang="en-US"/>
        </a:p>
      </dgm:t>
    </dgm:pt>
    <dgm:pt modelId="{E607480D-E77D-497C-B994-553CAEC0A8C3}" type="sibTrans" cxnId="{C09315FD-7467-43FD-81D4-1AD1E6E670AE}">
      <dgm:prSet/>
      <dgm:spPr/>
      <dgm:t>
        <a:bodyPr/>
        <a:lstStyle/>
        <a:p>
          <a:endParaRPr lang="en-US"/>
        </a:p>
      </dgm:t>
    </dgm:pt>
    <dgm:pt modelId="{59586670-F38B-41CB-AE58-0FFD07AC5465}">
      <dgm:prSet phldrT="[Text]"/>
      <dgm:spPr/>
      <dgm:t>
        <a:bodyPr/>
        <a:lstStyle/>
        <a:p>
          <a:r>
            <a:rPr lang="en-US" dirty="0" smtClean="0"/>
            <a:t>The difference between individual clients and unidentified groups</a:t>
          </a:r>
          <a:endParaRPr lang="en-US" dirty="0"/>
        </a:p>
      </dgm:t>
    </dgm:pt>
    <dgm:pt modelId="{1B6DDB0A-181A-4D56-A636-2D4E901340F8}" type="parTrans" cxnId="{151F8C1F-D5F6-4D7D-B371-550B6A03BBA8}">
      <dgm:prSet/>
      <dgm:spPr/>
      <dgm:t>
        <a:bodyPr/>
        <a:lstStyle/>
        <a:p>
          <a:endParaRPr lang="en-US"/>
        </a:p>
      </dgm:t>
    </dgm:pt>
    <dgm:pt modelId="{8B103E45-FB67-4887-8D06-05D6A9C115C5}" type="sibTrans" cxnId="{151F8C1F-D5F6-4D7D-B371-550B6A03BBA8}">
      <dgm:prSet/>
      <dgm:spPr/>
      <dgm:t>
        <a:bodyPr/>
        <a:lstStyle/>
        <a:p>
          <a:endParaRPr lang="en-US"/>
        </a:p>
      </dgm:t>
    </dgm:pt>
    <dgm:pt modelId="{5EBBCDA8-FA77-4394-A51B-51AE895E8178}" type="pres">
      <dgm:prSet presAssocID="{AE538FE1-1219-4EA3-BDED-A4BF455D3DB9}" presName="diagram" presStyleCnt="0">
        <dgm:presLayoutVars>
          <dgm:dir/>
          <dgm:resizeHandles val="exact"/>
        </dgm:presLayoutVars>
      </dgm:prSet>
      <dgm:spPr/>
      <dgm:t>
        <a:bodyPr/>
        <a:lstStyle/>
        <a:p>
          <a:endParaRPr lang="en-US"/>
        </a:p>
      </dgm:t>
    </dgm:pt>
    <dgm:pt modelId="{05CC6B0F-8D27-4808-B72F-1041FC73601D}" type="pres">
      <dgm:prSet presAssocID="{8B88F2DE-AE9C-4C12-BF6B-60A3F4A2062F}" presName="node" presStyleLbl="node1" presStyleIdx="0" presStyleCnt="3">
        <dgm:presLayoutVars>
          <dgm:bulletEnabled val="1"/>
        </dgm:presLayoutVars>
      </dgm:prSet>
      <dgm:spPr/>
      <dgm:t>
        <a:bodyPr/>
        <a:lstStyle/>
        <a:p>
          <a:endParaRPr lang="en-US"/>
        </a:p>
      </dgm:t>
    </dgm:pt>
    <dgm:pt modelId="{42F67814-9061-4F96-881F-481CFC32744E}" type="pres">
      <dgm:prSet presAssocID="{F06E6A24-51B8-4EF8-A0D3-73FFC940EBFA}" presName="sibTrans" presStyleCnt="0"/>
      <dgm:spPr/>
    </dgm:pt>
    <dgm:pt modelId="{1F8A9454-6EBE-4E18-8369-DC2EB519D32F}" type="pres">
      <dgm:prSet presAssocID="{59586670-F38B-41CB-AE58-0FFD07AC5465}" presName="node" presStyleLbl="node1" presStyleIdx="1" presStyleCnt="3">
        <dgm:presLayoutVars>
          <dgm:bulletEnabled val="1"/>
        </dgm:presLayoutVars>
      </dgm:prSet>
      <dgm:spPr/>
      <dgm:t>
        <a:bodyPr/>
        <a:lstStyle/>
        <a:p>
          <a:endParaRPr lang="en-US"/>
        </a:p>
      </dgm:t>
    </dgm:pt>
    <dgm:pt modelId="{552F982A-2187-49F2-92EA-19DBA6108AC7}" type="pres">
      <dgm:prSet presAssocID="{8B103E45-FB67-4887-8D06-05D6A9C115C5}" presName="sibTrans" presStyleCnt="0"/>
      <dgm:spPr/>
    </dgm:pt>
    <dgm:pt modelId="{D6458D90-37C6-49B6-B7B2-563928AE2926}" type="pres">
      <dgm:prSet presAssocID="{B5CA43D9-8CA3-4695-86CF-137FD580C44B}" presName="node" presStyleLbl="node1" presStyleIdx="2" presStyleCnt="3">
        <dgm:presLayoutVars>
          <dgm:bulletEnabled val="1"/>
        </dgm:presLayoutVars>
      </dgm:prSet>
      <dgm:spPr/>
      <dgm:t>
        <a:bodyPr/>
        <a:lstStyle/>
        <a:p>
          <a:endParaRPr lang="en-US"/>
        </a:p>
      </dgm:t>
    </dgm:pt>
  </dgm:ptLst>
  <dgm:cxnLst>
    <dgm:cxn modelId="{151F8C1F-D5F6-4D7D-B371-550B6A03BBA8}" srcId="{AE538FE1-1219-4EA3-BDED-A4BF455D3DB9}" destId="{59586670-F38B-41CB-AE58-0FFD07AC5465}" srcOrd="1" destOrd="0" parTransId="{1B6DDB0A-181A-4D56-A636-2D4E901340F8}" sibTransId="{8B103E45-FB67-4887-8D06-05D6A9C115C5}"/>
    <dgm:cxn modelId="{8907047E-EDA3-4504-87C5-618E41E934F4}" type="presOf" srcId="{B5CA43D9-8CA3-4695-86CF-137FD580C44B}" destId="{D6458D90-37C6-49B6-B7B2-563928AE2926}" srcOrd="0" destOrd="0" presId="urn:microsoft.com/office/officeart/2005/8/layout/default"/>
    <dgm:cxn modelId="{C09315FD-7467-43FD-81D4-1AD1E6E670AE}" srcId="{AE538FE1-1219-4EA3-BDED-A4BF455D3DB9}" destId="{B5CA43D9-8CA3-4695-86CF-137FD580C44B}" srcOrd="2" destOrd="0" parTransId="{EF42D3CB-9637-49CF-9590-0E982785B9A2}" sibTransId="{E607480D-E77D-497C-B994-553CAEC0A8C3}"/>
    <dgm:cxn modelId="{285F3281-D9EC-4173-9D56-2FDAA9E61027}" type="presOf" srcId="{AE538FE1-1219-4EA3-BDED-A4BF455D3DB9}" destId="{5EBBCDA8-FA77-4394-A51B-51AE895E8178}" srcOrd="0" destOrd="0" presId="urn:microsoft.com/office/officeart/2005/8/layout/default"/>
    <dgm:cxn modelId="{AB653EB4-0EBE-45B2-BFF4-8EDDB45339B2}" type="presOf" srcId="{8B88F2DE-AE9C-4C12-BF6B-60A3F4A2062F}" destId="{05CC6B0F-8D27-4808-B72F-1041FC73601D}" srcOrd="0" destOrd="0" presId="urn:microsoft.com/office/officeart/2005/8/layout/default"/>
    <dgm:cxn modelId="{158CBCAF-13EC-4349-BEEA-3EFF61A03661}" type="presOf" srcId="{59586670-F38B-41CB-AE58-0FFD07AC5465}" destId="{1F8A9454-6EBE-4E18-8369-DC2EB519D32F}" srcOrd="0" destOrd="0" presId="urn:microsoft.com/office/officeart/2005/8/layout/default"/>
    <dgm:cxn modelId="{C3AA921E-885A-462C-9FD9-06D678E98E09}" srcId="{AE538FE1-1219-4EA3-BDED-A4BF455D3DB9}" destId="{8B88F2DE-AE9C-4C12-BF6B-60A3F4A2062F}" srcOrd="0" destOrd="0" parTransId="{9FFE651C-48B4-49CA-ADD1-700C02088AEF}" sibTransId="{F06E6A24-51B8-4EF8-A0D3-73FFC940EBFA}"/>
    <dgm:cxn modelId="{6966C218-5BA9-495E-9EB2-BE55A9EE4BA8}" type="presParOf" srcId="{5EBBCDA8-FA77-4394-A51B-51AE895E8178}" destId="{05CC6B0F-8D27-4808-B72F-1041FC73601D}" srcOrd="0" destOrd="0" presId="urn:microsoft.com/office/officeart/2005/8/layout/default"/>
    <dgm:cxn modelId="{931B3445-A28C-4A6B-A4FD-ECCCADB444FB}" type="presParOf" srcId="{5EBBCDA8-FA77-4394-A51B-51AE895E8178}" destId="{42F67814-9061-4F96-881F-481CFC32744E}" srcOrd="1" destOrd="0" presId="urn:microsoft.com/office/officeart/2005/8/layout/default"/>
    <dgm:cxn modelId="{FB84DB5E-F2E2-4951-8234-FF711482BC11}" type="presParOf" srcId="{5EBBCDA8-FA77-4394-A51B-51AE895E8178}" destId="{1F8A9454-6EBE-4E18-8369-DC2EB519D32F}" srcOrd="2" destOrd="0" presId="urn:microsoft.com/office/officeart/2005/8/layout/default"/>
    <dgm:cxn modelId="{A8DBEC19-7FD7-47A0-A773-145FBF1145B5}" type="presParOf" srcId="{5EBBCDA8-FA77-4394-A51B-51AE895E8178}" destId="{552F982A-2187-49F2-92EA-19DBA6108AC7}" srcOrd="3" destOrd="0" presId="urn:microsoft.com/office/officeart/2005/8/layout/default"/>
    <dgm:cxn modelId="{BEC6259B-C41E-4717-91C9-A0A44061DE16}" type="presParOf" srcId="{5EBBCDA8-FA77-4394-A51B-51AE895E8178}" destId="{D6458D90-37C6-49B6-B7B2-563928AE292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E9D3F-8E6E-43E5-BC61-1078C6D53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A0F4E4-A6F8-49CB-B51C-58EE2BE1FA88}">
      <dgm:prSet phldrT="[Text]"/>
      <dgm:spPr>
        <a:solidFill>
          <a:srgbClr val="8064A2"/>
        </a:solidFill>
      </dgm:spPr>
      <dgm:t>
        <a:bodyPr/>
        <a:lstStyle/>
        <a:p>
          <a:r>
            <a:rPr lang="en-US" dirty="0" smtClean="0"/>
            <a:t>Cases</a:t>
          </a:r>
          <a:endParaRPr lang="en-US" dirty="0"/>
        </a:p>
      </dgm:t>
    </dgm:pt>
    <dgm:pt modelId="{73C950B4-F30F-4C54-8FFF-3F97754EE917}" type="parTrans" cxnId="{D8689EB5-C634-45B3-8194-AF2686695DE4}">
      <dgm:prSet/>
      <dgm:spPr/>
      <dgm:t>
        <a:bodyPr/>
        <a:lstStyle/>
        <a:p>
          <a:endParaRPr lang="en-US"/>
        </a:p>
      </dgm:t>
    </dgm:pt>
    <dgm:pt modelId="{93964796-678E-4951-A42C-986F938DFA51}" type="sibTrans" cxnId="{D8689EB5-C634-45B3-8194-AF2686695DE4}">
      <dgm:prSet/>
      <dgm:spPr/>
      <dgm:t>
        <a:bodyPr/>
        <a:lstStyle/>
        <a:p>
          <a:endParaRPr lang="en-US"/>
        </a:p>
      </dgm:t>
    </dgm:pt>
    <dgm:pt modelId="{3A33B051-DCFA-4623-88B4-B7413F9774D2}">
      <dgm:prSet phldrT="[Text]"/>
      <dgm:spPr/>
      <dgm:t>
        <a:bodyPr/>
        <a:lstStyle/>
        <a:p>
          <a:r>
            <a:rPr lang="en-US" dirty="0" smtClean="0"/>
            <a:t>Cases are ‘container’s. Cases store information about program activities and outlets.</a:t>
          </a:r>
          <a:endParaRPr lang="en-US" dirty="0"/>
        </a:p>
      </dgm:t>
    </dgm:pt>
    <dgm:pt modelId="{A30F6163-A34B-4294-BD01-B8E9A95359AF}" type="parTrans" cxnId="{8D106569-BEFF-4FA2-8132-0552C924C178}">
      <dgm:prSet/>
      <dgm:spPr/>
      <dgm:t>
        <a:bodyPr/>
        <a:lstStyle/>
        <a:p>
          <a:endParaRPr lang="en-US"/>
        </a:p>
      </dgm:t>
    </dgm:pt>
    <dgm:pt modelId="{8A7B3995-3DF9-4388-8782-BDB94C082B35}" type="sibTrans" cxnId="{8D106569-BEFF-4FA2-8132-0552C924C178}">
      <dgm:prSet/>
      <dgm:spPr/>
      <dgm:t>
        <a:bodyPr/>
        <a:lstStyle/>
        <a:p>
          <a:endParaRPr lang="en-US"/>
        </a:p>
      </dgm:t>
    </dgm:pt>
    <dgm:pt modelId="{88ACAB7E-0FD9-45E2-A7A3-76EBA80B1373}">
      <dgm:prSet phldrT="[Text]"/>
      <dgm:spPr>
        <a:solidFill>
          <a:srgbClr val="4BACC6"/>
        </a:solidFill>
      </dgm:spPr>
      <dgm:t>
        <a:bodyPr/>
        <a:lstStyle/>
        <a:p>
          <a:r>
            <a:rPr lang="en-US" dirty="0" smtClean="0"/>
            <a:t>Sessions</a:t>
          </a:r>
        </a:p>
      </dgm:t>
    </dgm:pt>
    <dgm:pt modelId="{424CCEBE-D503-4D6F-B80C-6618FDE03AD5}" type="parTrans" cxnId="{1EAFF6EE-AC33-41A0-AA89-000396D877AB}">
      <dgm:prSet/>
      <dgm:spPr/>
      <dgm:t>
        <a:bodyPr/>
        <a:lstStyle/>
        <a:p>
          <a:endParaRPr lang="en-US"/>
        </a:p>
      </dgm:t>
    </dgm:pt>
    <dgm:pt modelId="{6C3326D6-48FC-49E2-A2B2-101667BBFE25}" type="sibTrans" cxnId="{1EAFF6EE-AC33-41A0-AA89-000396D877AB}">
      <dgm:prSet/>
      <dgm:spPr/>
      <dgm:t>
        <a:bodyPr/>
        <a:lstStyle/>
        <a:p>
          <a:endParaRPr lang="en-US"/>
        </a:p>
      </dgm:t>
    </dgm:pt>
    <dgm:pt modelId="{571BCE67-68A1-427C-9298-B8691E2071C2}">
      <dgm:prSet phldrT="[Text]"/>
      <dgm:spPr/>
      <dgm:t>
        <a:bodyPr/>
        <a:lstStyle/>
        <a:p>
          <a:r>
            <a:rPr lang="en-US" dirty="0" smtClean="0"/>
            <a:t>Sessions are individual episodes of service.</a:t>
          </a:r>
          <a:endParaRPr lang="en-US" dirty="0"/>
        </a:p>
      </dgm:t>
    </dgm:pt>
    <dgm:pt modelId="{7D523300-1B54-44D3-84FC-B69D5A5E19C3}" type="parTrans" cxnId="{E6594117-5021-49CB-B29D-D74107C496CB}">
      <dgm:prSet/>
      <dgm:spPr/>
      <dgm:t>
        <a:bodyPr/>
        <a:lstStyle/>
        <a:p>
          <a:endParaRPr lang="en-US"/>
        </a:p>
      </dgm:t>
    </dgm:pt>
    <dgm:pt modelId="{10CA6D9E-62F2-4D55-BB16-63ED56F7B041}" type="sibTrans" cxnId="{E6594117-5021-49CB-B29D-D74107C496CB}">
      <dgm:prSet/>
      <dgm:spPr/>
      <dgm:t>
        <a:bodyPr/>
        <a:lstStyle/>
        <a:p>
          <a:endParaRPr lang="en-US"/>
        </a:p>
      </dgm:t>
    </dgm:pt>
    <dgm:pt modelId="{04873E55-64CB-494D-9592-988F376F8761}">
      <dgm:prSet phldrT="[Text]"/>
      <dgm:spPr>
        <a:solidFill>
          <a:srgbClr val="F79646"/>
        </a:solidFill>
      </dgm:spPr>
      <dgm:t>
        <a:bodyPr/>
        <a:lstStyle/>
        <a:p>
          <a:r>
            <a:rPr lang="en-US" dirty="0" smtClean="0"/>
            <a:t>Clients</a:t>
          </a:r>
          <a:endParaRPr lang="en-US" dirty="0"/>
        </a:p>
      </dgm:t>
    </dgm:pt>
    <dgm:pt modelId="{613B7869-3002-4700-ABA0-4C51DC89BCA3}" type="parTrans" cxnId="{118ECB4E-9126-4265-9F8F-9C7D558588C8}">
      <dgm:prSet/>
      <dgm:spPr/>
      <dgm:t>
        <a:bodyPr/>
        <a:lstStyle/>
        <a:p>
          <a:endParaRPr lang="en-US"/>
        </a:p>
      </dgm:t>
    </dgm:pt>
    <dgm:pt modelId="{A556F84F-36BB-4453-A47D-7A9C617BEA49}" type="sibTrans" cxnId="{118ECB4E-9126-4265-9F8F-9C7D558588C8}">
      <dgm:prSet/>
      <dgm:spPr/>
      <dgm:t>
        <a:bodyPr/>
        <a:lstStyle/>
        <a:p>
          <a:endParaRPr lang="en-US"/>
        </a:p>
      </dgm:t>
    </dgm:pt>
    <dgm:pt modelId="{8FFFB9FD-E12B-4EF0-A97F-36228D061AD3}">
      <dgm:prSet phldrT="[Text]"/>
      <dgm:spPr/>
      <dgm:t>
        <a:bodyPr/>
        <a:lstStyle/>
        <a:p>
          <a:r>
            <a:rPr lang="en-US" dirty="0" smtClean="0"/>
            <a:t>An individual who receives a service as part of a funded activity that is expected to lead to a measureable outcome.</a:t>
          </a:r>
          <a:endParaRPr lang="en-US" dirty="0"/>
        </a:p>
      </dgm:t>
    </dgm:pt>
    <dgm:pt modelId="{83C250C5-3EAE-4C95-96AE-04B9BB70D8A9}" type="parTrans" cxnId="{17476BDE-80B3-4A8C-A9B1-526322E3173B}">
      <dgm:prSet/>
      <dgm:spPr/>
      <dgm:t>
        <a:bodyPr/>
        <a:lstStyle/>
        <a:p>
          <a:endParaRPr lang="en-US"/>
        </a:p>
      </dgm:t>
    </dgm:pt>
    <dgm:pt modelId="{BFF39C39-AA4D-4D2E-A95E-EBE7607B2098}" type="sibTrans" cxnId="{17476BDE-80B3-4A8C-A9B1-526322E3173B}">
      <dgm:prSet/>
      <dgm:spPr/>
      <dgm:t>
        <a:bodyPr/>
        <a:lstStyle/>
        <a:p>
          <a:endParaRPr lang="en-US"/>
        </a:p>
      </dgm:t>
    </dgm:pt>
    <dgm:pt modelId="{D20B21C3-174E-42A3-9C00-1F5F75D551B3}">
      <dgm:prSet phldrT="[Text]"/>
      <dgm:spPr>
        <a:solidFill>
          <a:srgbClr val="C0504D"/>
        </a:solidFill>
      </dgm:spPr>
      <dgm:t>
        <a:bodyPr/>
        <a:lstStyle/>
        <a:p>
          <a:r>
            <a:rPr lang="en-US" dirty="0" smtClean="0"/>
            <a:t>Outlets</a:t>
          </a:r>
          <a:endParaRPr lang="en-US" dirty="0"/>
        </a:p>
      </dgm:t>
    </dgm:pt>
    <dgm:pt modelId="{ED3F21C1-D0DF-4E93-B336-DE97CEFD29E0}" type="parTrans" cxnId="{F96C3E3B-305A-41D5-AE8B-B1AE975E04DD}">
      <dgm:prSet/>
      <dgm:spPr/>
      <dgm:t>
        <a:bodyPr/>
        <a:lstStyle/>
        <a:p>
          <a:endParaRPr lang="en-US"/>
        </a:p>
      </dgm:t>
    </dgm:pt>
    <dgm:pt modelId="{31E08FA2-E5A5-41B5-948F-8721B08250B6}" type="sibTrans" cxnId="{F96C3E3B-305A-41D5-AE8B-B1AE975E04DD}">
      <dgm:prSet/>
      <dgm:spPr/>
      <dgm:t>
        <a:bodyPr/>
        <a:lstStyle/>
        <a:p>
          <a:endParaRPr lang="en-US"/>
        </a:p>
      </dgm:t>
    </dgm:pt>
    <dgm:pt modelId="{C193D447-EF28-4B3C-82C6-3789E0850E39}">
      <dgm:prSet phldrT="[Text]"/>
      <dgm:spPr/>
      <dgm:t>
        <a:bodyPr/>
        <a:lstStyle/>
        <a:p>
          <a:r>
            <a:rPr lang="en-US" dirty="0" smtClean="0"/>
            <a:t>Location of service delivery</a:t>
          </a:r>
          <a:endParaRPr lang="en-US" dirty="0"/>
        </a:p>
      </dgm:t>
    </dgm:pt>
    <dgm:pt modelId="{428D1BC0-1191-49BB-AB34-2F06E865363A}" type="parTrans" cxnId="{B24BBD87-7ACD-4EE4-947C-9B74D79C8CD9}">
      <dgm:prSet/>
      <dgm:spPr/>
      <dgm:t>
        <a:bodyPr/>
        <a:lstStyle/>
        <a:p>
          <a:endParaRPr lang="en-US"/>
        </a:p>
      </dgm:t>
    </dgm:pt>
    <dgm:pt modelId="{D586275C-A91B-4353-AD10-8C3BD120C776}" type="sibTrans" cxnId="{B24BBD87-7ACD-4EE4-947C-9B74D79C8CD9}">
      <dgm:prSet/>
      <dgm:spPr/>
      <dgm:t>
        <a:bodyPr/>
        <a:lstStyle/>
        <a:p>
          <a:endParaRPr lang="en-US"/>
        </a:p>
      </dgm:t>
    </dgm:pt>
    <dgm:pt modelId="{6461A2C7-EFD3-4285-8310-796E1228AA07}">
      <dgm:prSet phldrT="[Text]"/>
      <dgm:spPr/>
      <dgm:t>
        <a:bodyPr/>
        <a:lstStyle/>
        <a:p>
          <a:r>
            <a:rPr lang="en-US" dirty="0" smtClean="0"/>
            <a:t>Clients are attached to the case and to the session.</a:t>
          </a:r>
          <a:endParaRPr lang="en-US" dirty="0"/>
        </a:p>
      </dgm:t>
    </dgm:pt>
    <dgm:pt modelId="{CB4CE914-AF0A-4E65-8853-3AF004EA538A}" type="parTrans" cxnId="{CA734815-8121-4776-9FD5-406C96EAC8AA}">
      <dgm:prSet/>
      <dgm:spPr/>
      <dgm:t>
        <a:bodyPr/>
        <a:lstStyle/>
        <a:p>
          <a:endParaRPr lang="en-US"/>
        </a:p>
      </dgm:t>
    </dgm:pt>
    <dgm:pt modelId="{52CEE6B6-967A-482B-974F-9FD29DB23223}" type="sibTrans" cxnId="{CA734815-8121-4776-9FD5-406C96EAC8AA}">
      <dgm:prSet/>
      <dgm:spPr/>
      <dgm:t>
        <a:bodyPr/>
        <a:lstStyle/>
        <a:p>
          <a:endParaRPr lang="en-US"/>
        </a:p>
      </dgm:t>
    </dgm:pt>
    <dgm:pt modelId="{0CDBEA08-1F7D-479E-A276-3D7A4E48CAC2}" type="pres">
      <dgm:prSet presAssocID="{68EE9D3F-8E6E-43E5-BC61-1078C6D5333F}" presName="linear" presStyleCnt="0">
        <dgm:presLayoutVars>
          <dgm:animLvl val="lvl"/>
          <dgm:resizeHandles val="exact"/>
        </dgm:presLayoutVars>
      </dgm:prSet>
      <dgm:spPr/>
      <dgm:t>
        <a:bodyPr/>
        <a:lstStyle/>
        <a:p>
          <a:endParaRPr lang="en-US"/>
        </a:p>
      </dgm:t>
    </dgm:pt>
    <dgm:pt modelId="{2CBD0925-CE1E-473C-A269-73559BDF4742}" type="pres">
      <dgm:prSet presAssocID="{D20B21C3-174E-42A3-9C00-1F5F75D551B3}" presName="parentText" presStyleLbl="node1" presStyleIdx="0" presStyleCnt="4">
        <dgm:presLayoutVars>
          <dgm:chMax val="0"/>
          <dgm:bulletEnabled val="1"/>
        </dgm:presLayoutVars>
      </dgm:prSet>
      <dgm:spPr/>
      <dgm:t>
        <a:bodyPr/>
        <a:lstStyle/>
        <a:p>
          <a:endParaRPr lang="en-US"/>
        </a:p>
      </dgm:t>
    </dgm:pt>
    <dgm:pt modelId="{70C194B1-5996-41AD-A538-9F4548D7E19A}" type="pres">
      <dgm:prSet presAssocID="{D20B21C3-174E-42A3-9C00-1F5F75D551B3}" presName="childText" presStyleLbl="revTx" presStyleIdx="0" presStyleCnt="4">
        <dgm:presLayoutVars>
          <dgm:bulletEnabled val="1"/>
        </dgm:presLayoutVars>
      </dgm:prSet>
      <dgm:spPr/>
      <dgm:t>
        <a:bodyPr/>
        <a:lstStyle/>
        <a:p>
          <a:endParaRPr lang="en-US"/>
        </a:p>
      </dgm:t>
    </dgm:pt>
    <dgm:pt modelId="{39D7D15F-EF9C-46D8-BD2F-7FB1F53E5FEA}" type="pres">
      <dgm:prSet presAssocID="{0AA0F4E4-A6F8-49CB-B51C-58EE2BE1FA88}" presName="parentText" presStyleLbl="node1" presStyleIdx="1" presStyleCnt="4">
        <dgm:presLayoutVars>
          <dgm:chMax val="0"/>
          <dgm:bulletEnabled val="1"/>
        </dgm:presLayoutVars>
      </dgm:prSet>
      <dgm:spPr/>
      <dgm:t>
        <a:bodyPr/>
        <a:lstStyle/>
        <a:p>
          <a:endParaRPr lang="en-US"/>
        </a:p>
      </dgm:t>
    </dgm:pt>
    <dgm:pt modelId="{8CBE333F-FDB1-4BD8-A537-9A299C321538}" type="pres">
      <dgm:prSet presAssocID="{0AA0F4E4-A6F8-49CB-B51C-58EE2BE1FA88}" presName="childText" presStyleLbl="revTx" presStyleIdx="1" presStyleCnt="4">
        <dgm:presLayoutVars>
          <dgm:bulletEnabled val="1"/>
        </dgm:presLayoutVars>
      </dgm:prSet>
      <dgm:spPr/>
      <dgm:t>
        <a:bodyPr/>
        <a:lstStyle/>
        <a:p>
          <a:endParaRPr lang="en-US"/>
        </a:p>
      </dgm:t>
    </dgm:pt>
    <dgm:pt modelId="{80FF9BEB-E5BC-4BD8-8B46-1B24B4D0DAA0}" type="pres">
      <dgm:prSet presAssocID="{88ACAB7E-0FD9-45E2-A7A3-76EBA80B1373}" presName="parentText" presStyleLbl="node1" presStyleIdx="2" presStyleCnt="4">
        <dgm:presLayoutVars>
          <dgm:chMax val="0"/>
          <dgm:bulletEnabled val="1"/>
        </dgm:presLayoutVars>
      </dgm:prSet>
      <dgm:spPr/>
      <dgm:t>
        <a:bodyPr/>
        <a:lstStyle/>
        <a:p>
          <a:endParaRPr lang="en-US"/>
        </a:p>
      </dgm:t>
    </dgm:pt>
    <dgm:pt modelId="{96CFB006-6A01-4429-B57A-8479CF02D8C5}" type="pres">
      <dgm:prSet presAssocID="{88ACAB7E-0FD9-45E2-A7A3-76EBA80B1373}" presName="childText" presStyleLbl="revTx" presStyleIdx="2" presStyleCnt="4">
        <dgm:presLayoutVars>
          <dgm:bulletEnabled val="1"/>
        </dgm:presLayoutVars>
      </dgm:prSet>
      <dgm:spPr/>
      <dgm:t>
        <a:bodyPr/>
        <a:lstStyle/>
        <a:p>
          <a:endParaRPr lang="en-US"/>
        </a:p>
      </dgm:t>
    </dgm:pt>
    <dgm:pt modelId="{AEEC2606-35B1-4E4F-86CF-4B6EB7AC01D6}" type="pres">
      <dgm:prSet presAssocID="{04873E55-64CB-494D-9592-988F376F8761}" presName="parentText" presStyleLbl="node1" presStyleIdx="3" presStyleCnt="4">
        <dgm:presLayoutVars>
          <dgm:chMax val="0"/>
          <dgm:bulletEnabled val="1"/>
        </dgm:presLayoutVars>
      </dgm:prSet>
      <dgm:spPr/>
      <dgm:t>
        <a:bodyPr/>
        <a:lstStyle/>
        <a:p>
          <a:endParaRPr lang="en-US"/>
        </a:p>
      </dgm:t>
    </dgm:pt>
    <dgm:pt modelId="{325AAC3E-83C6-4C14-B737-98B15D19B3E8}" type="pres">
      <dgm:prSet presAssocID="{04873E55-64CB-494D-9592-988F376F8761}" presName="childText" presStyleLbl="revTx" presStyleIdx="3" presStyleCnt="4">
        <dgm:presLayoutVars>
          <dgm:bulletEnabled val="1"/>
        </dgm:presLayoutVars>
      </dgm:prSet>
      <dgm:spPr/>
      <dgm:t>
        <a:bodyPr/>
        <a:lstStyle/>
        <a:p>
          <a:endParaRPr lang="en-US"/>
        </a:p>
      </dgm:t>
    </dgm:pt>
  </dgm:ptLst>
  <dgm:cxnLst>
    <dgm:cxn modelId="{8D106569-BEFF-4FA2-8132-0552C924C178}" srcId="{0AA0F4E4-A6F8-49CB-B51C-58EE2BE1FA88}" destId="{3A33B051-DCFA-4623-88B4-B7413F9774D2}" srcOrd="0" destOrd="0" parTransId="{A30F6163-A34B-4294-BD01-B8E9A95359AF}" sibTransId="{8A7B3995-3DF9-4388-8782-BDB94C082B35}"/>
    <dgm:cxn modelId="{E6594117-5021-49CB-B29D-D74107C496CB}" srcId="{88ACAB7E-0FD9-45E2-A7A3-76EBA80B1373}" destId="{571BCE67-68A1-427C-9298-B8691E2071C2}" srcOrd="0" destOrd="0" parTransId="{7D523300-1B54-44D3-84FC-B69D5A5E19C3}" sibTransId="{10CA6D9E-62F2-4D55-BB16-63ED56F7B041}"/>
    <dgm:cxn modelId="{9197FA1B-60C7-4190-AFCF-40B8A1E6B28B}" type="presOf" srcId="{0AA0F4E4-A6F8-49CB-B51C-58EE2BE1FA88}" destId="{39D7D15F-EF9C-46D8-BD2F-7FB1F53E5FEA}" srcOrd="0" destOrd="0" presId="urn:microsoft.com/office/officeart/2005/8/layout/vList2"/>
    <dgm:cxn modelId="{F96C3E3B-305A-41D5-AE8B-B1AE975E04DD}" srcId="{68EE9D3F-8E6E-43E5-BC61-1078C6D5333F}" destId="{D20B21C3-174E-42A3-9C00-1F5F75D551B3}" srcOrd="0" destOrd="0" parTransId="{ED3F21C1-D0DF-4E93-B336-DE97CEFD29E0}" sibTransId="{31E08FA2-E5A5-41B5-948F-8721B08250B6}"/>
    <dgm:cxn modelId="{B24BBD87-7ACD-4EE4-947C-9B74D79C8CD9}" srcId="{D20B21C3-174E-42A3-9C00-1F5F75D551B3}" destId="{C193D447-EF28-4B3C-82C6-3789E0850E39}" srcOrd="0" destOrd="0" parTransId="{428D1BC0-1191-49BB-AB34-2F06E865363A}" sibTransId="{D586275C-A91B-4353-AD10-8C3BD120C776}"/>
    <dgm:cxn modelId="{12686773-6F90-4BFF-A417-48589189ADF3}" type="presOf" srcId="{88ACAB7E-0FD9-45E2-A7A3-76EBA80B1373}" destId="{80FF9BEB-E5BC-4BD8-8B46-1B24B4D0DAA0}" srcOrd="0" destOrd="0" presId="urn:microsoft.com/office/officeart/2005/8/layout/vList2"/>
    <dgm:cxn modelId="{CA734815-8121-4776-9FD5-406C96EAC8AA}" srcId="{04873E55-64CB-494D-9592-988F376F8761}" destId="{6461A2C7-EFD3-4285-8310-796E1228AA07}" srcOrd="1" destOrd="0" parTransId="{CB4CE914-AF0A-4E65-8853-3AF004EA538A}" sibTransId="{52CEE6B6-967A-482B-974F-9FD29DB23223}"/>
    <dgm:cxn modelId="{098B2FB5-2CDF-4387-B898-3513A22342B8}" type="presOf" srcId="{C193D447-EF28-4B3C-82C6-3789E0850E39}" destId="{70C194B1-5996-41AD-A538-9F4548D7E19A}" srcOrd="0" destOrd="0" presId="urn:microsoft.com/office/officeart/2005/8/layout/vList2"/>
    <dgm:cxn modelId="{661FF248-3BE4-49B8-9AC8-5077C6DE313C}" type="presOf" srcId="{D20B21C3-174E-42A3-9C00-1F5F75D551B3}" destId="{2CBD0925-CE1E-473C-A269-73559BDF4742}" srcOrd="0" destOrd="0" presId="urn:microsoft.com/office/officeart/2005/8/layout/vList2"/>
    <dgm:cxn modelId="{4410EF45-9BD3-42CB-8986-4410C08B015D}" type="presOf" srcId="{571BCE67-68A1-427C-9298-B8691E2071C2}" destId="{96CFB006-6A01-4429-B57A-8479CF02D8C5}" srcOrd="0" destOrd="0" presId="urn:microsoft.com/office/officeart/2005/8/layout/vList2"/>
    <dgm:cxn modelId="{D8689EB5-C634-45B3-8194-AF2686695DE4}" srcId="{68EE9D3F-8E6E-43E5-BC61-1078C6D5333F}" destId="{0AA0F4E4-A6F8-49CB-B51C-58EE2BE1FA88}" srcOrd="1" destOrd="0" parTransId="{73C950B4-F30F-4C54-8FFF-3F97754EE917}" sibTransId="{93964796-678E-4951-A42C-986F938DFA51}"/>
    <dgm:cxn modelId="{118ECB4E-9126-4265-9F8F-9C7D558588C8}" srcId="{68EE9D3F-8E6E-43E5-BC61-1078C6D5333F}" destId="{04873E55-64CB-494D-9592-988F376F8761}" srcOrd="3" destOrd="0" parTransId="{613B7869-3002-4700-ABA0-4C51DC89BCA3}" sibTransId="{A556F84F-36BB-4453-A47D-7A9C617BEA49}"/>
    <dgm:cxn modelId="{42AE009A-A9FA-4831-9415-752D0C1DA0A4}" type="presOf" srcId="{04873E55-64CB-494D-9592-988F376F8761}" destId="{AEEC2606-35B1-4E4F-86CF-4B6EB7AC01D6}" srcOrd="0" destOrd="0" presId="urn:microsoft.com/office/officeart/2005/8/layout/vList2"/>
    <dgm:cxn modelId="{17476BDE-80B3-4A8C-A9B1-526322E3173B}" srcId="{04873E55-64CB-494D-9592-988F376F8761}" destId="{8FFFB9FD-E12B-4EF0-A97F-36228D061AD3}" srcOrd="0" destOrd="0" parTransId="{83C250C5-3EAE-4C95-96AE-04B9BB70D8A9}" sibTransId="{BFF39C39-AA4D-4D2E-A95E-EBE7607B2098}"/>
    <dgm:cxn modelId="{2048ACCE-B8F6-4782-A492-C4A434EE7BFE}" type="presOf" srcId="{3A33B051-DCFA-4623-88B4-B7413F9774D2}" destId="{8CBE333F-FDB1-4BD8-A537-9A299C321538}" srcOrd="0" destOrd="0" presId="urn:microsoft.com/office/officeart/2005/8/layout/vList2"/>
    <dgm:cxn modelId="{E0AB5711-EE33-40CF-B4EB-D7DDDA24EFC4}" type="presOf" srcId="{8FFFB9FD-E12B-4EF0-A97F-36228D061AD3}" destId="{325AAC3E-83C6-4C14-B737-98B15D19B3E8}" srcOrd="0" destOrd="0" presId="urn:microsoft.com/office/officeart/2005/8/layout/vList2"/>
    <dgm:cxn modelId="{6FA081C1-AE77-4FF8-83CF-424FB95B5F36}" type="presOf" srcId="{6461A2C7-EFD3-4285-8310-796E1228AA07}" destId="{325AAC3E-83C6-4C14-B737-98B15D19B3E8}" srcOrd="0" destOrd="1" presId="urn:microsoft.com/office/officeart/2005/8/layout/vList2"/>
    <dgm:cxn modelId="{1EAFF6EE-AC33-41A0-AA89-000396D877AB}" srcId="{68EE9D3F-8E6E-43E5-BC61-1078C6D5333F}" destId="{88ACAB7E-0FD9-45E2-A7A3-76EBA80B1373}" srcOrd="2" destOrd="0" parTransId="{424CCEBE-D503-4D6F-B80C-6618FDE03AD5}" sibTransId="{6C3326D6-48FC-49E2-A2B2-101667BBFE25}"/>
    <dgm:cxn modelId="{31C96808-7D6B-4896-9D07-50A86DB3768B}" type="presOf" srcId="{68EE9D3F-8E6E-43E5-BC61-1078C6D5333F}" destId="{0CDBEA08-1F7D-479E-A276-3D7A4E48CAC2}" srcOrd="0" destOrd="0" presId="urn:microsoft.com/office/officeart/2005/8/layout/vList2"/>
    <dgm:cxn modelId="{94A0A25C-D5F5-4EFD-BD57-0E35AF41AA92}" type="presParOf" srcId="{0CDBEA08-1F7D-479E-A276-3D7A4E48CAC2}" destId="{2CBD0925-CE1E-473C-A269-73559BDF4742}" srcOrd="0" destOrd="0" presId="urn:microsoft.com/office/officeart/2005/8/layout/vList2"/>
    <dgm:cxn modelId="{DBC464A3-C441-44C5-9D40-0E50255D1B6B}" type="presParOf" srcId="{0CDBEA08-1F7D-479E-A276-3D7A4E48CAC2}" destId="{70C194B1-5996-41AD-A538-9F4548D7E19A}" srcOrd="1" destOrd="0" presId="urn:microsoft.com/office/officeart/2005/8/layout/vList2"/>
    <dgm:cxn modelId="{3F8D514F-A934-4819-BE9B-5FD7CC70E2A0}" type="presParOf" srcId="{0CDBEA08-1F7D-479E-A276-3D7A4E48CAC2}" destId="{39D7D15F-EF9C-46D8-BD2F-7FB1F53E5FEA}" srcOrd="2" destOrd="0" presId="urn:microsoft.com/office/officeart/2005/8/layout/vList2"/>
    <dgm:cxn modelId="{7652917E-342A-4314-8A06-C3D38B614734}" type="presParOf" srcId="{0CDBEA08-1F7D-479E-A276-3D7A4E48CAC2}" destId="{8CBE333F-FDB1-4BD8-A537-9A299C321538}" srcOrd="3" destOrd="0" presId="urn:microsoft.com/office/officeart/2005/8/layout/vList2"/>
    <dgm:cxn modelId="{31635296-4F4A-4AC0-BE19-47F4F921D471}" type="presParOf" srcId="{0CDBEA08-1F7D-479E-A276-3D7A4E48CAC2}" destId="{80FF9BEB-E5BC-4BD8-8B46-1B24B4D0DAA0}" srcOrd="4" destOrd="0" presId="urn:microsoft.com/office/officeart/2005/8/layout/vList2"/>
    <dgm:cxn modelId="{9E32E2EA-9D6B-4486-B447-12D5B37EB4B1}" type="presParOf" srcId="{0CDBEA08-1F7D-479E-A276-3D7A4E48CAC2}" destId="{96CFB006-6A01-4429-B57A-8479CF02D8C5}" srcOrd="5" destOrd="0" presId="urn:microsoft.com/office/officeart/2005/8/layout/vList2"/>
    <dgm:cxn modelId="{676D2A6C-5A7A-4174-984C-3886526BC98E}" type="presParOf" srcId="{0CDBEA08-1F7D-479E-A276-3D7A4E48CAC2}" destId="{AEEC2606-35B1-4E4F-86CF-4B6EB7AC01D6}" srcOrd="6" destOrd="0" presId="urn:microsoft.com/office/officeart/2005/8/layout/vList2"/>
    <dgm:cxn modelId="{FF895D77-9F4E-403A-AF53-7F2CEFC37797}" type="presParOf" srcId="{0CDBEA08-1F7D-479E-A276-3D7A4E48CAC2}" destId="{325AAC3E-83C6-4C14-B737-98B15D19B3E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3B266-0DF3-470E-A4FD-A075F216230C}"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9455BA-FE1B-49A4-82D1-FF1D22AAAE3B}">
      <dgm:prSet phldrT="[Text]"/>
      <dgm:spPr/>
      <dgm:t>
        <a:bodyPr/>
        <a:lstStyle/>
        <a:p>
          <a:r>
            <a:rPr lang="en-US" dirty="0" smtClean="0"/>
            <a:t>Outlet</a:t>
          </a:r>
          <a:endParaRPr lang="en-US" dirty="0"/>
        </a:p>
      </dgm:t>
    </dgm:pt>
    <dgm:pt modelId="{58773084-6253-4223-B2BF-49FDB286575A}" type="parTrans" cxnId="{67D36571-6071-41D7-B35E-53572D0BF045}">
      <dgm:prSet/>
      <dgm:spPr/>
      <dgm:t>
        <a:bodyPr/>
        <a:lstStyle/>
        <a:p>
          <a:endParaRPr lang="en-US"/>
        </a:p>
      </dgm:t>
    </dgm:pt>
    <dgm:pt modelId="{6CF82D8F-6F91-4EAD-866E-D74E3D2EA995}" type="sibTrans" cxnId="{67D36571-6071-41D7-B35E-53572D0BF045}">
      <dgm:prSet/>
      <dgm:spPr/>
      <dgm:t>
        <a:bodyPr/>
        <a:lstStyle/>
        <a:p>
          <a:endParaRPr lang="en-US"/>
        </a:p>
      </dgm:t>
    </dgm:pt>
    <dgm:pt modelId="{F5B0EB2B-AB68-4B60-89D1-913173F01651}">
      <dgm:prSet phldrT="[Text]"/>
      <dgm:spPr/>
      <dgm:t>
        <a:bodyPr/>
        <a:lstStyle/>
        <a:p>
          <a:r>
            <a:rPr lang="en-US" dirty="0" smtClean="0"/>
            <a:t>Case</a:t>
          </a:r>
          <a:endParaRPr lang="en-US" dirty="0"/>
        </a:p>
      </dgm:t>
    </dgm:pt>
    <dgm:pt modelId="{4EA1F6E6-366D-4C01-AF70-7F2384AB64E3}" type="parTrans" cxnId="{46535090-EDF6-43A0-89AA-547F17EB0CF9}">
      <dgm:prSet/>
      <dgm:spPr/>
      <dgm:t>
        <a:bodyPr/>
        <a:lstStyle/>
        <a:p>
          <a:endParaRPr lang="en-US"/>
        </a:p>
      </dgm:t>
    </dgm:pt>
    <dgm:pt modelId="{51FF123B-5D9B-43A4-9DE1-882A41AEC053}" type="sibTrans" cxnId="{46535090-EDF6-43A0-89AA-547F17EB0CF9}">
      <dgm:prSet/>
      <dgm:spPr/>
      <dgm:t>
        <a:bodyPr/>
        <a:lstStyle/>
        <a:p>
          <a:endParaRPr lang="en-US"/>
        </a:p>
      </dgm:t>
    </dgm:pt>
    <dgm:pt modelId="{4EB7F454-3D4C-4334-9B70-5AB28298DA2B}">
      <dgm:prSet phldrT="[Text]"/>
      <dgm:spPr/>
      <dgm:t>
        <a:bodyPr/>
        <a:lstStyle/>
        <a:p>
          <a:r>
            <a:rPr lang="en-US" dirty="0" smtClean="0"/>
            <a:t>Session</a:t>
          </a:r>
          <a:endParaRPr lang="en-US" dirty="0"/>
        </a:p>
      </dgm:t>
    </dgm:pt>
    <dgm:pt modelId="{EF8419C3-0C83-400E-A5A7-69F7432948FC}" type="parTrans" cxnId="{05D59F96-FB40-4B9D-84E9-F87F63D2A8B9}">
      <dgm:prSet/>
      <dgm:spPr/>
      <dgm:t>
        <a:bodyPr/>
        <a:lstStyle/>
        <a:p>
          <a:endParaRPr lang="en-US"/>
        </a:p>
      </dgm:t>
    </dgm:pt>
    <dgm:pt modelId="{29E90629-369A-4ACF-A249-B8D6CFB90759}" type="sibTrans" cxnId="{05D59F96-FB40-4B9D-84E9-F87F63D2A8B9}">
      <dgm:prSet/>
      <dgm:spPr/>
      <dgm:t>
        <a:bodyPr/>
        <a:lstStyle/>
        <a:p>
          <a:endParaRPr lang="en-US"/>
        </a:p>
      </dgm:t>
    </dgm:pt>
    <dgm:pt modelId="{6FA26411-A5A2-4AF7-B153-E83A28E055C8}">
      <dgm:prSet phldrT="[Text]"/>
      <dgm:spPr/>
      <dgm:t>
        <a:bodyPr/>
        <a:lstStyle/>
        <a:p>
          <a:r>
            <a:rPr lang="en-US" dirty="0" smtClean="0"/>
            <a:t>Session</a:t>
          </a:r>
          <a:endParaRPr lang="en-US" dirty="0"/>
        </a:p>
      </dgm:t>
    </dgm:pt>
    <dgm:pt modelId="{E948C5B6-C94D-458F-944F-69BFC1567A69}" type="parTrans" cxnId="{7CED2D37-76FD-48E7-952D-61057D318E43}">
      <dgm:prSet/>
      <dgm:spPr/>
      <dgm:t>
        <a:bodyPr/>
        <a:lstStyle/>
        <a:p>
          <a:endParaRPr lang="en-US"/>
        </a:p>
      </dgm:t>
    </dgm:pt>
    <dgm:pt modelId="{6CFBFDB3-8CAF-4111-845D-CCF85A452FEB}" type="sibTrans" cxnId="{7CED2D37-76FD-48E7-952D-61057D318E43}">
      <dgm:prSet/>
      <dgm:spPr/>
      <dgm:t>
        <a:bodyPr/>
        <a:lstStyle/>
        <a:p>
          <a:endParaRPr lang="en-US"/>
        </a:p>
      </dgm:t>
    </dgm:pt>
    <dgm:pt modelId="{41BFA850-6BF0-4617-905B-59D8509A4FD6}">
      <dgm:prSet phldrT="[Text]"/>
      <dgm:spPr/>
      <dgm:t>
        <a:bodyPr/>
        <a:lstStyle/>
        <a:p>
          <a:r>
            <a:rPr lang="en-US" dirty="0" smtClean="0"/>
            <a:t>Individual Clients</a:t>
          </a:r>
          <a:endParaRPr lang="en-US" dirty="0"/>
        </a:p>
      </dgm:t>
    </dgm:pt>
    <dgm:pt modelId="{3F126FDF-8819-41DA-9BCE-405139A904C4}" type="parTrans" cxnId="{8C7A1239-5706-4500-AAA9-A8C159DF209F}">
      <dgm:prSet/>
      <dgm:spPr/>
      <dgm:t>
        <a:bodyPr/>
        <a:lstStyle/>
        <a:p>
          <a:endParaRPr lang="en-US"/>
        </a:p>
      </dgm:t>
    </dgm:pt>
    <dgm:pt modelId="{DE1D8803-1406-4BE3-929E-AB882058032A}" type="sibTrans" cxnId="{8C7A1239-5706-4500-AAA9-A8C159DF209F}">
      <dgm:prSet/>
      <dgm:spPr/>
      <dgm:t>
        <a:bodyPr/>
        <a:lstStyle/>
        <a:p>
          <a:endParaRPr lang="en-US"/>
        </a:p>
      </dgm:t>
    </dgm:pt>
    <dgm:pt modelId="{B4CB7C6E-A153-421D-9031-7B2F5071619F}">
      <dgm:prSet phldrT="[Text]"/>
      <dgm:spPr/>
      <dgm:t>
        <a:bodyPr/>
        <a:lstStyle/>
        <a:p>
          <a:r>
            <a:rPr lang="en-US" dirty="0" smtClean="0"/>
            <a:t>Individual Clients</a:t>
          </a:r>
          <a:endParaRPr lang="en-US" dirty="0"/>
        </a:p>
      </dgm:t>
    </dgm:pt>
    <dgm:pt modelId="{86D2E39B-D3D2-4A67-877A-9881281A4E10}" type="parTrans" cxnId="{BE9A4136-2E79-46FD-899F-D07B212CD226}">
      <dgm:prSet/>
      <dgm:spPr/>
      <dgm:t>
        <a:bodyPr/>
        <a:lstStyle/>
        <a:p>
          <a:endParaRPr lang="en-US"/>
        </a:p>
      </dgm:t>
    </dgm:pt>
    <dgm:pt modelId="{5F8837F6-094F-4825-9703-4AEB11CC1F1A}" type="sibTrans" cxnId="{BE9A4136-2E79-46FD-899F-D07B212CD226}">
      <dgm:prSet/>
      <dgm:spPr/>
      <dgm:t>
        <a:bodyPr/>
        <a:lstStyle/>
        <a:p>
          <a:endParaRPr lang="en-US"/>
        </a:p>
      </dgm:t>
    </dgm:pt>
    <dgm:pt modelId="{7A04EF72-F986-4BF4-9AB0-C872234BE606}" type="pres">
      <dgm:prSet presAssocID="{B3A3B266-0DF3-470E-A4FD-A075F216230C}" presName="hierChild1" presStyleCnt="0">
        <dgm:presLayoutVars>
          <dgm:orgChart val="1"/>
          <dgm:chPref val="1"/>
          <dgm:dir/>
          <dgm:animOne val="branch"/>
          <dgm:animLvl val="lvl"/>
          <dgm:resizeHandles/>
        </dgm:presLayoutVars>
      </dgm:prSet>
      <dgm:spPr/>
      <dgm:t>
        <a:bodyPr/>
        <a:lstStyle/>
        <a:p>
          <a:endParaRPr lang="en-US"/>
        </a:p>
      </dgm:t>
    </dgm:pt>
    <dgm:pt modelId="{284F0106-6330-4B90-95D0-E578B5DF7AD0}" type="pres">
      <dgm:prSet presAssocID="{559455BA-FE1B-49A4-82D1-FF1D22AAAE3B}" presName="hierRoot1" presStyleCnt="0">
        <dgm:presLayoutVars>
          <dgm:hierBranch val="init"/>
        </dgm:presLayoutVars>
      </dgm:prSet>
      <dgm:spPr/>
      <dgm:t>
        <a:bodyPr/>
        <a:lstStyle/>
        <a:p>
          <a:endParaRPr lang="en-US"/>
        </a:p>
      </dgm:t>
    </dgm:pt>
    <dgm:pt modelId="{92E10A81-01F6-423C-9FF7-C4109CB2E2E2}" type="pres">
      <dgm:prSet presAssocID="{559455BA-FE1B-49A4-82D1-FF1D22AAAE3B}" presName="rootComposite1" presStyleCnt="0"/>
      <dgm:spPr/>
      <dgm:t>
        <a:bodyPr/>
        <a:lstStyle/>
        <a:p>
          <a:endParaRPr lang="en-US"/>
        </a:p>
      </dgm:t>
    </dgm:pt>
    <dgm:pt modelId="{73F8C6CC-8FBA-4209-B349-EBE4A7D46A6D}" type="pres">
      <dgm:prSet presAssocID="{559455BA-FE1B-49A4-82D1-FF1D22AAAE3B}" presName="rootText1" presStyleLbl="node0" presStyleIdx="0" presStyleCnt="1">
        <dgm:presLayoutVars>
          <dgm:chPref val="3"/>
        </dgm:presLayoutVars>
      </dgm:prSet>
      <dgm:spPr/>
      <dgm:t>
        <a:bodyPr/>
        <a:lstStyle/>
        <a:p>
          <a:endParaRPr lang="en-US"/>
        </a:p>
      </dgm:t>
    </dgm:pt>
    <dgm:pt modelId="{A78E6F15-8995-46D8-8065-9F6ABC75EB8E}" type="pres">
      <dgm:prSet presAssocID="{559455BA-FE1B-49A4-82D1-FF1D22AAAE3B}" presName="rootConnector1" presStyleLbl="node1" presStyleIdx="0" presStyleCnt="0"/>
      <dgm:spPr/>
      <dgm:t>
        <a:bodyPr/>
        <a:lstStyle/>
        <a:p>
          <a:endParaRPr lang="en-US"/>
        </a:p>
      </dgm:t>
    </dgm:pt>
    <dgm:pt modelId="{3702E6E1-B354-4C1D-A177-E70BD81FC430}" type="pres">
      <dgm:prSet presAssocID="{559455BA-FE1B-49A4-82D1-FF1D22AAAE3B}" presName="hierChild2" presStyleCnt="0"/>
      <dgm:spPr/>
      <dgm:t>
        <a:bodyPr/>
        <a:lstStyle/>
        <a:p>
          <a:endParaRPr lang="en-US"/>
        </a:p>
      </dgm:t>
    </dgm:pt>
    <dgm:pt modelId="{FA200CA0-8154-4FA0-871F-CFA1C5DEE5CB}" type="pres">
      <dgm:prSet presAssocID="{4EA1F6E6-366D-4C01-AF70-7F2384AB64E3}" presName="Name37" presStyleLbl="parChTrans1D2" presStyleIdx="0" presStyleCnt="1"/>
      <dgm:spPr/>
      <dgm:t>
        <a:bodyPr/>
        <a:lstStyle/>
        <a:p>
          <a:endParaRPr lang="en-US"/>
        </a:p>
      </dgm:t>
    </dgm:pt>
    <dgm:pt modelId="{479BB231-7406-4F46-977E-5CF1B1D89A22}" type="pres">
      <dgm:prSet presAssocID="{F5B0EB2B-AB68-4B60-89D1-913173F01651}" presName="hierRoot2" presStyleCnt="0">
        <dgm:presLayoutVars>
          <dgm:hierBranch val="init"/>
        </dgm:presLayoutVars>
      </dgm:prSet>
      <dgm:spPr/>
      <dgm:t>
        <a:bodyPr/>
        <a:lstStyle/>
        <a:p>
          <a:endParaRPr lang="en-US"/>
        </a:p>
      </dgm:t>
    </dgm:pt>
    <dgm:pt modelId="{E10FA345-B551-4F41-92B9-3B0D319AA49E}" type="pres">
      <dgm:prSet presAssocID="{F5B0EB2B-AB68-4B60-89D1-913173F01651}" presName="rootComposite" presStyleCnt="0"/>
      <dgm:spPr/>
      <dgm:t>
        <a:bodyPr/>
        <a:lstStyle/>
        <a:p>
          <a:endParaRPr lang="en-US"/>
        </a:p>
      </dgm:t>
    </dgm:pt>
    <dgm:pt modelId="{5CD7AE34-B11F-4275-8451-6522FAB3F66B}" type="pres">
      <dgm:prSet presAssocID="{F5B0EB2B-AB68-4B60-89D1-913173F01651}" presName="rootText" presStyleLbl="node2" presStyleIdx="0" presStyleCnt="1">
        <dgm:presLayoutVars>
          <dgm:chPref val="3"/>
        </dgm:presLayoutVars>
      </dgm:prSet>
      <dgm:spPr/>
      <dgm:t>
        <a:bodyPr/>
        <a:lstStyle/>
        <a:p>
          <a:endParaRPr lang="en-US"/>
        </a:p>
      </dgm:t>
    </dgm:pt>
    <dgm:pt modelId="{0C25B338-F98D-40EF-9E7F-39781C53EFE7}" type="pres">
      <dgm:prSet presAssocID="{F5B0EB2B-AB68-4B60-89D1-913173F01651}" presName="rootConnector" presStyleLbl="node2" presStyleIdx="0" presStyleCnt="1"/>
      <dgm:spPr/>
      <dgm:t>
        <a:bodyPr/>
        <a:lstStyle/>
        <a:p>
          <a:endParaRPr lang="en-US"/>
        </a:p>
      </dgm:t>
    </dgm:pt>
    <dgm:pt modelId="{3AD139AE-7F76-43FC-B918-BF1C001CE297}" type="pres">
      <dgm:prSet presAssocID="{F5B0EB2B-AB68-4B60-89D1-913173F01651}" presName="hierChild4" presStyleCnt="0"/>
      <dgm:spPr/>
      <dgm:t>
        <a:bodyPr/>
        <a:lstStyle/>
        <a:p>
          <a:endParaRPr lang="en-US"/>
        </a:p>
      </dgm:t>
    </dgm:pt>
    <dgm:pt modelId="{95FB9E64-481D-4F33-BB8C-263CE30E8D38}" type="pres">
      <dgm:prSet presAssocID="{EF8419C3-0C83-400E-A5A7-69F7432948FC}" presName="Name37" presStyleLbl="parChTrans1D3" presStyleIdx="0" presStyleCnt="2"/>
      <dgm:spPr/>
      <dgm:t>
        <a:bodyPr/>
        <a:lstStyle/>
        <a:p>
          <a:endParaRPr lang="en-US"/>
        </a:p>
      </dgm:t>
    </dgm:pt>
    <dgm:pt modelId="{6C6701C0-F7E3-46DA-AFB8-07C61CBA486C}" type="pres">
      <dgm:prSet presAssocID="{4EB7F454-3D4C-4334-9B70-5AB28298DA2B}" presName="hierRoot2" presStyleCnt="0">
        <dgm:presLayoutVars>
          <dgm:hierBranch val="init"/>
        </dgm:presLayoutVars>
      </dgm:prSet>
      <dgm:spPr/>
      <dgm:t>
        <a:bodyPr/>
        <a:lstStyle/>
        <a:p>
          <a:endParaRPr lang="en-US"/>
        </a:p>
      </dgm:t>
    </dgm:pt>
    <dgm:pt modelId="{9D58E4F6-1E3F-4D35-BBCD-C22B34929ED7}" type="pres">
      <dgm:prSet presAssocID="{4EB7F454-3D4C-4334-9B70-5AB28298DA2B}" presName="rootComposite" presStyleCnt="0"/>
      <dgm:spPr/>
      <dgm:t>
        <a:bodyPr/>
        <a:lstStyle/>
        <a:p>
          <a:endParaRPr lang="en-US"/>
        </a:p>
      </dgm:t>
    </dgm:pt>
    <dgm:pt modelId="{8CAE6E79-E892-4A54-B224-98ACC1C3DFCE}" type="pres">
      <dgm:prSet presAssocID="{4EB7F454-3D4C-4334-9B70-5AB28298DA2B}" presName="rootText" presStyleLbl="node3" presStyleIdx="0" presStyleCnt="2">
        <dgm:presLayoutVars>
          <dgm:chPref val="3"/>
        </dgm:presLayoutVars>
      </dgm:prSet>
      <dgm:spPr/>
      <dgm:t>
        <a:bodyPr/>
        <a:lstStyle/>
        <a:p>
          <a:endParaRPr lang="en-US"/>
        </a:p>
      </dgm:t>
    </dgm:pt>
    <dgm:pt modelId="{79CEC6C9-6C36-4135-94D3-B0D3DF432AA9}" type="pres">
      <dgm:prSet presAssocID="{4EB7F454-3D4C-4334-9B70-5AB28298DA2B}" presName="rootConnector" presStyleLbl="node3" presStyleIdx="0" presStyleCnt="2"/>
      <dgm:spPr/>
      <dgm:t>
        <a:bodyPr/>
        <a:lstStyle/>
        <a:p>
          <a:endParaRPr lang="en-US"/>
        </a:p>
      </dgm:t>
    </dgm:pt>
    <dgm:pt modelId="{7995BE74-91EC-4DC0-9295-2413A555DCB6}" type="pres">
      <dgm:prSet presAssocID="{4EB7F454-3D4C-4334-9B70-5AB28298DA2B}" presName="hierChild4" presStyleCnt="0"/>
      <dgm:spPr/>
      <dgm:t>
        <a:bodyPr/>
        <a:lstStyle/>
        <a:p>
          <a:endParaRPr lang="en-US"/>
        </a:p>
      </dgm:t>
    </dgm:pt>
    <dgm:pt modelId="{0F27739E-D463-4C13-ADE0-B5F6DD3D6FE4}" type="pres">
      <dgm:prSet presAssocID="{3F126FDF-8819-41DA-9BCE-405139A904C4}" presName="Name37" presStyleLbl="parChTrans1D4" presStyleIdx="0" presStyleCnt="2"/>
      <dgm:spPr/>
      <dgm:t>
        <a:bodyPr/>
        <a:lstStyle/>
        <a:p>
          <a:endParaRPr lang="en-US"/>
        </a:p>
      </dgm:t>
    </dgm:pt>
    <dgm:pt modelId="{3050FDBA-1058-4C9E-8F45-2073111B95CA}" type="pres">
      <dgm:prSet presAssocID="{41BFA850-6BF0-4617-905B-59D8509A4FD6}" presName="hierRoot2" presStyleCnt="0">
        <dgm:presLayoutVars>
          <dgm:hierBranch val="init"/>
        </dgm:presLayoutVars>
      </dgm:prSet>
      <dgm:spPr/>
      <dgm:t>
        <a:bodyPr/>
        <a:lstStyle/>
        <a:p>
          <a:endParaRPr lang="en-US"/>
        </a:p>
      </dgm:t>
    </dgm:pt>
    <dgm:pt modelId="{8E35479F-482D-4CE7-875E-784BDD169CDC}" type="pres">
      <dgm:prSet presAssocID="{41BFA850-6BF0-4617-905B-59D8509A4FD6}" presName="rootComposite" presStyleCnt="0"/>
      <dgm:spPr/>
      <dgm:t>
        <a:bodyPr/>
        <a:lstStyle/>
        <a:p>
          <a:endParaRPr lang="en-US"/>
        </a:p>
      </dgm:t>
    </dgm:pt>
    <dgm:pt modelId="{908D6F4C-3C3C-47B7-9818-0695D6ADC793}" type="pres">
      <dgm:prSet presAssocID="{41BFA850-6BF0-4617-905B-59D8509A4FD6}" presName="rootText" presStyleLbl="node4" presStyleIdx="0" presStyleCnt="2">
        <dgm:presLayoutVars>
          <dgm:chPref val="3"/>
        </dgm:presLayoutVars>
      </dgm:prSet>
      <dgm:spPr/>
      <dgm:t>
        <a:bodyPr/>
        <a:lstStyle/>
        <a:p>
          <a:endParaRPr lang="en-US"/>
        </a:p>
      </dgm:t>
    </dgm:pt>
    <dgm:pt modelId="{9CBCCBE2-0337-479C-AE65-0753EF689F8D}" type="pres">
      <dgm:prSet presAssocID="{41BFA850-6BF0-4617-905B-59D8509A4FD6}" presName="rootConnector" presStyleLbl="node4" presStyleIdx="0" presStyleCnt="2"/>
      <dgm:spPr/>
      <dgm:t>
        <a:bodyPr/>
        <a:lstStyle/>
        <a:p>
          <a:endParaRPr lang="en-US"/>
        </a:p>
      </dgm:t>
    </dgm:pt>
    <dgm:pt modelId="{CA7C3205-59DC-4EAB-843B-931ACBCBBDAE}" type="pres">
      <dgm:prSet presAssocID="{41BFA850-6BF0-4617-905B-59D8509A4FD6}" presName="hierChild4" presStyleCnt="0"/>
      <dgm:spPr/>
      <dgm:t>
        <a:bodyPr/>
        <a:lstStyle/>
        <a:p>
          <a:endParaRPr lang="en-US"/>
        </a:p>
      </dgm:t>
    </dgm:pt>
    <dgm:pt modelId="{DCF0BF5C-9122-4C76-9D70-593E6D7ACE09}" type="pres">
      <dgm:prSet presAssocID="{41BFA850-6BF0-4617-905B-59D8509A4FD6}" presName="hierChild5" presStyleCnt="0"/>
      <dgm:spPr/>
      <dgm:t>
        <a:bodyPr/>
        <a:lstStyle/>
        <a:p>
          <a:endParaRPr lang="en-US"/>
        </a:p>
      </dgm:t>
    </dgm:pt>
    <dgm:pt modelId="{2D82775C-2EEB-41C6-82EB-6B1DA257016D}" type="pres">
      <dgm:prSet presAssocID="{4EB7F454-3D4C-4334-9B70-5AB28298DA2B}" presName="hierChild5" presStyleCnt="0"/>
      <dgm:spPr/>
      <dgm:t>
        <a:bodyPr/>
        <a:lstStyle/>
        <a:p>
          <a:endParaRPr lang="en-US"/>
        </a:p>
      </dgm:t>
    </dgm:pt>
    <dgm:pt modelId="{DB986235-85C9-4E30-A304-94F8A907A269}" type="pres">
      <dgm:prSet presAssocID="{E948C5B6-C94D-458F-944F-69BFC1567A69}" presName="Name37" presStyleLbl="parChTrans1D3" presStyleIdx="1" presStyleCnt="2"/>
      <dgm:spPr/>
      <dgm:t>
        <a:bodyPr/>
        <a:lstStyle/>
        <a:p>
          <a:endParaRPr lang="en-US"/>
        </a:p>
      </dgm:t>
    </dgm:pt>
    <dgm:pt modelId="{6BD7595A-BE3D-4E54-B9A6-8A5EC817CA32}" type="pres">
      <dgm:prSet presAssocID="{6FA26411-A5A2-4AF7-B153-E83A28E055C8}" presName="hierRoot2" presStyleCnt="0">
        <dgm:presLayoutVars>
          <dgm:hierBranch val="init"/>
        </dgm:presLayoutVars>
      </dgm:prSet>
      <dgm:spPr/>
      <dgm:t>
        <a:bodyPr/>
        <a:lstStyle/>
        <a:p>
          <a:endParaRPr lang="en-US"/>
        </a:p>
      </dgm:t>
    </dgm:pt>
    <dgm:pt modelId="{C4F2E2EE-FBC4-4A23-A087-E70688AD31F2}" type="pres">
      <dgm:prSet presAssocID="{6FA26411-A5A2-4AF7-B153-E83A28E055C8}" presName="rootComposite" presStyleCnt="0"/>
      <dgm:spPr/>
      <dgm:t>
        <a:bodyPr/>
        <a:lstStyle/>
        <a:p>
          <a:endParaRPr lang="en-US"/>
        </a:p>
      </dgm:t>
    </dgm:pt>
    <dgm:pt modelId="{28EEDB83-250A-4FD9-ABFD-611A134A5276}" type="pres">
      <dgm:prSet presAssocID="{6FA26411-A5A2-4AF7-B153-E83A28E055C8}" presName="rootText" presStyleLbl="node3" presStyleIdx="1" presStyleCnt="2">
        <dgm:presLayoutVars>
          <dgm:chPref val="3"/>
        </dgm:presLayoutVars>
      </dgm:prSet>
      <dgm:spPr/>
      <dgm:t>
        <a:bodyPr/>
        <a:lstStyle/>
        <a:p>
          <a:endParaRPr lang="en-US"/>
        </a:p>
      </dgm:t>
    </dgm:pt>
    <dgm:pt modelId="{D8426639-4CBA-4542-B1D5-E636F169777F}" type="pres">
      <dgm:prSet presAssocID="{6FA26411-A5A2-4AF7-B153-E83A28E055C8}" presName="rootConnector" presStyleLbl="node3" presStyleIdx="1" presStyleCnt="2"/>
      <dgm:spPr/>
      <dgm:t>
        <a:bodyPr/>
        <a:lstStyle/>
        <a:p>
          <a:endParaRPr lang="en-US"/>
        </a:p>
      </dgm:t>
    </dgm:pt>
    <dgm:pt modelId="{0083FC13-CFB5-4B08-BDE9-826C43AD36F6}" type="pres">
      <dgm:prSet presAssocID="{6FA26411-A5A2-4AF7-B153-E83A28E055C8}" presName="hierChild4" presStyleCnt="0"/>
      <dgm:spPr/>
      <dgm:t>
        <a:bodyPr/>
        <a:lstStyle/>
        <a:p>
          <a:endParaRPr lang="en-US"/>
        </a:p>
      </dgm:t>
    </dgm:pt>
    <dgm:pt modelId="{39499FED-A812-4C20-87D0-44C96B6AEBA0}" type="pres">
      <dgm:prSet presAssocID="{86D2E39B-D3D2-4A67-877A-9881281A4E10}" presName="Name37" presStyleLbl="parChTrans1D4" presStyleIdx="1" presStyleCnt="2"/>
      <dgm:spPr/>
      <dgm:t>
        <a:bodyPr/>
        <a:lstStyle/>
        <a:p>
          <a:endParaRPr lang="en-US"/>
        </a:p>
      </dgm:t>
    </dgm:pt>
    <dgm:pt modelId="{707CAACA-B78D-4EF5-B305-E97EED37E7DB}" type="pres">
      <dgm:prSet presAssocID="{B4CB7C6E-A153-421D-9031-7B2F5071619F}" presName="hierRoot2" presStyleCnt="0">
        <dgm:presLayoutVars>
          <dgm:hierBranch val="init"/>
        </dgm:presLayoutVars>
      </dgm:prSet>
      <dgm:spPr/>
      <dgm:t>
        <a:bodyPr/>
        <a:lstStyle/>
        <a:p>
          <a:endParaRPr lang="en-US"/>
        </a:p>
      </dgm:t>
    </dgm:pt>
    <dgm:pt modelId="{F141F9F8-7832-44C6-9E16-6BC528E5144C}" type="pres">
      <dgm:prSet presAssocID="{B4CB7C6E-A153-421D-9031-7B2F5071619F}" presName="rootComposite" presStyleCnt="0"/>
      <dgm:spPr/>
      <dgm:t>
        <a:bodyPr/>
        <a:lstStyle/>
        <a:p>
          <a:endParaRPr lang="en-US"/>
        </a:p>
      </dgm:t>
    </dgm:pt>
    <dgm:pt modelId="{0083C173-9F65-4A08-BF21-B80121457C70}" type="pres">
      <dgm:prSet presAssocID="{B4CB7C6E-A153-421D-9031-7B2F5071619F}" presName="rootText" presStyleLbl="node4" presStyleIdx="1" presStyleCnt="2">
        <dgm:presLayoutVars>
          <dgm:chPref val="3"/>
        </dgm:presLayoutVars>
      </dgm:prSet>
      <dgm:spPr/>
      <dgm:t>
        <a:bodyPr/>
        <a:lstStyle/>
        <a:p>
          <a:endParaRPr lang="en-US"/>
        </a:p>
      </dgm:t>
    </dgm:pt>
    <dgm:pt modelId="{B696EE5B-91CE-483F-AC2D-459086577A3F}" type="pres">
      <dgm:prSet presAssocID="{B4CB7C6E-A153-421D-9031-7B2F5071619F}" presName="rootConnector" presStyleLbl="node4" presStyleIdx="1" presStyleCnt="2"/>
      <dgm:spPr/>
      <dgm:t>
        <a:bodyPr/>
        <a:lstStyle/>
        <a:p>
          <a:endParaRPr lang="en-US"/>
        </a:p>
      </dgm:t>
    </dgm:pt>
    <dgm:pt modelId="{513C7732-CDE7-467A-9E47-0EE89F0148B2}" type="pres">
      <dgm:prSet presAssocID="{B4CB7C6E-A153-421D-9031-7B2F5071619F}" presName="hierChild4" presStyleCnt="0"/>
      <dgm:spPr/>
      <dgm:t>
        <a:bodyPr/>
        <a:lstStyle/>
        <a:p>
          <a:endParaRPr lang="en-US"/>
        </a:p>
      </dgm:t>
    </dgm:pt>
    <dgm:pt modelId="{2D2BEEF8-04F5-488C-B07C-A85134F2E443}" type="pres">
      <dgm:prSet presAssocID="{B4CB7C6E-A153-421D-9031-7B2F5071619F}" presName="hierChild5" presStyleCnt="0"/>
      <dgm:spPr/>
      <dgm:t>
        <a:bodyPr/>
        <a:lstStyle/>
        <a:p>
          <a:endParaRPr lang="en-US"/>
        </a:p>
      </dgm:t>
    </dgm:pt>
    <dgm:pt modelId="{E4BDA6C0-EDFF-4BF4-8172-F162A34F1E12}" type="pres">
      <dgm:prSet presAssocID="{6FA26411-A5A2-4AF7-B153-E83A28E055C8}" presName="hierChild5" presStyleCnt="0"/>
      <dgm:spPr/>
      <dgm:t>
        <a:bodyPr/>
        <a:lstStyle/>
        <a:p>
          <a:endParaRPr lang="en-US"/>
        </a:p>
      </dgm:t>
    </dgm:pt>
    <dgm:pt modelId="{47AB06F3-2048-4B19-B7B8-1A5D658F151A}" type="pres">
      <dgm:prSet presAssocID="{F5B0EB2B-AB68-4B60-89D1-913173F01651}" presName="hierChild5" presStyleCnt="0"/>
      <dgm:spPr/>
      <dgm:t>
        <a:bodyPr/>
        <a:lstStyle/>
        <a:p>
          <a:endParaRPr lang="en-US"/>
        </a:p>
      </dgm:t>
    </dgm:pt>
    <dgm:pt modelId="{95B4752A-E590-4244-859C-076890E6570A}" type="pres">
      <dgm:prSet presAssocID="{559455BA-FE1B-49A4-82D1-FF1D22AAAE3B}" presName="hierChild3" presStyleCnt="0"/>
      <dgm:spPr/>
      <dgm:t>
        <a:bodyPr/>
        <a:lstStyle/>
        <a:p>
          <a:endParaRPr lang="en-US"/>
        </a:p>
      </dgm:t>
    </dgm:pt>
  </dgm:ptLst>
  <dgm:cxnLst>
    <dgm:cxn modelId="{58775722-5768-482B-B365-CEC6800ECE83}" type="presOf" srcId="{6FA26411-A5A2-4AF7-B153-E83A28E055C8}" destId="{28EEDB83-250A-4FD9-ABFD-611A134A5276}" srcOrd="0" destOrd="0" presId="urn:microsoft.com/office/officeart/2005/8/layout/orgChart1"/>
    <dgm:cxn modelId="{46535090-EDF6-43A0-89AA-547F17EB0CF9}" srcId="{559455BA-FE1B-49A4-82D1-FF1D22AAAE3B}" destId="{F5B0EB2B-AB68-4B60-89D1-913173F01651}" srcOrd="0" destOrd="0" parTransId="{4EA1F6E6-366D-4C01-AF70-7F2384AB64E3}" sibTransId="{51FF123B-5D9B-43A4-9DE1-882A41AEC053}"/>
    <dgm:cxn modelId="{8C7A1239-5706-4500-AAA9-A8C159DF209F}" srcId="{4EB7F454-3D4C-4334-9B70-5AB28298DA2B}" destId="{41BFA850-6BF0-4617-905B-59D8509A4FD6}" srcOrd="0" destOrd="0" parTransId="{3F126FDF-8819-41DA-9BCE-405139A904C4}" sibTransId="{DE1D8803-1406-4BE3-929E-AB882058032A}"/>
    <dgm:cxn modelId="{D43C2815-82F8-41D1-BB1D-F56AFBBE4F7E}" type="presOf" srcId="{559455BA-FE1B-49A4-82D1-FF1D22AAAE3B}" destId="{73F8C6CC-8FBA-4209-B349-EBE4A7D46A6D}" srcOrd="0" destOrd="0" presId="urn:microsoft.com/office/officeart/2005/8/layout/orgChart1"/>
    <dgm:cxn modelId="{9443B4B3-DDA2-422D-8916-0755242D705F}" type="presOf" srcId="{41BFA850-6BF0-4617-905B-59D8509A4FD6}" destId="{908D6F4C-3C3C-47B7-9818-0695D6ADC793}" srcOrd="0" destOrd="0" presId="urn:microsoft.com/office/officeart/2005/8/layout/orgChart1"/>
    <dgm:cxn modelId="{E1D7CEBF-521F-492E-8382-897194806C11}" type="presOf" srcId="{B4CB7C6E-A153-421D-9031-7B2F5071619F}" destId="{0083C173-9F65-4A08-BF21-B80121457C70}" srcOrd="0" destOrd="0" presId="urn:microsoft.com/office/officeart/2005/8/layout/orgChart1"/>
    <dgm:cxn modelId="{7CED2D37-76FD-48E7-952D-61057D318E43}" srcId="{F5B0EB2B-AB68-4B60-89D1-913173F01651}" destId="{6FA26411-A5A2-4AF7-B153-E83A28E055C8}" srcOrd="1" destOrd="0" parTransId="{E948C5B6-C94D-458F-944F-69BFC1567A69}" sibTransId="{6CFBFDB3-8CAF-4111-845D-CCF85A452FEB}"/>
    <dgm:cxn modelId="{7A5C77C2-1EFD-4C6C-BA38-46483A649D16}" type="presOf" srcId="{F5B0EB2B-AB68-4B60-89D1-913173F01651}" destId="{5CD7AE34-B11F-4275-8451-6522FAB3F66B}" srcOrd="0" destOrd="0" presId="urn:microsoft.com/office/officeart/2005/8/layout/orgChart1"/>
    <dgm:cxn modelId="{150DE928-3F9F-4695-9B79-609FA96A3633}" type="presOf" srcId="{4EA1F6E6-366D-4C01-AF70-7F2384AB64E3}" destId="{FA200CA0-8154-4FA0-871F-CFA1C5DEE5CB}" srcOrd="0" destOrd="0" presId="urn:microsoft.com/office/officeart/2005/8/layout/orgChart1"/>
    <dgm:cxn modelId="{E947CC24-5FE5-4322-9A57-AE89424332C3}" type="presOf" srcId="{559455BA-FE1B-49A4-82D1-FF1D22AAAE3B}" destId="{A78E6F15-8995-46D8-8065-9F6ABC75EB8E}" srcOrd="1" destOrd="0" presId="urn:microsoft.com/office/officeart/2005/8/layout/orgChart1"/>
    <dgm:cxn modelId="{BBAD60E3-D1A2-4D6C-A590-465EF6785A96}" type="presOf" srcId="{41BFA850-6BF0-4617-905B-59D8509A4FD6}" destId="{9CBCCBE2-0337-479C-AE65-0753EF689F8D}" srcOrd="1" destOrd="0" presId="urn:microsoft.com/office/officeart/2005/8/layout/orgChart1"/>
    <dgm:cxn modelId="{2A0633D2-5EA8-494E-AD90-2AA1296E2F74}" type="presOf" srcId="{B4CB7C6E-A153-421D-9031-7B2F5071619F}" destId="{B696EE5B-91CE-483F-AC2D-459086577A3F}" srcOrd="1" destOrd="0" presId="urn:microsoft.com/office/officeart/2005/8/layout/orgChart1"/>
    <dgm:cxn modelId="{D3AF30B9-24C1-4136-96DE-23331FA07C6D}" type="presOf" srcId="{E948C5B6-C94D-458F-944F-69BFC1567A69}" destId="{DB986235-85C9-4E30-A304-94F8A907A269}" srcOrd="0" destOrd="0" presId="urn:microsoft.com/office/officeart/2005/8/layout/orgChart1"/>
    <dgm:cxn modelId="{05D59F96-FB40-4B9D-84E9-F87F63D2A8B9}" srcId="{F5B0EB2B-AB68-4B60-89D1-913173F01651}" destId="{4EB7F454-3D4C-4334-9B70-5AB28298DA2B}" srcOrd="0" destOrd="0" parTransId="{EF8419C3-0C83-400E-A5A7-69F7432948FC}" sibTransId="{29E90629-369A-4ACF-A249-B8D6CFB90759}"/>
    <dgm:cxn modelId="{44E09B32-ED29-45E4-98EE-4CDF80E0D6A0}" type="presOf" srcId="{4EB7F454-3D4C-4334-9B70-5AB28298DA2B}" destId="{79CEC6C9-6C36-4135-94D3-B0D3DF432AA9}" srcOrd="1" destOrd="0" presId="urn:microsoft.com/office/officeart/2005/8/layout/orgChart1"/>
    <dgm:cxn modelId="{5808B770-E561-4768-A53C-514E00B7C185}" type="presOf" srcId="{B3A3B266-0DF3-470E-A4FD-A075F216230C}" destId="{7A04EF72-F986-4BF4-9AB0-C872234BE606}" srcOrd="0" destOrd="0" presId="urn:microsoft.com/office/officeart/2005/8/layout/orgChart1"/>
    <dgm:cxn modelId="{6BD44143-0772-4A9C-BCFC-D8CC71958CF4}" type="presOf" srcId="{EF8419C3-0C83-400E-A5A7-69F7432948FC}" destId="{95FB9E64-481D-4F33-BB8C-263CE30E8D38}" srcOrd="0" destOrd="0" presId="urn:microsoft.com/office/officeart/2005/8/layout/orgChart1"/>
    <dgm:cxn modelId="{AF55F4AE-7E0A-4361-B422-4ECC49646FB0}" type="presOf" srcId="{86D2E39B-D3D2-4A67-877A-9881281A4E10}" destId="{39499FED-A812-4C20-87D0-44C96B6AEBA0}" srcOrd="0" destOrd="0" presId="urn:microsoft.com/office/officeart/2005/8/layout/orgChart1"/>
    <dgm:cxn modelId="{67D36571-6071-41D7-B35E-53572D0BF045}" srcId="{B3A3B266-0DF3-470E-A4FD-A075F216230C}" destId="{559455BA-FE1B-49A4-82D1-FF1D22AAAE3B}" srcOrd="0" destOrd="0" parTransId="{58773084-6253-4223-B2BF-49FDB286575A}" sibTransId="{6CF82D8F-6F91-4EAD-866E-D74E3D2EA995}"/>
    <dgm:cxn modelId="{BE9A4136-2E79-46FD-899F-D07B212CD226}" srcId="{6FA26411-A5A2-4AF7-B153-E83A28E055C8}" destId="{B4CB7C6E-A153-421D-9031-7B2F5071619F}" srcOrd="0" destOrd="0" parTransId="{86D2E39B-D3D2-4A67-877A-9881281A4E10}" sibTransId="{5F8837F6-094F-4825-9703-4AEB11CC1F1A}"/>
    <dgm:cxn modelId="{06D2BF1E-E3F8-4F66-B6CC-BB48FFA54510}" type="presOf" srcId="{F5B0EB2B-AB68-4B60-89D1-913173F01651}" destId="{0C25B338-F98D-40EF-9E7F-39781C53EFE7}" srcOrd="1" destOrd="0" presId="urn:microsoft.com/office/officeart/2005/8/layout/orgChart1"/>
    <dgm:cxn modelId="{7EA8E3F0-016F-46DB-85D1-9F222BC30C8D}" type="presOf" srcId="{6FA26411-A5A2-4AF7-B153-E83A28E055C8}" destId="{D8426639-4CBA-4542-B1D5-E636F169777F}" srcOrd="1" destOrd="0" presId="urn:microsoft.com/office/officeart/2005/8/layout/orgChart1"/>
    <dgm:cxn modelId="{0F30A3D0-C81E-410E-811E-84CE7C8DD526}" type="presOf" srcId="{4EB7F454-3D4C-4334-9B70-5AB28298DA2B}" destId="{8CAE6E79-E892-4A54-B224-98ACC1C3DFCE}" srcOrd="0" destOrd="0" presId="urn:microsoft.com/office/officeart/2005/8/layout/orgChart1"/>
    <dgm:cxn modelId="{3AA1D2B9-F760-440C-BE3B-DF1BEB943AA1}" type="presOf" srcId="{3F126FDF-8819-41DA-9BCE-405139A904C4}" destId="{0F27739E-D463-4C13-ADE0-B5F6DD3D6FE4}" srcOrd="0" destOrd="0" presId="urn:microsoft.com/office/officeart/2005/8/layout/orgChart1"/>
    <dgm:cxn modelId="{CAF70967-C2C5-4678-BF71-DB49F445A1E3}" type="presParOf" srcId="{7A04EF72-F986-4BF4-9AB0-C872234BE606}" destId="{284F0106-6330-4B90-95D0-E578B5DF7AD0}" srcOrd="0" destOrd="0" presId="urn:microsoft.com/office/officeart/2005/8/layout/orgChart1"/>
    <dgm:cxn modelId="{7DB43409-9C8C-44D7-9D28-AD639C323014}" type="presParOf" srcId="{284F0106-6330-4B90-95D0-E578B5DF7AD0}" destId="{92E10A81-01F6-423C-9FF7-C4109CB2E2E2}" srcOrd="0" destOrd="0" presId="urn:microsoft.com/office/officeart/2005/8/layout/orgChart1"/>
    <dgm:cxn modelId="{1BA917E2-E410-4874-8347-B381504D9E91}" type="presParOf" srcId="{92E10A81-01F6-423C-9FF7-C4109CB2E2E2}" destId="{73F8C6CC-8FBA-4209-B349-EBE4A7D46A6D}" srcOrd="0" destOrd="0" presId="urn:microsoft.com/office/officeart/2005/8/layout/orgChart1"/>
    <dgm:cxn modelId="{FAA45908-39AA-4BE9-8E6E-C6F0C7A8542B}" type="presParOf" srcId="{92E10A81-01F6-423C-9FF7-C4109CB2E2E2}" destId="{A78E6F15-8995-46D8-8065-9F6ABC75EB8E}" srcOrd="1" destOrd="0" presId="urn:microsoft.com/office/officeart/2005/8/layout/orgChart1"/>
    <dgm:cxn modelId="{7A7BF640-83C6-453F-BC91-39233C6D2B18}" type="presParOf" srcId="{284F0106-6330-4B90-95D0-E578B5DF7AD0}" destId="{3702E6E1-B354-4C1D-A177-E70BD81FC430}" srcOrd="1" destOrd="0" presId="urn:microsoft.com/office/officeart/2005/8/layout/orgChart1"/>
    <dgm:cxn modelId="{66A9232A-707D-4FA9-95B0-CEC01815503F}" type="presParOf" srcId="{3702E6E1-B354-4C1D-A177-E70BD81FC430}" destId="{FA200CA0-8154-4FA0-871F-CFA1C5DEE5CB}" srcOrd="0" destOrd="0" presId="urn:microsoft.com/office/officeart/2005/8/layout/orgChart1"/>
    <dgm:cxn modelId="{8A8E9818-0DCD-4B67-B0C8-2FED08E6F858}" type="presParOf" srcId="{3702E6E1-B354-4C1D-A177-E70BD81FC430}" destId="{479BB231-7406-4F46-977E-5CF1B1D89A22}" srcOrd="1" destOrd="0" presId="urn:microsoft.com/office/officeart/2005/8/layout/orgChart1"/>
    <dgm:cxn modelId="{940767FC-959C-4A7C-9704-A8E7718EF9EB}" type="presParOf" srcId="{479BB231-7406-4F46-977E-5CF1B1D89A22}" destId="{E10FA345-B551-4F41-92B9-3B0D319AA49E}" srcOrd="0" destOrd="0" presId="urn:microsoft.com/office/officeart/2005/8/layout/orgChart1"/>
    <dgm:cxn modelId="{4101FEE7-C767-45D9-B16D-189087999F07}" type="presParOf" srcId="{E10FA345-B551-4F41-92B9-3B0D319AA49E}" destId="{5CD7AE34-B11F-4275-8451-6522FAB3F66B}" srcOrd="0" destOrd="0" presId="urn:microsoft.com/office/officeart/2005/8/layout/orgChart1"/>
    <dgm:cxn modelId="{3A098756-89CB-4436-8E19-E5416FCB7736}" type="presParOf" srcId="{E10FA345-B551-4F41-92B9-3B0D319AA49E}" destId="{0C25B338-F98D-40EF-9E7F-39781C53EFE7}" srcOrd="1" destOrd="0" presId="urn:microsoft.com/office/officeart/2005/8/layout/orgChart1"/>
    <dgm:cxn modelId="{3F41B2B4-9EEA-4B6A-BDBA-094B28388B7C}" type="presParOf" srcId="{479BB231-7406-4F46-977E-5CF1B1D89A22}" destId="{3AD139AE-7F76-43FC-B918-BF1C001CE297}" srcOrd="1" destOrd="0" presId="urn:microsoft.com/office/officeart/2005/8/layout/orgChart1"/>
    <dgm:cxn modelId="{BC7007B3-D829-4F6B-AB38-F8BB6FA2A46B}" type="presParOf" srcId="{3AD139AE-7F76-43FC-B918-BF1C001CE297}" destId="{95FB9E64-481D-4F33-BB8C-263CE30E8D38}" srcOrd="0" destOrd="0" presId="urn:microsoft.com/office/officeart/2005/8/layout/orgChart1"/>
    <dgm:cxn modelId="{0591CD91-1084-4AEC-AB66-C9004C21D9BD}" type="presParOf" srcId="{3AD139AE-7F76-43FC-B918-BF1C001CE297}" destId="{6C6701C0-F7E3-46DA-AFB8-07C61CBA486C}" srcOrd="1" destOrd="0" presId="urn:microsoft.com/office/officeart/2005/8/layout/orgChart1"/>
    <dgm:cxn modelId="{4ACFDDD8-165B-419E-8962-5F62FAEDDC8D}" type="presParOf" srcId="{6C6701C0-F7E3-46DA-AFB8-07C61CBA486C}" destId="{9D58E4F6-1E3F-4D35-BBCD-C22B34929ED7}" srcOrd="0" destOrd="0" presId="urn:microsoft.com/office/officeart/2005/8/layout/orgChart1"/>
    <dgm:cxn modelId="{148AEF8C-D0E9-4A61-A19E-93D22BEF635F}" type="presParOf" srcId="{9D58E4F6-1E3F-4D35-BBCD-C22B34929ED7}" destId="{8CAE6E79-E892-4A54-B224-98ACC1C3DFCE}" srcOrd="0" destOrd="0" presId="urn:microsoft.com/office/officeart/2005/8/layout/orgChart1"/>
    <dgm:cxn modelId="{D42F2D89-BEA4-4C98-9829-49AB14212154}" type="presParOf" srcId="{9D58E4F6-1E3F-4D35-BBCD-C22B34929ED7}" destId="{79CEC6C9-6C36-4135-94D3-B0D3DF432AA9}" srcOrd="1" destOrd="0" presId="urn:microsoft.com/office/officeart/2005/8/layout/orgChart1"/>
    <dgm:cxn modelId="{C6ABD3BF-CC0B-4BE5-9114-9C5EB1820CD3}" type="presParOf" srcId="{6C6701C0-F7E3-46DA-AFB8-07C61CBA486C}" destId="{7995BE74-91EC-4DC0-9295-2413A555DCB6}" srcOrd="1" destOrd="0" presId="urn:microsoft.com/office/officeart/2005/8/layout/orgChart1"/>
    <dgm:cxn modelId="{637FBF1E-2FE6-402B-BF7A-C08057D3EE5B}" type="presParOf" srcId="{7995BE74-91EC-4DC0-9295-2413A555DCB6}" destId="{0F27739E-D463-4C13-ADE0-B5F6DD3D6FE4}" srcOrd="0" destOrd="0" presId="urn:microsoft.com/office/officeart/2005/8/layout/orgChart1"/>
    <dgm:cxn modelId="{D957E2A8-3EF4-4BA2-9B81-11DF64DF1C1D}" type="presParOf" srcId="{7995BE74-91EC-4DC0-9295-2413A555DCB6}" destId="{3050FDBA-1058-4C9E-8F45-2073111B95CA}" srcOrd="1" destOrd="0" presId="urn:microsoft.com/office/officeart/2005/8/layout/orgChart1"/>
    <dgm:cxn modelId="{8F0C5131-B423-452E-B46F-98A4744C805B}" type="presParOf" srcId="{3050FDBA-1058-4C9E-8F45-2073111B95CA}" destId="{8E35479F-482D-4CE7-875E-784BDD169CDC}" srcOrd="0" destOrd="0" presId="urn:microsoft.com/office/officeart/2005/8/layout/orgChart1"/>
    <dgm:cxn modelId="{E39A5D56-F87B-48CE-8154-9281284DAB7C}" type="presParOf" srcId="{8E35479F-482D-4CE7-875E-784BDD169CDC}" destId="{908D6F4C-3C3C-47B7-9818-0695D6ADC793}" srcOrd="0" destOrd="0" presId="urn:microsoft.com/office/officeart/2005/8/layout/orgChart1"/>
    <dgm:cxn modelId="{FC8559EA-8C0D-451D-96F3-ED9DFFADCF6E}" type="presParOf" srcId="{8E35479F-482D-4CE7-875E-784BDD169CDC}" destId="{9CBCCBE2-0337-479C-AE65-0753EF689F8D}" srcOrd="1" destOrd="0" presId="urn:microsoft.com/office/officeart/2005/8/layout/orgChart1"/>
    <dgm:cxn modelId="{7739D2E1-9974-4752-B032-1B25258A5A16}" type="presParOf" srcId="{3050FDBA-1058-4C9E-8F45-2073111B95CA}" destId="{CA7C3205-59DC-4EAB-843B-931ACBCBBDAE}" srcOrd="1" destOrd="0" presId="urn:microsoft.com/office/officeart/2005/8/layout/orgChart1"/>
    <dgm:cxn modelId="{32038A56-D377-44D9-A081-269B67417C03}" type="presParOf" srcId="{3050FDBA-1058-4C9E-8F45-2073111B95CA}" destId="{DCF0BF5C-9122-4C76-9D70-593E6D7ACE09}" srcOrd="2" destOrd="0" presId="urn:microsoft.com/office/officeart/2005/8/layout/orgChart1"/>
    <dgm:cxn modelId="{EAB0B053-89DB-423C-BC63-BD60E45CEA05}" type="presParOf" srcId="{6C6701C0-F7E3-46DA-AFB8-07C61CBA486C}" destId="{2D82775C-2EEB-41C6-82EB-6B1DA257016D}" srcOrd="2" destOrd="0" presId="urn:microsoft.com/office/officeart/2005/8/layout/orgChart1"/>
    <dgm:cxn modelId="{6B61DDA5-C954-4019-80C9-00FB182A5997}" type="presParOf" srcId="{3AD139AE-7F76-43FC-B918-BF1C001CE297}" destId="{DB986235-85C9-4E30-A304-94F8A907A269}" srcOrd="2" destOrd="0" presId="urn:microsoft.com/office/officeart/2005/8/layout/orgChart1"/>
    <dgm:cxn modelId="{7B516184-A51A-4742-8AFF-F37758F574E3}" type="presParOf" srcId="{3AD139AE-7F76-43FC-B918-BF1C001CE297}" destId="{6BD7595A-BE3D-4E54-B9A6-8A5EC817CA32}" srcOrd="3" destOrd="0" presId="urn:microsoft.com/office/officeart/2005/8/layout/orgChart1"/>
    <dgm:cxn modelId="{E3928220-9073-4601-9EDF-29C81E1D97A8}" type="presParOf" srcId="{6BD7595A-BE3D-4E54-B9A6-8A5EC817CA32}" destId="{C4F2E2EE-FBC4-4A23-A087-E70688AD31F2}" srcOrd="0" destOrd="0" presId="urn:microsoft.com/office/officeart/2005/8/layout/orgChart1"/>
    <dgm:cxn modelId="{0EAC4268-E3F6-4D52-B486-2BAA034AF05E}" type="presParOf" srcId="{C4F2E2EE-FBC4-4A23-A087-E70688AD31F2}" destId="{28EEDB83-250A-4FD9-ABFD-611A134A5276}" srcOrd="0" destOrd="0" presId="urn:microsoft.com/office/officeart/2005/8/layout/orgChart1"/>
    <dgm:cxn modelId="{B3C9EAB9-2987-4060-8929-80181A99E744}" type="presParOf" srcId="{C4F2E2EE-FBC4-4A23-A087-E70688AD31F2}" destId="{D8426639-4CBA-4542-B1D5-E636F169777F}" srcOrd="1" destOrd="0" presId="urn:microsoft.com/office/officeart/2005/8/layout/orgChart1"/>
    <dgm:cxn modelId="{53E6A8C2-3F79-41AD-A90D-B6763E800218}" type="presParOf" srcId="{6BD7595A-BE3D-4E54-B9A6-8A5EC817CA32}" destId="{0083FC13-CFB5-4B08-BDE9-826C43AD36F6}" srcOrd="1" destOrd="0" presId="urn:microsoft.com/office/officeart/2005/8/layout/orgChart1"/>
    <dgm:cxn modelId="{B3EF1438-CA58-4E30-A5DB-24ABD8FEE72A}" type="presParOf" srcId="{0083FC13-CFB5-4B08-BDE9-826C43AD36F6}" destId="{39499FED-A812-4C20-87D0-44C96B6AEBA0}" srcOrd="0" destOrd="0" presId="urn:microsoft.com/office/officeart/2005/8/layout/orgChart1"/>
    <dgm:cxn modelId="{3670D60F-7399-4BB3-8883-8E78379F37BE}" type="presParOf" srcId="{0083FC13-CFB5-4B08-BDE9-826C43AD36F6}" destId="{707CAACA-B78D-4EF5-B305-E97EED37E7DB}" srcOrd="1" destOrd="0" presId="urn:microsoft.com/office/officeart/2005/8/layout/orgChart1"/>
    <dgm:cxn modelId="{1B979E5E-1F8C-47F9-8852-90D05A9371C8}" type="presParOf" srcId="{707CAACA-B78D-4EF5-B305-E97EED37E7DB}" destId="{F141F9F8-7832-44C6-9E16-6BC528E5144C}" srcOrd="0" destOrd="0" presId="urn:microsoft.com/office/officeart/2005/8/layout/orgChart1"/>
    <dgm:cxn modelId="{79CE69A0-316A-4E28-8892-5397B9ABEFC7}" type="presParOf" srcId="{F141F9F8-7832-44C6-9E16-6BC528E5144C}" destId="{0083C173-9F65-4A08-BF21-B80121457C70}" srcOrd="0" destOrd="0" presId="urn:microsoft.com/office/officeart/2005/8/layout/orgChart1"/>
    <dgm:cxn modelId="{99AD1FD2-C38B-4066-AF34-0C520309A7DF}" type="presParOf" srcId="{F141F9F8-7832-44C6-9E16-6BC528E5144C}" destId="{B696EE5B-91CE-483F-AC2D-459086577A3F}" srcOrd="1" destOrd="0" presId="urn:microsoft.com/office/officeart/2005/8/layout/orgChart1"/>
    <dgm:cxn modelId="{BC804DD7-5893-4C8C-A06E-27A09D2C326E}" type="presParOf" srcId="{707CAACA-B78D-4EF5-B305-E97EED37E7DB}" destId="{513C7732-CDE7-467A-9E47-0EE89F0148B2}" srcOrd="1" destOrd="0" presId="urn:microsoft.com/office/officeart/2005/8/layout/orgChart1"/>
    <dgm:cxn modelId="{5309D555-0655-49AB-9F73-A241FD8806D0}" type="presParOf" srcId="{707CAACA-B78D-4EF5-B305-E97EED37E7DB}" destId="{2D2BEEF8-04F5-488C-B07C-A85134F2E443}" srcOrd="2" destOrd="0" presId="urn:microsoft.com/office/officeart/2005/8/layout/orgChart1"/>
    <dgm:cxn modelId="{B1945DE5-1A61-4944-81C1-DB350B827D43}" type="presParOf" srcId="{6BD7595A-BE3D-4E54-B9A6-8A5EC817CA32}" destId="{E4BDA6C0-EDFF-4BF4-8172-F162A34F1E12}" srcOrd="2" destOrd="0" presId="urn:microsoft.com/office/officeart/2005/8/layout/orgChart1"/>
    <dgm:cxn modelId="{E39E8EC3-7B44-410F-A642-4FC689411C31}" type="presParOf" srcId="{479BB231-7406-4F46-977E-5CF1B1D89A22}" destId="{47AB06F3-2048-4B19-B7B8-1A5D658F151A}" srcOrd="2" destOrd="0" presId="urn:microsoft.com/office/officeart/2005/8/layout/orgChart1"/>
    <dgm:cxn modelId="{28DC82A7-146E-4427-BAA7-1C7F3CDF590A}" type="presParOf" srcId="{284F0106-6330-4B90-95D0-E578B5DF7AD0}" destId="{95B4752A-E590-4244-859C-076890E6570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EE9D3F-8E6E-43E5-BC61-1078C6D53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A0F4E4-A6F8-49CB-B51C-58EE2BE1FA88}">
      <dgm:prSet phldrT="[Text]"/>
      <dgm:spPr>
        <a:solidFill>
          <a:srgbClr val="8064A2"/>
        </a:solidFill>
      </dgm:spPr>
      <dgm:t>
        <a:bodyPr/>
        <a:lstStyle/>
        <a:p>
          <a:r>
            <a:rPr lang="en-US" dirty="0" smtClean="0"/>
            <a:t>Cases</a:t>
          </a:r>
          <a:endParaRPr lang="en-US" dirty="0"/>
        </a:p>
      </dgm:t>
    </dgm:pt>
    <dgm:pt modelId="{73C950B4-F30F-4C54-8FFF-3F97754EE917}" type="parTrans" cxnId="{D8689EB5-C634-45B3-8194-AF2686695DE4}">
      <dgm:prSet/>
      <dgm:spPr/>
      <dgm:t>
        <a:bodyPr/>
        <a:lstStyle/>
        <a:p>
          <a:endParaRPr lang="en-US"/>
        </a:p>
      </dgm:t>
    </dgm:pt>
    <dgm:pt modelId="{93964796-678E-4951-A42C-986F938DFA51}" type="sibTrans" cxnId="{D8689EB5-C634-45B3-8194-AF2686695DE4}">
      <dgm:prSet/>
      <dgm:spPr/>
      <dgm:t>
        <a:bodyPr/>
        <a:lstStyle/>
        <a:p>
          <a:endParaRPr lang="en-US"/>
        </a:p>
      </dgm:t>
    </dgm:pt>
    <dgm:pt modelId="{3A33B051-DCFA-4623-88B4-B7413F9774D2}">
      <dgm:prSet phldrT="[Text]"/>
      <dgm:spPr/>
      <dgm:t>
        <a:bodyPr/>
        <a:lstStyle/>
        <a:p>
          <a:r>
            <a:rPr lang="en-US" dirty="0" smtClean="0"/>
            <a:t>Cases are ‘container’s. Cases store information about program activities and outlets.</a:t>
          </a:r>
          <a:endParaRPr lang="en-US" dirty="0"/>
        </a:p>
      </dgm:t>
    </dgm:pt>
    <dgm:pt modelId="{A30F6163-A34B-4294-BD01-B8E9A95359AF}" type="parTrans" cxnId="{8D106569-BEFF-4FA2-8132-0552C924C178}">
      <dgm:prSet/>
      <dgm:spPr/>
      <dgm:t>
        <a:bodyPr/>
        <a:lstStyle/>
        <a:p>
          <a:endParaRPr lang="en-US"/>
        </a:p>
      </dgm:t>
    </dgm:pt>
    <dgm:pt modelId="{8A7B3995-3DF9-4388-8782-BDB94C082B35}" type="sibTrans" cxnId="{8D106569-BEFF-4FA2-8132-0552C924C178}">
      <dgm:prSet/>
      <dgm:spPr/>
      <dgm:t>
        <a:bodyPr/>
        <a:lstStyle/>
        <a:p>
          <a:endParaRPr lang="en-US"/>
        </a:p>
      </dgm:t>
    </dgm:pt>
    <dgm:pt modelId="{88ACAB7E-0FD9-45E2-A7A3-76EBA80B1373}">
      <dgm:prSet phldrT="[Text]"/>
      <dgm:spPr>
        <a:solidFill>
          <a:srgbClr val="4BACC6"/>
        </a:solidFill>
      </dgm:spPr>
      <dgm:t>
        <a:bodyPr/>
        <a:lstStyle/>
        <a:p>
          <a:r>
            <a:rPr lang="en-US" dirty="0" smtClean="0"/>
            <a:t>Sessions</a:t>
          </a:r>
        </a:p>
      </dgm:t>
    </dgm:pt>
    <dgm:pt modelId="{424CCEBE-D503-4D6F-B80C-6618FDE03AD5}" type="parTrans" cxnId="{1EAFF6EE-AC33-41A0-AA89-000396D877AB}">
      <dgm:prSet/>
      <dgm:spPr/>
      <dgm:t>
        <a:bodyPr/>
        <a:lstStyle/>
        <a:p>
          <a:endParaRPr lang="en-US"/>
        </a:p>
      </dgm:t>
    </dgm:pt>
    <dgm:pt modelId="{6C3326D6-48FC-49E2-A2B2-101667BBFE25}" type="sibTrans" cxnId="{1EAFF6EE-AC33-41A0-AA89-000396D877AB}">
      <dgm:prSet/>
      <dgm:spPr/>
      <dgm:t>
        <a:bodyPr/>
        <a:lstStyle/>
        <a:p>
          <a:endParaRPr lang="en-US"/>
        </a:p>
      </dgm:t>
    </dgm:pt>
    <dgm:pt modelId="{571BCE67-68A1-427C-9298-B8691E2071C2}">
      <dgm:prSet phldrT="[Text]"/>
      <dgm:spPr/>
      <dgm:t>
        <a:bodyPr/>
        <a:lstStyle/>
        <a:p>
          <a:r>
            <a:rPr lang="en-US" dirty="0" smtClean="0"/>
            <a:t>Sessions are individual episodes of service.</a:t>
          </a:r>
          <a:endParaRPr lang="en-US" dirty="0"/>
        </a:p>
      </dgm:t>
    </dgm:pt>
    <dgm:pt modelId="{7D523300-1B54-44D3-84FC-B69D5A5E19C3}" type="parTrans" cxnId="{E6594117-5021-49CB-B29D-D74107C496CB}">
      <dgm:prSet/>
      <dgm:spPr/>
      <dgm:t>
        <a:bodyPr/>
        <a:lstStyle/>
        <a:p>
          <a:endParaRPr lang="en-US"/>
        </a:p>
      </dgm:t>
    </dgm:pt>
    <dgm:pt modelId="{10CA6D9E-62F2-4D55-BB16-63ED56F7B041}" type="sibTrans" cxnId="{E6594117-5021-49CB-B29D-D74107C496CB}">
      <dgm:prSet/>
      <dgm:spPr/>
      <dgm:t>
        <a:bodyPr/>
        <a:lstStyle/>
        <a:p>
          <a:endParaRPr lang="en-US"/>
        </a:p>
      </dgm:t>
    </dgm:pt>
    <dgm:pt modelId="{04873E55-64CB-494D-9592-988F376F8761}">
      <dgm:prSet phldrT="[Text]"/>
      <dgm:spPr>
        <a:solidFill>
          <a:srgbClr val="F79646"/>
        </a:solidFill>
      </dgm:spPr>
      <dgm:t>
        <a:bodyPr/>
        <a:lstStyle/>
        <a:p>
          <a:r>
            <a:rPr lang="en-US" dirty="0" smtClean="0"/>
            <a:t>Clients</a:t>
          </a:r>
          <a:endParaRPr lang="en-US" dirty="0"/>
        </a:p>
      </dgm:t>
    </dgm:pt>
    <dgm:pt modelId="{613B7869-3002-4700-ABA0-4C51DC89BCA3}" type="parTrans" cxnId="{118ECB4E-9126-4265-9F8F-9C7D558588C8}">
      <dgm:prSet/>
      <dgm:spPr/>
      <dgm:t>
        <a:bodyPr/>
        <a:lstStyle/>
        <a:p>
          <a:endParaRPr lang="en-US"/>
        </a:p>
      </dgm:t>
    </dgm:pt>
    <dgm:pt modelId="{A556F84F-36BB-4453-A47D-7A9C617BEA49}" type="sibTrans" cxnId="{118ECB4E-9126-4265-9F8F-9C7D558588C8}">
      <dgm:prSet/>
      <dgm:spPr/>
      <dgm:t>
        <a:bodyPr/>
        <a:lstStyle/>
        <a:p>
          <a:endParaRPr lang="en-US"/>
        </a:p>
      </dgm:t>
    </dgm:pt>
    <dgm:pt modelId="{8FFFB9FD-E12B-4EF0-A97F-36228D061AD3}">
      <dgm:prSet phldrT="[Text]"/>
      <dgm:spPr/>
      <dgm:t>
        <a:bodyPr/>
        <a:lstStyle/>
        <a:p>
          <a:r>
            <a:rPr lang="en-US" dirty="0" smtClean="0"/>
            <a:t>An individual who receives a service as part of a funded activity that is expected to lead to a measureable outcome.</a:t>
          </a:r>
          <a:endParaRPr lang="en-US" dirty="0"/>
        </a:p>
      </dgm:t>
    </dgm:pt>
    <dgm:pt modelId="{83C250C5-3EAE-4C95-96AE-04B9BB70D8A9}" type="parTrans" cxnId="{17476BDE-80B3-4A8C-A9B1-526322E3173B}">
      <dgm:prSet/>
      <dgm:spPr/>
      <dgm:t>
        <a:bodyPr/>
        <a:lstStyle/>
        <a:p>
          <a:endParaRPr lang="en-US"/>
        </a:p>
      </dgm:t>
    </dgm:pt>
    <dgm:pt modelId="{BFF39C39-AA4D-4D2E-A95E-EBE7607B2098}" type="sibTrans" cxnId="{17476BDE-80B3-4A8C-A9B1-526322E3173B}">
      <dgm:prSet/>
      <dgm:spPr/>
      <dgm:t>
        <a:bodyPr/>
        <a:lstStyle/>
        <a:p>
          <a:endParaRPr lang="en-US"/>
        </a:p>
      </dgm:t>
    </dgm:pt>
    <dgm:pt modelId="{D20B21C3-174E-42A3-9C00-1F5F75D551B3}">
      <dgm:prSet phldrT="[Text]"/>
      <dgm:spPr>
        <a:solidFill>
          <a:srgbClr val="C0504D"/>
        </a:solidFill>
      </dgm:spPr>
      <dgm:t>
        <a:bodyPr/>
        <a:lstStyle/>
        <a:p>
          <a:r>
            <a:rPr lang="en-US" dirty="0" smtClean="0"/>
            <a:t>Outlets</a:t>
          </a:r>
          <a:endParaRPr lang="en-US" dirty="0"/>
        </a:p>
      </dgm:t>
    </dgm:pt>
    <dgm:pt modelId="{ED3F21C1-D0DF-4E93-B336-DE97CEFD29E0}" type="parTrans" cxnId="{F96C3E3B-305A-41D5-AE8B-B1AE975E04DD}">
      <dgm:prSet/>
      <dgm:spPr/>
      <dgm:t>
        <a:bodyPr/>
        <a:lstStyle/>
        <a:p>
          <a:endParaRPr lang="en-US"/>
        </a:p>
      </dgm:t>
    </dgm:pt>
    <dgm:pt modelId="{31E08FA2-E5A5-41B5-948F-8721B08250B6}" type="sibTrans" cxnId="{F96C3E3B-305A-41D5-AE8B-B1AE975E04DD}">
      <dgm:prSet/>
      <dgm:spPr/>
      <dgm:t>
        <a:bodyPr/>
        <a:lstStyle/>
        <a:p>
          <a:endParaRPr lang="en-US"/>
        </a:p>
      </dgm:t>
    </dgm:pt>
    <dgm:pt modelId="{C193D447-EF28-4B3C-82C6-3789E0850E39}">
      <dgm:prSet phldrT="[Text]"/>
      <dgm:spPr/>
      <dgm:t>
        <a:bodyPr/>
        <a:lstStyle/>
        <a:p>
          <a:r>
            <a:rPr lang="en-US" dirty="0" smtClean="0"/>
            <a:t>Location of service delivery</a:t>
          </a:r>
          <a:endParaRPr lang="en-US" dirty="0"/>
        </a:p>
      </dgm:t>
    </dgm:pt>
    <dgm:pt modelId="{428D1BC0-1191-49BB-AB34-2F06E865363A}" type="parTrans" cxnId="{B24BBD87-7ACD-4EE4-947C-9B74D79C8CD9}">
      <dgm:prSet/>
      <dgm:spPr/>
      <dgm:t>
        <a:bodyPr/>
        <a:lstStyle/>
        <a:p>
          <a:endParaRPr lang="en-US"/>
        </a:p>
      </dgm:t>
    </dgm:pt>
    <dgm:pt modelId="{D586275C-A91B-4353-AD10-8C3BD120C776}" type="sibTrans" cxnId="{B24BBD87-7ACD-4EE4-947C-9B74D79C8CD9}">
      <dgm:prSet/>
      <dgm:spPr/>
      <dgm:t>
        <a:bodyPr/>
        <a:lstStyle/>
        <a:p>
          <a:endParaRPr lang="en-US"/>
        </a:p>
      </dgm:t>
    </dgm:pt>
    <dgm:pt modelId="{6461A2C7-EFD3-4285-8310-796E1228AA07}">
      <dgm:prSet phldrT="[Text]"/>
      <dgm:spPr/>
      <dgm:t>
        <a:bodyPr/>
        <a:lstStyle/>
        <a:p>
          <a:r>
            <a:rPr lang="en-US" dirty="0" smtClean="0"/>
            <a:t>Clients are attached to the case and to the session.</a:t>
          </a:r>
          <a:endParaRPr lang="en-US" dirty="0"/>
        </a:p>
      </dgm:t>
    </dgm:pt>
    <dgm:pt modelId="{CB4CE914-AF0A-4E65-8853-3AF004EA538A}" type="parTrans" cxnId="{CA734815-8121-4776-9FD5-406C96EAC8AA}">
      <dgm:prSet/>
      <dgm:spPr/>
      <dgm:t>
        <a:bodyPr/>
        <a:lstStyle/>
        <a:p>
          <a:endParaRPr lang="en-US"/>
        </a:p>
      </dgm:t>
    </dgm:pt>
    <dgm:pt modelId="{52CEE6B6-967A-482B-974F-9FD29DB23223}" type="sibTrans" cxnId="{CA734815-8121-4776-9FD5-406C96EAC8AA}">
      <dgm:prSet/>
      <dgm:spPr/>
      <dgm:t>
        <a:bodyPr/>
        <a:lstStyle/>
        <a:p>
          <a:endParaRPr lang="en-US"/>
        </a:p>
      </dgm:t>
    </dgm:pt>
    <dgm:pt modelId="{0CDBEA08-1F7D-479E-A276-3D7A4E48CAC2}" type="pres">
      <dgm:prSet presAssocID="{68EE9D3F-8E6E-43E5-BC61-1078C6D5333F}" presName="linear" presStyleCnt="0">
        <dgm:presLayoutVars>
          <dgm:animLvl val="lvl"/>
          <dgm:resizeHandles val="exact"/>
        </dgm:presLayoutVars>
      </dgm:prSet>
      <dgm:spPr/>
      <dgm:t>
        <a:bodyPr/>
        <a:lstStyle/>
        <a:p>
          <a:endParaRPr lang="en-US"/>
        </a:p>
      </dgm:t>
    </dgm:pt>
    <dgm:pt modelId="{2CBD0925-CE1E-473C-A269-73559BDF4742}" type="pres">
      <dgm:prSet presAssocID="{D20B21C3-174E-42A3-9C00-1F5F75D551B3}" presName="parentText" presStyleLbl="node1" presStyleIdx="0" presStyleCnt="4">
        <dgm:presLayoutVars>
          <dgm:chMax val="0"/>
          <dgm:bulletEnabled val="1"/>
        </dgm:presLayoutVars>
      </dgm:prSet>
      <dgm:spPr/>
      <dgm:t>
        <a:bodyPr/>
        <a:lstStyle/>
        <a:p>
          <a:endParaRPr lang="en-US"/>
        </a:p>
      </dgm:t>
    </dgm:pt>
    <dgm:pt modelId="{70C194B1-5996-41AD-A538-9F4548D7E19A}" type="pres">
      <dgm:prSet presAssocID="{D20B21C3-174E-42A3-9C00-1F5F75D551B3}" presName="childText" presStyleLbl="revTx" presStyleIdx="0" presStyleCnt="4">
        <dgm:presLayoutVars>
          <dgm:bulletEnabled val="1"/>
        </dgm:presLayoutVars>
      </dgm:prSet>
      <dgm:spPr/>
      <dgm:t>
        <a:bodyPr/>
        <a:lstStyle/>
        <a:p>
          <a:endParaRPr lang="en-US"/>
        </a:p>
      </dgm:t>
    </dgm:pt>
    <dgm:pt modelId="{39D7D15F-EF9C-46D8-BD2F-7FB1F53E5FEA}" type="pres">
      <dgm:prSet presAssocID="{0AA0F4E4-A6F8-49CB-B51C-58EE2BE1FA88}" presName="parentText" presStyleLbl="node1" presStyleIdx="1" presStyleCnt="4">
        <dgm:presLayoutVars>
          <dgm:chMax val="0"/>
          <dgm:bulletEnabled val="1"/>
        </dgm:presLayoutVars>
      </dgm:prSet>
      <dgm:spPr/>
      <dgm:t>
        <a:bodyPr/>
        <a:lstStyle/>
        <a:p>
          <a:endParaRPr lang="en-US"/>
        </a:p>
      </dgm:t>
    </dgm:pt>
    <dgm:pt modelId="{8CBE333F-FDB1-4BD8-A537-9A299C321538}" type="pres">
      <dgm:prSet presAssocID="{0AA0F4E4-A6F8-49CB-B51C-58EE2BE1FA88}" presName="childText" presStyleLbl="revTx" presStyleIdx="1" presStyleCnt="4">
        <dgm:presLayoutVars>
          <dgm:bulletEnabled val="1"/>
        </dgm:presLayoutVars>
      </dgm:prSet>
      <dgm:spPr/>
      <dgm:t>
        <a:bodyPr/>
        <a:lstStyle/>
        <a:p>
          <a:endParaRPr lang="en-US"/>
        </a:p>
      </dgm:t>
    </dgm:pt>
    <dgm:pt modelId="{80FF9BEB-E5BC-4BD8-8B46-1B24B4D0DAA0}" type="pres">
      <dgm:prSet presAssocID="{88ACAB7E-0FD9-45E2-A7A3-76EBA80B1373}" presName="parentText" presStyleLbl="node1" presStyleIdx="2" presStyleCnt="4">
        <dgm:presLayoutVars>
          <dgm:chMax val="0"/>
          <dgm:bulletEnabled val="1"/>
        </dgm:presLayoutVars>
      </dgm:prSet>
      <dgm:spPr/>
      <dgm:t>
        <a:bodyPr/>
        <a:lstStyle/>
        <a:p>
          <a:endParaRPr lang="en-US"/>
        </a:p>
      </dgm:t>
    </dgm:pt>
    <dgm:pt modelId="{96CFB006-6A01-4429-B57A-8479CF02D8C5}" type="pres">
      <dgm:prSet presAssocID="{88ACAB7E-0FD9-45E2-A7A3-76EBA80B1373}" presName="childText" presStyleLbl="revTx" presStyleIdx="2" presStyleCnt="4">
        <dgm:presLayoutVars>
          <dgm:bulletEnabled val="1"/>
        </dgm:presLayoutVars>
      </dgm:prSet>
      <dgm:spPr/>
      <dgm:t>
        <a:bodyPr/>
        <a:lstStyle/>
        <a:p>
          <a:endParaRPr lang="en-US"/>
        </a:p>
      </dgm:t>
    </dgm:pt>
    <dgm:pt modelId="{AEEC2606-35B1-4E4F-86CF-4B6EB7AC01D6}" type="pres">
      <dgm:prSet presAssocID="{04873E55-64CB-494D-9592-988F376F8761}" presName="parentText" presStyleLbl="node1" presStyleIdx="3" presStyleCnt="4">
        <dgm:presLayoutVars>
          <dgm:chMax val="0"/>
          <dgm:bulletEnabled val="1"/>
        </dgm:presLayoutVars>
      </dgm:prSet>
      <dgm:spPr/>
      <dgm:t>
        <a:bodyPr/>
        <a:lstStyle/>
        <a:p>
          <a:endParaRPr lang="en-US"/>
        </a:p>
      </dgm:t>
    </dgm:pt>
    <dgm:pt modelId="{325AAC3E-83C6-4C14-B737-98B15D19B3E8}" type="pres">
      <dgm:prSet presAssocID="{04873E55-64CB-494D-9592-988F376F8761}" presName="childText" presStyleLbl="revTx" presStyleIdx="3" presStyleCnt="4">
        <dgm:presLayoutVars>
          <dgm:bulletEnabled val="1"/>
        </dgm:presLayoutVars>
      </dgm:prSet>
      <dgm:spPr/>
      <dgm:t>
        <a:bodyPr/>
        <a:lstStyle/>
        <a:p>
          <a:endParaRPr lang="en-US"/>
        </a:p>
      </dgm:t>
    </dgm:pt>
  </dgm:ptLst>
  <dgm:cxnLst>
    <dgm:cxn modelId="{8D106569-BEFF-4FA2-8132-0552C924C178}" srcId="{0AA0F4E4-A6F8-49CB-B51C-58EE2BE1FA88}" destId="{3A33B051-DCFA-4623-88B4-B7413F9774D2}" srcOrd="0" destOrd="0" parTransId="{A30F6163-A34B-4294-BD01-B8E9A95359AF}" sibTransId="{8A7B3995-3DF9-4388-8782-BDB94C082B35}"/>
    <dgm:cxn modelId="{E6594117-5021-49CB-B29D-D74107C496CB}" srcId="{88ACAB7E-0FD9-45E2-A7A3-76EBA80B1373}" destId="{571BCE67-68A1-427C-9298-B8691E2071C2}" srcOrd="0" destOrd="0" parTransId="{7D523300-1B54-44D3-84FC-B69D5A5E19C3}" sibTransId="{10CA6D9E-62F2-4D55-BB16-63ED56F7B041}"/>
    <dgm:cxn modelId="{9197FA1B-60C7-4190-AFCF-40B8A1E6B28B}" type="presOf" srcId="{0AA0F4E4-A6F8-49CB-B51C-58EE2BE1FA88}" destId="{39D7D15F-EF9C-46D8-BD2F-7FB1F53E5FEA}" srcOrd="0" destOrd="0" presId="urn:microsoft.com/office/officeart/2005/8/layout/vList2"/>
    <dgm:cxn modelId="{F96C3E3B-305A-41D5-AE8B-B1AE975E04DD}" srcId="{68EE9D3F-8E6E-43E5-BC61-1078C6D5333F}" destId="{D20B21C3-174E-42A3-9C00-1F5F75D551B3}" srcOrd="0" destOrd="0" parTransId="{ED3F21C1-D0DF-4E93-B336-DE97CEFD29E0}" sibTransId="{31E08FA2-E5A5-41B5-948F-8721B08250B6}"/>
    <dgm:cxn modelId="{B24BBD87-7ACD-4EE4-947C-9B74D79C8CD9}" srcId="{D20B21C3-174E-42A3-9C00-1F5F75D551B3}" destId="{C193D447-EF28-4B3C-82C6-3789E0850E39}" srcOrd="0" destOrd="0" parTransId="{428D1BC0-1191-49BB-AB34-2F06E865363A}" sibTransId="{D586275C-A91B-4353-AD10-8C3BD120C776}"/>
    <dgm:cxn modelId="{12686773-6F90-4BFF-A417-48589189ADF3}" type="presOf" srcId="{88ACAB7E-0FD9-45E2-A7A3-76EBA80B1373}" destId="{80FF9BEB-E5BC-4BD8-8B46-1B24B4D0DAA0}" srcOrd="0" destOrd="0" presId="urn:microsoft.com/office/officeart/2005/8/layout/vList2"/>
    <dgm:cxn modelId="{CA734815-8121-4776-9FD5-406C96EAC8AA}" srcId="{04873E55-64CB-494D-9592-988F376F8761}" destId="{6461A2C7-EFD3-4285-8310-796E1228AA07}" srcOrd="1" destOrd="0" parTransId="{CB4CE914-AF0A-4E65-8853-3AF004EA538A}" sibTransId="{52CEE6B6-967A-482B-974F-9FD29DB23223}"/>
    <dgm:cxn modelId="{098B2FB5-2CDF-4387-B898-3513A22342B8}" type="presOf" srcId="{C193D447-EF28-4B3C-82C6-3789E0850E39}" destId="{70C194B1-5996-41AD-A538-9F4548D7E19A}" srcOrd="0" destOrd="0" presId="urn:microsoft.com/office/officeart/2005/8/layout/vList2"/>
    <dgm:cxn modelId="{661FF248-3BE4-49B8-9AC8-5077C6DE313C}" type="presOf" srcId="{D20B21C3-174E-42A3-9C00-1F5F75D551B3}" destId="{2CBD0925-CE1E-473C-A269-73559BDF4742}" srcOrd="0" destOrd="0" presId="urn:microsoft.com/office/officeart/2005/8/layout/vList2"/>
    <dgm:cxn modelId="{4410EF45-9BD3-42CB-8986-4410C08B015D}" type="presOf" srcId="{571BCE67-68A1-427C-9298-B8691E2071C2}" destId="{96CFB006-6A01-4429-B57A-8479CF02D8C5}" srcOrd="0" destOrd="0" presId="urn:microsoft.com/office/officeart/2005/8/layout/vList2"/>
    <dgm:cxn modelId="{D8689EB5-C634-45B3-8194-AF2686695DE4}" srcId="{68EE9D3F-8E6E-43E5-BC61-1078C6D5333F}" destId="{0AA0F4E4-A6F8-49CB-B51C-58EE2BE1FA88}" srcOrd="1" destOrd="0" parTransId="{73C950B4-F30F-4C54-8FFF-3F97754EE917}" sibTransId="{93964796-678E-4951-A42C-986F938DFA51}"/>
    <dgm:cxn modelId="{118ECB4E-9126-4265-9F8F-9C7D558588C8}" srcId="{68EE9D3F-8E6E-43E5-BC61-1078C6D5333F}" destId="{04873E55-64CB-494D-9592-988F376F8761}" srcOrd="3" destOrd="0" parTransId="{613B7869-3002-4700-ABA0-4C51DC89BCA3}" sibTransId="{A556F84F-36BB-4453-A47D-7A9C617BEA49}"/>
    <dgm:cxn modelId="{42AE009A-A9FA-4831-9415-752D0C1DA0A4}" type="presOf" srcId="{04873E55-64CB-494D-9592-988F376F8761}" destId="{AEEC2606-35B1-4E4F-86CF-4B6EB7AC01D6}" srcOrd="0" destOrd="0" presId="urn:microsoft.com/office/officeart/2005/8/layout/vList2"/>
    <dgm:cxn modelId="{17476BDE-80B3-4A8C-A9B1-526322E3173B}" srcId="{04873E55-64CB-494D-9592-988F376F8761}" destId="{8FFFB9FD-E12B-4EF0-A97F-36228D061AD3}" srcOrd="0" destOrd="0" parTransId="{83C250C5-3EAE-4C95-96AE-04B9BB70D8A9}" sibTransId="{BFF39C39-AA4D-4D2E-A95E-EBE7607B2098}"/>
    <dgm:cxn modelId="{2048ACCE-B8F6-4782-A492-C4A434EE7BFE}" type="presOf" srcId="{3A33B051-DCFA-4623-88B4-B7413F9774D2}" destId="{8CBE333F-FDB1-4BD8-A537-9A299C321538}" srcOrd="0" destOrd="0" presId="urn:microsoft.com/office/officeart/2005/8/layout/vList2"/>
    <dgm:cxn modelId="{E0AB5711-EE33-40CF-B4EB-D7DDDA24EFC4}" type="presOf" srcId="{8FFFB9FD-E12B-4EF0-A97F-36228D061AD3}" destId="{325AAC3E-83C6-4C14-B737-98B15D19B3E8}" srcOrd="0" destOrd="0" presId="urn:microsoft.com/office/officeart/2005/8/layout/vList2"/>
    <dgm:cxn modelId="{6FA081C1-AE77-4FF8-83CF-424FB95B5F36}" type="presOf" srcId="{6461A2C7-EFD3-4285-8310-796E1228AA07}" destId="{325AAC3E-83C6-4C14-B737-98B15D19B3E8}" srcOrd="0" destOrd="1" presId="urn:microsoft.com/office/officeart/2005/8/layout/vList2"/>
    <dgm:cxn modelId="{1EAFF6EE-AC33-41A0-AA89-000396D877AB}" srcId="{68EE9D3F-8E6E-43E5-BC61-1078C6D5333F}" destId="{88ACAB7E-0FD9-45E2-A7A3-76EBA80B1373}" srcOrd="2" destOrd="0" parTransId="{424CCEBE-D503-4D6F-B80C-6618FDE03AD5}" sibTransId="{6C3326D6-48FC-49E2-A2B2-101667BBFE25}"/>
    <dgm:cxn modelId="{31C96808-7D6B-4896-9D07-50A86DB3768B}" type="presOf" srcId="{68EE9D3F-8E6E-43E5-BC61-1078C6D5333F}" destId="{0CDBEA08-1F7D-479E-A276-3D7A4E48CAC2}" srcOrd="0" destOrd="0" presId="urn:microsoft.com/office/officeart/2005/8/layout/vList2"/>
    <dgm:cxn modelId="{94A0A25C-D5F5-4EFD-BD57-0E35AF41AA92}" type="presParOf" srcId="{0CDBEA08-1F7D-479E-A276-3D7A4E48CAC2}" destId="{2CBD0925-CE1E-473C-A269-73559BDF4742}" srcOrd="0" destOrd="0" presId="urn:microsoft.com/office/officeart/2005/8/layout/vList2"/>
    <dgm:cxn modelId="{DBC464A3-C441-44C5-9D40-0E50255D1B6B}" type="presParOf" srcId="{0CDBEA08-1F7D-479E-A276-3D7A4E48CAC2}" destId="{70C194B1-5996-41AD-A538-9F4548D7E19A}" srcOrd="1" destOrd="0" presId="urn:microsoft.com/office/officeart/2005/8/layout/vList2"/>
    <dgm:cxn modelId="{3F8D514F-A934-4819-BE9B-5FD7CC70E2A0}" type="presParOf" srcId="{0CDBEA08-1F7D-479E-A276-3D7A4E48CAC2}" destId="{39D7D15F-EF9C-46D8-BD2F-7FB1F53E5FEA}" srcOrd="2" destOrd="0" presId="urn:microsoft.com/office/officeart/2005/8/layout/vList2"/>
    <dgm:cxn modelId="{7652917E-342A-4314-8A06-C3D38B614734}" type="presParOf" srcId="{0CDBEA08-1F7D-479E-A276-3D7A4E48CAC2}" destId="{8CBE333F-FDB1-4BD8-A537-9A299C321538}" srcOrd="3" destOrd="0" presId="urn:microsoft.com/office/officeart/2005/8/layout/vList2"/>
    <dgm:cxn modelId="{31635296-4F4A-4AC0-BE19-47F4F921D471}" type="presParOf" srcId="{0CDBEA08-1F7D-479E-A276-3D7A4E48CAC2}" destId="{80FF9BEB-E5BC-4BD8-8B46-1B24B4D0DAA0}" srcOrd="4" destOrd="0" presId="urn:microsoft.com/office/officeart/2005/8/layout/vList2"/>
    <dgm:cxn modelId="{9E32E2EA-9D6B-4486-B447-12D5B37EB4B1}" type="presParOf" srcId="{0CDBEA08-1F7D-479E-A276-3D7A4E48CAC2}" destId="{96CFB006-6A01-4429-B57A-8479CF02D8C5}" srcOrd="5" destOrd="0" presId="urn:microsoft.com/office/officeart/2005/8/layout/vList2"/>
    <dgm:cxn modelId="{676D2A6C-5A7A-4174-984C-3886526BC98E}" type="presParOf" srcId="{0CDBEA08-1F7D-479E-A276-3D7A4E48CAC2}" destId="{AEEC2606-35B1-4E4F-86CF-4B6EB7AC01D6}" srcOrd="6" destOrd="0" presId="urn:microsoft.com/office/officeart/2005/8/layout/vList2"/>
    <dgm:cxn modelId="{FF895D77-9F4E-403A-AF53-7F2CEFC37797}" type="presParOf" srcId="{0CDBEA08-1F7D-479E-A276-3D7A4E48CAC2}" destId="{325AAC3E-83C6-4C14-B737-98B15D19B3E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A3B266-0DF3-470E-A4FD-A075F216230C}"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9455BA-FE1B-49A4-82D1-FF1D22AAAE3B}">
      <dgm:prSet phldrT="[Text]"/>
      <dgm:spPr/>
      <dgm:t>
        <a:bodyPr/>
        <a:lstStyle/>
        <a:p>
          <a:r>
            <a:rPr lang="en-US" dirty="0" smtClean="0"/>
            <a:t>Outlet</a:t>
          </a:r>
          <a:endParaRPr lang="en-US" dirty="0"/>
        </a:p>
      </dgm:t>
    </dgm:pt>
    <dgm:pt modelId="{58773084-6253-4223-B2BF-49FDB286575A}" type="parTrans" cxnId="{67D36571-6071-41D7-B35E-53572D0BF045}">
      <dgm:prSet/>
      <dgm:spPr/>
      <dgm:t>
        <a:bodyPr/>
        <a:lstStyle/>
        <a:p>
          <a:endParaRPr lang="en-US"/>
        </a:p>
      </dgm:t>
    </dgm:pt>
    <dgm:pt modelId="{6CF82D8F-6F91-4EAD-866E-D74E3D2EA995}" type="sibTrans" cxnId="{67D36571-6071-41D7-B35E-53572D0BF045}">
      <dgm:prSet/>
      <dgm:spPr/>
      <dgm:t>
        <a:bodyPr/>
        <a:lstStyle/>
        <a:p>
          <a:endParaRPr lang="en-US"/>
        </a:p>
      </dgm:t>
    </dgm:pt>
    <dgm:pt modelId="{F5B0EB2B-AB68-4B60-89D1-913173F01651}">
      <dgm:prSet phldrT="[Text]"/>
      <dgm:spPr/>
      <dgm:t>
        <a:bodyPr/>
        <a:lstStyle/>
        <a:p>
          <a:r>
            <a:rPr lang="en-US" dirty="0" smtClean="0"/>
            <a:t>Case</a:t>
          </a:r>
          <a:endParaRPr lang="en-US" dirty="0"/>
        </a:p>
      </dgm:t>
    </dgm:pt>
    <dgm:pt modelId="{4EA1F6E6-366D-4C01-AF70-7F2384AB64E3}" type="parTrans" cxnId="{46535090-EDF6-43A0-89AA-547F17EB0CF9}">
      <dgm:prSet/>
      <dgm:spPr/>
      <dgm:t>
        <a:bodyPr/>
        <a:lstStyle/>
        <a:p>
          <a:endParaRPr lang="en-US"/>
        </a:p>
      </dgm:t>
    </dgm:pt>
    <dgm:pt modelId="{51FF123B-5D9B-43A4-9DE1-882A41AEC053}" type="sibTrans" cxnId="{46535090-EDF6-43A0-89AA-547F17EB0CF9}">
      <dgm:prSet/>
      <dgm:spPr/>
      <dgm:t>
        <a:bodyPr/>
        <a:lstStyle/>
        <a:p>
          <a:endParaRPr lang="en-US"/>
        </a:p>
      </dgm:t>
    </dgm:pt>
    <dgm:pt modelId="{4EB7F454-3D4C-4334-9B70-5AB28298DA2B}">
      <dgm:prSet phldrT="[Text]"/>
      <dgm:spPr/>
      <dgm:t>
        <a:bodyPr/>
        <a:lstStyle/>
        <a:p>
          <a:r>
            <a:rPr lang="en-US" dirty="0" smtClean="0"/>
            <a:t>Session</a:t>
          </a:r>
          <a:endParaRPr lang="en-US" dirty="0"/>
        </a:p>
      </dgm:t>
    </dgm:pt>
    <dgm:pt modelId="{EF8419C3-0C83-400E-A5A7-69F7432948FC}" type="parTrans" cxnId="{05D59F96-FB40-4B9D-84E9-F87F63D2A8B9}">
      <dgm:prSet/>
      <dgm:spPr/>
      <dgm:t>
        <a:bodyPr/>
        <a:lstStyle/>
        <a:p>
          <a:endParaRPr lang="en-US"/>
        </a:p>
      </dgm:t>
    </dgm:pt>
    <dgm:pt modelId="{29E90629-369A-4ACF-A249-B8D6CFB90759}" type="sibTrans" cxnId="{05D59F96-FB40-4B9D-84E9-F87F63D2A8B9}">
      <dgm:prSet/>
      <dgm:spPr/>
      <dgm:t>
        <a:bodyPr/>
        <a:lstStyle/>
        <a:p>
          <a:endParaRPr lang="en-US"/>
        </a:p>
      </dgm:t>
    </dgm:pt>
    <dgm:pt modelId="{6FA26411-A5A2-4AF7-B153-E83A28E055C8}">
      <dgm:prSet phldrT="[Text]"/>
      <dgm:spPr/>
      <dgm:t>
        <a:bodyPr/>
        <a:lstStyle/>
        <a:p>
          <a:r>
            <a:rPr lang="en-US" dirty="0" smtClean="0"/>
            <a:t>Session</a:t>
          </a:r>
          <a:endParaRPr lang="en-US" dirty="0"/>
        </a:p>
      </dgm:t>
    </dgm:pt>
    <dgm:pt modelId="{E948C5B6-C94D-458F-944F-69BFC1567A69}" type="parTrans" cxnId="{7CED2D37-76FD-48E7-952D-61057D318E43}">
      <dgm:prSet/>
      <dgm:spPr/>
      <dgm:t>
        <a:bodyPr/>
        <a:lstStyle/>
        <a:p>
          <a:endParaRPr lang="en-US"/>
        </a:p>
      </dgm:t>
    </dgm:pt>
    <dgm:pt modelId="{6CFBFDB3-8CAF-4111-845D-CCF85A452FEB}" type="sibTrans" cxnId="{7CED2D37-76FD-48E7-952D-61057D318E43}">
      <dgm:prSet/>
      <dgm:spPr/>
      <dgm:t>
        <a:bodyPr/>
        <a:lstStyle/>
        <a:p>
          <a:endParaRPr lang="en-US"/>
        </a:p>
      </dgm:t>
    </dgm:pt>
    <dgm:pt modelId="{41BFA850-6BF0-4617-905B-59D8509A4FD6}">
      <dgm:prSet phldrT="[Text]"/>
      <dgm:spPr/>
      <dgm:t>
        <a:bodyPr/>
        <a:lstStyle/>
        <a:p>
          <a:r>
            <a:rPr lang="en-US" dirty="0" smtClean="0"/>
            <a:t>Individual Clients</a:t>
          </a:r>
          <a:endParaRPr lang="en-US" dirty="0"/>
        </a:p>
      </dgm:t>
    </dgm:pt>
    <dgm:pt modelId="{3F126FDF-8819-41DA-9BCE-405139A904C4}" type="parTrans" cxnId="{8C7A1239-5706-4500-AAA9-A8C159DF209F}">
      <dgm:prSet/>
      <dgm:spPr/>
      <dgm:t>
        <a:bodyPr/>
        <a:lstStyle/>
        <a:p>
          <a:endParaRPr lang="en-US"/>
        </a:p>
      </dgm:t>
    </dgm:pt>
    <dgm:pt modelId="{DE1D8803-1406-4BE3-929E-AB882058032A}" type="sibTrans" cxnId="{8C7A1239-5706-4500-AAA9-A8C159DF209F}">
      <dgm:prSet/>
      <dgm:spPr/>
      <dgm:t>
        <a:bodyPr/>
        <a:lstStyle/>
        <a:p>
          <a:endParaRPr lang="en-US"/>
        </a:p>
      </dgm:t>
    </dgm:pt>
    <dgm:pt modelId="{B4CB7C6E-A153-421D-9031-7B2F5071619F}">
      <dgm:prSet phldrT="[Text]"/>
      <dgm:spPr/>
      <dgm:t>
        <a:bodyPr/>
        <a:lstStyle/>
        <a:p>
          <a:r>
            <a:rPr lang="en-US" dirty="0" smtClean="0"/>
            <a:t>Individual Clients</a:t>
          </a:r>
          <a:endParaRPr lang="en-US" dirty="0"/>
        </a:p>
      </dgm:t>
    </dgm:pt>
    <dgm:pt modelId="{86D2E39B-D3D2-4A67-877A-9881281A4E10}" type="parTrans" cxnId="{BE9A4136-2E79-46FD-899F-D07B212CD226}">
      <dgm:prSet/>
      <dgm:spPr/>
      <dgm:t>
        <a:bodyPr/>
        <a:lstStyle/>
        <a:p>
          <a:endParaRPr lang="en-US"/>
        </a:p>
      </dgm:t>
    </dgm:pt>
    <dgm:pt modelId="{5F8837F6-094F-4825-9703-4AEB11CC1F1A}" type="sibTrans" cxnId="{BE9A4136-2E79-46FD-899F-D07B212CD226}">
      <dgm:prSet/>
      <dgm:spPr/>
      <dgm:t>
        <a:bodyPr/>
        <a:lstStyle/>
        <a:p>
          <a:endParaRPr lang="en-US"/>
        </a:p>
      </dgm:t>
    </dgm:pt>
    <dgm:pt modelId="{7A04EF72-F986-4BF4-9AB0-C872234BE606}" type="pres">
      <dgm:prSet presAssocID="{B3A3B266-0DF3-470E-A4FD-A075F216230C}" presName="hierChild1" presStyleCnt="0">
        <dgm:presLayoutVars>
          <dgm:orgChart val="1"/>
          <dgm:chPref val="1"/>
          <dgm:dir/>
          <dgm:animOne val="branch"/>
          <dgm:animLvl val="lvl"/>
          <dgm:resizeHandles/>
        </dgm:presLayoutVars>
      </dgm:prSet>
      <dgm:spPr/>
      <dgm:t>
        <a:bodyPr/>
        <a:lstStyle/>
        <a:p>
          <a:endParaRPr lang="en-US"/>
        </a:p>
      </dgm:t>
    </dgm:pt>
    <dgm:pt modelId="{284F0106-6330-4B90-95D0-E578B5DF7AD0}" type="pres">
      <dgm:prSet presAssocID="{559455BA-FE1B-49A4-82D1-FF1D22AAAE3B}" presName="hierRoot1" presStyleCnt="0">
        <dgm:presLayoutVars>
          <dgm:hierBranch val="init"/>
        </dgm:presLayoutVars>
      </dgm:prSet>
      <dgm:spPr/>
      <dgm:t>
        <a:bodyPr/>
        <a:lstStyle/>
        <a:p>
          <a:endParaRPr lang="en-US"/>
        </a:p>
      </dgm:t>
    </dgm:pt>
    <dgm:pt modelId="{92E10A81-01F6-423C-9FF7-C4109CB2E2E2}" type="pres">
      <dgm:prSet presAssocID="{559455BA-FE1B-49A4-82D1-FF1D22AAAE3B}" presName="rootComposite1" presStyleCnt="0"/>
      <dgm:spPr/>
      <dgm:t>
        <a:bodyPr/>
        <a:lstStyle/>
        <a:p>
          <a:endParaRPr lang="en-US"/>
        </a:p>
      </dgm:t>
    </dgm:pt>
    <dgm:pt modelId="{73F8C6CC-8FBA-4209-B349-EBE4A7D46A6D}" type="pres">
      <dgm:prSet presAssocID="{559455BA-FE1B-49A4-82D1-FF1D22AAAE3B}" presName="rootText1" presStyleLbl="node0" presStyleIdx="0" presStyleCnt="1">
        <dgm:presLayoutVars>
          <dgm:chPref val="3"/>
        </dgm:presLayoutVars>
      </dgm:prSet>
      <dgm:spPr/>
      <dgm:t>
        <a:bodyPr/>
        <a:lstStyle/>
        <a:p>
          <a:endParaRPr lang="en-US"/>
        </a:p>
      </dgm:t>
    </dgm:pt>
    <dgm:pt modelId="{A78E6F15-8995-46D8-8065-9F6ABC75EB8E}" type="pres">
      <dgm:prSet presAssocID="{559455BA-FE1B-49A4-82D1-FF1D22AAAE3B}" presName="rootConnector1" presStyleLbl="node1" presStyleIdx="0" presStyleCnt="0"/>
      <dgm:spPr/>
      <dgm:t>
        <a:bodyPr/>
        <a:lstStyle/>
        <a:p>
          <a:endParaRPr lang="en-US"/>
        </a:p>
      </dgm:t>
    </dgm:pt>
    <dgm:pt modelId="{3702E6E1-B354-4C1D-A177-E70BD81FC430}" type="pres">
      <dgm:prSet presAssocID="{559455BA-FE1B-49A4-82D1-FF1D22AAAE3B}" presName="hierChild2" presStyleCnt="0"/>
      <dgm:spPr/>
      <dgm:t>
        <a:bodyPr/>
        <a:lstStyle/>
        <a:p>
          <a:endParaRPr lang="en-US"/>
        </a:p>
      </dgm:t>
    </dgm:pt>
    <dgm:pt modelId="{FA200CA0-8154-4FA0-871F-CFA1C5DEE5CB}" type="pres">
      <dgm:prSet presAssocID="{4EA1F6E6-366D-4C01-AF70-7F2384AB64E3}" presName="Name37" presStyleLbl="parChTrans1D2" presStyleIdx="0" presStyleCnt="1"/>
      <dgm:spPr/>
      <dgm:t>
        <a:bodyPr/>
        <a:lstStyle/>
        <a:p>
          <a:endParaRPr lang="en-US"/>
        </a:p>
      </dgm:t>
    </dgm:pt>
    <dgm:pt modelId="{479BB231-7406-4F46-977E-5CF1B1D89A22}" type="pres">
      <dgm:prSet presAssocID="{F5B0EB2B-AB68-4B60-89D1-913173F01651}" presName="hierRoot2" presStyleCnt="0">
        <dgm:presLayoutVars>
          <dgm:hierBranch val="init"/>
        </dgm:presLayoutVars>
      </dgm:prSet>
      <dgm:spPr/>
      <dgm:t>
        <a:bodyPr/>
        <a:lstStyle/>
        <a:p>
          <a:endParaRPr lang="en-US"/>
        </a:p>
      </dgm:t>
    </dgm:pt>
    <dgm:pt modelId="{E10FA345-B551-4F41-92B9-3B0D319AA49E}" type="pres">
      <dgm:prSet presAssocID="{F5B0EB2B-AB68-4B60-89D1-913173F01651}" presName="rootComposite" presStyleCnt="0"/>
      <dgm:spPr/>
      <dgm:t>
        <a:bodyPr/>
        <a:lstStyle/>
        <a:p>
          <a:endParaRPr lang="en-US"/>
        </a:p>
      </dgm:t>
    </dgm:pt>
    <dgm:pt modelId="{5CD7AE34-B11F-4275-8451-6522FAB3F66B}" type="pres">
      <dgm:prSet presAssocID="{F5B0EB2B-AB68-4B60-89D1-913173F01651}" presName="rootText" presStyleLbl="node2" presStyleIdx="0" presStyleCnt="1">
        <dgm:presLayoutVars>
          <dgm:chPref val="3"/>
        </dgm:presLayoutVars>
      </dgm:prSet>
      <dgm:spPr/>
      <dgm:t>
        <a:bodyPr/>
        <a:lstStyle/>
        <a:p>
          <a:endParaRPr lang="en-US"/>
        </a:p>
      </dgm:t>
    </dgm:pt>
    <dgm:pt modelId="{0C25B338-F98D-40EF-9E7F-39781C53EFE7}" type="pres">
      <dgm:prSet presAssocID="{F5B0EB2B-AB68-4B60-89D1-913173F01651}" presName="rootConnector" presStyleLbl="node2" presStyleIdx="0" presStyleCnt="1"/>
      <dgm:spPr/>
      <dgm:t>
        <a:bodyPr/>
        <a:lstStyle/>
        <a:p>
          <a:endParaRPr lang="en-US"/>
        </a:p>
      </dgm:t>
    </dgm:pt>
    <dgm:pt modelId="{3AD139AE-7F76-43FC-B918-BF1C001CE297}" type="pres">
      <dgm:prSet presAssocID="{F5B0EB2B-AB68-4B60-89D1-913173F01651}" presName="hierChild4" presStyleCnt="0"/>
      <dgm:spPr/>
      <dgm:t>
        <a:bodyPr/>
        <a:lstStyle/>
        <a:p>
          <a:endParaRPr lang="en-US"/>
        </a:p>
      </dgm:t>
    </dgm:pt>
    <dgm:pt modelId="{95FB9E64-481D-4F33-BB8C-263CE30E8D38}" type="pres">
      <dgm:prSet presAssocID="{EF8419C3-0C83-400E-A5A7-69F7432948FC}" presName="Name37" presStyleLbl="parChTrans1D3" presStyleIdx="0" presStyleCnt="2"/>
      <dgm:spPr/>
      <dgm:t>
        <a:bodyPr/>
        <a:lstStyle/>
        <a:p>
          <a:endParaRPr lang="en-US"/>
        </a:p>
      </dgm:t>
    </dgm:pt>
    <dgm:pt modelId="{6C6701C0-F7E3-46DA-AFB8-07C61CBA486C}" type="pres">
      <dgm:prSet presAssocID="{4EB7F454-3D4C-4334-9B70-5AB28298DA2B}" presName="hierRoot2" presStyleCnt="0">
        <dgm:presLayoutVars>
          <dgm:hierBranch val="init"/>
        </dgm:presLayoutVars>
      </dgm:prSet>
      <dgm:spPr/>
      <dgm:t>
        <a:bodyPr/>
        <a:lstStyle/>
        <a:p>
          <a:endParaRPr lang="en-US"/>
        </a:p>
      </dgm:t>
    </dgm:pt>
    <dgm:pt modelId="{9D58E4F6-1E3F-4D35-BBCD-C22B34929ED7}" type="pres">
      <dgm:prSet presAssocID="{4EB7F454-3D4C-4334-9B70-5AB28298DA2B}" presName="rootComposite" presStyleCnt="0"/>
      <dgm:spPr/>
      <dgm:t>
        <a:bodyPr/>
        <a:lstStyle/>
        <a:p>
          <a:endParaRPr lang="en-US"/>
        </a:p>
      </dgm:t>
    </dgm:pt>
    <dgm:pt modelId="{8CAE6E79-E892-4A54-B224-98ACC1C3DFCE}" type="pres">
      <dgm:prSet presAssocID="{4EB7F454-3D4C-4334-9B70-5AB28298DA2B}" presName="rootText" presStyleLbl="node3" presStyleIdx="0" presStyleCnt="2">
        <dgm:presLayoutVars>
          <dgm:chPref val="3"/>
        </dgm:presLayoutVars>
      </dgm:prSet>
      <dgm:spPr/>
      <dgm:t>
        <a:bodyPr/>
        <a:lstStyle/>
        <a:p>
          <a:endParaRPr lang="en-US"/>
        </a:p>
      </dgm:t>
    </dgm:pt>
    <dgm:pt modelId="{79CEC6C9-6C36-4135-94D3-B0D3DF432AA9}" type="pres">
      <dgm:prSet presAssocID="{4EB7F454-3D4C-4334-9B70-5AB28298DA2B}" presName="rootConnector" presStyleLbl="node3" presStyleIdx="0" presStyleCnt="2"/>
      <dgm:spPr/>
      <dgm:t>
        <a:bodyPr/>
        <a:lstStyle/>
        <a:p>
          <a:endParaRPr lang="en-US"/>
        </a:p>
      </dgm:t>
    </dgm:pt>
    <dgm:pt modelId="{7995BE74-91EC-4DC0-9295-2413A555DCB6}" type="pres">
      <dgm:prSet presAssocID="{4EB7F454-3D4C-4334-9B70-5AB28298DA2B}" presName="hierChild4" presStyleCnt="0"/>
      <dgm:spPr/>
      <dgm:t>
        <a:bodyPr/>
        <a:lstStyle/>
        <a:p>
          <a:endParaRPr lang="en-US"/>
        </a:p>
      </dgm:t>
    </dgm:pt>
    <dgm:pt modelId="{0F27739E-D463-4C13-ADE0-B5F6DD3D6FE4}" type="pres">
      <dgm:prSet presAssocID="{3F126FDF-8819-41DA-9BCE-405139A904C4}" presName="Name37" presStyleLbl="parChTrans1D4" presStyleIdx="0" presStyleCnt="2"/>
      <dgm:spPr/>
      <dgm:t>
        <a:bodyPr/>
        <a:lstStyle/>
        <a:p>
          <a:endParaRPr lang="en-US"/>
        </a:p>
      </dgm:t>
    </dgm:pt>
    <dgm:pt modelId="{3050FDBA-1058-4C9E-8F45-2073111B95CA}" type="pres">
      <dgm:prSet presAssocID="{41BFA850-6BF0-4617-905B-59D8509A4FD6}" presName="hierRoot2" presStyleCnt="0">
        <dgm:presLayoutVars>
          <dgm:hierBranch val="init"/>
        </dgm:presLayoutVars>
      </dgm:prSet>
      <dgm:spPr/>
      <dgm:t>
        <a:bodyPr/>
        <a:lstStyle/>
        <a:p>
          <a:endParaRPr lang="en-US"/>
        </a:p>
      </dgm:t>
    </dgm:pt>
    <dgm:pt modelId="{8E35479F-482D-4CE7-875E-784BDD169CDC}" type="pres">
      <dgm:prSet presAssocID="{41BFA850-6BF0-4617-905B-59D8509A4FD6}" presName="rootComposite" presStyleCnt="0"/>
      <dgm:spPr/>
      <dgm:t>
        <a:bodyPr/>
        <a:lstStyle/>
        <a:p>
          <a:endParaRPr lang="en-US"/>
        </a:p>
      </dgm:t>
    </dgm:pt>
    <dgm:pt modelId="{908D6F4C-3C3C-47B7-9818-0695D6ADC793}" type="pres">
      <dgm:prSet presAssocID="{41BFA850-6BF0-4617-905B-59D8509A4FD6}" presName="rootText" presStyleLbl="node4" presStyleIdx="0" presStyleCnt="2">
        <dgm:presLayoutVars>
          <dgm:chPref val="3"/>
        </dgm:presLayoutVars>
      </dgm:prSet>
      <dgm:spPr/>
      <dgm:t>
        <a:bodyPr/>
        <a:lstStyle/>
        <a:p>
          <a:endParaRPr lang="en-US"/>
        </a:p>
      </dgm:t>
    </dgm:pt>
    <dgm:pt modelId="{9CBCCBE2-0337-479C-AE65-0753EF689F8D}" type="pres">
      <dgm:prSet presAssocID="{41BFA850-6BF0-4617-905B-59D8509A4FD6}" presName="rootConnector" presStyleLbl="node4" presStyleIdx="0" presStyleCnt="2"/>
      <dgm:spPr/>
      <dgm:t>
        <a:bodyPr/>
        <a:lstStyle/>
        <a:p>
          <a:endParaRPr lang="en-US"/>
        </a:p>
      </dgm:t>
    </dgm:pt>
    <dgm:pt modelId="{CA7C3205-59DC-4EAB-843B-931ACBCBBDAE}" type="pres">
      <dgm:prSet presAssocID="{41BFA850-6BF0-4617-905B-59D8509A4FD6}" presName="hierChild4" presStyleCnt="0"/>
      <dgm:spPr/>
      <dgm:t>
        <a:bodyPr/>
        <a:lstStyle/>
        <a:p>
          <a:endParaRPr lang="en-US"/>
        </a:p>
      </dgm:t>
    </dgm:pt>
    <dgm:pt modelId="{DCF0BF5C-9122-4C76-9D70-593E6D7ACE09}" type="pres">
      <dgm:prSet presAssocID="{41BFA850-6BF0-4617-905B-59D8509A4FD6}" presName="hierChild5" presStyleCnt="0"/>
      <dgm:spPr/>
      <dgm:t>
        <a:bodyPr/>
        <a:lstStyle/>
        <a:p>
          <a:endParaRPr lang="en-US"/>
        </a:p>
      </dgm:t>
    </dgm:pt>
    <dgm:pt modelId="{2D82775C-2EEB-41C6-82EB-6B1DA257016D}" type="pres">
      <dgm:prSet presAssocID="{4EB7F454-3D4C-4334-9B70-5AB28298DA2B}" presName="hierChild5" presStyleCnt="0"/>
      <dgm:spPr/>
      <dgm:t>
        <a:bodyPr/>
        <a:lstStyle/>
        <a:p>
          <a:endParaRPr lang="en-US"/>
        </a:p>
      </dgm:t>
    </dgm:pt>
    <dgm:pt modelId="{DB986235-85C9-4E30-A304-94F8A907A269}" type="pres">
      <dgm:prSet presAssocID="{E948C5B6-C94D-458F-944F-69BFC1567A69}" presName="Name37" presStyleLbl="parChTrans1D3" presStyleIdx="1" presStyleCnt="2"/>
      <dgm:spPr/>
      <dgm:t>
        <a:bodyPr/>
        <a:lstStyle/>
        <a:p>
          <a:endParaRPr lang="en-US"/>
        </a:p>
      </dgm:t>
    </dgm:pt>
    <dgm:pt modelId="{6BD7595A-BE3D-4E54-B9A6-8A5EC817CA32}" type="pres">
      <dgm:prSet presAssocID="{6FA26411-A5A2-4AF7-B153-E83A28E055C8}" presName="hierRoot2" presStyleCnt="0">
        <dgm:presLayoutVars>
          <dgm:hierBranch val="init"/>
        </dgm:presLayoutVars>
      </dgm:prSet>
      <dgm:spPr/>
      <dgm:t>
        <a:bodyPr/>
        <a:lstStyle/>
        <a:p>
          <a:endParaRPr lang="en-US"/>
        </a:p>
      </dgm:t>
    </dgm:pt>
    <dgm:pt modelId="{C4F2E2EE-FBC4-4A23-A087-E70688AD31F2}" type="pres">
      <dgm:prSet presAssocID="{6FA26411-A5A2-4AF7-B153-E83A28E055C8}" presName="rootComposite" presStyleCnt="0"/>
      <dgm:spPr/>
      <dgm:t>
        <a:bodyPr/>
        <a:lstStyle/>
        <a:p>
          <a:endParaRPr lang="en-US"/>
        </a:p>
      </dgm:t>
    </dgm:pt>
    <dgm:pt modelId="{28EEDB83-250A-4FD9-ABFD-611A134A5276}" type="pres">
      <dgm:prSet presAssocID="{6FA26411-A5A2-4AF7-B153-E83A28E055C8}" presName="rootText" presStyleLbl="node3" presStyleIdx="1" presStyleCnt="2">
        <dgm:presLayoutVars>
          <dgm:chPref val="3"/>
        </dgm:presLayoutVars>
      </dgm:prSet>
      <dgm:spPr/>
      <dgm:t>
        <a:bodyPr/>
        <a:lstStyle/>
        <a:p>
          <a:endParaRPr lang="en-US"/>
        </a:p>
      </dgm:t>
    </dgm:pt>
    <dgm:pt modelId="{D8426639-4CBA-4542-B1D5-E636F169777F}" type="pres">
      <dgm:prSet presAssocID="{6FA26411-A5A2-4AF7-B153-E83A28E055C8}" presName="rootConnector" presStyleLbl="node3" presStyleIdx="1" presStyleCnt="2"/>
      <dgm:spPr/>
      <dgm:t>
        <a:bodyPr/>
        <a:lstStyle/>
        <a:p>
          <a:endParaRPr lang="en-US"/>
        </a:p>
      </dgm:t>
    </dgm:pt>
    <dgm:pt modelId="{0083FC13-CFB5-4B08-BDE9-826C43AD36F6}" type="pres">
      <dgm:prSet presAssocID="{6FA26411-A5A2-4AF7-B153-E83A28E055C8}" presName="hierChild4" presStyleCnt="0"/>
      <dgm:spPr/>
      <dgm:t>
        <a:bodyPr/>
        <a:lstStyle/>
        <a:p>
          <a:endParaRPr lang="en-US"/>
        </a:p>
      </dgm:t>
    </dgm:pt>
    <dgm:pt modelId="{39499FED-A812-4C20-87D0-44C96B6AEBA0}" type="pres">
      <dgm:prSet presAssocID="{86D2E39B-D3D2-4A67-877A-9881281A4E10}" presName="Name37" presStyleLbl="parChTrans1D4" presStyleIdx="1" presStyleCnt="2"/>
      <dgm:spPr/>
      <dgm:t>
        <a:bodyPr/>
        <a:lstStyle/>
        <a:p>
          <a:endParaRPr lang="en-US"/>
        </a:p>
      </dgm:t>
    </dgm:pt>
    <dgm:pt modelId="{707CAACA-B78D-4EF5-B305-E97EED37E7DB}" type="pres">
      <dgm:prSet presAssocID="{B4CB7C6E-A153-421D-9031-7B2F5071619F}" presName="hierRoot2" presStyleCnt="0">
        <dgm:presLayoutVars>
          <dgm:hierBranch val="init"/>
        </dgm:presLayoutVars>
      </dgm:prSet>
      <dgm:spPr/>
      <dgm:t>
        <a:bodyPr/>
        <a:lstStyle/>
        <a:p>
          <a:endParaRPr lang="en-US"/>
        </a:p>
      </dgm:t>
    </dgm:pt>
    <dgm:pt modelId="{F141F9F8-7832-44C6-9E16-6BC528E5144C}" type="pres">
      <dgm:prSet presAssocID="{B4CB7C6E-A153-421D-9031-7B2F5071619F}" presName="rootComposite" presStyleCnt="0"/>
      <dgm:spPr/>
      <dgm:t>
        <a:bodyPr/>
        <a:lstStyle/>
        <a:p>
          <a:endParaRPr lang="en-US"/>
        </a:p>
      </dgm:t>
    </dgm:pt>
    <dgm:pt modelId="{0083C173-9F65-4A08-BF21-B80121457C70}" type="pres">
      <dgm:prSet presAssocID="{B4CB7C6E-A153-421D-9031-7B2F5071619F}" presName="rootText" presStyleLbl="node4" presStyleIdx="1" presStyleCnt="2">
        <dgm:presLayoutVars>
          <dgm:chPref val="3"/>
        </dgm:presLayoutVars>
      </dgm:prSet>
      <dgm:spPr/>
      <dgm:t>
        <a:bodyPr/>
        <a:lstStyle/>
        <a:p>
          <a:endParaRPr lang="en-US"/>
        </a:p>
      </dgm:t>
    </dgm:pt>
    <dgm:pt modelId="{B696EE5B-91CE-483F-AC2D-459086577A3F}" type="pres">
      <dgm:prSet presAssocID="{B4CB7C6E-A153-421D-9031-7B2F5071619F}" presName="rootConnector" presStyleLbl="node4" presStyleIdx="1" presStyleCnt="2"/>
      <dgm:spPr/>
      <dgm:t>
        <a:bodyPr/>
        <a:lstStyle/>
        <a:p>
          <a:endParaRPr lang="en-US"/>
        </a:p>
      </dgm:t>
    </dgm:pt>
    <dgm:pt modelId="{513C7732-CDE7-467A-9E47-0EE89F0148B2}" type="pres">
      <dgm:prSet presAssocID="{B4CB7C6E-A153-421D-9031-7B2F5071619F}" presName="hierChild4" presStyleCnt="0"/>
      <dgm:spPr/>
      <dgm:t>
        <a:bodyPr/>
        <a:lstStyle/>
        <a:p>
          <a:endParaRPr lang="en-US"/>
        </a:p>
      </dgm:t>
    </dgm:pt>
    <dgm:pt modelId="{2D2BEEF8-04F5-488C-B07C-A85134F2E443}" type="pres">
      <dgm:prSet presAssocID="{B4CB7C6E-A153-421D-9031-7B2F5071619F}" presName="hierChild5" presStyleCnt="0"/>
      <dgm:spPr/>
      <dgm:t>
        <a:bodyPr/>
        <a:lstStyle/>
        <a:p>
          <a:endParaRPr lang="en-US"/>
        </a:p>
      </dgm:t>
    </dgm:pt>
    <dgm:pt modelId="{E4BDA6C0-EDFF-4BF4-8172-F162A34F1E12}" type="pres">
      <dgm:prSet presAssocID="{6FA26411-A5A2-4AF7-B153-E83A28E055C8}" presName="hierChild5" presStyleCnt="0"/>
      <dgm:spPr/>
      <dgm:t>
        <a:bodyPr/>
        <a:lstStyle/>
        <a:p>
          <a:endParaRPr lang="en-US"/>
        </a:p>
      </dgm:t>
    </dgm:pt>
    <dgm:pt modelId="{47AB06F3-2048-4B19-B7B8-1A5D658F151A}" type="pres">
      <dgm:prSet presAssocID="{F5B0EB2B-AB68-4B60-89D1-913173F01651}" presName="hierChild5" presStyleCnt="0"/>
      <dgm:spPr/>
      <dgm:t>
        <a:bodyPr/>
        <a:lstStyle/>
        <a:p>
          <a:endParaRPr lang="en-US"/>
        </a:p>
      </dgm:t>
    </dgm:pt>
    <dgm:pt modelId="{95B4752A-E590-4244-859C-076890E6570A}" type="pres">
      <dgm:prSet presAssocID="{559455BA-FE1B-49A4-82D1-FF1D22AAAE3B}" presName="hierChild3" presStyleCnt="0"/>
      <dgm:spPr/>
      <dgm:t>
        <a:bodyPr/>
        <a:lstStyle/>
        <a:p>
          <a:endParaRPr lang="en-US"/>
        </a:p>
      </dgm:t>
    </dgm:pt>
  </dgm:ptLst>
  <dgm:cxnLst>
    <dgm:cxn modelId="{58775722-5768-482B-B365-CEC6800ECE83}" type="presOf" srcId="{6FA26411-A5A2-4AF7-B153-E83A28E055C8}" destId="{28EEDB83-250A-4FD9-ABFD-611A134A5276}" srcOrd="0" destOrd="0" presId="urn:microsoft.com/office/officeart/2005/8/layout/orgChart1"/>
    <dgm:cxn modelId="{46535090-EDF6-43A0-89AA-547F17EB0CF9}" srcId="{559455BA-FE1B-49A4-82D1-FF1D22AAAE3B}" destId="{F5B0EB2B-AB68-4B60-89D1-913173F01651}" srcOrd="0" destOrd="0" parTransId="{4EA1F6E6-366D-4C01-AF70-7F2384AB64E3}" sibTransId="{51FF123B-5D9B-43A4-9DE1-882A41AEC053}"/>
    <dgm:cxn modelId="{8C7A1239-5706-4500-AAA9-A8C159DF209F}" srcId="{4EB7F454-3D4C-4334-9B70-5AB28298DA2B}" destId="{41BFA850-6BF0-4617-905B-59D8509A4FD6}" srcOrd="0" destOrd="0" parTransId="{3F126FDF-8819-41DA-9BCE-405139A904C4}" sibTransId="{DE1D8803-1406-4BE3-929E-AB882058032A}"/>
    <dgm:cxn modelId="{D43C2815-82F8-41D1-BB1D-F56AFBBE4F7E}" type="presOf" srcId="{559455BA-FE1B-49A4-82D1-FF1D22AAAE3B}" destId="{73F8C6CC-8FBA-4209-B349-EBE4A7D46A6D}" srcOrd="0" destOrd="0" presId="urn:microsoft.com/office/officeart/2005/8/layout/orgChart1"/>
    <dgm:cxn modelId="{9443B4B3-DDA2-422D-8916-0755242D705F}" type="presOf" srcId="{41BFA850-6BF0-4617-905B-59D8509A4FD6}" destId="{908D6F4C-3C3C-47B7-9818-0695D6ADC793}" srcOrd="0" destOrd="0" presId="urn:microsoft.com/office/officeart/2005/8/layout/orgChart1"/>
    <dgm:cxn modelId="{E1D7CEBF-521F-492E-8382-897194806C11}" type="presOf" srcId="{B4CB7C6E-A153-421D-9031-7B2F5071619F}" destId="{0083C173-9F65-4A08-BF21-B80121457C70}" srcOrd="0" destOrd="0" presId="urn:microsoft.com/office/officeart/2005/8/layout/orgChart1"/>
    <dgm:cxn modelId="{7CED2D37-76FD-48E7-952D-61057D318E43}" srcId="{F5B0EB2B-AB68-4B60-89D1-913173F01651}" destId="{6FA26411-A5A2-4AF7-B153-E83A28E055C8}" srcOrd="1" destOrd="0" parTransId="{E948C5B6-C94D-458F-944F-69BFC1567A69}" sibTransId="{6CFBFDB3-8CAF-4111-845D-CCF85A452FEB}"/>
    <dgm:cxn modelId="{7A5C77C2-1EFD-4C6C-BA38-46483A649D16}" type="presOf" srcId="{F5B0EB2B-AB68-4B60-89D1-913173F01651}" destId="{5CD7AE34-B11F-4275-8451-6522FAB3F66B}" srcOrd="0" destOrd="0" presId="urn:microsoft.com/office/officeart/2005/8/layout/orgChart1"/>
    <dgm:cxn modelId="{150DE928-3F9F-4695-9B79-609FA96A3633}" type="presOf" srcId="{4EA1F6E6-366D-4C01-AF70-7F2384AB64E3}" destId="{FA200CA0-8154-4FA0-871F-CFA1C5DEE5CB}" srcOrd="0" destOrd="0" presId="urn:microsoft.com/office/officeart/2005/8/layout/orgChart1"/>
    <dgm:cxn modelId="{E947CC24-5FE5-4322-9A57-AE89424332C3}" type="presOf" srcId="{559455BA-FE1B-49A4-82D1-FF1D22AAAE3B}" destId="{A78E6F15-8995-46D8-8065-9F6ABC75EB8E}" srcOrd="1" destOrd="0" presId="urn:microsoft.com/office/officeart/2005/8/layout/orgChart1"/>
    <dgm:cxn modelId="{BBAD60E3-D1A2-4D6C-A590-465EF6785A96}" type="presOf" srcId="{41BFA850-6BF0-4617-905B-59D8509A4FD6}" destId="{9CBCCBE2-0337-479C-AE65-0753EF689F8D}" srcOrd="1" destOrd="0" presId="urn:microsoft.com/office/officeart/2005/8/layout/orgChart1"/>
    <dgm:cxn modelId="{2A0633D2-5EA8-494E-AD90-2AA1296E2F74}" type="presOf" srcId="{B4CB7C6E-A153-421D-9031-7B2F5071619F}" destId="{B696EE5B-91CE-483F-AC2D-459086577A3F}" srcOrd="1" destOrd="0" presId="urn:microsoft.com/office/officeart/2005/8/layout/orgChart1"/>
    <dgm:cxn modelId="{D3AF30B9-24C1-4136-96DE-23331FA07C6D}" type="presOf" srcId="{E948C5B6-C94D-458F-944F-69BFC1567A69}" destId="{DB986235-85C9-4E30-A304-94F8A907A269}" srcOrd="0" destOrd="0" presId="urn:microsoft.com/office/officeart/2005/8/layout/orgChart1"/>
    <dgm:cxn modelId="{05D59F96-FB40-4B9D-84E9-F87F63D2A8B9}" srcId="{F5B0EB2B-AB68-4B60-89D1-913173F01651}" destId="{4EB7F454-3D4C-4334-9B70-5AB28298DA2B}" srcOrd="0" destOrd="0" parTransId="{EF8419C3-0C83-400E-A5A7-69F7432948FC}" sibTransId="{29E90629-369A-4ACF-A249-B8D6CFB90759}"/>
    <dgm:cxn modelId="{44E09B32-ED29-45E4-98EE-4CDF80E0D6A0}" type="presOf" srcId="{4EB7F454-3D4C-4334-9B70-5AB28298DA2B}" destId="{79CEC6C9-6C36-4135-94D3-B0D3DF432AA9}" srcOrd="1" destOrd="0" presId="urn:microsoft.com/office/officeart/2005/8/layout/orgChart1"/>
    <dgm:cxn modelId="{5808B770-E561-4768-A53C-514E00B7C185}" type="presOf" srcId="{B3A3B266-0DF3-470E-A4FD-A075F216230C}" destId="{7A04EF72-F986-4BF4-9AB0-C872234BE606}" srcOrd="0" destOrd="0" presId="urn:microsoft.com/office/officeart/2005/8/layout/orgChart1"/>
    <dgm:cxn modelId="{6BD44143-0772-4A9C-BCFC-D8CC71958CF4}" type="presOf" srcId="{EF8419C3-0C83-400E-A5A7-69F7432948FC}" destId="{95FB9E64-481D-4F33-BB8C-263CE30E8D38}" srcOrd="0" destOrd="0" presId="urn:microsoft.com/office/officeart/2005/8/layout/orgChart1"/>
    <dgm:cxn modelId="{AF55F4AE-7E0A-4361-B422-4ECC49646FB0}" type="presOf" srcId="{86D2E39B-D3D2-4A67-877A-9881281A4E10}" destId="{39499FED-A812-4C20-87D0-44C96B6AEBA0}" srcOrd="0" destOrd="0" presId="urn:microsoft.com/office/officeart/2005/8/layout/orgChart1"/>
    <dgm:cxn modelId="{67D36571-6071-41D7-B35E-53572D0BF045}" srcId="{B3A3B266-0DF3-470E-A4FD-A075F216230C}" destId="{559455BA-FE1B-49A4-82D1-FF1D22AAAE3B}" srcOrd="0" destOrd="0" parTransId="{58773084-6253-4223-B2BF-49FDB286575A}" sibTransId="{6CF82D8F-6F91-4EAD-866E-D74E3D2EA995}"/>
    <dgm:cxn modelId="{BE9A4136-2E79-46FD-899F-D07B212CD226}" srcId="{6FA26411-A5A2-4AF7-B153-E83A28E055C8}" destId="{B4CB7C6E-A153-421D-9031-7B2F5071619F}" srcOrd="0" destOrd="0" parTransId="{86D2E39B-D3D2-4A67-877A-9881281A4E10}" sibTransId="{5F8837F6-094F-4825-9703-4AEB11CC1F1A}"/>
    <dgm:cxn modelId="{06D2BF1E-E3F8-4F66-B6CC-BB48FFA54510}" type="presOf" srcId="{F5B0EB2B-AB68-4B60-89D1-913173F01651}" destId="{0C25B338-F98D-40EF-9E7F-39781C53EFE7}" srcOrd="1" destOrd="0" presId="urn:microsoft.com/office/officeart/2005/8/layout/orgChart1"/>
    <dgm:cxn modelId="{7EA8E3F0-016F-46DB-85D1-9F222BC30C8D}" type="presOf" srcId="{6FA26411-A5A2-4AF7-B153-E83A28E055C8}" destId="{D8426639-4CBA-4542-B1D5-E636F169777F}" srcOrd="1" destOrd="0" presId="urn:microsoft.com/office/officeart/2005/8/layout/orgChart1"/>
    <dgm:cxn modelId="{0F30A3D0-C81E-410E-811E-84CE7C8DD526}" type="presOf" srcId="{4EB7F454-3D4C-4334-9B70-5AB28298DA2B}" destId="{8CAE6E79-E892-4A54-B224-98ACC1C3DFCE}" srcOrd="0" destOrd="0" presId="urn:microsoft.com/office/officeart/2005/8/layout/orgChart1"/>
    <dgm:cxn modelId="{3AA1D2B9-F760-440C-BE3B-DF1BEB943AA1}" type="presOf" srcId="{3F126FDF-8819-41DA-9BCE-405139A904C4}" destId="{0F27739E-D463-4C13-ADE0-B5F6DD3D6FE4}" srcOrd="0" destOrd="0" presId="urn:microsoft.com/office/officeart/2005/8/layout/orgChart1"/>
    <dgm:cxn modelId="{CAF70967-C2C5-4678-BF71-DB49F445A1E3}" type="presParOf" srcId="{7A04EF72-F986-4BF4-9AB0-C872234BE606}" destId="{284F0106-6330-4B90-95D0-E578B5DF7AD0}" srcOrd="0" destOrd="0" presId="urn:microsoft.com/office/officeart/2005/8/layout/orgChart1"/>
    <dgm:cxn modelId="{7DB43409-9C8C-44D7-9D28-AD639C323014}" type="presParOf" srcId="{284F0106-6330-4B90-95D0-E578B5DF7AD0}" destId="{92E10A81-01F6-423C-9FF7-C4109CB2E2E2}" srcOrd="0" destOrd="0" presId="urn:microsoft.com/office/officeart/2005/8/layout/orgChart1"/>
    <dgm:cxn modelId="{1BA917E2-E410-4874-8347-B381504D9E91}" type="presParOf" srcId="{92E10A81-01F6-423C-9FF7-C4109CB2E2E2}" destId="{73F8C6CC-8FBA-4209-B349-EBE4A7D46A6D}" srcOrd="0" destOrd="0" presId="urn:microsoft.com/office/officeart/2005/8/layout/orgChart1"/>
    <dgm:cxn modelId="{FAA45908-39AA-4BE9-8E6E-C6F0C7A8542B}" type="presParOf" srcId="{92E10A81-01F6-423C-9FF7-C4109CB2E2E2}" destId="{A78E6F15-8995-46D8-8065-9F6ABC75EB8E}" srcOrd="1" destOrd="0" presId="urn:microsoft.com/office/officeart/2005/8/layout/orgChart1"/>
    <dgm:cxn modelId="{7A7BF640-83C6-453F-BC91-39233C6D2B18}" type="presParOf" srcId="{284F0106-6330-4B90-95D0-E578B5DF7AD0}" destId="{3702E6E1-B354-4C1D-A177-E70BD81FC430}" srcOrd="1" destOrd="0" presId="urn:microsoft.com/office/officeart/2005/8/layout/orgChart1"/>
    <dgm:cxn modelId="{66A9232A-707D-4FA9-95B0-CEC01815503F}" type="presParOf" srcId="{3702E6E1-B354-4C1D-A177-E70BD81FC430}" destId="{FA200CA0-8154-4FA0-871F-CFA1C5DEE5CB}" srcOrd="0" destOrd="0" presId="urn:microsoft.com/office/officeart/2005/8/layout/orgChart1"/>
    <dgm:cxn modelId="{8A8E9818-0DCD-4B67-B0C8-2FED08E6F858}" type="presParOf" srcId="{3702E6E1-B354-4C1D-A177-E70BD81FC430}" destId="{479BB231-7406-4F46-977E-5CF1B1D89A22}" srcOrd="1" destOrd="0" presId="urn:microsoft.com/office/officeart/2005/8/layout/orgChart1"/>
    <dgm:cxn modelId="{940767FC-959C-4A7C-9704-A8E7718EF9EB}" type="presParOf" srcId="{479BB231-7406-4F46-977E-5CF1B1D89A22}" destId="{E10FA345-B551-4F41-92B9-3B0D319AA49E}" srcOrd="0" destOrd="0" presId="urn:microsoft.com/office/officeart/2005/8/layout/orgChart1"/>
    <dgm:cxn modelId="{4101FEE7-C767-45D9-B16D-189087999F07}" type="presParOf" srcId="{E10FA345-B551-4F41-92B9-3B0D319AA49E}" destId="{5CD7AE34-B11F-4275-8451-6522FAB3F66B}" srcOrd="0" destOrd="0" presId="urn:microsoft.com/office/officeart/2005/8/layout/orgChart1"/>
    <dgm:cxn modelId="{3A098756-89CB-4436-8E19-E5416FCB7736}" type="presParOf" srcId="{E10FA345-B551-4F41-92B9-3B0D319AA49E}" destId="{0C25B338-F98D-40EF-9E7F-39781C53EFE7}" srcOrd="1" destOrd="0" presId="urn:microsoft.com/office/officeart/2005/8/layout/orgChart1"/>
    <dgm:cxn modelId="{3F41B2B4-9EEA-4B6A-BDBA-094B28388B7C}" type="presParOf" srcId="{479BB231-7406-4F46-977E-5CF1B1D89A22}" destId="{3AD139AE-7F76-43FC-B918-BF1C001CE297}" srcOrd="1" destOrd="0" presId="urn:microsoft.com/office/officeart/2005/8/layout/orgChart1"/>
    <dgm:cxn modelId="{BC7007B3-D829-4F6B-AB38-F8BB6FA2A46B}" type="presParOf" srcId="{3AD139AE-7F76-43FC-B918-BF1C001CE297}" destId="{95FB9E64-481D-4F33-BB8C-263CE30E8D38}" srcOrd="0" destOrd="0" presId="urn:microsoft.com/office/officeart/2005/8/layout/orgChart1"/>
    <dgm:cxn modelId="{0591CD91-1084-4AEC-AB66-C9004C21D9BD}" type="presParOf" srcId="{3AD139AE-7F76-43FC-B918-BF1C001CE297}" destId="{6C6701C0-F7E3-46DA-AFB8-07C61CBA486C}" srcOrd="1" destOrd="0" presId="urn:microsoft.com/office/officeart/2005/8/layout/orgChart1"/>
    <dgm:cxn modelId="{4ACFDDD8-165B-419E-8962-5F62FAEDDC8D}" type="presParOf" srcId="{6C6701C0-F7E3-46DA-AFB8-07C61CBA486C}" destId="{9D58E4F6-1E3F-4D35-BBCD-C22B34929ED7}" srcOrd="0" destOrd="0" presId="urn:microsoft.com/office/officeart/2005/8/layout/orgChart1"/>
    <dgm:cxn modelId="{148AEF8C-D0E9-4A61-A19E-93D22BEF635F}" type="presParOf" srcId="{9D58E4F6-1E3F-4D35-BBCD-C22B34929ED7}" destId="{8CAE6E79-E892-4A54-B224-98ACC1C3DFCE}" srcOrd="0" destOrd="0" presId="urn:microsoft.com/office/officeart/2005/8/layout/orgChart1"/>
    <dgm:cxn modelId="{D42F2D89-BEA4-4C98-9829-49AB14212154}" type="presParOf" srcId="{9D58E4F6-1E3F-4D35-BBCD-C22B34929ED7}" destId="{79CEC6C9-6C36-4135-94D3-B0D3DF432AA9}" srcOrd="1" destOrd="0" presId="urn:microsoft.com/office/officeart/2005/8/layout/orgChart1"/>
    <dgm:cxn modelId="{C6ABD3BF-CC0B-4BE5-9114-9C5EB1820CD3}" type="presParOf" srcId="{6C6701C0-F7E3-46DA-AFB8-07C61CBA486C}" destId="{7995BE74-91EC-4DC0-9295-2413A555DCB6}" srcOrd="1" destOrd="0" presId="urn:microsoft.com/office/officeart/2005/8/layout/orgChart1"/>
    <dgm:cxn modelId="{637FBF1E-2FE6-402B-BF7A-C08057D3EE5B}" type="presParOf" srcId="{7995BE74-91EC-4DC0-9295-2413A555DCB6}" destId="{0F27739E-D463-4C13-ADE0-B5F6DD3D6FE4}" srcOrd="0" destOrd="0" presId="urn:microsoft.com/office/officeart/2005/8/layout/orgChart1"/>
    <dgm:cxn modelId="{D957E2A8-3EF4-4BA2-9B81-11DF64DF1C1D}" type="presParOf" srcId="{7995BE74-91EC-4DC0-9295-2413A555DCB6}" destId="{3050FDBA-1058-4C9E-8F45-2073111B95CA}" srcOrd="1" destOrd="0" presId="urn:microsoft.com/office/officeart/2005/8/layout/orgChart1"/>
    <dgm:cxn modelId="{8F0C5131-B423-452E-B46F-98A4744C805B}" type="presParOf" srcId="{3050FDBA-1058-4C9E-8F45-2073111B95CA}" destId="{8E35479F-482D-4CE7-875E-784BDD169CDC}" srcOrd="0" destOrd="0" presId="urn:microsoft.com/office/officeart/2005/8/layout/orgChart1"/>
    <dgm:cxn modelId="{E39A5D56-F87B-48CE-8154-9281284DAB7C}" type="presParOf" srcId="{8E35479F-482D-4CE7-875E-784BDD169CDC}" destId="{908D6F4C-3C3C-47B7-9818-0695D6ADC793}" srcOrd="0" destOrd="0" presId="urn:microsoft.com/office/officeart/2005/8/layout/orgChart1"/>
    <dgm:cxn modelId="{FC8559EA-8C0D-451D-96F3-ED9DFFADCF6E}" type="presParOf" srcId="{8E35479F-482D-4CE7-875E-784BDD169CDC}" destId="{9CBCCBE2-0337-479C-AE65-0753EF689F8D}" srcOrd="1" destOrd="0" presId="urn:microsoft.com/office/officeart/2005/8/layout/orgChart1"/>
    <dgm:cxn modelId="{7739D2E1-9974-4752-B032-1B25258A5A16}" type="presParOf" srcId="{3050FDBA-1058-4C9E-8F45-2073111B95CA}" destId="{CA7C3205-59DC-4EAB-843B-931ACBCBBDAE}" srcOrd="1" destOrd="0" presId="urn:microsoft.com/office/officeart/2005/8/layout/orgChart1"/>
    <dgm:cxn modelId="{32038A56-D377-44D9-A081-269B67417C03}" type="presParOf" srcId="{3050FDBA-1058-4C9E-8F45-2073111B95CA}" destId="{DCF0BF5C-9122-4C76-9D70-593E6D7ACE09}" srcOrd="2" destOrd="0" presId="urn:microsoft.com/office/officeart/2005/8/layout/orgChart1"/>
    <dgm:cxn modelId="{EAB0B053-89DB-423C-BC63-BD60E45CEA05}" type="presParOf" srcId="{6C6701C0-F7E3-46DA-AFB8-07C61CBA486C}" destId="{2D82775C-2EEB-41C6-82EB-6B1DA257016D}" srcOrd="2" destOrd="0" presId="urn:microsoft.com/office/officeart/2005/8/layout/orgChart1"/>
    <dgm:cxn modelId="{6B61DDA5-C954-4019-80C9-00FB182A5997}" type="presParOf" srcId="{3AD139AE-7F76-43FC-B918-BF1C001CE297}" destId="{DB986235-85C9-4E30-A304-94F8A907A269}" srcOrd="2" destOrd="0" presId="urn:microsoft.com/office/officeart/2005/8/layout/orgChart1"/>
    <dgm:cxn modelId="{7B516184-A51A-4742-8AFF-F37758F574E3}" type="presParOf" srcId="{3AD139AE-7F76-43FC-B918-BF1C001CE297}" destId="{6BD7595A-BE3D-4E54-B9A6-8A5EC817CA32}" srcOrd="3" destOrd="0" presId="urn:microsoft.com/office/officeart/2005/8/layout/orgChart1"/>
    <dgm:cxn modelId="{E3928220-9073-4601-9EDF-29C81E1D97A8}" type="presParOf" srcId="{6BD7595A-BE3D-4E54-B9A6-8A5EC817CA32}" destId="{C4F2E2EE-FBC4-4A23-A087-E70688AD31F2}" srcOrd="0" destOrd="0" presId="urn:microsoft.com/office/officeart/2005/8/layout/orgChart1"/>
    <dgm:cxn modelId="{0EAC4268-E3F6-4D52-B486-2BAA034AF05E}" type="presParOf" srcId="{C4F2E2EE-FBC4-4A23-A087-E70688AD31F2}" destId="{28EEDB83-250A-4FD9-ABFD-611A134A5276}" srcOrd="0" destOrd="0" presId="urn:microsoft.com/office/officeart/2005/8/layout/orgChart1"/>
    <dgm:cxn modelId="{B3C9EAB9-2987-4060-8929-80181A99E744}" type="presParOf" srcId="{C4F2E2EE-FBC4-4A23-A087-E70688AD31F2}" destId="{D8426639-4CBA-4542-B1D5-E636F169777F}" srcOrd="1" destOrd="0" presId="urn:microsoft.com/office/officeart/2005/8/layout/orgChart1"/>
    <dgm:cxn modelId="{53E6A8C2-3F79-41AD-A90D-B6763E800218}" type="presParOf" srcId="{6BD7595A-BE3D-4E54-B9A6-8A5EC817CA32}" destId="{0083FC13-CFB5-4B08-BDE9-826C43AD36F6}" srcOrd="1" destOrd="0" presId="urn:microsoft.com/office/officeart/2005/8/layout/orgChart1"/>
    <dgm:cxn modelId="{B3EF1438-CA58-4E30-A5DB-24ABD8FEE72A}" type="presParOf" srcId="{0083FC13-CFB5-4B08-BDE9-826C43AD36F6}" destId="{39499FED-A812-4C20-87D0-44C96B6AEBA0}" srcOrd="0" destOrd="0" presId="urn:microsoft.com/office/officeart/2005/8/layout/orgChart1"/>
    <dgm:cxn modelId="{3670D60F-7399-4BB3-8883-8E78379F37BE}" type="presParOf" srcId="{0083FC13-CFB5-4B08-BDE9-826C43AD36F6}" destId="{707CAACA-B78D-4EF5-B305-E97EED37E7DB}" srcOrd="1" destOrd="0" presId="urn:microsoft.com/office/officeart/2005/8/layout/orgChart1"/>
    <dgm:cxn modelId="{1B979E5E-1F8C-47F9-8852-90D05A9371C8}" type="presParOf" srcId="{707CAACA-B78D-4EF5-B305-E97EED37E7DB}" destId="{F141F9F8-7832-44C6-9E16-6BC528E5144C}" srcOrd="0" destOrd="0" presId="urn:microsoft.com/office/officeart/2005/8/layout/orgChart1"/>
    <dgm:cxn modelId="{79CE69A0-316A-4E28-8892-5397B9ABEFC7}" type="presParOf" srcId="{F141F9F8-7832-44C6-9E16-6BC528E5144C}" destId="{0083C173-9F65-4A08-BF21-B80121457C70}" srcOrd="0" destOrd="0" presId="urn:microsoft.com/office/officeart/2005/8/layout/orgChart1"/>
    <dgm:cxn modelId="{99AD1FD2-C38B-4066-AF34-0C520309A7DF}" type="presParOf" srcId="{F141F9F8-7832-44C6-9E16-6BC528E5144C}" destId="{B696EE5B-91CE-483F-AC2D-459086577A3F}" srcOrd="1" destOrd="0" presId="urn:microsoft.com/office/officeart/2005/8/layout/orgChart1"/>
    <dgm:cxn modelId="{BC804DD7-5893-4C8C-A06E-27A09D2C326E}" type="presParOf" srcId="{707CAACA-B78D-4EF5-B305-E97EED37E7DB}" destId="{513C7732-CDE7-467A-9E47-0EE89F0148B2}" srcOrd="1" destOrd="0" presId="urn:microsoft.com/office/officeart/2005/8/layout/orgChart1"/>
    <dgm:cxn modelId="{5309D555-0655-49AB-9F73-A241FD8806D0}" type="presParOf" srcId="{707CAACA-B78D-4EF5-B305-E97EED37E7DB}" destId="{2D2BEEF8-04F5-488C-B07C-A85134F2E443}" srcOrd="2" destOrd="0" presId="urn:microsoft.com/office/officeart/2005/8/layout/orgChart1"/>
    <dgm:cxn modelId="{B1945DE5-1A61-4944-81C1-DB350B827D43}" type="presParOf" srcId="{6BD7595A-BE3D-4E54-B9A6-8A5EC817CA32}" destId="{E4BDA6C0-EDFF-4BF4-8172-F162A34F1E12}" srcOrd="2" destOrd="0" presId="urn:microsoft.com/office/officeart/2005/8/layout/orgChart1"/>
    <dgm:cxn modelId="{E39E8EC3-7B44-410F-A642-4FC689411C31}" type="presParOf" srcId="{479BB231-7406-4F46-977E-5CF1B1D89A22}" destId="{47AB06F3-2048-4B19-B7B8-1A5D658F151A}" srcOrd="2" destOrd="0" presId="urn:microsoft.com/office/officeart/2005/8/layout/orgChart1"/>
    <dgm:cxn modelId="{28DC82A7-146E-4427-BAA7-1C7F3CDF590A}" type="presParOf" srcId="{284F0106-6330-4B90-95D0-E578B5DF7AD0}" destId="{95B4752A-E590-4244-859C-076890E6570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C6B0F-8D27-4808-B72F-1041FC73601D}">
      <dsp:nvSpPr>
        <dsp:cNvPr id="0" name=""/>
        <dsp:cNvSpPr/>
      </dsp:nvSpPr>
      <dsp:spPr>
        <a:xfrm>
          <a:off x="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What cases and sessions are</a:t>
          </a:r>
          <a:endParaRPr lang="en-US" sz="2700" kern="1200" dirty="0"/>
        </a:p>
      </dsp:txBody>
      <dsp:txXfrm>
        <a:off x="0" y="690893"/>
        <a:ext cx="3196828" cy="1918096"/>
      </dsp:txXfrm>
    </dsp:sp>
    <dsp:sp modelId="{1F8A9454-6EBE-4E18-8369-DC2EB519D32F}">
      <dsp:nvSpPr>
        <dsp:cNvPr id="0" name=""/>
        <dsp:cNvSpPr/>
      </dsp:nvSpPr>
      <dsp:spPr>
        <a:xfrm>
          <a:off x="351651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 difference between individual clients and unidentified groups</a:t>
          </a:r>
          <a:endParaRPr lang="en-US" sz="2700" kern="1200" dirty="0"/>
        </a:p>
      </dsp:txBody>
      <dsp:txXfrm>
        <a:off x="3516510" y="690893"/>
        <a:ext cx="3196828" cy="1918096"/>
      </dsp:txXfrm>
    </dsp:sp>
    <dsp:sp modelId="{D6458D90-37C6-49B6-B7B2-563928AE2926}">
      <dsp:nvSpPr>
        <dsp:cNvPr id="0" name=""/>
        <dsp:cNvSpPr/>
      </dsp:nvSpPr>
      <dsp:spPr>
        <a:xfrm>
          <a:off x="7033021"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What information you need to collect from clients</a:t>
          </a:r>
          <a:endParaRPr lang="en-US" sz="2700" kern="1200" dirty="0"/>
        </a:p>
      </dsp:txBody>
      <dsp:txXfrm>
        <a:off x="7033021" y="690893"/>
        <a:ext cx="3196828" cy="1918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0925-CE1E-473C-A269-73559BDF4742}">
      <dsp:nvSpPr>
        <dsp:cNvPr id="0" name=""/>
        <dsp:cNvSpPr/>
      </dsp:nvSpPr>
      <dsp:spPr>
        <a:xfrm>
          <a:off x="0" y="2181"/>
          <a:ext cx="4239986" cy="468000"/>
        </a:xfrm>
        <a:prstGeom prst="round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Outlets</a:t>
          </a:r>
          <a:endParaRPr lang="en-US" sz="2000" kern="1200" dirty="0"/>
        </a:p>
      </dsp:txBody>
      <dsp:txXfrm>
        <a:off x="22846" y="25027"/>
        <a:ext cx="4194294" cy="422308"/>
      </dsp:txXfrm>
    </dsp:sp>
    <dsp:sp modelId="{70C194B1-5996-41AD-A538-9F4548D7E19A}">
      <dsp:nvSpPr>
        <dsp:cNvPr id="0" name=""/>
        <dsp:cNvSpPr/>
      </dsp:nvSpPr>
      <dsp:spPr>
        <a:xfrm>
          <a:off x="0" y="470181"/>
          <a:ext cx="423998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Location of service delivery</a:t>
          </a:r>
          <a:endParaRPr lang="en-US" sz="1600" kern="1200" dirty="0"/>
        </a:p>
      </dsp:txBody>
      <dsp:txXfrm>
        <a:off x="0" y="470181"/>
        <a:ext cx="4239986" cy="331200"/>
      </dsp:txXfrm>
    </dsp:sp>
    <dsp:sp modelId="{39D7D15F-EF9C-46D8-BD2F-7FB1F53E5FEA}">
      <dsp:nvSpPr>
        <dsp:cNvPr id="0" name=""/>
        <dsp:cNvSpPr/>
      </dsp:nvSpPr>
      <dsp:spPr>
        <a:xfrm>
          <a:off x="0" y="801381"/>
          <a:ext cx="4239986" cy="468000"/>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Cases</a:t>
          </a:r>
          <a:endParaRPr lang="en-US" sz="2000" kern="1200" dirty="0"/>
        </a:p>
      </dsp:txBody>
      <dsp:txXfrm>
        <a:off x="22846" y="824227"/>
        <a:ext cx="4194294" cy="422308"/>
      </dsp:txXfrm>
    </dsp:sp>
    <dsp:sp modelId="{8CBE333F-FDB1-4BD8-A537-9A299C321538}">
      <dsp:nvSpPr>
        <dsp:cNvPr id="0" name=""/>
        <dsp:cNvSpPr/>
      </dsp:nvSpPr>
      <dsp:spPr>
        <a:xfrm>
          <a:off x="0" y="1269381"/>
          <a:ext cx="4239986"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Cases are ‘container’s. Cases store information about program activities and outlets.</a:t>
          </a:r>
          <a:endParaRPr lang="en-US" sz="1600" kern="1200" dirty="0"/>
        </a:p>
      </dsp:txBody>
      <dsp:txXfrm>
        <a:off x="0" y="1269381"/>
        <a:ext cx="4239986" cy="683100"/>
      </dsp:txXfrm>
    </dsp:sp>
    <dsp:sp modelId="{80FF9BEB-E5BC-4BD8-8B46-1B24B4D0DAA0}">
      <dsp:nvSpPr>
        <dsp:cNvPr id="0" name=""/>
        <dsp:cNvSpPr/>
      </dsp:nvSpPr>
      <dsp:spPr>
        <a:xfrm>
          <a:off x="0" y="1952481"/>
          <a:ext cx="4239986" cy="468000"/>
        </a:xfrm>
        <a:prstGeom prst="roundRect">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Sessions</a:t>
          </a:r>
        </a:p>
      </dsp:txBody>
      <dsp:txXfrm>
        <a:off x="22846" y="1975327"/>
        <a:ext cx="4194294" cy="422308"/>
      </dsp:txXfrm>
    </dsp:sp>
    <dsp:sp modelId="{96CFB006-6A01-4429-B57A-8479CF02D8C5}">
      <dsp:nvSpPr>
        <dsp:cNvPr id="0" name=""/>
        <dsp:cNvSpPr/>
      </dsp:nvSpPr>
      <dsp:spPr>
        <a:xfrm>
          <a:off x="0" y="2420481"/>
          <a:ext cx="4239986"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Sessions are individual episodes of service.</a:t>
          </a:r>
          <a:endParaRPr lang="en-US" sz="1600" kern="1200" dirty="0"/>
        </a:p>
      </dsp:txBody>
      <dsp:txXfrm>
        <a:off x="0" y="2420481"/>
        <a:ext cx="4239986" cy="476100"/>
      </dsp:txXfrm>
    </dsp:sp>
    <dsp:sp modelId="{AEEC2606-35B1-4E4F-86CF-4B6EB7AC01D6}">
      <dsp:nvSpPr>
        <dsp:cNvPr id="0" name=""/>
        <dsp:cNvSpPr/>
      </dsp:nvSpPr>
      <dsp:spPr>
        <a:xfrm>
          <a:off x="0" y="2896581"/>
          <a:ext cx="4239986" cy="468000"/>
        </a:xfrm>
        <a:prstGeom prst="roundRect">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Clients</a:t>
          </a:r>
          <a:endParaRPr lang="en-US" sz="2000" kern="1200" dirty="0"/>
        </a:p>
      </dsp:txBody>
      <dsp:txXfrm>
        <a:off x="22846" y="2919427"/>
        <a:ext cx="4194294" cy="422308"/>
      </dsp:txXfrm>
    </dsp:sp>
    <dsp:sp modelId="{325AAC3E-83C6-4C14-B737-98B15D19B3E8}">
      <dsp:nvSpPr>
        <dsp:cNvPr id="0" name=""/>
        <dsp:cNvSpPr/>
      </dsp:nvSpPr>
      <dsp:spPr>
        <a:xfrm>
          <a:off x="0" y="3364581"/>
          <a:ext cx="4239986"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An individual who receives a service as part of a funded activity that is expected to lead to a measureable outcome.</a:t>
          </a:r>
          <a:endParaRPr lang="en-US" sz="1600" kern="1200" dirty="0"/>
        </a:p>
        <a:p>
          <a:pPr marL="171450" lvl="1" indent="-171450" algn="l" defTabSz="711200">
            <a:lnSpc>
              <a:spcPct val="90000"/>
            </a:lnSpc>
            <a:spcBef>
              <a:spcPct val="0"/>
            </a:spcBef>
            <a:spcAft>
              <a:spcPct val="20000"/>
            </a:spcAft>
            <a:buChar char="••"/>
          </a:pPr>
          <a:r>
            <a:rPr lang="en-US" sz="1600" kern="1200" dirty="0" smtClean="0"/>
            <a:t>Clients are attached to the case and to the session.</a:t>
          </a:r>
          <a:endParaRPr lang="en-US" sz="1600" kern="1200" dirty="0"/>
        </a:p>
      </dsp:txBody>
      <dsp:txXfrm>
        <a:off x="0" y="3364581"/>
        <a:ext cx="4239986" cy="115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99FED-A812-4C20-87D0-44C96B6AEBA0}">
      <dsp:nvSpPr>
        <dsp:cNvPr id="0" name=""/>
        <dsp:cNvSpPr/>
      </dsp:nvSpPr>
      <dsp:spPr>
        <a:xfrm>
          <a:off x="3414058" y="2973503"/>
          <a:ext cx="232245" cy="712219"/>
        </a:xfrm>
        <a:custGeom>
          <a:avLst/>
          <a:gdLst/>
          <a:ahLst/>
          <a:cxnLst/>
          <a:rect l="0" t="0" r="0" b="0"/>
          <a:pathLst>
            <a:path>
              <a:moveTo>
                <a:pt x="0" y="0"/>
              </a:moveTo>
              <a:lnTo>
                <a:pt x="0" y="712219"/>
              </a:lnTo>
              <a:lnTo>
                <a:pt x="232245" y="7122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6235-85C9-4E30-A304-94F8A907A269}">
      <dsp:nvSpPr>
        <dsp:cNvPr id="0" name=""/>
        <dsp:cNvSpPr/>
      </dsp:nvSpPr>
      <dsp:spPr>
        <a:xfrm>
          <a:off x="3096656" y="1874208"/>
          <a:ext cx="936723" cy="325143"/>
        </a:xfrm>
        <a:custGeom>
          <a:avLst/>
          <a:gdLst/>
          <a:ahLst/>
          <a:cxnLst/>
          <a:rect l="0" t="0" r="0" b="0"/>
          <a:pathLst>
            <a:path>
              <a:moveTo>
                <a:pt x="0" y="0"/>
              </a:moveTo>
              <a:lnTo>
                <a:pt x="0" y="162571"/>
              </a:lnTo>
              <a:lnTo>
                <a:pt x="936723" y="162571"/>
              </a:lnTo>
              <a:lnTo>
                <a:pt x="936723" y="3251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7739E-D463-4C13-ADE0-B5F6DD3D6FE4}">
      <dsp:nvSpPr>
        <dsp:cNvPr id="0" name=""/>
        <dsp:cNvSpPr/>
      </dsp:nvSpPr>
      <dsp:spPr>
        <a:xfrm>
          <a:off x="1540611" y="2973503"/>
          <a:ext cx="232245" cy="712219"/>
        </a:xfrm>
        <a:custGeom>
          <a:avLst/>
          <a:gdLst/>
          <a:ahLst/>
          <a:cxnLst/>
          <a:rect l="0" t="0" r="0" b="0"/>
          <a:pathLst>
            <a:path>
              <a:moveTo>
                <a:pt x="0" y="0"/>
              </a:moveTo>
              <a:lnTo>
                <a:pt x="0" y="712219"/>
              </a:lnTo>
              <a:lnTo>
                <a:pt x="232245" y="7122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B9E64-481D-4F33-BB8C-263CE30E8D38}">
      <dsp:nvSpPr>
        <dsp:cNvPr id="0" name=""/>
        <dsp:cNvSpPr/>
      </dsp:nvSpPr>
      <dsp:spPr>
        <a:xfrm>
          <a:off x="2159932" y="1874208"/>
          <a:ext cx="936723" cy="325143"/>
        </a:xfrm>
        <a:custGeom>
          <a:avLst/>
          <a:gdLst/>
          <a:ahLst/>
          <a:cxnLst/>
          <a:rect l="0" t="0" r="0" b="0"/>
          <a:pathLst>
            <a:path>
              <a:moveTo>
                <a:pt x="936723" y="0"/>
              </a:moveTo>
              <a:lnTo>
                <a:pt x="936723" y="162571"/>
              </a:lnTo>
              <a:lnTo>
                <a:pt x="0" y="162571"/>
              </a:lnTo>
              <a:lnTo>
                <a:pt x="0" y="3251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0CA0-8154-4FA0-871F-CFA1C5DEE5CB}">
      <dsp:nvSpPr>
        <dsp:cNvPr id="0" name=""/>
        <dsp:cNvSpPr/>
      </dsp:nvSpPr>
      <dsp:spPr>
        <a:xfrm>
          <a:off x="3050936" y="774913"/>
          <a:ext cx="91440" cy="325143"/>
        </a:xfrm>
        <a:custGeom>
          <a:avLst/>
          <a:gdLst/>
          <a:ahLst/>
          <a:cxnLst/>
          <a:rect l="0" t="0" r="0" b="0"/>
          <a:pathLst>
            <a:path>
              <a:moveTo>
                <a:pt x="45720" y="0"/>
              </a:moveTo>
              <a:lnTo>
                <a:pt x="45720" y="3251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8C6CC-8FBA-4209-B349-EBE4A7D46A6D}">
      <dsp:nvSpPr>
        <dsp:cNvPr id="0" name=""/>
        <dsp:cNvSpPr/>
      </dsp:nvSpPr>
      <dsp:spPr>
        <a:xfrm>
          <a:off x="2322504" y="761"/>
          <a:ext cx="1548302" cy="7741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Outlet</a:t>
          </a:r>
          <a:endParaRPr lang="en-US" sz="2800" kern="1200" dirty="0"/>
        </a:p>
      </dsp:txBody>
      <dsp:txXfrm>
        <a:off x="2322504" y="761"/>
        <a:ext cx="1548302" cy="774151"/>
      </dsp:txXfrm>
    </dsp:sp>
    <dsp:sp modelId="{5CD7AE34-B11F-4275-8451-6522FAB3F66B}">
      <dsp:nvSpPr>
        <dsp:cNvPr id="0" name=""/>
        <dsp:cNvSpPr/>
      </dsp:nvSpPr>
      <dsp:spPr>
        <a:xfrm>
          <a:off x="2322504" y="1100056"/>
          <a:ext cx="1548302" cy="7741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Case</a:t>
          </a:r>
          <a:endParaRPr lang="en-US" sz="2800" kern="1200" dirty="0"/>
        </a:p>
      </dsp:txBody>
      <dsp:txXfrm>
        <a:off x="2322504" y="1100056"/>
        <a:ext cx="1548302" cy="774151"/>
      </dsp:txXfrm>
    </dsp:sp>
    <dsp:sp modelId="{8CAE6E79-E892-4A54-B224-98ACC1C3DFCE}">
      <dsp:nvSpPr>
        <dsp:cNvPr id="0" name=""/>
        <dsp:cNvSpPr/>
      </dsp:nvSpPr>
      <dsp:spPr>
        <a:xfrm>
          <a:off x="1385781" y="2199351"/>
          <a:ext cx="1548302" cy="7741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a:t>
          </a:r>
          <a:endParaRPr lang="en-US" sz="2800" kern="1200" dirty="0"/>
        </a:p>
      </dsp:txBody>
      <dsp:txXfrm>
        <a:off x="1385781" y="2199351"/>
        <a:ext cx="1548302" cy="774151"/>
      </dsp:txXfrm>
    </dsp:sp>
    <dsp:sp modelId="{908D6F4C-3C3C-47B7-9818-0695D6ADC793}">
      <dsp:nvSpPr>
        <dsp:cNvPr id="0" name=""/>
        <dsp:cNvSpPr/>
      </dsp:nvSpPr>
      <dsp:spPr>
        <a:xfrm>
          <a:off x="1772857" y="3298646"/>
          <a:ext cx="1548302" cy="7741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Individual Clients</a:t>
          </a:r>
          <a:endParaRPr lang="en-US" sz="2800" kern="1200" dirty="0"/>
        </a:p>
      </dsp:txBody>
      <dsp:txXfrm>
        <a:off x="1772857" y="3298646"/>
        <a:ext cx="1548302" cy="774151"/>
      </dsp:txXfrm>
    </dsp:sp>
    <dsp:sp modelId="{28EEDB83-250A-4FD9-ABFD-611A134A5276}">
      <dsp:nvSpPr>
        <dsp:cNvPr id="0" name=""/>
        <dsp:cNvSpPr/>
      </dsp:nvSpPr>
      <dsp:spPr>
        <a:xfrm>
          <a:off x="3259227" y="2199351"/>
          <a:ext cx="1548302" cy="7741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a:t>
          </a:r>
          <a:endParaRPr lang="en-US" sz="2800" kern="1200" dirty="0"/>
        </a:p>
      </dsp:txBody>
      <dsp:txXfrm>
        <a:off x="3259227" y="2199351"/>
        <a:ext cx="1548302" cy="774151"/>
      </dsp:txXfrm>
    </dsp:sp>
    <dsp:sp modelId="{0083C173-9F65-4A08-BF21-B80121457C70}">
      <dsp:nvSpPr>
        <dsp:cNvPr id="0" name=""/>
        <dsp:cNvSpPr/>
      </dsp:nvSpPr>
      <dsp:spPr>
        <a:xfrm>
          <a:off x="3646303" y="3298646"/>
          <a:ext cx="1548302" cy="7741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Individual Clients</a:t>
          </a:r>
          <a:endParaRPr lang="en-US" sz="2800" kern="1200" dirty="0"/>
        </a:p>
      </dsp:txBody>
      <dsp:txXfrm>
        <a:off x="3646303" y="3298646"/>
        <a:ext cx="1548302" cy="774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0925-CE1E-473C-A269-73559BDF4742}">
      <dsp:nvSpPr>
        <dsp:cNvPr id="0" name=""/>
        <dsp:cNvSpPr/>
      </dsp:nvSpPr>
      <dsp:spPr>
        <a:xfrm>
          <a:off x="0" y="2181"/>
          <a:ext cx="4239986" cy="468000"/>
        </a:xfrm>
        <a:prstGeom prst="round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Outlets</a:t>
          </a:r>
          <a:endParaRPr lang="en-US" sz="2000" kern="1200" dirty="0"/>
        </a:p>
      </dsp:txBody>
      <dsp:txXfrm>
        <a:off x="22846" y="25027"/>
        <a:ext cx="4194294" cy="422308"/>
      </dsp:txXfrm>
    </dsp:sp>
    <dsp:sp modelId="{70C194B1-5996-41AD-A538-9F4548D7E19A}">
      <dsp:nvSpPr>
        <dsp:cNvPr id="0" name=""/>
        <dsp:cNvSpPr/>
      </dsp:nvSpPr>
      <dsp:spPr>
        <a:xfrm>
          <a:off x="0" y="470181"/>
          <a:ext cx="423998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Location of service delivery</a:t>
          </a:r>
          <a:endParaRPr lang="en-US" sz="1600" kern="1200" dirty="0"/>
        </a:p>
      </dsp:txBody>
      <dsp:txXfrm>
        <a:off x="0" y="470181"/>
        <a:ext cx="4239986" cy="331200"/>
      </dsp:txXfrm>
    </dsp:sp>
    <dsp:sp modelId="{39D7D15F-EF9C-46D8-BD2F-7FB1F53E5FEA}">
      <dsp:nvSpPr>
        <dsp:cNvPr id="0" name=""/>
        <dsp:cNvSpPr/>
      </dsp:nvSpPr>
      <dsp:spPr>
        <a:xfrm>
          <a:off x="0" y="801381"/>
          <a:ext cx="4239986" cy="468000"/>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Cases</a:t>
          </a:r>
          <a:endParaRPr lang="en-US" sz="2000" kern="1200" dirty="0"/>
        </a:p>
      </dsp:txBody>
      <dsp:txXfrm>
        <a:off x="22846" y="824227"/>
        <a:ext cx="4194294" cy="422308"/>
      </dsp:txXfrm>
    </dsp:sp>
    <dsp:sp modelId="{8CBE333F-FDB1-4BD8-A537-9A299C321538}">
      <dsp:nvSpPr>
        <dsp:cNvPr id="0" name=""/>
        <dsp:cNvSpPr/>
      </dsp:nvSpPr>
      <dsp:spPr>
        <a:xfrm>
          <a:off x="0" y="1269381"/>
          <a:ext cx="4239986"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Cases are ‘container’s. Cases store information about program activities and outlets.</a:t>
          </a:r>
          <a:endParaRPr lang="en-US" sz="1600" kern="1200" dirty="0"/>
        </a:p>
      </dsp:txBody>
      <dsp:txXfrm>
        <a:off x="0" y="1269381"/>
        <a:ext cx="4239986" cy="683100"/>
      </dsp:txXfrm>
    </dsp:sp>
    <dsp:sp modelId="{80FF9BEB-E5BC-4BD8-8B46-1B24B4D0DAA0}">
      <dsp:nvSpPr>
        <dsp:cNvPr id="0" name=""/>
        <dsp:cNvSpPr/>
      </dsp:nvSpPr>
      <dsp:spPr>
        <a:xfrm>
          <a:off x="0" y="1952481"/>
          <a:ext cx="4239986" cy="468000"/>
        </a:xfrm>
        <a:prstGeom prst="roundRect">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Sessions</a:t>
          </a:r>
        </a:p>
      </dsp:txBody>
      <dsp:txXfrm>
        <a:off x="22846" y="1975327"/>
        <a:ext cx="4194294" cy="422308"/>
      </dsp:txXfrm>
    </dsp:sp>
    <dsp:sp modelId="{96CFB006-6A01-4429-B57A-8479CF02D8C5}">
      <dsp:nvSpPr>
        <dsp:cNvPr id="0" name=""/>
        <dsp:cNvSpPr/>
      </dsp:nvSpPr>
      <dsp:spPr>
        <a:xfrm>
          <a:off x="0" y="2420481"/>
          <a:ext cx="4239986"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Sessions are individual episodes of service.</a:t>
          </a:r>
          <a:endParaRPr lang="en-US" sz="1600" kern="1200" dirty="0"/>
        </a:p>
      </dsp:txBody>
      <dsp:txXfrm>
        <a:off x="0" y="2420481"/>
        <a:ext cx="4239986" cy="476100"/>
      </dsp:txXfrm>
    </dsp:sp>
    <dsp:sp modelId="{AEEC2606-35B1-4E4F-86CF-4B6EB7AC01D6}">
      <dsp:nvSpPr>
        <dsp:cNvPr id="0" name=""/>
        <dsp:cNvSpPr/>
      </dsp:nvSpPr>
      <dsp:spPr>
        <a:xfrm>
          <a:off x="0" y="2896581"/>
          <a:ext cx="4239986" cy="468000"/>
        </a:xfrm>
        <a:prstGeom prst="roundRect">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Clients</a:t>
          </a:r>
          <a:endParaRPr lang="en-US" sz="2000" kern="1200" dirty="0"/>
        </a:p>
      </dsp:txBody>
      <dsp:txXfrm>
        <a:off x="22846" y="2919427"/>
        <a:ext cx="4194294" cy="422308"/>
      </dsp:txXfrm>
    </dsp:sp>
    <dsp:sp modelId="{325AAC3E-83C6-4C14-B737-98B15D19B3E8}">
      <dsp:nvSpPr>
        <dsp:cNvPr id="0" name=""/>
        <dsp:cNvSpPr/>
      </dsp:nvSpPr>
      <dsp:spPr>
        <a:xfrm>
          <a:off x="0" y="3364581"/>
          <a:ext cx="4239986"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2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An individual who receives a service as part of a funded activity that is expected to lead to a measureable outcome.</a:t>
          </a:r>
          <a:endParaRPr lang="en-US" sz="1600" kern="1200" dirty="0"/>
        </a:p>
        <a:p>
          <a:pPr marL="171450" lvl="1" indent="-171450" algn="l" defTabSz="711200">
            <a:lnSpc>
              <a:spcPct val="90000"/>
            </a:lnSpc>
            <a:spcBef>
              <a:spcPct val="0"/>
            </a:spcBef>
            <a:spcAft>
              <a:spcPct val="20000"/>
            </a:spcAft>
            <a:buChar char="••"/>
          </a:pPr>
          <a:r>
            <a:rPr lang="en-US" sz="1600" kern="1200" dirty="0" smtClean="0"/>
            <a:t>Clients are attached to the case and to the session.</a:t>
          </a:r>
          <a:endParaRPr lang="en-US" sz="1600" kern="1200" dirty="0"/>
        </a:p>
      </dsp:txBody>
      <dsp:txXfrm>
        <a:off x="0" y="3364581"/>
        <a:ext cx="4239986" cy="115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99FED-A812-4C20-87D0-44C96B6AEBA0}">
      <dsp:nvSpPr>
        <dsp:cNvPr id="0" name=""/>
        <dsp:cNvSpPr/>
      </dsp:nvSpPr>
      <dsp:spPr>
        <a:xfrm>
          <a:off x="3414058" y="2973503"/>
          <a:ext cx="232245" cy="712219"/>
        </a:xfrm>
        <a:custGeom>
          <a:avLst/>
          <a:gdLst/>
          <a:ahLst/>
          <a:cxnLst/>
          <a:rect l="0" t="0" r="0" b="0"/>
          <a:pathLst>
            <a:path>
              <a:moveTo>
                <a:pt x="0" y="0"/>
              </a:moveTo>
              <a:lnTo>
                <a:pt x="0" y="712219"/>
              </a:lnTo>
              <a:lnTo>
                <a:pt x="232245" y="7122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6235-85C9-4E30-A304-94F8A907A269}">
      <dsp:nvSpPr>
        <dsp:cNvPr id="0" name=""/>
        <dsp:cNvSpPr/>
      </dsp:nvSpPr>
      <dsp:spPr>
        <a:xfrm>
          <a:off x="3096656" y="1874208"/>
          <a:ext cx="936723" cy="325143"/>
        </a:xfrm>
        <a:custGeom>
          <a:avLst/>
          <a:gdLst/>
          <a:ahLst/>
          <a:cxnLst/>
          <a:rect l="0" t="0" r="0" b="0"/>
          <a:pathLst>
            <a:path>
              <a:moveTo>
                <a:pt x="0" y="0"/>
              </a:moveTo>
              <a:lnTo>
                <a:pt x="0" y="162571"/>
              </a:lnTo>
              <a:lnTo>
                <a:pt x="936723" y="162571"/>
              </a:lnTo>
              <a:lnTo>
                <a:pt x="936723" y="3251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7739E-D463-4C13-ADE0-B5F6DD3D6FE4}">
      <dsp:nvSpPr>
        <dsp:cNvPr id="0" name=""/>
        <dsp:cNvSpPr/>
      </dsp:nvSpPr>
      <dsp:spPr>
        <a:xfrm>
          <a:off x="1540611" y="2973503"/>
          <a:ext cx="232245" cy="712219"/>
        </a:xfrm>
        <a:custGeom>
          <a:avLst/>
          <a:gdLst/>
          <a:ahLst/>
          <a:cxnLst/>
          <a:rect l="0" t="0" r="0" b="0"/>
          <a:pathLst>
            <a:path>
              <a:moveTo>
                <a:pt x="0" y="0"/>
              </a:moveTo>
              <a:lnTo>
                <a:pt x="0" y="712219"/>
              </a:lnTo>
              <a:lnTo>
                <a:pt x="232245" y="7122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B9E64-481D-4F33-BB8C-263CE30E8D38}">
      <dsp:nvSpPr>
        <dsp:cNvPr id="0" name=""/>
        <dsp:cNvSpPr/>
      </dsp:nvSpPr>
      <dsp:spPr>
        <a:xfrm>
          <a:off x="2159932" y="1874208"/>
          <a:ext cx="936723" cy="325143"/>
        </a:xfrm>
        <a:custGeom>
          <a:avLst/>
          <a:gdLst/>
          <a:ahLst/>
          <a:cxnLst/>
          <a:rect l="0" t="0" r="0" b="0"/>
          <a:pathLst>
            <a:path>
              <a:moveTo>
                <a:pt x="936723" y="0"/>
              </a:moveTo>
              <a:lnTo>
                <a:pt x="936723" y="162571"/>
              </a:lnTo>
              <a:lnTo>
                <a:pt x="0" y="162571"/>
              </a:lnTo>
              <a:lnTo>
                <a:pt x="0" y="3251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0CA0-8154-4FA0-871F-CFA1C5DEE5CB}">
      <dsp:nvSpPr>
        <dsp:cNvPr id="0" name=""/>
        <dsp:cNvSpPr/>
      </dsp:nvSpPr>
      <dsp:spPr>
        <a:xfrm>
          <a:off x="3050936" y="774913"/>
          <a:ext cx="91440" cy="325143"/>
        </a:xfrm>
        <a:custGeom>
          <a:avLst/>
          <a:gdLst/>
          <a:ahLst/>
          <a:cxnLst/>
          <a:rect l="0" t="0" r="0" b="0"/>
          <a:pathLst>
            <a:path>
              <a:moveTo>
                <a:pt x="45720" y="0"/>
              </a:moveTo>
              <a:lnTo>
                <a:pt x="45720" y="3251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8C6CC-8FBA-4209-B349-EBE4A7D46A6D}">
      <dsp:nvSpPr>
        <dsp:cNvPr id="0" name=""/>
        <dsp:cNvSpPr/>
      </dsp:nvSpPr>
      <dsp:spPr>
        <a:xfrm>
          <a:off x="2322504" y="761"/>
          <a:ext cx="1548302" cy="7741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Outlet</a:t>
          </a:r>
          <a:endParaRPr lang="en-US" sz="2800" kern="1200" dirty="0"/>
        </a:p>
      </dsp:txBody>
      <dsp:txXfrm>
        <a:off x="2322504" y="761"/>
        <a:ext cx="1548302" cy="774151"/>
      </dsp:txXfrm>
    </dsp:sp>
    <dsp:sp modelId="{5CD7AE34-B11F-4275-8451-6522FAB3F66B}">
      <dsp:nvSpPr>
        <dsp:cNvPr id="0" name=""/>
        <dsp:cNvSpPr/>
      </dsp:nvSpPr>
      <dsp:spPr>
        <a:xfrm>
          <a:off x="2322504" y="1100056"/>
          <a:ext cx="1548302" cy="7741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Case</a:t>
          </a:r>
          <a:endParaRPr lang="en-US" sz="2800" kern="1200" dirty="0"/>
        </a:p>
      </dsp:txBody>
      <dsp:txXfrm>
        <a:off x="2322504" y="1100056"/>
        <a:ext cx="1548302" cy="774151"/>
      </dsp:txXfrm>
    </dsp:sp>
    <dsp:sp modelId="{8CAE6E79-E892-4A54-B224-98ACC1C3DFCE}">
      <dsp:nvSpPr>
        <dsp:cNvPr id="0" name=""/>
        <dsp:cNvSpPr/>
      </dsp:nvSpPr>
      <dsp:spPr>
        <a:xfrm>
          <a:off x="1385781" y="2199351"/>
          <a:ext cx="1548302" cy="7741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a:t>
          </a:r>
          <a:endParaRPr lang="en-US" sz="2800" kern="1200" dirty="0"/>
        </a:p>
      </dsp:txBody>
      <dsp:txXfrm>
        <a:off x="1385781" y="2199351"/>
        <a:ext cx="1548302" cy="774151"/>
      </dsp:txXfrm>
    </dsp:sp>
    <dsp:sp modelId="{908D6F4C-3C3C-47B7-9818-0695D6ADC793}">
      <dsp:nvSpPr>
        <dsp:cNvPr id="0" name=""/>
        <dsp:cNvSpPr/>
      </dsp:nvSpPr>
      <dsp:spPr>
        <a:xfrm>
          <a:off x="1772857" y="3298646"/>
          <a:ext cx="1548302" cy="7741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Individual Clients</a:t>
          </a:r>
          <a:endParaRPr lang="en-US" sz="2800" kern="1200" dirty="0"/>
        </a:p>
      </dsp:txBody>
      <dsp:txXfrm>
        <a:off x="1772857" y="3298646"/>
        <a:ext cx="1548302" cy="774151"/>
      </dsp:txXfrm>
    </dsp:sp>
    <dsp:sp modelId="{28EEDB83-250A-4FD9-ABFD-611A134A5276}">
      <dsp:nvSpPr>
        <dsp:cNvPr id="0" name=""/>
        <dsp:cNvSpPr/>
      </dsp:nvSpPr>
      <dsp:spPr>
        <a:xfrm>
          <a:off x="3259227" y="2199351"/>
          <a:ext cx="1548302" cy="7741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Session</a:t>
          </a:r>
          <a:endParaRPr lang="en-US" sz="2800" kern="1200" dirty="0"/>
        </a:p>
      </dsp:txBody>
      <dsp:txXfrm>
        <a:off x="3259227" y="2199351"/>
        <a:ext cx="1548302" cy="774151"/>
      </dsp:txXfrm>
    </dsp:sp>
    <dsp:sp modelId="{0083C173-9F65-4A08-BF21-B80121457C70}">
      <dsp:nvSpPr>
        <dsp:cNvPr id="0" name=""/>
        <dsp:cNvSpPr/>
      </dsp:nvSpPr>
      <dsp:spPr>
        <a:xfrm>
          <a:off x="3646303" y="3298646"/>
          <a:ext cx="1548302" cy="7741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Individual Clients</a:t>
          </a:r>
          <a:endParaRPr lang="en-US" sz="2800" kern="1200" dirty="0"/>
        </a:p>
      </dsp:txBody>
      <dsp:txXfrm>
        <a:off x="3646303" y="3298646"/>
        <a:ext cx="1548302" cy="7741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EEABDBE0-CC51-4061-9700-257899163C96}" type="datetimeFigureOut">
              <a:rPr lang="en-US" altLang="en-US"/>
              <a:pPr/>
              <a:t>3/12/2021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DA42C83-F98D-4220-A634-9B59F5F033D4}" type="slidenum">
              <a:rPr lang="en-US" altLang="en-US"/>
              <a:pPr/>
              <a:t>‹#›</a:t>
            </a:fld>
            <a:endParaRPr lang="en-US" altLang="en-US"/>
          </a:p>
        </p:txBody>
      </p:sp>
    </p:spTree>
    <p:extLst>
      <p:ext uri="{BB962C8B-B14F-4D97-AF65-F5344CB8AC3E}">
        <p14:creationId xmlns:p14="http://schemas.microsoft.com/office/powerpoint/2010/main" val="3438091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C1F236C-BA45-41AB-BF2C-C2722EB97A27}" type="datetimeFigureOut">
              <a:rPr lang="en-US" altLang="en-US"/>
              <a:pPr/>
              <a:t>3/12/2021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5EB3887-8C5D-4BCE-8DF9-B8932C194D29}" type="slidenum">
              <a:rPr lang="en-US" altLang="en-US"/>
              <a:pPr/>
              <a:t>‹#›</a:t>
            </a:fld>
            <a:endParaRPr lang="en-US" altLang="en-US"/>
          </a:p>
        </p:txBody>
      </p:sp>
    </p:spTree>
    <p:extLst>
      <p:ext uri="{BB962C8B-B14F-4D97-AF65-F5344CB8AC3E}">
        <p14:creationId xmlns:p14="http://schemas.microsoft.com/office/powerpoint/2010/main" val="33384606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everyone, and welcome to webinar 5 our Data Exchange webinar series for the Targeted Earlier Intervention program.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today’s webinar, we are going to talk about data collection and reporting.</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a:t>
            </a:fld>
            <a:endParaRPr lang="en-US" altLang="en-US"/>
          </a:p>
        </p:txBody>
      </p:sp>
    </p:spTree>
    <p:extLst>
      <p:ext uri="{BB962C8B-B14F-4D97-AF65-F5344CB8AC3E}">
        <p14:creationId xmlns:p14="http://schemas.microsoft.com/office/powerpoint/2010/main" val="7268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example I have is a bit more complicated. For services where you are working with the same person or the same family over an extended period of time, you can create a case for that family or individual.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for example you deliver counselling, or if you do case management, where you work with a family over an extended period of time, you can create a case for each family. So in the example of the slide, this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has set up their outlet called the Family Centre. And they’ve created 4 cases, one for each of the families they work with. And then they just create a session every time they meet with the family.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can be a really useful way to manage a client’s ‘case’. After you’ve been working with them for a while, you can just look up their case in the data exchange and see exactly what activities they’ve participated in, when, and what outcomes they’re achieving.</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10</a:t>
            </a:fld>
            <a:endParaRPr lang="en-US" altLang="en-US"/>
          </a:p>
        </p:txBody>
      </p:sp>
    </p:spTree>
    <p:extLst>
      <p:ext uri="{BB962C8B-B14F-4D97-AF65-F5344CB8AC3E}">
        <p14:creationId xmlns:p14="http://schemas.microsoft.com/office/powerpoint/2010/main" val="232242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last thing I want to discuss about setting up cases and sessions, is no. of unidentified clients you might record at the case level.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one of the really important things you always need to remember, is that this number should be the number of UNIQUE people you expect to attend your sessions.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we look at this example on the slide. We’ve a case set up for some parent information sessions that are held at the local public school.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 number of unidentified clients you record would depend on if the people who attend your info sessions are the same group of parents for all three sessions, or if it’s a different group each time.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it’s the same group of people who attend all three sessions – then the number of unidentified clients for the case would be 20. Because 20 different, or UNIQUE, people are participating in your sessions.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it’s a different group of people for each session – then the number of unidentified clients for the case would be 60. Because all up, 60 different, or UNIQUE people would have attended a session.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this number acts as a bit of a safeguard to help us understand how many unique unidentified clients you worked with. So it’s really important that you get this right – otherwise your reporting will be off.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11</a:t>
            </a:fld>
            <a:endParaRPr lang="en-US" altLang="en-US"/>
          </a:p>
        </p:txBody>
      </p:sp>
    </p:spTree>
    <p:extLst>
      <p:ext uri="{BB962C8B-B14F-4D97-AF65-F5344CB8AC3E}">
        <p14:creationId xmlns:p14="http://schemas.microsoft.com/office/powerpoint/2010/main" val="167413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They are all the examples I have for you today – but please don’t fret. There are 3 more webinars on our website that go through different examples of how to set up cases and sessions. One webinar is targeted at the Community Strengthening stream, another is for wellbeing and safety, and the third one is focused on sector coordination and planning.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 can also check out the document on the screen – how do I set up my cases, sessions and clients. That includes a number of different examples that walk through how to report different activities. </a:t>
            </a: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12</a:t>
            </a:fld>
            <a:endParaRPr lang="en-US" altLang="en-US"/>
          </a:p>
        </p:txBody>
      </p:sp>
    </p:spTree>
    <p:extLst>
      <p:ext uri="{BB962C8B-B14F-4D97-AF65-F5344CB8AC3E}">
        <p14:creationId xmlns:p14="http://schemas.microsoft.com/office/powerpoint/2010/main" val="248493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you’re ready to start creating your cases and sessions in the Data Exchange, there are lots of different resources you can go to for help. There are two </a:t>
            </a:r>
            <a:r>
              <a:rPr lang="en-US" sz="1200" kern="1200" dirty="0" err="1" smtClean="0">
                <a:solidFill>
                  <a:schemeClr val="tx1"/>
                </a:solidFill>
                <a:effectLst/>
                <a:latin typeface="+mn-lt"/>
                <a:ea typeface="+mn-ea"/>
                <a:cs typeface="+mn-cs"/>
              </a:rPr>
              <a:t>taskcards</a:t>
            </a:r>
            <a:r>
              <a:rPr lang="en-US" sz="1200" kern="1200" dirty="0" smtClean="0">
                <a:solidFill>
                  <a:schemeClr val="tx1"/>
                </a:solidFill>
                <a:effectLst/>
                <a:latin typeface="+mn-lt"/>
                <a:ea typeface="+mn-ea"/>
                <a:cs typeface="+mn-cs"/>
              </a:rPr>
              <a:t> – so these are documents that take you through the process step by step and there are also e-learning modules where you can actually watch some navigate the Data Exchange portal.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 ever need any help please see these documents and modules.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13</a:t>
            </a:fld>
            <a:endParaRPr lang="en-US" altLang="en-US"/>
          </a:p>
        </p:txBody>
      </p:sp>
    </p:spTree>
    <p:extLst>
      <p:ext uri="{BB962C8B-B14F-4D97-AF65-F5344CB8AC3E}">
        <p14:creationId xmlns:p14="http://schemas.microsoft.com/office/powerpoint/2010/main" val="24380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we’re going to do now, is talk a little bit more about clients – who your clients actually are and when you should have individual clients or unidentified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TEI program, a client is a person who receives a service that is expected to leave to a measurable outcome. So this means, it is someone who participates in an activity that you deliver, and you expect to see a change in that clients skills or behavior, or their circumstances, because of the activity you have delivered.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 Data Exchange, there are two different types of clients you can report.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individual clients – so this is any individual person who participates in an activity you deliver, you will collect personal and demographic information from them, and you will also create a client record for them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type of clients we can record in DEX are unidentified group clients. So this is a large group of people who receive a service, and it’s not practical or necessary to collect individual client information from them. So instead, you just record the number of people who participated in the activity.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14</a:t>
            </a:fld>
            <a:endParaRPr lang="en-US" altLang="en-US"/>
          </a:p>
        </p:txBody>
      </p:sp>
    </p:spTree>
    <p:extLst>
      <p:ext uri="{BB962C8B-B14F-4D97-AF65-F5344CB8AC3E}">
        <p14:creationId xmlns:p14="http://schemas.microsoft.com/office/powerpoint/2010/main" val="372688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examples of when you might have individual clients, compared to unidentified groups.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will most likely have individual clients for things like playgroups, counselling, parenting programs, home visits or case management, group activities, like a youth group, or a parenting group, school programs. It’s really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be any activity, where you expect to see your clients more than once.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Unidentified group clients can be used for one-off occasions for service delivery – so when its highly unlikely you’ll see the same client, or the same group of people again. So you could use this for things like community events, maybe a large one-off information session, for information and advice, so when someone just calls up your community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or just pops in for 10 minutes to ask some questions. For all those fleeting interactions.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record unidentified group clients when it’s not really necessary to collect personal information from people – so we know a lot of TEI funded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facilitate interagency meetings, where you work with the staff members of other organisations. For an activity like that, it might not be necessary to collect personal and demographic information from people, so you could just record the people who attend the meetings as an unidentified group.</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15</a:t>
            </a:fld>
            <a:endParaRPr lang="en-US" altLang="en-US"/>
          </a:p>
        </p:txBody>
      </p:sp>
    </p:spTree>
    <p:extLst>
      <p:ext uri="{BB962C8B-B14F-4D97-AF65-F5344CB8AC3E}">
        <p14:creationId xmlns:p14="http://schemas.microsoft.com/office/powerpoint/2010/main" val="29854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kern="1200" dirty="0" smtClean="0">
                <a:solidFill>
                  <a:schemeClr val="tx1"/>
                </a:solidFill>
                <a:effectLst/>
                <a:latin typeface="+mn-lt"/>
                <a:ea typeface="+mn-ea"/>
                <a:cs typeface="+mn-cs"/>
              </a:rPr>
              <a:t>To illustrate this a little bit better, here are some examples to show you when you might have individual clients and when it’s ok to have an unidentified group.</a:t>
            </a:r>
          </a:p>
          <a:p>
            <a:r>
              <a:rPr lang="en-AU" sz="1200" kern="1200" dirty="0" smtClean="0">
                <a:solidFill>
                  <a:schemeClr val="tx1"/>
                </a:solidFill>
                <a:effectLst/>
                <a:latin typeface="+mn-lt"/>
                <a:ea typeface="+mn-ea"/>
                <a:cs typeface="+mn-cs"/>
              </a:rPr>
              <a:t>So the first example, on the far left is for a community event. They expect that 300 people will attend this event – so it’s not really going to be possible to go around to every single person there are ask them to answer a series of questions about themselves. So they can just record the number of identified clients and you can see they’ve done that at both the case and session level.</a:t>
            </a:r>
          </a:p>
          <a:p>
            <a:r>
              <a:rPr lang="en-AU" sz="1200" kern="1200" dirty="0" smtClean="0">
                <a:solidFill>
                  <a:schemeClr val="tx1"/>
                </a:solidFill>
                <a:effectLst/>
                <a:latin typeface="+mn-lt"/>
                <a:ea typeface="+mn-ea"/>
                <a:cs typeface="+mn-cs"/>
              </a:rPr>
              <a:t>Example 2 is for a series of interagency meetings.</a:t>
            </a:r>
          </a:p>
          <a:p>
            <a:r>
              <a:rPr lang="en-AU" sz="1200" kern="1200" dirty="0" smtClean="0">
                <a:solidFill>
                  <a:schemeClr val="tx1"/>
                </a:solidFill>
                <a:effectLst/>
                <a:latin typeface="+mn-lt"/>
                <a:ea typeface="+mn-ea"/>
                <a:cs typeface="+mn-cs"/>
              </a:rPr>
              <a:t>Now this is an interesting example, because here they’ve actually recording a combination of individual clients and unidentified clients. So we can see at the case, they thought 5 people would be unidentified. At the session, there are actually only 2 unidentified clients, and there 8 individual clients.</a:t>
            </a:r>
          </a:p>
          <a:p>
            <a:r>
              <a:rPr lang="en-AU" sz="1200" kern="1200" dirty="0" smtClean="0">
                <a:solidFill>
                  <a:schemeClr val="tx1"/>
                </a:solidFill>
                <a:effectLst/>
                <a:latin typeface="+mn-lt"/>
                <a:ea typeface="+mn-ea"/>
                <a:cs typeface="+mn-cs"/>
              </a:rPr>
              <a:t>And then in our last example, for family therapy, there are no unidentified and there are 2 individual clients. This is because this a really intensive services. You will most definitely see those clients on numerous occasions and it’s really important to have key demographic information about them so you can meet their needs in the best possible way. </a:t>
            </a:r>
          </a:p>
          <a:p>
            <a:r>
              <a:rPr lang="en-AU" sz="1200" kern="1200" dirty="0" smtClean="0">
                <a:solidFill>
                  <a:schemeClr val="tx1"/>
                </a:solidFill>
                <a:effectLst/>
                <a:latin typeface="+mn-lt"/>
                <a:ea typeface="+mn-ea"/>
                <a:cs typeface="+mn-cs"/>
              </a:rPr>
              <a:t>Like I mentioned before, there are 3 more webinars that all discuss setting up cases, sessions and clients where we go through a lot more examples like this to help you figure out what you need to do for your specific activities. </a:t>
            </a:r>
          </a:p>
          <a:p>
            <a:r>
              <a:rPr lang="en-AU" sz="1200" kern="1200" dirty="0" smtClean="0">
                <a:solidFill>
                  <a:schemeClr val="tx1"/>
                </a:solidFill>
                <a:effectLst/>
                <a:latin typeface="+mn-lt"/>
                <a:ea typeface="+mn-ea"/>
                <a:cs typeface="+mn-cs"/>
              </a:rPr>
              <a:t>You can also check out the document on the screen – how do I set up my cases, sessions and clients. That includes a number of different examples as well that walks through how to report different activities in DEX and when you should have individual clients or unidentified clients. </a:t>
            </a: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16</a:t>
            </a:fld>
            <a:endParaRPr lang="en-US" altLang="en-US"/>
          </a:p>
        </p:txBody>
      </p:sp>
    </p:spTree>
    <p:extLst>
      <p:ext uri="{BB962C8B-B14F-4D97-AF65-F5344CB8AC3E}">
        <p14:creationId xmlns:p14="http://schemas.microsoft.com/office/powerpoint/2010/main" val="308486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general rule of thumb, you could also use the information in this table to help you determine if your clients can be recorded as an unidentified group, or if they should be individual clients.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the % of individual clients that we expect you to report, varies for different program activities. So for community connections, only about 25% of your clients need to be individual clients. This is because the type of work that is conducted at the program activity is most likely to be with large groups of people, or with a group that you may not see again.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goes up to 50% for community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and community support. And then for targeted support and intensive or specialist support, 100% of you clients should be individual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this is just a guide. We understand that there are many situations where it may not be possible for organisations to meet these percentages, and that’s more than ok. Just so long as you are trying to record individual clients where it is actually possibly.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17</a:t>
            </a:fld>
            <a:endParaRPr lang="en-US" altLang="en-US"/>
          </a:p>
        </p:txBody>
      </p:sp>
    </p:spTree>
    <p:extLst>
      <p:ext uri="{BB962C8B-B14F-4D97-AF65-F5344CB8AC3E}">
        <p14:creationId xmlns:p14="http://schemas.microsoft.com/office/powerpoint/2010/main" val="235471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sz="1200" kern="1200" dirty="0" smtClean="0">
                <a:solidFill>
                  <a:schemeClr val="tx1"/>
                </a:solidFill>
                <a:effectLst/>
                <a:latin typeface="+mn-lt"/>
                <a:ea typeface="+mn-ea"/>
                <a:cs typeface="+mn-cs"/>
              </a:rPr>
              <a:t>So, what I want to talk about now, is the TEI minimum dataset, so this is all the information you need to report in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table you can see on the screen now is a summary of all that information. This table is available in a document called ‘What information do I need to record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Case level and session level information we went through earlier and we can ignore the client outcomes stuff for now, there are two webinars that talk solely about SCORE. So when you’re reading to talk about outcomes you can watch them.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moment, we’re going to focus on client demographics and need column. This is the information you need to try to collect from your individual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it is a pretty comprehensive list – its includes the age, their address, if they have a disability, if they identify as Aboriginal or Torres Strait Islander, if they speak a language other than English, if they homeless, etc. etc.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the items with a red asterisk are mandatory. So that means that for your cases and sessions – you must fill out those data fields. For the client demographics </a:t>
            </a:r>
            <a:r>
              <a:rPr lang="en-US" sz="1200" kern="1200" dirty="0" err="1" smtClean="0">
                <a:solidFill>
                  <a:schemeClr val="tx1"/>
                </a:solidFill>
                <a:effectLst/>
                <a:latin typeface="+mn-lt"/>
                <a:ea typeface="+mn-ea"/>
                <a:cs typeface="+mn-cs"/>
              </a:rPr>
              <a:t>tho</a:t>
            </a:r>
            <a:r>
              <a:rPr lang="en-US" sz="1200" kern="1200" dirty="0" smtClean="0">
                <a:solidFill>
                  <a:schemeClr val="tx1"/>
                </a:solidFill>
                <a:effectLst/>
                <a:latin typeface="+mn-lt"/>
                <a:ea typeface="+mn-ea"/>
                <a:cs typeface="+mn-cs"/>
              </a:rPr>
              <a:t> – it just means that we must ask clients these questions. We can never force a client to provide this information – but as a TEI funded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its mandatory for you to ask, for you to try to obtain that information.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items with the two black asterisk are part of the Partnership approach. So in the TEI program, we ask that you also collect this info, because it can give you really useful information about your clients needs.</a:t>
            </a:r>
            <a:endParaRPr lang="en-AU"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18</a:t>
            </a:fld>
            <a:endParaRPr lang="en-US" altLang="en-US"/>
          </a:p>
        </p:txBody>
      </p:sp>
    </p:spTree>
    <p:extLst>
      <p:ext uri="{BB962C8B-B14F-4D97-AF65-F5344CB8AC3E}">
        <p14:creationId xmlns:p14="http://schemas.microsoft.com/office/powerpoint/2010/main" val="138979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So when you add a client in the Data Exchange, you’ll see a bunch of screens that look like this.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you basically just need to go through each field and enter your client’s information.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some optional fields that you can use – so say for example a client doesn’t want to give you their real name, you can tick that box that says name provided is a pseudonym, which means the name you’ve entered isn’t real.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client doesn’t know their exact DOB, you can tick the box that says estimated date of birth. This will change the date of birth field, so you can just select the year that is closest to the clients estimated age.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field lets you enter ‘tags’. So this is a cool way to help you search for your clients later on. They work like search filters. So you could great a tag that is, for example 0-5 year olds, so next time you need to find one of the children that attend your playgroup, you can search by the 0-5 year old tag and you’ll hopefully be able to find the client you need much faster. You can create as many tags as you like, and they can be whatever you like as well. You could create a tag for young mothers, for over 65yos, for a specific suburb or LGA, whatever is most useful for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two pieces of information there, are the two consent statements that we all need to ask clients before we can enter their name and address into the Data Exchange. We discussed this in our previous webinar, but if a client does not consent to one or both of these statements then you need to make sure you untick the relevant box. Please see the previous webinar on consent and privacy for more information.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you’ve complete this first page, you’ll then be take to add the client’s address. You can enter their full address, or you can just enter the suburb, state and postcode.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19</a:t>
            </a:fld>
            <a:endParaRPr lang="en-US" altLang="en-US"/>
          </a:p>
        </p:txBody>
      </p:sp>
    </p:spTree>
    <p:extLst>
      <p:ext uri="{BB962C8B-B14F-4D97-AF65-F5344CB8AC3E}">
        <p14:creationId xmlns:p14="http://schemas.microsoft.com/office/powerpoint/2010/main" val="253370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there are three key topics we’ll discuss.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I’m going to introduce you to some of the DEX jargon about cases and sessions. We’ll talk about what these actually are, and how we use them to report our activities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we’ll talk about the different kinds of clients we can report in the data exchange, and when you should have individual clients or unidentified groups of clients.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last, but not least, we’ll discuss what information you need to collect from clients.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a:t>
            </a:fld>
            <a:endParaRPr lang="en-US" altLang="en-US"/>
          </a:p>
        </p:txBody>
      </p:sp>
    </p:spTree>
    <p:extLst>
      <p:ext uri="{BB962C8B-B14F-4D97-AF65-F5344CB8AC3E}">
        <p14:creationId xmlns:p14="http://schemas.microsoft.com/office/powerpoint/2010/main" val="26837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that you need to enter some demographic information. So this includes the client’s country of birth and the language they speak at home. These are just dropdown menus with a very extensive list of countries and languages for you to select from. You also need to state if the client identifies as Aboriginal or Torres Strait Islander – again this is a drop down menu with 4 different options for you to choose from.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the last one is if the client self-identifies as having a disability. They don’t need to be clinically diagnosed – if the client believes they have a disability that falls into one of these categories they can select the relevant option. There are definitions for these categories in the Data Exchange Protocols if you need more information about them.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client doesn’t want to disclose that they have a disability – you can select the ‘not stated’ option.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20</a:t>
            </a:fld>
            <a:endParaRPr lang="en-US" altLang="en-US"/>
          </a:p>
        </p:txBody>
      </p:sp>
    </p:spTree>
    <p:extLst>
      <p:ext uri="{BB962C8B-B14F-4D97-AF65-F5344CB8AC3E}">
        <p14:creationId xmlns:p14="http://schemas.microsoft.com/office/powerpoint/2010/main" val="384627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and then the last page you need to complete is the extended demographics. So these are all part of the partnership approach, but you do not need to collect all of this information.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only need to complete the first two fields – homelessness indicator and household composition.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homelessness indicator is a dropdown box and you can state if the client is homeless or if they are at risk of homelessness.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household composition is also a dropdown box and you can use this to description the makeup of the home the client lives in. There are seven different options to choose from, ranging from a single person household, to a group household of unrelated adults.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21</a:t>
            </a:fld>
            <a:endParaRPr lang="en-US" altLang="en-US"/>
          </a:p>
        </p:txBody>
      </p:sp>
    </p:spTree>
    <p:extLst>
      <p:ext uri="{BB962C8B-B14F-4D97-AF65-F5344CB8AC3E}">
        <p14:creationId xmlns:p14="http://schemas.microsoft.com/office/powerpoint/2010/main" val="85352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 help you collect all of this information from clients, we have developed an example of a client intake form. It includes all the questions you need to ask – and the response options that are in the Data Exchange platform so you can directly enter the information the client gives you.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do not have to use this form – we know that lots of organisations already have their own client intake forms – but I would </a:t>
            </a:r>
            <a:r>
              <a:rPr lang="en-US" sz="1200" kern="1200" dirty="0" err="1" smtClean="0">
                <a:solidFill>
                  <a:schemeClr val="tx1"/>
                </a:solidFill>
                <a:effectLst/>
                <a:latin typeface="+mn-lt"/>
                <a:ea typeface="+mn-ea"/>
                <a:cs typeface="+mn-cs"/>
              </a:rPr>
              <a:t>atleast</a:t>
            </a:r>
            <a:r>
              <a:rPr lang="en-US" sz="1200" kern="1200" dirty="0" smtClean="0">
                <a:solidFill>
                  <a:schemeClr val="tx1"/>
                </a:solidFill>
                <a:effectLst/>
                <a:latin typeface="+mn-lt"/>
                <a:ea typeface="+mn-ea"/>
                <a:cs typeface="+mn-cs"/>
              </a:rPr>
              <a:t> have a look at it, and make sure that your own client intake forms include the same questions and the same response options so you can easily enter the information clients give you into the data exchange.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22</a:t>
            </a:fld>
            <a:endParaRPr lang="en-US" altLang="en-US"/>
          </a:p>
        </p:txBody>
      </p:sp>
    </p:spTree>
    <p:extLst>
      <p:ext uri="{BB962C8B-B14F-4D97-AF65-F5344CB8AC3E}">
        <p14:creationId xmlns:p14="http://schemas.microsoft.com/office/powerpoint/2010/main" val="1046304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you’re ready to start entering clients in the in the Data Exchange, there are again a number of different resources you can go to for help. There is an ‘Add a client’ </a:t>
            </a:r>
            <a:r>
              <a:rPr lang="en-US" sz="1200" kern="1200" dirty="0" err="1" smtClean="0">
                <a:solidFill>
                  <a:schemeClr val="tx1"/>
                </a:solidFill>
                <a:effectLst/>
                <a:latin typeface="+mn-lt"/>
                <a:ea typeface="+mn-ea"/>
                <a:cs typeface="+mn-cs"/>
              </a:rPr>
              <a:t>taskcard</a:t>
            </a:r>
            <a:r>
              <a:rPr lang="en-US" sz="1200" kern="1200" dirty="0" smtClean="0">
                <a:solidFill>
                  <a:schemeClr val="tx1"/>
                </a:solidFill>
                <a:effectLst/>
                <a:latin typeface="+mn-lt"/>
                <a:ea typeface="+mn-ea"/>
                <a:cs typeface="+mn-cs"/>
              </a:rPr>
              <a:t>’ that takes you through the process step by step and there is also an e-learning module, or video where you can actually watch someone create a client record.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 ever need any help adding a client please see these resources.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23</a:t>
            </a:fld>
            <a:endParaRPr lang="en-US" altLang="en-US"/>
          </a:p>
        </p:txBody>
      </p:sp>
    </p:spTree>
    <p:extLst>
      <p:ext uri="{BB962C8B-B14F-4D97-AF65-F5344CB8AC3E}">
        <p14:creationId xmlns:p14="http://schemas.microsoft.com/office/powerpoint/2010/main" val="1127029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So in addition to the client demographic information, you also need to record referrals in and out of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when a client participates in an activity for the first time, you need to record the referral in – so how they came into contact with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So this information is recorded at the Case level. So when you attach a client to a case, you should record the referral source – so how they can into contact with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This is a dropdown box with numerous options for you to choose from. The referral source could be from a health agency, an educational agency, the NDIS, it could be an internal referral, so maybe they’ve been referring to your specific service from another part of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or it could also be a self referral.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also need to select the reasons why the client came to the service. There are 11 different options to choose from – you can select primary reason and a secondary reason that best describe why the client came to your service, why there are seeking assistance.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this information is recorded at the Case level – if you need help figuring out how to record it please see the </a:t>
            </a:r>
            <a:r>
              <a:rPr lang="en-US" sz="1200" kern="1200" dirty="0" err="1" smtClean="0">
                <a:solidFill>
                  <a:schemeClr val="tx1"/>
                </a:solidFill>
                <a:effectLst/>
                <a:latin typeface="+mn-lt"/>
                <a:ea typeface="+mn-ea"/>
                <a:cs typeface="+mn-cs"/>
              </a:rPr>
              <a:t>taskcard</a:t>
            </a:r>
            <a:r>
              <a:rPr lang="en-US" sz="1200" kern="1200" dirty="0" smtClean="0">
                <a:solidFill>
                  <a:schemeClr val="tx1"/>
                </a:solidFill>
                <a:effectLst/>
                <a:latin typeface="+mn-lt"/>
                <a:ea typeface="+mn-ea"/>
                <a:cs typeface="+mn-cs"/>
              </a:rPr>
              <a:t> ‘add a case’. It includes a whole section on recording referrals into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also need to record referrals out – so when you refer a client to another service or another activity you need to record this also. So this information is recorded at the session level – so after you have delivered an activity, and attached your individual clients to the relevant session, you can record if any referrals were made.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need to enter the referral type – this is just a simple dropdown menu that has the options internal and external. So an internal referral would be if you referred them to another service within your own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And an external referral is if you have referred them to another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And then you also need to select the referral purpose – so why are they being referred to another service or activity? There are 11 options here for you choose from and you just need to select the option that best describes the reason for the referral. And more than one option can be selected.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24</a:t>
            </a:fld>
            <a:endParaRPr lang="en-US" altLang="en-US"/>
          </a:p>
        </p:txBody>
      </p:sp>
    </p:spTree>
    <p:extLst>
      <p:ext uri="{BB962C8B-B14F-4D97-AF65-F5344CB8AC3E}">
        <p14:creationId xmlns:p14="http://schemas.microsoft.com/office/powerpoint/2010/main" val="4987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 know, that was a lot to take in. So we’ve got this little cheat sheet to help you understand how to report all of this information. You can find this table in the document I mentioned earlier, what information do I need to record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as you can see it includes little instructions for where to go for help recording this information.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25</a:t>
            </a:fld>
            <a:endParaRPr lang="en-US" altLang="en-US"/>
          </a:p>
        </p:txBody>
      </p:sp>
    </p:spTree>
    <p:extLst>
      <p:ext uri="{BB962C8B-B14F-4D97-AF65-F5344CB8AC3E}">
        <p14:creationId xmlns:p14="http://schemas.microsoft.com/office/powerpoint/2010/main" val="177979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resource, what information do I need to record, also includes a bunch of different examples of what information you need to enter for different types of activities. Obviously a community event, is going to look pretty different to info and advice, which will also look different to case management or a parenting program. So we’ve come up with a number of different examples to help everyone understand when they should record certain pieces of information.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26</a:t>
            </a:fld>
            <a:endParaRPr lang="en-US" altLang="en-US"/>
          </a:p>
        </p:txBody>
      </p:sp>
    </p:spTree>
    <p:extLst>
      <p:ext uri="{BB962C8B-B14F-4D97-AF65-F5344CB8AC3E}">
        <p14:creationId xmlns:p14="http://schemas.microsoft.com/office/powerpoint/2010/main" val="18689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wrap up, I just want to show you guys, some of the really great information that has already been reported into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start entering data, and you access your reports, you’ll be able to this same information about your own clients. You’ll have age breakdowns of clients, you’ll be able to see how many are homeless or at risk of homelessness, what disabilities people have, what languages people speak. And we can use this information to make sure we’re addressing our clients’ needs in the best possible way and that they’re receiving the right service for them.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27</a:t>
            </a:fld>
            <a:endParaRPr lang="en-US" altLang="en-US"/>
          </a:p>
        </p:txBody>
      </p:sp>
    </p:spTree>
    <p:extLst>
      <p:ext uri="{BB962C8B-B14F-4D97-AF65-F5344CB8AC3E}">
        <p14:creationId xmlns:p14="http://schemas.microsoft.com/office/powerpoint/2010/main" val="185813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next slide is some of the referral information that has already been recorded. So we can also start to see how clients are coming into contact with TEI services – some are being referred by health agencies, by educational agencies, there are lots of internal referrals and lots of self-referrals as well. Which I think is a good thing, because it means our program is functioning as the soft-entry point its meant to be. We can also see the reasons why people are coming to our services and then across the bottom we can see referrals out – whether they’re external or internal and the reason for the referral.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 already are starting to see really useful information about how are clients are navigating the service system and what their needs are. And this is only going to become more and more useful as we collect more data.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28</a:t>
            </a:fld>
            <a:endParaRPr lang="en-US" altLang="en-US"/>
          </a:p>
        </p:txBody>
      </p:sp>
    </p:spTree>
    <p:extLst>
      <p:ext uri="{BB962C8B-B14F-4D97-AF65-F5344CB8AC3E}">
        <p14:creationId xmlns:p14="http://schemas.microsoft.com/office/powerpoint/2010/main" val="414123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all the key resources I mentioned today.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left are the resources we, DCJ, have developed. Please download these and have a read. They include countless examples of how to record information in DEX and what to record. We update these documents all the time as well – so if you ever get stuck please hope onto our website and have a look.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right are all the resources DSS have developed – these walk you through how to navigate the Data Exchange platform.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29</a:t>
            </a:fld>
            <a:endParaRPr lang="en-US" altLang="en-US"/>
          </a:p>
        </p:txBody>
      </p:sp>
    </p:spTree>
    <p:extLst>
      <p:ext uri="{BB962C8B-B14F-4D97-AF65-F5344CB8AC3E}">
        <p14:creationId xmlns:p14="http://schemas.microsoft.com/office/powerpoint/2010/main" val="1166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as always in our previous webinar’s I introduced everyone to this document: the Data Exchange Quick Start Guide. This is a five page document that outlines the 11 key steps you need to follow to access and start using the Data Exchange. It includes links to all the key resources you need to action each step. And as you can see on the slide it includes this checklist, so you can keep track of where you’re up to.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each of our webinar’s I’ve been taking everyone through each step in this document. So we’ve accessed training materials, we’ve subscribed to the newsletters, created our outlets and looked into the consent and privacy documents.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a:t>
            </a:fld>
            <a:endParaRPr lang="en-US" altLang="en-US"/>
          </a:p>
        </p:txBody>
      </p:sp>
    </p:spTree>
    <p:extLst>
      <p:ext uri="{BB962C8B-B14F-4D97-AF65-F5344CB8AC3E}">
        <p14:creationId xmlns:p14="http://schemas.microsoft.com/office/powerpoint/2010/main" val="980114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as always here are all the places you can go for help if needed.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everyone.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30</a:t>
            </a:fld>
            <a:endParaRPr lang="en-US" altLang="en-US"/>
          </a:p>
        </p:txBody>
      </p:sp>
    </p:spTree>
    <p:extLst>
      <p:ext uri="{BB962C8B-B14F-4D97-AF65-F5344CB8AC3E}">
        <p14:creationId xmlns:p14="http://schemas.microsoft.com/office/powerpoint/2010/main" val="139573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today’s webinar we’re going to cover two steps: step 8 and step 9.</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Step 8 takes you through what information you need to collect from your clients to report in the Data Exchange. So in the TEI program there is a minimum dataset that we expect all organisations to try to collect, so I’ll take you through that dataset and hopefully give you a really good understanding of what information you need and when to collect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Step 9, is where things get really exciting, we can finally start talking about reporting, about actually entering. So in this step I’ll take you through how to set up cases, sessions and clients. And I’ll give you a number of different examples to help you figure out how to do this for your specific activities.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a:t>
            </a:fld>
            <a:endParaRPr lang="en-US" altLang="en-US"/>
          </a:p>
        </p:txBody>
      </p:sp>
    </p:spTree>
    <p:extLst>
      <p:ext uri="{BB962C8B-B14F-4D97-AF65-F5344CB8AC3E}">
        <p14:creationId xmlns:p14="http://schemas.microsoft.com/office/powerpoint/2010/main" val="147752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to get started, I want to cover off a lot of the jargon that the Data Exchange uses.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there data exchange, there are 4 key things that we need to create, in order to report our on activities and clients.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first one, are outlets. So that’s the location a service is delivered in. I’m not going to talk about outlets now, because I went over them in a lot of detail in one of our previous webinars. So if you don’t know what outlets are, and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hasn’t created these yet, please see the previous webinar on setting up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and creating outlets.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your outlets are ready to go, then you can start creating cases. So cases store information about program activities and outlets, and as you can see in the diagram, they link relevant sessions together, which then link clients together. So they’re kind of like a container for a specific activity that you deliver.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once you’ve created your case, you can then start to create sessions. So sessions are individual episodes of service – so every time you meet with an individual client, a family or a group, you will create a session to show that you delivered a specific activity, on a specific day, to a specific person or group of people.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are last layer of data entry, are our clients. So you can attach clients to a case – to say these are the people who will be participating in this activity. And then you also need to attach clients to specific sessions – to show who participated in a specific session.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5</a:t>
            </a:fld>
            <a:endParaRPr lang="en-US" altLang="en-US"/>
          </a:p>
        </p:txBody>
      </p:sp>
    </p:spTree>
    <p:extLst>
      <p:ext uri="{BB962C8B-B14F-4D97-AF65-F5344CB8AC3E}">
        <p14:creationId xmlns:p14="http://schemas.microsoft.com/office/powerpoint/2010/main" val="31129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So, now I’m going to go through each of those key components, in a lot more detailed.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when you create a case in the Data Exchange, this is what the portal will look like.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first thing you need to do is create a Case ID. This can be anything you want. The only people who see the Case ID are the staff in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So you should name your cases something that will make sense to you and your colleagues. But, make sure you don’t include an identifying information about your clients.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want you can leave this blank, and the Data Exchange will generate a </a:t>
            </a:r>
            <a:r>
              <a:rPr lang="en-US" sz="1200" kern="1200" dirty="0" err="1" smtClean="0">
                <a:solidFill>
                  <a:schemeClr val="tx1"/>
                </a:solidFill>
                <a:effectLst/>
                <a:latin typeface="+mn-lt"/>
                <a:ea typeface="+mn-ea"/>
                <a:cs typeface="+mn-cs"/>
              </a:rPr>
              <a:t>caseID</a:t>
            </a:r>
            <a:r>
              <a:rPr lang="en-US" sz="1200" kern="1200" dirty="0" smtClean="0">
                <a:solidFill>
                  <a:schemeClr val="tx1"/>
                </a:solidFill>
                <a:effectLst/>
                <a:latin typeface="+mn-lt"/>
                <a:ea typeface="+mn-ea"/>
                <a:cs typeface="+mn-cs"/>
              </a:rPr>
              <a:t> for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thing you need to do is pick your outlet. This is a dropdown menu – and a list will appear with the outlets for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So you just need to pick the outlet, the location that your activity was delivered 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field is program activity. This is also a drop down menu. And it will display the program activities that have been assigned to the outlet you chose. So these two are connected to each other. From the drop down menu you need to choose the relevant program activity.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field is the total number of unidentified clients associated with the case. In this field you can record how many unidentified clients may attend your session. This can be used to record large group activities where it’s not possible to identify all attendees, a community event, for example. If the case relates to clients who you can identify leave this field at 0. We’ll talk more about unidentified clients later 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field is the attendance profile – this describes the relationship between people in a case. So it could be a couple, a family, or people who live together. It could also be a community event or a group of peers. This is a drop down menu, so you just select the option that best describe the people who will participate in your sessions.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6</a:t>
            </a:fld>
            <a:endParaRPr lang="en-US" altLang="en-US"/>
          </a:p>
        </p:txBody>
      </p:sp>
    </p:spTree>
    <p:extLst>
      <p:ext uri="{BB962C8B-B14F-4D97-AF65-F5344CB8AC3E}">
        <p14:creationId xmlns:p14="http://schemas.microsoft.com/office/powerpoint/2010/main" val="141561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Ok, so now we can move onto sessions.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as I mentioned earlier, sessions are stored within cases, and they represent individual episodes of service.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create a session in the Data Exchange, the portal will look like this: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piece of information you can see if the Case ID. So that’s the name of the case that this session sits under.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field that you need to complete is the Session ID. So similar to the Case ID this can be anything you want. You should name your sessions something that will make sense to you and your colleagues.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field is the session date – this is the actual date that the activity occurred on. When you create sessions, create them before they have occurred. You can only create them on the actual day or for a past date. This is to prevent people from creating sessions that they don’t end up using.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you’ve entered the date, you need to select a service type. This is a drop-down menu. You’ll be shown the service types that sit under the program activity you selected when you created your case. You need to choose the service from this list. When you do this, you need to make sure the service type matches what is in your organisations contract. Don’t just pick a random service type – it has to align with what you’ve been contracted to deliver.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field is the number of unidentified clients who attended the session. So, this field will only appear if you entered a number of unidentified clients when you created your case. So at the case level, you need to enter the anticipated number of unidentified clients, and then at the session level, you need to enter the actual number of unidentified clients.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also important to know that the maximum number you can enter here, is the number you recorded in the case. So if more people attended an event than you anticipated, you need to go back to the case and increase the number before you add your session.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field is service setting – this tells us more information about the location the service was provided in. As you can see, it is a drop down menu and there are 9 different options for you to choose from that describe the setting of your service. It includes things like your organisations office, a client’s residence, online or over the phone, a community venue – the list goes 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the last field is whether or not an interpreter was present - this is just a simple yes or no. In the TEI program we don’t have to complete this field, but if you think it’s relevant to your service and its information that you want to capture, you can do that.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7</a:t>
            </a:fld>
            <a:endParaRPr lang="en-US" altLang="en-US"/>
          </a:p>
        </p:txBody>
      </p:sp>
    </p:spTree>
    <p:extLst>
      <p:ext uri="{BB962C8B-B14F-4D97-AF65-F5344CB8AC3E}">
        <p14:creationId xmlns:p14="http://schemas.microsoft.com/office/powerpoint/2010/main" val="64840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So now that everyone has a basic understanding of what cases and sessions are, I’m going to run through some concrete examples to show you how this works in practice.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on the slide you can see now, we have an example of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who has conducted two different activities.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left hand side, in the red, they’ve created a case for a </a:t>
            </a:r>
            <a:r>
              <a:rPr lang="en-US" sz="1200" kern="1200" dirty="0" err="1" smtClean="0">
                <a:solidFill>
                  <a:schemeClr val="tx1"/>
                </a:solidFill>
                <a:effectLst/>
                <a:latin typeface="+mn-lt"/>
                <a:ea typeface="+mn-ea"/>
                <a:cs typeface="+mn-cs"/>
              </a:rPr>
              <a:t>Naidoc</a:t>
            </a:r>
            <a:r>
              <a:rPr lang="en-US" sz="1200" kern="1200" dirty="0" smtClean="0">
                <a:solidFill>
                  <a:schemeClr val="tx1"/>
                </a:solidFill>
                <a:effectLst/>
                <a:latin typeface="+mn-lt"/>
                <a:ea typeface="+mn-ea"/>
                <a:cs typeface="+mn-cs"/>
              </a:rPr>
              <a:t> event. The outlet for this event is the Hub. And the Program Activity is Community Connection. Because this is a community event they’ve also recorded how many unidentified clients they think will attend – which is 60.</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They’ve then created one session for the event – they included the date and the program activity which is community engagement.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they’ve also recorded the number of unidentified clients who attended – which was 48.</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right hand side, in the blue, we can see they’ve created another case – this one is for their playgroup. So this activity is also conducted in the Hub – so that’s the outlet they’ve selected. And their program activity is Targeted Support.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they’ve created two sessions. One for each playgroup they’ve conducted so far. So the first playgroup was on the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November and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playgroup was on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November.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haven’t recorded how many unidentified clients attended – because all the clients for this activity are identified.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8</a:t>
            </a:fld>
            <a:endParaRPr lang="en-US" altLang="en-US"/>
          </a:p>
        </p:txBody>
      </p:sp>
    </p:spTree>
    <p:extLst>
      <p:ext uri="{BB962C8B-B14F-4D97-AF65-F5344CB8AC3E}">
        <p14:creationId xmlns:p14="http://schemas.microsoft.com/office/powerpoint/2010/main" val="330668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example I want to show you, is also for a playgroup. But in this example, they’ve got two outlets, because the playgroups are conducted in different locations.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they have an outlet for each playgroup. Which means they need a case for each playgroup – and then they create their sessions underneath that.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9</a:t>
            </a:fld>
            <a:endParaRPr lang="en-US" altLang="en-US"/>
          </a:p>
        </p:txBody>
      </p:sp>
    </p:spTree>
    <p:extLst>
      <p:ext uri="{BB962C8B-B14F-4D97-AF65-F5344CB8AC3E}">
        <p14:creationId xmlns:p14="http://schemas.microsoft.com/office/powerpoint/2010/main" val="306190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
        <p:nvSpPr>
          <p:cNvPr id="7" name="Title 1"/>
          <p:cNvSpPr txBox="1">
            <a:spLocks/>
          </p:cNvSpPr>
          <p:nvPr userDrawn="1"/>
        </p:nvSpPr>
        <p:spPr>
          <a:xfrm>
            <a:off x="1102784" y="1814514"/>
            <a:ext cx="10140949" cy="750887"/>
          </a:xfrm>
          <a:prstGeom prst="rect">
            <a:avLst/>
          </a:prstGeom>
        </p:spPr>
        <p:txBody>
          <a:bodyPr lIns="0" tIns="0" rIns="0" bIns="0"/>
          <a:lstStyle>
            <a:lvl1pPr algn="l">
              <a:defRPr sz="4000" b="0" baseline="0">
                <a:solidFill>
                  <a:srgbClr val="FFFFFF"/>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2663"/>
              </a:solidFill>
              <a:effectLst/>
              <a:uLnTx/>
              <a:uFillTx/>
              <a:latin typeface="Arial"/>
              <a:ea typeface="+mn-ea"/>
              <a:cs typeface="Arial"/>
            </a:endParaRPr>
          </a:p>
        </p:txBody>
      </p:sp>
      <p:sp>
        <p:nvSpPr>
          <p:cNvPr id="8" name="Subtitle 2"/>
          <p:cNvSpPr txBox="1">
            <a:spLocks/>
          </p:cNvSpPr>
          <p:nvPr userDrawn="1"/>
        </p:nvSpPr>
        <p:spPr bwMode="auto">
          <a:xfrm>
            <a:off x="1102784" y="2489200"/>
            <a:ext cx="950425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2400" b="0" i="0" u="none" strike="noStrike" kern="1200" cap="none" spc="0" normalizeH="0" baseline="0" noProof="0" dirty="0" smtClean="0">
                <a:ln>
                  <a:noFill/>
                </a:ln>
                <a:solidFill>
                  <a:srgbClr val="002663"/>
                </a:solidFill>
                <a:effectLst/>
                <a:uLnTx/>
                <a:uFillTx/>
                <a:latin typeface="Arial" charset="0"/>
                <a:ea typeface="+mn-ea"/>
                <a:cs typeface="Arial" charset="0"/>
              </a:rPr>
              <a:t> </a:t>
            </a:r>
            <a:endParaRPr kumimoji="0" lang="en-US" altLang="en-US" sz="2400" b="0" i="0" u="none" strike="noStrike" kern="1200" cap="none" spc="0" normalizeH="0" baseline="0" noProof="0" dirty="0">
              <a:ln>
                <a:noFill/>
              </a:ln>
              <a:solidFill>
                <a:srgbClr val="002663"/>
              </a:solidFill>
              <a:effectLst/>
              <a:uLnTx/>
              <a:uFillTx/>
              <a:latin typeface="Arial" charset="0"/>
              <a:ea typeface="+mn-ea"/>
              <a:cs typeface="Arial" charset="0"/>
            </a:endParaRPr>
          </a:p>
        </p:txBody>
      </p:sp>
    </p:spTree>
    <p:extLst>
      <p:ext uri="{BB962C8B-B14F-4D97-AF65-F5344CB8AC3E}">
        <p14:creationId xmlns:p14="http://schemas.microsoft.com/office/powerpoint/2010/main" val="365866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501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129549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14926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C3B7B6D-EE13-47EA-A348-F70EA4113C67}" type="datetimeFigureOut">
              <a:rPr lang="en-AU" smtClean="0"/>
              <a:t>12/03/2021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12946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C3B7B6D-EE13-47EA-A348-F70EA4113C67}" type="datetimeFigureOut">
              <a:rPr lang="en-AU" smtClean="0"/>
              <a:t>12/03/2021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869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B7B6D-EE13-47EA-A348-F70EA4113C67}" type="datetimeFigureOut">
              <a:rPr lang="en-AU" smtClean="0"/>
              <a:t>12/03/2021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7079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428615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77303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07354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50180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252914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8"/>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3" name="Picture 6" descr="FAM001_Powerpoint_v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956" y="424866"/>
            <a:ext cx="4803657" cy="1082042"/>
          </a:xfrm>
          <a:prstGeom prst="rect">
            <a:avLst/>
          </a:prstGeom>
        </p:spPr>
      </p:pic>
    </p:spTree>
    <p:extLst>
      <p:ext uri="{BB962C8B-B14F-4D97-AF65-F5344CB8AC3E}">
        <p14:creationId xmlns:p14="http://schemas.microsoft.com/office/powerpoint/2010/main" val="6834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208344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Tree>
    <p:extLst>
      <p:ext uri="{BB962C8B-B14F-4D97-AF65-F5344CB8AC3E}">
        <p14:creationId xmlns:p14="http://schemas.microsoft.com/office/powerpoint/2010/main" val="86962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197403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19172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4680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2239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FAM001_Powerpoint_v123.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0"/>
          <p:cNvSpPr>
            <a:spLocks noGrp="1"/>
          </p:cNvSpPr>
          <p:nvPr>
            <p:ph type="sldNum" sz="quarter" idx="4"/>
          </p:nvPr>
        </p:nvSpPr>
        <p:spPr>
          <a:xfrm>
            <a:off x="10583333" y="6511925"/>
            <a:ext cx="999067"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0D1B43"/>
                </a:solidFill>
              </a:defRPr>
            </a:lvl1pPr>
          </a:lstStyle>
          <a:p>
            <a:fld id="{0C593B24-55A9-4F7F-9188-85A302237596}" type="slidenum">
              <a:rPr lang="en-US" altLang="en-US"/>
              <a:pPr/>
              <a:t>‹#›</a:t>
            </a:fld>
            <a:endParaRPr lang="en-US" altLang="en-US"/>
          </a:p>
        </p:txBody>
      </p:sp>
      <p:sp>
        <p:nvSpPr>
          <p:cNvPr id="1029" name="Title Placeholder 16"/>
          <p:cNvSpPr>
            <a:spLocks noGrp="1"/>
          </p:cNvSpPr>
          <p:nvPr>
            <p:ph type="title"/>
          </p:nvPr>
        </p:nvSpPr>
        <p:spPr bwMode="auto">
          <a:xfrm>
            <a:off x="609600" y="361950"/>
            <a:ext cx="10972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smtClean="0"/>
              <a:t>Click to edit Master title style</a:t>
            </a:r>
            <a:endParaRPr lang="en-US" altLang="en-US" dirty="0" smtClean="0"/>
          </a:p>
        </p:txBody>
      </p:sp>
      <p:sp>
        <p:nvSpPr>
          <p:cNvPr id="1030" name="Text Placeholder 20"/>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p:txBody>
      </p:sp>
      <p:sp>
        <p:nvSpPr>
          <p:cNvPr id="24" name="Date Placeholder 23"/>
          <p:cNvSpPr>
            <a:spLocks noGrp="1"/>
          </p:cNvSpPr>
          <p:nvPr>
            <p:ph type="dt" sz="half" idx="2"/>
          </p:nvPr>
        </p:nvSpPr>
        <p:spPr>
          <a:xfrm>
            <a:off x="7857067" y="6511925"/>
            <a:ext cx="2844800"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D1B43"/>
                </a:solidFill>
              </a:defRPr>
            </a:lvl1pPr>
          </a:lstStyle>
          <a:p>
            <a:fld id="{E7FF8EB5-577C-41CB-92BE-72B120E98652}" type="datetime2">
              <a:rPr lang="en-US" altLang="en-US"/>
              <a:pPr/>
              <a:t>Friday, March 12, 2021</a:t>
            </a:fld>
            <a:endParaRPr lang="en-US" alt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7891" y="6334913"/>
            <a:ext cx="1716117" cy="386562"/>
          </a:xfrm>
          <a:prstGeom prst="rect">
            <a:avLst/>
          </a:prstGeom>
        </p:spPr>
      </p:pic>
    </p:spTree>
    <p:extLst>
      <p:ext uri="{BB962C8B-B14F-4D97-AF65-F5344CB8AC3E}">
        <p14:creationId xmlns:p14="http://schemas.microsoft.com/office/powerpoint/2010/main" val="1581205646"/>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0" r:id="rId3"/>
    <p:sldLayoutId id="2147483671" r:id="rId4"/>
    <p:sldLayoutId id="2147483662" r:id="rId5"/>
    <p:sldLayoutId id="2147483672" r:id="rId6"/>
    <p:sldLayoutId id="2147483661" r:id="rId7"/>
    <p:sldLayoutId id="2147483675" r:id="rId8"/>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B7B6D-EE13-47EA-A348-F70EA4113C67}" type="datetimeFigureOut">
              <a:rPr lang="en-AU" smtClean="0"/>
              <a:t>12/03/2021</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07868-A15B-4081-A600-5678E70D0A88}" type="slidenum">
              <a:rPr lang="en-AU" smtClean="0"/>
              <a:t>‹#›</a:t>
            </a:fld>
            <a:endParaRPr lang="en-AU"/>
          </a:p>
        </p:txBody>
      </p:sp>
    </p:spTree>
    <p:extLst>
      <p:ext uri="{BB962C8B-B14F-4D97-AF65-F5344CB8AC3E}">
        <p14:creationId xmlns:p14="http://schemas.microsoft.com/office/powerpoint/2010/main" val="1782139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2edLP30BAI"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facs.nsw.gov.au/download?file=773718"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dex.dss.gov.au/document/491" TargetMode="External"/><Relationship Id="rId3" Type="http://schemas.openxmlformats.org/officeDocument/2006/relationships/image" Target="../media/image11.png"/><Relationship Id="rId7" Type="http://schemas.openxmlformats.org/officeDocument/2006/relationships/hyperlink" Target="https://dex.dss.gov.au/document/486"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dex.dss.gov.au/document/836" TargetMode="External"/><Relationship Id="rId5" Type="http://schemas.openxmlformats.org/officeDocument/2006/relationships/hyperlink" Target="https://dex.dss.gov.au/document/346" TargetMode="External"/><Relationship Id="rId4" Type="http://schemas.openxmlformats.org/officeDocument/2006/relationships/hyperlink" Target="https://dex.dss.gov.au/document/33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s.nsw.gov.au/download?file=773718"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s.nsw.gov.au/download?file=773746"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ex.dss.gov.au/document/81"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youtube.com/watch?reload=9&amp;v=45V5S6Fvl7o&amp;feature=youtu.be" TargetMode="External"/><Relationship Id="rId5" Type="http://schemas.openxmlformats.org/officeDocument/2006/relationships/hyperlink" Target="https://dex.dss.gov.au/document/326"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dex.dss.gov.au/document/346" TargetMode="External"/><Relationship Id="rId5" Type="http://schemas.openxmlformats.org/officeDocument/2006/relationships/hyperlink" Target="https://dex.dss.gov.au/document/336"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facs.nsw.gov.au/download?file=773746"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facs.nsw.gov.au/download?file=77374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dex.dss.gov.au/document/326" TargetMode="External"/><Relationship Id="rId3" Type="http://schemas.openxmlformats.org/officeDocument/2006/relationships/hyperlink" Target="https://www.facs.nsw.gov.au/download?file=773718" TargetMode="External"/><Relationship Id="rId7" Type="http://schemas.openxmlformats.org/officeDocument/2006/relationships/hyperlink" Target="https://dex.dss.gov.au/document/346"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dex.dss.gov.au/document/336" TargetMode="External"/><Relationship Id="rId11" Type="http://schemas.openxmlformats.org/officeDocument/2006/relationships/hyperlink" Target="https://dex.dss.gov.au/document/831" TargetMode="External"/><Relationship Id="rId5" Type="http://schemas.openxmlformats.org/officeDocument/2006/relationships/hyperlink" Target="https://www.facs.nsw.gov.au/download?file=773717" TargetMode="External"/><Relationship Id="rId10" Type="http://schemas.openxmlformats.org/officeDocument/2006/relationships/hyperlink" Target="https://dex.dss.gov.au/document/486" TargetMode="External"/><Relationship Id="rId4" Type="http://schemas.openxmlformats.org/officeDocument/2006/relationships/hyperlink" Target="https://www.facs.nsw.gov.au/download?file=773746" TargetMode="External"/><Relationship Id="rId9" Type="http://schemas.openxmlformats.org/officeDocument/2006/relationships/hyperlink" Target="https://dex.dss.gov.au/document/8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acs.nsw.gov.au/download?file=785709"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mygovid.gov.au/need-help" TargetMode="External"/><Relationship Id="rId3" Type="http://schemas.openxmlformats.org/officeDocument/2006/relationships/hyperlink" Target="https://dex.dss.gov.au/" TargetMode="External"/><Relationship Id="rId7" Type="http://schemas.openxmlformats.org/officeDocument/2006/relationships/hyperlink" Target="tel:1300287539"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facs.nsw.gov.au/providers/children-families/early-intervention/TEI-program" TargetMode="External"/><Relationship Id="rId5" Type="http://schemas.openxmlformats.org/officeDocument/2006/relationships/hyperlink" Target="tel:1800020283" TargetMode="External"/><Relationship Id="rId4" Type="http://schemas.openxmlformats.org/officeDocument/2006/relationships/hyperlink" Target="mailto:dssdataexchange.helpdesk@dss.gov.au" TargetMode="External"/><Relationship Id="rId9" Type="http://schemas.openxmlformats.org/officeDocument/2006/relationships/hyperlink" Target="https://info.authorisationmanager.gov.au/hel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acs.nsw.gov.au/download?file=78570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sz="5400" dirty="0" smtClean="0"/>
              <a:t>Targeted Earlier Intervention Program</a:t>
            </a:r>
          </a:p>
          <a:p>
            <a:pPr marL="0" indent="0">
              <a:buNone/>
            </a:pPr>
            <a:r>
              <a:rPr lang="en-US" dirty="0" smtClean="0"/>
              <a:t>Webinar 5: Creating cases, sessions and clients</a:t>
            </a:r>
          </a:p>
          <a:p>
            <a:pPr marL="0" indent="0">
              <a:buNone/>
            </a:pPr>
            <a:r>
              <a:rPr lang="en-US" sz="2800" dirty="0" smtClean="0"/>
              <a:t>Live recording:</a:t>
            </a:r>
          </a:p>
          <a:p>
            <a:pPr marL="0" indent="0">
              <a:buNone/>
            </a:pPr>
            <a:r>
              <a:rPr lang="en-AU" sz="2800">
                <a:hlinkClick r:id="rId3"/>
              </a:rPr>
              <a:t>https://</a:t>
            </a:r>
            <a:r>
              <a:rPr lang="en-AU" sz="2800" smtClean="0">
                <a:hlinkClick r:id="rId3"/>
              </a:rPr>
              <a:t>www.youtube.com/watch?v=t2edLP30BAI</a:t>
            </a:r>
            <a:endParaRPr lang="en-AU" sz="2800" smtClean="0"/>
          </a:p>
          <a:p>
            <a:pPr marL="0" indent="0">
              <a:buNone/>
            </a:pPr>
            <a:endParaRPr lang="en-AU" sz="2800" dirty="0" smtClean="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a:t>
            </a:fld>
            <a:endParaRPr lang="en-US" altLang="en-US"/>
          </a:p>
        </p:txBody>
      </p:sp>
    </p:spTree>
    <p:extLst>
      <p:ext uri="{BB962C8B-B14F-4D97-AF65-F5344CB8AC3E}">
        <p14:creationId xmlns:p14="http://schemas.microsoft.com/office/powerpoint/2010/main" val="266703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a:stCxn id="23" idx="2"/>
            <a:endCxn id="34" idx="0"/>
          </p:cNvCxnSpPr>
          <p:nvPr/>
        </p:nvCxnSpPr>
        <p:spPr>
          <a:xfrm flipH="1">
            <a:off x="10389710" y="3261700"/>
            <a:ext cx="1353" cy="2491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7563866" y="3261700"/>
            <a:ext cx="1" cy="910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686410" y="3279057"/>
            <a:ext cx="1" cy="144674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13" idx="2"/>
            <a:endCxn id="28" idx="0"/>
          </p:cNvCxnSpPr>
          <p:nvPr/>
        </p:nvCxnSpPr>
        <p:spPr>
          <a:xfrm flipH="1">
            <a:off x="1854267" y="3292247"/>
            <a:ext cx="1" cy="1348153"/>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smtClean="0"/>
              <a:t>How do cases, sessions and outlets work together in practice?</a:t>
            </a:r>
            <a:endParaRPr lang="en-AU" dirty="0"/>
          </a:p>
        </p:txBody>
      </p:sp>
      <p:grpSp>
        <p:nvGrpSpPr>
          <p:cNvPr id="6" name="Group 5"/>
          <p:cNvGrpSpPr/>
          <p:nvPr/>
        </p:nvGrpSpPr>
        <p:grpSpPr>
          <a:xfrm>
            <a:off x="4499437" y="1116189"/>
            <a:ext cx="3002548" cy="744532"/>
            <a:chOff x="0" y="546227"/>
            <a:chExt cx="3711074" cy="2017896"/>
          </a:xfrm>
        </p:grpSpPr>
        <p:sp>
          <p:nvSpPr>
            <p:cNvPr id="7" name="Rounded Rectangle 6"/>
            <p:cNvSpPr/>
            <p:nvPr/>
          </p:nvSpPr>
          <p:spPr>
            <a:xfrm>
              <a:off x="0" y="546227"/>
              <a:ext cx="3711074" cy="201789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4"/>
            <p:cNvSpPr txBox="1"/>
            <p:nvPr/>
          </p:nvSpPr>
          <p:spPr>
            <a:xfrm>
              <a:off x="0" y="546227"/>
              <a:ext cx="1113322" cy="2017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Outlet</a:t>
              </a:r>
              <a:endParaRPr lang="en-US" sz="1800" kern="1200" dirty="0"/>
            </a:p>
          </p:txBody>
        </p:sp>
      </p:grpSp>
      <p:grpSp>
        <p:nvGrpSpPr>
          <p:cNvPr id="9" name="Group 8"/>
          <p:cNvGrpSpPr/>
          <p:nvPr/>
        </p:nvGrpSpPr>
        <p:grpSpPr>
          <a:xfrm>
            <a:off x="5595040" y="1199284"/>
            <a:ext cx="1663978" cy="594532"/>
            <a:chOff x="1113902" y="714386"/>
            <a:chExt cx="2522370" cy="1681580"/>
          </a:xfrm>
          <a:solidFill>
            <a:schemeClr val="accent1"/>
          </a:solidFill>
        </p:grpSpPr>
        <p:sp>
          <p:nvSpPr>
            <p:cNvPr id="10" name="Rounded Rectangle 9"/>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dirty="0" smtClean="0"/>
                <a:t>The Family Centre</a:t>
              </a:r>
              <a:endParaRPr lang="en-US" sz="1600" kern="1200" dirty="0"/>
            </a:p>
          </p:txBody>
        </p:sp>
      </p:grpSp>
      <p:grpSp>
        <p:nvGrpSpPr>
          <p:cNvPr id="12" name="Group 11"/>
          <p:cNvGrpSpPr/>
          <p:nvPr/>
        </p:nvGrpSpPr>
        <p:grpSpPr>
          <a:xfrm>
            <a:off x="486539" y="2232000"/>
            <a:ext cx="2735457" cy="1060247"/>
            <a:chOff x="1113902" y="714386"/>
            <a:chExt cx="2522370" cy="1681580"/>
          </a:xfrm>
          <a:solidFill>
            <a:schemeClr val="accent1">
              <a:lumMod val="60000"/>
              <a:lumOff val="40000"/>
            </a:schemeClr>
          </a:solidFill>
        </p:grpSpPr>
        <p:sp>
          <p:nvSpPr>
            <p:cNvPr id="13" name="Rounded Rectangle 12"/>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Case ID: </a:t>
              </a:r>
              <a:r>
                <a:rPr lang="en-US" sz="1200" dirty="0" smtClean="0">
                  <a:solidFill>
                    <a:schemeClr val="tx1"/>
                  </a:solidFill>
                </a:rPr>
                <a:t>Case Management Family 1</a:t>
              </a:r>
              <a:endParaRPr lang="en-US" sz="1200" dirty="0">
                <a:solidFill>
                  <a:schemeClr val="tx1"/>
                </a:solidFill>
              </a:endParaRPr>
            </a:p>
            <a:p>
              <a:pPr lvl="0" algn="ctr"/>
              <a:r>
                <a:rPr lang="en-US" sz="1200" dirty="0">
                  <a:solidFill>
                    <a:schemeClr val="tx1"/>
                  </a:solidFill>
                </a:rPr>
                <a:t>Outlet: </a:t>
              </a:r>
              <a:r>
                <a:rPr lang="en-US" sz="1200" dirty="0" smtClean="0">
                  <a:solidFill>
                    <a:schemeClr val="tx1"/>
                  </a:solidFill>
                </a:rPr>
                <a:t>The Family Centre</a:t>
              </a:r>
              <a:endParaRPr lang="en-US" sz="1200" dirty="0">
                <a:solidFill>
                  <a:schemeClr val="tx1"/>
                </a:solidFill>
              </a:endParaRPr>
            </a:p>
            <a:p>
              <a:pPr lvl="0" algn="ctr"/>
              <a:r>
                <a:rPr lang="en-US" sz="1200" dirty="0">
                  <a:solidFill>
                    <a:schemeClr val="tx1"/>
                  </a:solidFill>
                </a:rPr>
                <a:t>Program Activity: Targeted Support</a:t>
              </a:r>
            </a:p>
          </p:txBody>
        </p:sp>
      </p:grpSp>
      <p:grpSp>
        <p:nvGrpSpPr>
          <p:cNvPr id="15" name="Group 14"/>
          <p:cNvGrpSpPr/>
          <p:nvPr/>
        </p:nvGrpSpPr>
        <p:grpSpPr>
          <a:xfrm>
            <a:off x="3331685" y="2232506"/>
            <a:ext cx="2736000" cy="1060247"/>
            <a:chOff x="1113902" y="714386"/>
            <a:chExt cx="2522370" cy="1681580"/>
          </a:xfrm>
          <a:solidFill>
            <a:schemeClr val="accent2">
              <a:lumMod val="60000"/>
              <a:lumOff val="40000"/>
            </a:schemeClr>
          </a:solidFill>
        </p:grpSpPr>
        <p:sp>
          <p:nvSpPr>
            <p:cNvPr id="16" name="Rounded Rectangle 15"/>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Case ID: </a:t>
              </a:r>
              <a:r>
                <a:rPr lang="en-US" sz="1200" dirty="0" smtClean="0">
                  <a:solidFill>
                    <a:schemeClr val="tx1"/>
                  </a:solidFill>
                </a:rPr>
                <a:t>Case Management Family 2</a:t>
              </a:r>
              <a:endParaRPr lang="en-US" sz="1200" dirty="0">
                <a:solidFill>
                  <a:schemeClr val="tx1"/>
                </a:solidFill>
              </a:endParaRPr>
            </a:p>
            <a:p>
              <a:pPr lvl="0" algn="ctr"/>
              <a:r>
                <a:rPr lang="en-US" sz="1200" dirty="0">
                  <a:solidFill>
                    <a:schemeClr val="tx1"/>
                  </a:solidFill>
                </a:rPr>
                <a:t>Outlet: </a:t>
              </a:r>
              <a:r>
                <a:rPr lang="en-US" sz="1200" dirty="0" smtClean="0">
                  <a:solidFill>
                    <a:schemeClr val="tx1"/>
                  </a:solidFill>
                </a:rPr>
                <a:t>The Family Centre</a:t>
              </a:r>
              <a:endParaRPr lang="en-US" sz="1200" dirty="0">
                <a:solidFill>
                  <a:schemeClr val="tx1"/>
                </a:solidFill>
              </a:endParaRPr>
            </a:p>
            <a:p>
              <a:pPr lvl="0" algn="ctr"/>
              <a:r>
                <a:rPr lang="en-US" sz="1200" dirty="0">
                  <a:solidFill>
                    <a:schemeClr val="tx1"/>
                  </a:solidFill>
                </a:rPr>
                <a:t>Program Activity: Targeted Support</a:t>
              </a:r>
            </a:p>
          </p:txBody>
        </p:sp>
      </p:grpSp>
      <p:grpSp>
        <p:nvGrpSpPr>
          <p:cNvPr id="18" name="Group 17"/>
          <p:cNvGrpSpPr/>
          <p:nvPr/>
        </p:nvGrpSpPr>
        <p:grpSpPr>
          <a:xfrm>
            <a:off x="6177374" y="2232000"/>
            <a:ext cx="2736000" cy="1060247"/>
            <a:chOff x="1113902" y="714386"/>
            <a:chExt cx="2522370" cy="1681580"/>
          </a:xfrm>
          <a:solidFill>
            <a:schemeClr val="accent3">
              <a:lumMod val="60000"/>
              <a:lumOff val="40000"/>
            </a:schemeClr>
          </a:solidFill>
        </p:grpSpPr>
        <p:sp>
          <p:nvSpPr>
            <p:cNvPr id="19" name="Rounded Rectangle 18"/>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Case ID: </a:t>
              </a:r>
              <a:r>
                <a:rPr lang="en-US" sz="1200" dirty="0" smtClean="0">
                  <a:solidFill>
                    <a:schemeClr val="tx1"/>
                  </a:solidFill>
                </a:rPr>
                <a:t>Case Management Family 3</a:t>
              </a:r>
              <a:endParaRPr lang="en-US" sz="1200" dirty="0">
                <a:solidFill>
                  <a:schemeClr val="tx1"/>
                </a:solidFill>
              </a:endParaRPr>
            </a:p>
            <a:p>
              <a:pPr lvl="0" algn="ctr"/>
              <a:r>
                <a:rPr lang="en-US" sz="1200" dirty="0">
                  <a:solidFill>
                    <a:schemeClr val="tx1"/>
                  </a:solidFill>
                </a:rPr>
                <a:t>Outlet: </a:t>
              </a:r>
              <a:r>
                <a:rPr lang="en-US" sz="1200" dirty="0" smtClean="0">
                  <a:solidFill>
                    <a:schemeClr val="tx1"/>
                  </a:solidFill>
                </a:rPr>
                <a:t>The Family Centre</a:t>
              </a:r>
              <a:endParaRPr lang="en-US" sz="1200" dirty="0">
                <a:solidFill>
                  <a:schemeClr val="tx1"/>
                </a:solidFill>
              </a:endParaRPr>
            </a:p>
            <a:p>
              <a:pPr lvl="0" algn="ctr"/>
              <a:r>
                <a:rPr lang="en-US" sz="1200" dirty="0">
                  <a:solidFill>
                    <a:schemeClr val="tx1"/>
                  </a:solidFill>
                </a:rPr>
                <a:t>Program Activity: Targeted Support</a:t>
              </a:r>
            </a:p>
          </p:txBody>
        </p:sp>
      </p:grpSp>
      <p:grpSp>
        <p:nvGrpSpPr>
          <p:cNvPr id="21" name="Group 20"/>
          <p:cNvGrpSpPr/>
          <p:nvPr/>
        </p:nvGrpSpPr>
        <p:grpSpPr>
          <a:xfrm>
            <a:off x="9023063" y="2232506"/>
            <a:ext cx="2736000" cy="1060247"/>
            <a:chOff x="1113902" y="714386"/>
            <a:chExt cx="2522370" cy="1681580"/>
          </a:xfrm>
          <a:solidFill>
            <a:schemeClr val="accent4">
              <a:lumMod val="60000"/>
              <a:lumOff val="40000"/>
            </a:schemeClr>
          </a:solidFill>
        </p:grpSpPr>
        <p:sp>
          <p:nvSpPr>
            <p:cNvPr id="22" name="Rounded Rectangle 21"/>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Case ID: </a:t>
              </a:r>
              <a:r>
                <a:rPr lang="en-US" sz="1200" dirty="0" smtClean="0">
                  <a:solidFill>
                    <a:schemeClr val="tx1"/>
                  </a:solidFill>
                </a:rPr>
                <a:t>Case Management Family 4</a:t>
              </a:r>
              <a:endParaRPr lang="en-US" sz="1200" dirty="0">
                <a:solidFill>
                  <a:schemeClr val="tx1"/>
                </a:solidFill>
              </a:endParaRPr>
            </a:p>
            <a:p>
              <a:pPr lvl="0" algn="ctr"/>
              <a:r>
                <a:rPr lang="en-US" sz="1200" dirty="0">
                  <a:solidFill>
                    <a:schemeClr val="tx1"/>
                  </a:solidFill>
                </a:rPr>
                <a:t>Outlet: </a:t>
              </a:r>
              <a:r>
                <a:rPr lang="en-US" sz="1200" dirty="0" smtClean="0">
                  <a:solidFill>
                    <a:schemeClr val="tx1"/>
                  </a:solidFill>
                </a:rPr>
                <a:t>The Family Centre</a:t>
              </a:r>
              <a:endParaRPr lang="en-US" sz="1200" dirty="0">
                <a:solidFill>
                  <a:schemeClr val="tx1"/>
                </a:solidFill>
              </a:endParaRPr>
            </a:p>
            <a:p>
              <a:pPr lvl="0" algn="ctr"/>
              <a:r>
                <a:rPr lang="en-US" sz="1200" dirty="0">
                  <a:solidFill>
                    <a:schemeClr val="tx1"/>
                  </a:solidFill>
                </a:rPr>
                <a:t>Program Activity: Targeted Support</a:t>
              </a:r>
            </a:p>
          </p:txBody>
        </p:sp>
      </p:grpSp>
      <p:grpSp>
        <p:nvGrpSpPr>
          <p:cNvPr id="24" name="Group 23"/>
          <p:cNvGrpSpPr/>
          <p:nvPr/>
        </p:nvGrpSpPr>
        <p:grpSpPr>
          <a:xfrm>
            <a:off x="481153" y="3556572"/>
            <a:ext cx="2739776" cy="1004052"/>
            <a:chOff x="1113902" y="3068598"/>
            <a:chExt cx="2522370" cy="1681580"/>
          </a:xfrm>
          <a:solidFill>
            <a:schemeClr val="accent1">
              <a:lumMod val="20000"/>
              <a:lumOff val="80000"/>
            </a:schemeClr>
          </a:solidFill>
        </p:grpSpPr>
        <p:sp>
          <p:nvSpPr>
            <p:cNvPr id="25" name="Rounded Rectangle 24"/>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a:t>
              </a:r>
              <a:r>
                <a:rPr lang="en-US" sz="1200" dirty="0" smtClean="0">
                  <a:solidFill>
                    <a:schemeClr val="tx1"/>
                  </a:solidFill>
                </a:rPr>
                <a:t>Home visit 1 - Nov Session </a:t>
              </a:r>
              <a:r>
                <a:rPr lang="en-US" sz="1200" dirty="0">
                  <a:solidFill>
                    <a:schemeClr val="tx1"/>
                  </a:solidFill>
                </a:rPr>
                <a:t>date: 25/11/19</a:t>
              </a:r>
            </a:p>
            <a:p>
              <a:pPr lvl="0" algn="ctr"/>
              <a:r>
                <a:rPr lang="en-US" sz="1200" dirty="0">
                  <a:solidFill>
                    <a:schemeClr val="tx1"/>
                  </a:solidFill>
                </a:rPr>
                <a:t>Service type: </a:t>
              </a:r>
              <a:r>
                <a:rPr lang="en-US" sz="1200" dirty="0" smtClean="0">
                  <a:solidFill>
                    <a:schemeClr val="tx1"/>
                  </a:solidFill>
                </a:rPr>
                <a:t>Family capacity building</a:t>
              </a:r>
              <a:endParaRPr lang="en-US" sz="1200" dirty="0">
                <a:solidFill>
                  <a:schemeClr val="tx1"/>
                </a:solidFill>
              </a:endParaRPr>
            </a:p>
          </p:txBody>
        </p:sp>
      </p:grpSp>
      <p:grpSp>
        <p:nvGrpSpPr>
          <p:cNvPr id="27" name="Group 26"/>
          <p:cNvGrpSpPr/>
          <p:nvPr/>
        </p:nvGrpSpPr>
        <p:grpSpPr>
          <a:xfrm>
            <a:off x="486538" y="4640400"/>
            <a:ext cx="2735457" cy="1004052"/>
            <a:chOff x="1113902" y="3068598"/>
            <a:chExt cx="2522370" cy="1681580"/>
          </a:xfrm>
          <a:solidFill>
            <a:schemeClr val="accent1">
              <a:lumMod val="20000"/>
              <a:lumOff val="80000"/>
            </a:schemeClr>
          </a:solidFill>
        </p:grpSpPr>
        <p:sp>
          <p:nvSpPr>
            <p:cNvPr id="28" name="Rounded Rectangle 27"/>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a:t>
              </a:r>
              <a:r>
                <a:rPr lang="en-US" sz="1200" dirty="0" smtClean="0">
                  <a:solidFill>
                    <a:schemeClr val="tx1"/>
                  </a:solidFill>
                </a:rPr>
                <a:t>Home visit 2 - Nov</a:t>
              </a:r>
              <a:endParaRPr lang="en-US" sz="1200" dirty="0">
                <a:solidFill>
                  <a:schemeClr val="tx1"/>
                </a:solidFill>
              </a:endParaRPr>
            </a:p>
            <a:p>
              <a:pPr lvl="0" algn="ctr"/>
              <a:r>
                <a:rPr lang="en-US" sz="1200" dirty="0">
                  <a:solidFill>
                    <a:schemeClr val="tx1"/>
                  </a:solidFill>
                </a:rPr>
                <a:t>Session date: </a:t>
              </a:r>
              <a:r>
                <a:rPr lang="en-US" sz="1200" dirty="0" smtClean="0">
                  <a:solidFill>
                    <a:schemeClr val="tx1"/>
                  </a:solidFill>
                </a:rPr>
                <a:t>30/11/19</a:t>
              </a:r>
              <a:endParaRPr lang="en-US" sz="1200" dirty="0">
                <a:solidFill>
                  <a:schemeClr val="tx1"/>
                </a:solidFill>
              </a:endParaRPr>
            </a:p>
            <a:p>
              <a:pPr lvl="0" algn="ctr"/>
              <a:r>
                <a:rPr lang="en-US" sz="1200" dirty="0">
                  <a:solidFill>
                    <a:schemeClr val="tx1"/>
                  </a:solidFill>
                </a:rPr>
                <a:t>Service type: </a:t>
              </a:r>
              <a:r>
                <a:rPr lang="en-US" sz="1200" dirty="0" smtClean="0">
                  <a:solidFill>
                    <a:schemeClr val="tx1"/>
                  </a:solidFill>
                </a:rPr>
                <a:t>Family capacity building</a:t>
              </a:r>
              <a:endParaRPr lang="en-US" sz="1200" dirty="0">
                <a:solidFill>
                  <a:schemeClr val="tx1"/>
                </a:solidFill>
              </a:endParaRPr>
            </a:p>
          </p:txBody>
        </p:sp>
      </p:grpSp>
      <p:grpSp>
        <p:nvGrpSpPr>
          <p:cNvPr id="30" name="Group 29"/>
          <p:cNvGrpSpPr/>
          <p:nvPr/>
        </p:nvGrpSpPr>
        <p:grpSpPr>
          <a:xfrm>
            <a:off x="3331685" y="4640400"/>
            <a:ext cx="2736000" cy="1004052"/>
            <a:chOff x="1113902" y="3068598"/>
            <a:chExt cx="2522370" cy="1681580"/>
          </a:xfrm>
          <a:solidFill>
            <a:schemeClr val="accent2">
              <a:lumMod val="20000"/>
              <a:lumOff val="80000"/>
            </a:schemeClr>
          </a:solidFill>
        </p:grpSpPr>
        <p:sp>
          <p:nvSpPr>
            <p:cNvPr id="31" name="Rounded Rectangle 30"/>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a:t>
              </a:r>
              <a:r>
                <a:rPr lang="en-US" sz="1200" dirty="0" smtClean="0">
                  <a:solidFill>
                    <a:schemeClr val="tx1"/>
                  </a:solidFill>
                </a:rPr>
                <a:t>2 </a:t>
              </a:r>
              <a:r>
                <a:rPr lang="en-US" sz="1200" dirty="0">
                  <a:solidFill>
                    <a:schemeClr val="tx1"/>
                  </a:solidFill>
                </a:rPr>
                <a:t>- </a:t>
              </a:r>
              <a:r>
                <a:rPr lang="en-US" sz="1200" dirty="0" smtClean="0">
                  <a:solidFill>
                    <a:schemeClr val="tx1"/>
                  </a:solidFill>
                </a:rPr>
                <a:t>Sep </a:t>
              </a:r>
              <a:r>
                <a:rPr lang="en-US" sz="1200" dirty="0">
                  <a:solidFill>
                    <a:schemeClr val="tx1"/>
                  </a:solidFill>
                </a:rPr>
                <a:t>Session date: </a:t>
              </a:r>
              <a:r>
                <a:rPr lang="en-US" sz="1200" dirty="0" smtClean="0">
                  <a:solidFill>
                    <a:schemeClr val="tx1"/>
                  </a:solidFill>
                </a:rPr>
                <a:t>06/09/19</a:t>
              </a:r>
              <a:endParaRPr lang="en-US" sz="1200" dirty="0">
                <a:solidFill>
                  <a:schemeClr val="tx1"/>
                </a:solidFill>
              </a:endParaRPr>
            </a:p>
            <a:p>
              <a:pPr lvl="0" algn="ctr"/>
              <a:r>
                <a:rPr lang="en-US" sz="1200" dirty="0">
                  <a:solidFill>
                    <a:schemeClr val="tx1"/>
                  </a:solidFill>
                </a:rPr>
                <a:t>Service type: Family capacity building</a:t>
              </a:r>
            </a:p>
          </p:txBody>
        </p:sp>
      </p:grpSp>
      <p:grpSp>
        <p:nvGrpSpPr>
          <p:cNvPr id="33" name="Group 32"/>
          <p:cNvGrpSpPr/>
          <p:nvPr/>
        </p:nvGrpSpPr>
        <p:grpSpPr>
          <a:xfrm>
            <a:off x="9005295" y="5752912"/>
            <a:ext cx="2768830" cy="1004052"/>
            <a:chOff x="1113902" y="3068598"/>
            <a:chExt cx="2522370" cy="1681580"/>
          </a:xfrm>
          <a:solidFill>
            <a:schemeClr val="accent4">
              <a:lumMod val="20000"/>
              <a:lumOff val="80000"/>
            </a:schemeClr>
          </a:solidFill>
        </p:grpSpPr>
        <p:sp>
          <p:nvSpPr>
            <p:cNvPr id="34" name="Rounded Rectangle 33"/>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a:t>
              </a:r>
              <a:r>
                <a:rPr lang="en-US" sz="1200" dirty="0" smtClean="0">
                  <a:solidFill>
                    <a:schemeClr val="tx1"/>
                  </a:solidFill>
                </a:rPr>
                <a:t>3 </a:t>
              </a:r>
              <a:r>
                <a:rPr lang="en-US" sz="1200" dirty="0">
                  <a:solidFill>
                    <a:schemeClr val="tx1"/>
                  </a:solidFill>
                </a:rPr>
                <a:t>- </a:t>
              </a:r>
              <a:r>
                <a:rPr lang="en-US" sz="1200" dirty="0" smtClean="0">
                  <a:solidFill>
                    <a:schemeClr val="tx1"/>
                  </a:solidFill>
                </a:rPr>
                <a:t>Dec </a:t>
              </a:r>
              <a:r>
                <a:rPr lang="en-US" sz="1200" dirty="0">
                  <a:solidFill>
                    <a:schemeClr val="tx1"/>
                  </a:solidFill>
                </a:rPr>
                <a:t>Session date: </a:t>
              </a:r>
              <a:r>
                <a:rPr lang="en-US" sz="1200" dirty="0" smtClean="0">
                  <a:solidFill>
                    <a:schemeClr val="tx1"/>
                  </a:solidFill>
                </a:rPr>
                <a:t>07/12/19</a:t>
              </a:r>
              <a:endParaRPr lang="en-US" sz="1200" dirty="0">
                <a:solidFill>
                  <a:schemeClr val="tx1"/>
                </a:solidFill>
              </a:endParaRPr>
            </a:p>
            <a:p>
              <a:pPr lvl="0" algn="ctr"/>
              <a:r>
                <a:rPr lang="en-US" sz="1200" dirty="0">
                  <a:solidFill>
                    <a:schemeClr val="tx1"/>
                  </a:solidFill>
                </a:rPr>
                <a:t>Service type: Family capacity building</a:t>
              </a:r>
            </a:p>
          </p:txBody>
        </p:sp>
      </p:grpSp>
      <p:grpSp>
        <p:nvGrpSpPr>
          <p:cNvPr id="36" name="Group 35"/>
          <p:cNvGrpSpPr/>
          <p:nvPr/>
        </p:nvGrpSpPr>
        <p:grpSpPr>
          <a:xfrm>
            <a:off x="3331685" y="3556800"/>
            <a:ext cx="2745626" cy="1004052"/>
            <a:chOff x="1113902" y="3068598"/>
            <a:chExt cx="2522370" cy="1681580"/>
          </a:xfrm>
          <a:solidFill>
            <a:schemeClr val="accent2">
              <a:lumMod val="20000"/>
              <a:lumOff val="80000"/>
            </a:schemeClr>
          </a:solidFill>
        </p:grpSpPr>
        <p:sp>
          <p:nvSpPr>
            <p:cNvPr id="37" name="Rounded Rectangle 36"/>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1 - </a:t>
              </a:r>
              <a:r>
                <a:rPr lang="en-US" sz="1200" dirty="0" smtClean="0">
                  <a:solidFill>
                    <a:schemeClr val="tx1"/>
                  </a:solidFill>
                </a:rPr>
                <a:t>Aug </a:t>
              </a:r>
              <a:r>
                <a:rPr lang="en-US" sz="1200" dirty="0">
                  <a:solidFill>
                    <a:schemeClr val="tx1"/>
                  </a:solidFill>
                </a:rPr>
                <a:t>Session date: </a:t>
              </a:r>
              <a:r>
                <a:rPr lang="en-US" sz="1200" dirty="0" smtClean="0">
                  <a:solidFill>
                    <a:schemeClr val="tx1"/>
                  </a:solidFill>
                </a:rPr>
                <a:t>06/08/19</a:t>
              </a:r>
              <a:endParaRPr lang="en-US" sz="1200" dirty="0">
                <a:solidFill>
                  <a:schemeClr val="tx1"/>
                </a:solidFill>
              </a:endParaRPr>
            </a:p>
            <a:p>
              <a:pPr lvl="0" algn="ctr"/>
              <a:r>
                <a:rPr lang="en-US" sz="1200" dirty="0">
                  <a:solidFill>
                    <a:schemeClr val="tx1"/>
                  </a:solidFill>
                </a:rPr>
                <a:t>Service type: Family capacity building</a:t>
              </a:r>
            </a:p>
          </p:txBody>
        </p:sp>
      </p:grpSp>
      <p:grpSp>
        <p:nvGrpSpPr>
          <p:cNvPr id="39" name="Group 38"/>
          <p:cNvGrpSpPr/>
          <p:nvPr/>
        </p:nvGrpSpPr>
        <p:grpSpPr>
          <a:xfrm>
            <a:off x="6162647" y="3556800"/>
            <a:ext cx="2746954" cy="1004052"/>
            <a:chOff x="1113902" y="3068598"/>
            <a:chExt cx="2522370" cy="1681580"/>
          </a:xfrm>
          <a:solidFill>
            <a:schemeClr val="accent3">
              <a:lumMod val="20000"/>
              <a:lumOff val="80000"/>
            </a:schemeClr>
          </a:solidFill>
        </p:grpSpPr>
        <p:sp>
          <p:nvSpPr>
            <p:cNvPr id="40" name="Rounded Rectangle 39"/>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1 - </a:t>
              </a:r>
              <a:r>
                <a:rPr lang="en-US" sz="1200" dirty="0" smtClean="0">
                  <a:solidFill>
                    <a:schemeClr val="tx1"/>
                  </a:solidFill>
                </a:rPr>
                <a:t>Aug </a:t>
              </a:r>
              <a:r>
                <a:rPr lang="en-US" sz="1200" dirty="0">
                  <a:solidFill>
                    <a:schemeClr val="tx1"/>
                  </a:solidFill>
                </a:rPr>
                <a:t>Session date: </a:t>
              </a:r>
              <a:r>
                <a:rPr lang="en-US" sz="1200" dirty="0" smtClean="0">
                  <a:solidFill>
                    <a:schemeClr val="tx1"/>
                  </a:solidFill>
                </a:rPr>
                <a:t>07/08/19</a:t>
              </a:r>
              <a:endParaRPr lang="en-US" sz="1200" dirty="0">
                <a:solidFill>
                  <a:schemeClr val="tx1"/>
                </a:solidFill>
              </a:endParaRPr>
            </a:p>
            <a:p>
              <a:pPr lvl="0" algn="ctr"/>
              <a:r>
                <a:rPr lang="en-US" sz="1200" dirty="0">
                  <a:solidFill>
                    <a:schemeClr val="tx1"/>
                  </a:solidFill>
                </a:rPr>
                <a:t>Service type: Family capacity building</a:t>
              </a:r>
            </a:p>
          </p:txBody>
        </p:sp>
      </p:grpSp>
      <p:grpSp>
        <p:nvGrpSpPr>
          <p:cNvPr id="42" name="Group 41"/>
          <p:cNvGrpSpPr/>
          <p:nvPr/>
        </p:nvGrpSpPr>
        <p:grpSpPr>
          <a:xfrm>
            <a:off x="9023063" y="4640038"/>
            <a:ext cx="2768830" cy="1004052"/>
            <a:chOff x="1113902" y="3068598"/>
            <a:chExt cx="2522370" cy="1681580"/>
          </a:xfrm>
          <a:solidFill>
            <a:schemeClr val="accent4">
              <a:lumMod val="20000"/>
              <a:lumOff val="80000"/>
            </a:schemeClr>
          </a:solidFill>
        </p:grpSpPr>
        <p:sp>
          <p:nvSpPr>
            <p:cNvPr id="43" name="Rounded Rectangle 42"/>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2</a:t>
              </a:r>
              <a:r>
                <a:rPr lang="en-US" sz="1200" dirty="0" smtClean="0">
                  <a:solidFill>
                    <a:schemeClr val="tx1"/>
                  </a:solidFill>
                </a:rPr>
                <a:t> </a:t>
              </a:r>
              <a:r>
                <a:rPr lang="en-US" sz="1200" dirty="0">
                  <a:solidFill>
                    <a:schemeClr val="tx1"/>
                  </a:solidFill>
                </a:rPr>
                <a:t>- </a:t>
              </a:r>
              <a:r>
                <a:rPr lang="en-US" sz="1200" dirty="0" smtClean="0">
                  <a:solidFill>
                    <a:schemeClr val="tx1"/>
                  </a:solidFill>
                </a:rPr>
                <a:t>Dec </a:t>
              </a:r>
              <a:r>
                <a:rPr lang="en-US" sz="1200" dirty="0">
                  <a:solidFill>
                    <a:schemeClr val="tx1"/>
                  </a:solidFill>
                </a:rPr>
                <a:t>Session date: </a:t>
              </a:r>
              <a:r>
                <a:rPr lang="en-US" sz="1200" dirty="0" smtClean="0">
                  <a:solidFill>
                    <a:schemeClr val="tx1"/>
                  </a:solidFill>
                </a:rPr>
                <a:t>01/12/19</a:t>
              </a:r>
              <a:endParaRPr lang="en-US" sz="1200" dirty="0">
                <a:solidFill>
                  <a:schemeClr val="tx1"/>
                </a:solidFill>
              </a:endParaRPr>
            </a:p>
            <a:p>
              <a:pPr lvl="0" algn="ctr"/>
              <a:r>
                <a:rPr lang="en-US" sz="1200" dirty="0">
                  <a:solidFill>
                    <a:schemeClr val="tx1"/>
                  </a:solidFill>
                </a:rPr>
                <a:t>Service type: Family capacity building</a:t>
              </a:r>
            </a:p>
          </p:txBody>
        </p:sp>
      </p:grpSp>
      <p:grpSp>
        <p:nvGrpSpPr>
          <p:cNvPr id="45" name="Group 44"/>
          <p:cNvGrpSpPr/>
          <p:nvPr/>
        </p:nvGrpSpPr>
        <p:grpSpPr>
          <a:xfrm>
            <a:off x="9020357" y="3556800"/>
            <a:ext cx="2738706" cy="1004052"/>
            <a:chOff x="1113902" y="3068598"/>
            <a:chExt cx="2522370" cy="1681580"/>
          </a:xfrm>
          <a:solidFill>
            <a:schemeClr val="accent4">
              <a:lumMod val="20000"/>
              <a:lumOff val="80000"/>
            </a:schemeClr>
          </a:solidFill>
        </p:grpSpPr>
        <p:sp>
          <p:nvSpPr>
            <p:cNvPr id="46" name="Rounded Rectangle 45"/>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200" dirty="0">
                  <a:solidFill>
                    <a:schemeClr val="tx1"/>
                  </a:solidFill>
                </a:rPr>
                <a:t>Session ID: Home visit 1 - </a:t>
              </a:r>
              <a:r>
                <a:rPr lang="en-US" sz="1200" dirty="0" smtClean="0">
                  <a:solidFill>
                    <a:schemeClr val="tx1"/>
                  </a:solidFill>
                </a:rPr>
                <a:t>Nov </a:t>
              </a:r>
              <a:r>
                <a:rPr lang="en-US" sz="1200" dirty="0">
                  <a:solidFill>
                    <a:schemeClr val="tx1"/>
                  </a:solidFill>
                </a:rPr>
                <a:t>Session date: 25/11/19</a:t>
              </a:r>
            </a:p>
            <a:p>
              <a:pPr lvl="0" algn="ctr"/>
              <a:r>
                <a:rPr lang="en-US" sz="1200" dirty="0">
                  <a:solidFill>
                    <a:schemeClr val="tx1"/>
                  </a:solidFill>
                </a:rPr>
                <a:t>Service type: Family capacity building</a:t>
              </a:r>
            </a:p>
          </p:txBody>
        </p:sp>
      </p:grpSp>
      <p:cxnSp>
        <p:nvCxnSpPr>
          <p:cNvPr id="57" name="Elbow Connector 56"/>
          <p:cNvCxnSpPr>
            <a:stCxn id="8" idx="1"/>
            <a:endCxn id="14" idx="0"/>
          </p:cNvCxnSpPr>
          <p:nvPr/>
        </p:nvCxnSpPr>
        <p:spPr>
          <a:xfrm rot="10800000" flipV="1">
            <a:off x="1854269" y="1488454"/>
            <a:ext cx="2645169" cy="77459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7" idx="2"/>
            <a:endCxn id="16" idx="0"/>
          </p:cNvCxnSpPr>
          <p:nvPr/>
        </p:nvCxnSpPr>
        <p:spPr>
          <a:xfrm rot="5400000">
            <a:off x="5164306" y="1396100"/>
            <a:ext cx="371785" cy="130102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7" idx="3"/>
            <a:endCxn id="22" idx="0"/>
          </p:cNvCxnSpPr>
          <p:nvPr/>
        </p:nvCxnSpPr>
        <p:spPr>
          <a:xfrm>
            <a:off x="7501985" y="1488455"/>
            <a:ext cx="2889078" cy="74405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Elbow Connector 63"/>
          <p:cNvCxnSpPr>
            <a:stCxn id="7" idx="2"/>
            <a:endCxn id="19" idx="0"/>
          </p:cNvCxnSpPr>
          <p:nvPr/>
        </p:nvCxnSpPr>
        <p:spPr>
          <a:xfrm rot="16200000" flipH="1">
            <a:off x="6587403" y="1274028"/>
            <a:ext cx="371279" cy="154466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27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 of unidentified clients at the case level</a:t>
            </a:r>
            <a:endParaRPr lang="en-AU" dirty="0"/>
          </a:p>
        </p:txBody>
      </p:sp>
      <p:sp>
        <p:nvSpPr>
          <p:cNvPr id="4" name="Slide Number Placeholder 3"/>
          <p:cNvSpPr>
            <a:spLocks noGrp="1"/>
          </p:cNvSpPr>
          <p:nvPr>
            <p:ph type="sldNum" sz="quarter" idx="10"/>
          </p:nvPr>
        </p:nvSpPr>
        <p:spPr>
          <a:xfrm>
            <a:off x="10769599" y="6511925"/>
            <a:ext cx="999067" cy="209550"/>
          </a:xfrm>
        </p:spPr>
        <p:txBody>
          <a:bodyPr/>
          <a:lstStyle/>
          <a:p>
            <a:fld id="{1CE96537-7078-420B-A775-05F8FAE87E85}" type="slidenum">
              <a:rPr lang="en-US" altLang="en-US" smtClean="0"/>
              <a:pPr/>
              <a:t>11</a:t>
            </a:fld>
            <a:endParaRPr lang="en-US" altLang="en-US"/>
          </a:p>
        </p:txBody>
      </p:sp>
      <p:sp>
        <p:nvSpPr>
          <p:cNvPr id="5" name="Date Placeholder 4"/>
          <p:cNvSpPr>
            <a:spLocks noGrp="1"/>
          </p:cNvSpPr>
          <p:nvPr>
            <p:ph type="dt" sz="half" idx="11"/>
          </p:nvPr>
        </p:nvSpPr>
        <p:spPr>
          <a:xfrm>
            <a:off x="8043333" y="6511925"/>
            <a:ext cx="2844800" cy="209550"/>
          </a:xfrm>
        </p:spPr>
        <p:txBody>
          <a:bodyPr/>
          <a:lstStyle/>
          <a:p>
            <a:fld id="{51FBA306-BA24-48B5-828D-559E61AE2E79}" type="datetime2">
              <a:rPr lang="en-US" altLang="en-US" smtClean="0"/>
              <a:pPr/>
              <a:t>Friday, March 12, 2021</a:t>
            </a:fld>
            <a:endParaRPr lang="en-US" altLang="en-US"/>
          </a:p>
        </p:txBody>
      </p:sp>
      <p:grpSp>
        <p:nvGrpSpPr>
          <p:cNvPr id="24" name="Group 23"/>
          <p:cNvGrpSpPr/>
          <p:nvPr/>
        </p:nvGrpSpPr>
        <p:grpSpPr>
          <a:xfrm>
            <a:off x="5451827" y="2717434"/>
            <a:ext cx="3933681" cy="1332000"/>
            <a:chOff x="1113902" y="714386"/>
            <a:chExt cx="2522370" cy="1681580"/>
          </a:xfrm>
          <a:solidFill>
            <a:schemeClr val="accent4">
              <a:lumMod val="60000"/>
              <a:lumOff val="40000"/>
            </a:schemeClr>
          </a:solidFill>
        </p:grpSpPr>
        <p:sp>
          <p:nvSpPr>
            <p:cNvPr id="25" name="Rounded Rectangle 24"/>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Case ID: </a:t>
              </a:r>
              <a:r>
                <a:rPr lang="en-US" sz="1600" dirty="0" smtClean="0">
                  <a:solidFill>
                    <a:schemeClr val="tx1"/>
                  </a:solidFill>
                </a:rPr>
                <a:t>Parent information sessions</a:t>
              </a:r>
              <a:endParaRPr lang="en-US" sz="1600" dirty="0">
                <a:solidFill>
                  <a:schemeClr val="tx1"/>
                </a:solidFill>
              </a:endParaRPr>
            </a:p>
            <a:p>
              <a:pPr lvl="0" algn="ctr"/>
              <a:r>
                <a:rPr lang="en-US" sz="1600" dirty="0">
                  <a:solidFill>
                    <a:schemeClr val="tx1"/>
                  </a:solidFill>
                </a:rPr>
                <a:t>Outlet: </a:t>
              </a:r>
              <a:r>
                <a:rPr lang="en-US" sz="1600" dirty="0" smtClean="0">
                  <a:solidFill>
                    <a:schemeClr val="tx1"/>
                  </a:solidFill>
                </a:rPr>
                <a:t>X Public School</a:t>
              </a:r>
              <a:endParaRPr lang="en-US" sz="1600" dirty="0">
                <a:solidFill>
                  <a:schemeClr val="tx1"/>
                </a:solidFill>
              </a:endParaRPr>
            </a:p>
            <a:p>
              <a:pPr lvl="0" algn="ctr"/>
              <a:r>
                <a:rPr lang="en-US" sz="1600" dirty="0">
                  <a:solidFill>
                    <a:schemeClr val="tx1"/>
                  </a:solidFill>
                </a:rPr>
                <a:t>Program Activity: </a:t>
              </a:r>
              <a:r>
                <a:rPr lang="en-US" sz="1600" dirty="0" smtClean="0">
                  <a:solidFill>
                    <a:schemeClr val="tx1"/>
                  </a:solidFill>
                </a:rPr>
                <a:t>Community Support</a:t>
              </a:r>
            </a:p>
            <a:p>
              <a:pPr lvl="0" algn="ctr"/>
              <a:r>
                <a:rPr lang="en-US" sz="1600" dirty="0" smtClean="0">
                  <a:solidFill>
                    <a:schemeClr val="tx1"/>
                  </a:solidFill>
                </a:rPr>
                <a:t>No. of unidentified clients: </a:t>
              </a:r>
              <a:r>
                <a:rPr lang="en-US" sz="1600" b="1" dirty="0" smtClean="0">
                  <a:solidFill>
                    <a:srgbClr val="FF0000"/>
                  </a:solidFill>
                </a:rPr>
                <a:t>???</a:t>
              </a:r>
              <a:endParaRPr lang="en-US" sz="1600" b="1" dirty="0">
                <a:solidFill>
                  <a:srgbClr val="FF0000"/>
                </a:solidFill>
              </a:endParaRPr>
            </a:p>
          </p:txBody>
        </p:sp>
      </p:grpSp>
      <p:grpSp>
        <p:nvGrpSpPr>
          <p:cNvPr id="27" name="Group 26"/>
          <p:cNvGrpSpPr/>
          <p:nvPr/>
        </p:nvGrpSpPr>
        <p:grpSpPr>
          <a:xfrm>
            <a:off x="5923386" y="4523003"/>
            <a:ext cx="2995200" cy="1681580"/>
            <a:chOff x="1113902" y="3068598"/>
            <a:chExt cx="2522370" cy="1681580"/>
          </a:xfrm>
          <a:solidFill>
            <a:schemeClr val="accent4">
              <a:lumMod val="40000"/>
              <a:lumOff val="60000"/>
            </a:schemeClr>
          </a:solidFill>
        </p:grpSpPr>
        <p:sp>
          <p:nvSpPr>
            <p:cNvPr id="28" name="Rounded Rectangle 27"/>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Session ID: </a:t>
              </a:r>
              <a:r>
                <a:rPr lang="en-US" sz="1600" dirty="0" smtClean="0">
                  <a:solidFill>
                    <a:schemeClr val="tx1"/>
                  </a:solidFill>
                </a:rPr>
                <a:t>Info session August 2</a:t>
              </a:r>
              <a:endParaRPr lang="en-US" sz="1600" dirty="0">
                <a:solidFill>
                  <a:schemeClr val="tx1"/>
                </a:solidFill>
              </a:endParaRPr>
            </a:p>
            <a:p>
              <a:pPr lvl="0" algn="ctr"/>
              <a:r>
                <a:rPr lang="en-US" sz="1600" dirty="0">
                  <a:solidFill>
                    <a:schemeClr val="tx1"/>
                  </a:solidFill>
                </a:rPr>
                <a:t>Session date: </a:t>
              </a:r>
              <a:r>
                <a:rPr lang="en-US" sz="1600" dirty="0" smtClean="0">
                  <a:solidFill>
                    <a:schemeClr val="tx1"/>
                  </a:solidFill>
                </a:rPr>
                <a:t>23/08/19</a:t>
              </a:r>
              <a:endParaRPr lang="en-US" sz="1600" dirty="0">
                <a:solidFill>
                  <a:schemeClr val="tx1"/>
                </a:solidFill>
              </a:endParaRPr>
            </a:p>
            <a:p>
              <a:pPr lvl="0" algn="ctr"/>
              <a:r>
                <a:rPr lang="en-US" sz="1600" dirty="0">
                  <a:solidFill>
                    <a:schemeClr val="tx1"/>
                  </a:solidFill>
                </a:rPr>
                <a:t>Service type: </a:t>
              </a:r>
              <a:r>
                <a:rPr lang="en-US" sz="1600" dirty="0" smtClean="0">
                  <a:solidFill>
                    <a:schemeClr val="tx1"/>
                  </a:solidFill>
                </a:rPr>
                <a:t>Info/Advice/Referral</a:t>
              </a:r>
            </a:p>
            <a:p>
              <a:pPr lvl="0" algn="ctr"/>
              <a:r>
                <a:rPr lang="en-US" sz="1600" dirty="0" smtClean="0">
                  <a:solidFill>
                    <a:schemeClr val="tx1"/>
                  </a:solidFill>
                </a:rPr>
                <a:t>No. of unidentified clients: 18</a:t>
              </a:r>
              <a:endParaRPr lang="en-US" sz="1600" dirty="0">
                <a:solidFill>
                  <a:schemeClr val="tx1"/>
                </a:solidFill>
              </a:endParaRPr>
            </a:p>
          </p:txBody>
        </p:sp>
      </p:grpSp>
      <p:grpSp>
        <p:nvGrpSpPr>
          <p:cNvPr id="30" name="Group 29"/>
          <p:cNvGrpSpPr/>
          <p:nvPr/>
        </p:nvGrpSpPr>
        <p:grpSpPr>
          <a:xfrm>
            <a:off x="2875515" y="4497769"/>
            <a:ext cx="2995200" cy="1681580"/>
            <a:chOff x="1113902" y="3068598"/>
            <a:chExt cx="2522370" cy="1681580"/>
          </a:xfrm>
          <a:solidFill>
            <a:schemeClr val="accent4">
              <a:lumMod val="40000"/>
              <a:lumOff val="60000"/>
            </a:schemeClr>
          </a:solidFill>
        </p:grpSpPr>
        <p:sp>
          <p:nvSpPr>
            <p:cNvPr id="31" name="Rounded Rectangle 30"/>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Session ID: </a:t>
              </a:r>
              <a:r>
                <a:rPr lang="en-US" sz="1600" dirty="0" smtClean="0">
                  <a:solidFill>
                    <a:schemeClr val="tx1"/>
                  </a:solidFill>
                </a:rPr>
                <a:t>Info session August - 1</a:t>
              </a:r>
              <a:endParaRPr lang="en-US" sz="1600" dirty="0">
                <a:solidFill>
                  <a:schemeClr val="tx1"/>
                </a:solidFill>
              </a:endParaRPr>
            </a:p>
            <a:p>
              <a:pPr lvl="0" algn="ctr"/>
              <a:r>
                <a:rPr lang="en-US" sz="1600" dirty="0">
                  <a:solidFill>
                    <a:schemeClr val="tx1"/>
                  </a:solidFill>
                </a:rPr>
                <a:t>Session date: </a:t>
              </a:r>
              <a:r>
                <a:rPr lang="en-US" sz="1600" dirty="0" smtClean="0">
                  <a:solidFill>
                    <a:schemeClr val="tx1"/>
                  </a:solidFill>
                </a:rPr>
                <a:t>18/08/19</a:t>
              </a:r>
              <a:endParaRPr lang="en-US" sz="1600" dirty="0">
                <a:solidFill>
                  <a:schemeClr val="tx1"/>
                </a:solidFill>
              </a:endParaRPr>
            </a:p>
            <a:p>
              <a:pPr lvl="0" algn="ctr"/>
              <a:r>
                <a:rPr lang="en-US" sz="1600" dirty="0">
                  <a:solidFill>
                    <a:schemeClr val="tx1"/>
                  </a:solidFill>
                </a:rPr>
                <a:t>Service type: </a:t>
              </a:r>
              <a:r>
                <a:rPr lang="en-US" sz="1600" dirty="0" smtClean="0">
                  <a:solidFill>
                    <a:schemeClr val="tx1"/>
                  </a:solidFill>
                </a:rPr>
                <a:t>Info/Advice/Referral</a:t>
              </a:r>
            </a:p>
            <a:p>
              <a:pPr lvl="0" algn="ctr"/>
              <a:r>
                <a:rPr lang="en-US" sz="1600" dirty="0" smtClean="0">
                  <a:solidFill>
                    <a:schemeClr val="tx1"/>
                  </a:solidFill>
                </a:rPr>
                <a:t>No. of unidentified clients: 20</a:t>
              </a:r>
              <a:endParaRPr lang="en-US" sz="1600" dirty="0">
                <a:solidFill>
                  <a:schemeClr val="tx1"/>
                </a:solidFill>
              </a:endParaRPr>
            </a:p>
          </p:txBody>
        </p:sp>
      </p:grpSp>
      <p:grpSp>
        <p:nvGrpSpPr>
          <p:cNvPr id="33" name="Group 32"/>
          <p:cNvGrpSpPr/>
          <p:nvPr/>
        </p:nvGrpSpPr>
        <p:grpSpPr>
          <a:xfrm>
            <a:off x="5917394" y="1611368"/>
            <a:ext cx="3002548" cy="744532"/>
            <a:chOff x="0" y="546227"/>
            <a:chExt cx="3711074" cy="2017896"/>
          </a:xfrm>
        </p:grpSpPr>
        <p:sp>
          <p:nvSpPr>
            <p:cNvPr id="34" name="Rounded Rectangle 33"/>
            <p:cNvSpPr/>
            <p:nvPr/>
          </p:nvSpPr>
          <p:spPr>
            <a:xfrm>
              <a:off x="0" y="546227"/>
              <a:ext cx="3711074" cy="201789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Rounded Rectangle 4"/>
            <p:cNvSpPr txBox="1"/>
            <p:nvPr/>
          </p:nvSpPr>
          <p:spPr>
            <a:xfrm>
              <a:off x="0" y="546227"/>
              <a:ext cx="1113322" cy="2017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Outlet</a:t>
              </a:r>
              <a:endParaRPr lang="en-US" sz="1800" kern="1200" dirty="0"/>
            </a:p>
          </p:txBody>
        </p:sp>
      </p:grpSp>
      <p:grpSp>
        <p:nvGrpSpPr>
          <p:cNvPr id="36" name="Group 35"/>
          <p:cNvGrpSpPr/>
          <p:nvPr/>
        </p:nvGrpSpPr>
        <p:grpSpPr>
          <a:xfrm>
            <a:off x="7012997" y="1694463"/>
            <a:ext cx="1663978" cy="594532"/>
            <a:chOff x="1113902" y="714386"/>
            <a:chExt cx="2522370" cy="1681580"/>
          </a:xfrm>
          <a:solidFill>
            <a:schemeClr val="accent4">
              <a:lumMod val="75000"/>
            </a:schemeClr>
          </a:solidFill>
        </p:grpSpPr>
        <p:sp>
          <p:nvSpPr>
            <p:cNvPr id="37" name="Rounded Rectangle 36"/>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dirty="0" smtClean="0"/>
                <a:t>X Public School</a:t>
              </a:r>
              <a:endParaRPr lang="en-US" sz="1600" kern="1200" dirty="0"/>
            </a:p>
          </p:txBody>
        </p:sp>
      </p:grpSp>
      <p:cxnSp>
        <p:nvCxnSpPr>
          <p:cNvPr id="39" name="Elbow Connector 38"/>
          <p:cNvCxnSpPr>
            <a:stCxn id="26" idx="2"/>
            <a:endCxn id="32" idx="0"/>
          </p:cNvCxnSpPr>
          <p:nvPr/>
        </p:nvCxnSpPr>
        <p:spPr>
          <a:xfrm rot="5400000">
            <a:off x="5627592" y="2755946"/>
            <a:ext cx="536600" cy="304555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4" idx="2"/>
            <a:endCxn id="25" idx="0"/>
          </p:cNvCxnSpPr>
          <p:nvPr/>
        </p:nvCxnSpPr>
        <p:spPr>
          <a:xfrm>
            <a:off x="7418668" y="2355900"/>
            <a:ext cx="0" cy="361534"/>
          </a:xfrm>
          <a:prstGeom prst="line">
            <a:avLst/>
          </a:prstGeom>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958429" y="4511264"/>
            <a:ext cx="2996503" cy="1681580"/>
            <a:chOff x="1113902" y="3068598"/>
            <a:chExt cx="2522370" cy="1681580"/>
          </a:xfrm>
          <a:solidFill>
            <a:schemeClr val="accent4">
              <a:lumMod val="40000"/>
              <a:lumOff val="60000"/>
            </a:schemeClr>
          </a:solidFill>
        </p:grpSpPr>
        <p:sp>
          <p:nvSpPr>
            <p:cNvPr id="42" name="Rounded Rectangle 41"/>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Session ID: </a:t>
              </a:r>
              <a:r>
                <a:rPr lang="en-US" sz="1600" dirty="0" smtClean="0">
                  <a:solidFill>
                    <a:schemeClr val="tx1"/>
                  </a:solidFill>
                </a:rPr>
                <a:t>Info session August 3</a:t>
              </a:r>
              <a:endParaRPr lang="en-US" sz="1600" dirty="0">
                <a:solidFill>
                  <a:schemeClr val="tx1"/>
                </a:solidFill>
              </a:endParaRPr>
            </a:p>
            <a:p>
              <a:pPr lvl="0" algn="ctr"/>
              <a:r>
                <a:rPr lang="en-US" sz="1600" dirty="0">
                  <a:solidFill>
                    <a:schemeClr val="tx1"/>
                  </a:solidFill>
                </a:rPr>
                <a:t>Session date: </a:t>
              </a:r>
              <a:r>
                <a:rPr lang="en-US" sz="1600" dirty="0" smtClean="0">
                  <a:solidFill>
                    <a:schemeClr val="tx1"/>
                  </a:solidFill>
                </a:rPr>
                <a:t>30/08/19</a:t>
              </a:r>
              <a:endParaRPr lang="en-US" sz="1600" dirty="0">
                <a:solidFill>
                  <a:schemeClr val="tx1"/>
                </a:solidFill>
              </a:endParaRPr>
            </a:p>
            <a:p>
              <a:pPr lvl="0" algn="ctr"/>
              <a:r>
                <a:rPr lang="en-US" sz="1600" dirty="0">
                  <a:solidFill>
                    <a:schemeClr val="tx1"/>
                  </a:solidFill>
                </a:rPr>
                <a:t>Service type: </a:t>
              </a:r>
              <a:r>
                <a:rPr lang="en-US" sz="1600" dirty="0" smtClean="0">
                  <a:solidFill>
                    <a:schemeClr val="tx1"/>
                  </a:solidFill>
                </a:rPr>
                <a:t>Info/Advice/Referral</a:t>
              </a:r>
            </a:p>
            <a:p>
              <a:pPr lvl="0" algn="ctr"/>
              <a:r>
                <a:rPr lang="en-US" sz="1600" dirty="0" smtClean="0">
                  <a:solidFill>
                    <a:schemeClr val="tx1"/>
                  </a:solidFill>
                </a:rPr>
                <a:t>No. of unidentified clients: 17</a:t>
              </a:r>
              <a:endParaRPr lang="en-US" sz="1600" dirty="0">
                <a:solidFill>
                  <a:schemeClr val="tx1"/>
                </a:solidFill>
              </a:endParaRPr>
            </a:p>
          </p:txBody>
        </p:sp>
      </p:grpSp>
      <p:cxnSp>
        <p:nvCxnSpPr>
          <p:cNvPr id="44" name="Elbow Connector 43"/>
          <p:cNvCxnSpPr>
            <a:stCxn id="26" idx="2"/>
            <a:endCxn id="43" idx="0"/>
          </p:cNvCxnSpPr>
          <p:nvPr/>
        </p:nvCxnSpPr>
        <p:spPr>
          <a:xfrm rot="16200000" flipH="1">
            <a:off x="8662627" y="2766461"/>
            <a:ext cx="550095" cy="303801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5" idx="2"/>
            <a:endCxn id="28" idx="0"/>
          </p:cNvCxnSpPr>
          <p:nvPr/>
        </p:nvCxnSpPr>
        <p:spPr>
          <a:xfrm>
            <a:off x="7418668" y="4049434"/>
            <a:ext cx="2318" cy="473569"/>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95354" y="1611368"/>
            <a:ext cx="4813506"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number of unidentified clients recorded in a case must be the number of UNIQUE people you expect to the sessions.</a:t>
            </a:r>
          </a:p>
          <a:p>
            <a:r>
              <a:rPr lang="en-US" sz="1600" dirty="0" smtClean="0"/>
              <a:t>E.g. You run three information sessions for parents. You expect the same group of parents to attend all 3 sessions. The no. of unidentified clients is </a:t>
            </a:r>
            <a:r>
              <a:rPr lang="en-US" sz="1600" b="1" dirty="0" smtClean="0">
                <a:solidFill>
                  <a:srgbClr val="FF0000"/>
                </a:solidFill>
              </a:rPr>
              <a:t>20</a:t>
            </a:r>
            <a:r>
              <a:rPr lang="en-US" sz="1600" dirty="0" smtClean="0"/>
              <a:t>.</a:t>
            </a:r>
          </a:p>
          <a:p>
            <a:r>
              <a:rPr lang="en-US" sz="1600" dirty="0" smtClean="0"/>
              <a:t>E.g. You run three information sessions for parents. You expect a different groups of 20 parents to attend each session. The no. of unidentified clients is</a:t>
            </a:r>
            <a:r>
              <a:rPr lang="en-US" sz="1600" b="1" dirty="0" smtClean="0">
                <a:solidFill>
                  <a:srgbClr val="FF0000"/>
                </a:solidFill>
              </a:rPr>
              <a:t> 60</a:t>
            </a:r>
            <a:r>
              <a:rPr lang="en-US" sz="1600" dirty="0" smtClean="0"/>
              <a:t>. </a:t>
            </a:r>
            <a:endParaRPr lang="en-AU" sz="1600" dirty="0"/>
          </a:p>
        </p:txBody>
      </p:sp>
    </p:spTree>
    <p:extLst>
      <p:ext uri="{BB962C8B-B14F-4D97-AF65-F5344CB8AC3E}">
        <p14:creationId xmlns:p14="http://schemas.microsoft.com/office/powerpoint/2010/main" val="221851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956" y="6011025"/>
            <a:ext cx="2156346" cy="805218"/>
          </a:xfrm>
          <a:prstGeom prst="rect">
            <a:avLst/>
          </a:prstGeom>
          <a:solidFill>
            <a:schemeClr val="bg1"/>
          </a:solidFill>
        </p:spPr>
        <p:txBody>
          <a:bodyPr wrap="square" rtlCol="0">
            <a:spAutoFit/>
          </a:bodyPr>
          <a:lstStyle/>
          <a:p>
            <a:endParaRPr lang="en-AU" dirty="0"/>
          </a:p>
        </p:txBody>
      </p:sp>
      <p:graphicFrame>
        <p:nvGraphicFramePr>
          <p:cNvPr id="6" name="Content Placeholder 5"/>
          <p:cNvGraphicFramePr>
            <a:graphicFrameLocks noGrp="1"/>
          </p:cNvGraphicFramePr>
          <p:nvPr>
            <p:ph idx="1"/>
            <p:extLst/>
          </p:nvPr>
        </p:nvGraphicFramePr>
        <p:xfrm>
          <a:off x="609601" y="1600200"/>
          <a:ext cx="423998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Cases, sessions and clients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Diagram 6"/>
          <p:cNvGraphicFramePr/>
          <p:nvPr>
            <p:extLst/>
          </p:nvPr>
        </p:nvGraphicFramePr>
        <p:xfrm>
          <a:off x="5355772" y="1702806"/>
          <a:ext cx="6580388" cy="4073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ounded Rectangle 8"/>
          <p:cNvSpPr/>
          <p:nvPr/>
        </p:nvSpPr>
        <p:spPr>
          <a:xfrm>
            <a:off x="9648498" y="2864726"/>
            <a:ext cx="1648152" cy="7028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79646"/>
                </a:solidFill>
              </a:rPr>
              <a:t>Individual Clients</a:t>
            </a:r>
            <a:endParaRPr lang="en-AU" b="1" dirty="0">
              <a:solidFill>
                <a:srgbClr val="F79646"/>
              </a:solidFill>
            </a:endParaRPr>
          </a:p>
        </p:txBody>
      </p:sp>
      <p:cxnSp>
        <p:nvCxnSpPr>
          <p:cNvPr id="11" name="Straight Connector 10"/>
          <p:cNvCxnSpPr>
            <a:stCxn id="9" idx="1"/>
          </p:cNvCxnSpPr>
          <p:nvPr/>
        </p:nvCxnSpPr>
        <p:spPr>
          <a:xfrm flipH="1">
            <a:off x="9191298" y="3216166"/>
            <a:ext cx="457200"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40151" y="6279675"/>
            <a:ext cx="5218197" cy="369332"/>
          </a:xfrm>
          <a:prstGeom prst="rect">
            <a:avLst/>
          </a:prstGeom>
          <a:noFill/>
        </p:spPr>
        <p:txBody>
          <a:bodyPr wrap="square" rtlCol="0">
            <a:spAutoFit/>
          </a:bodyPr>
          <a:lstStyle/>
          <a:p>
            <a:r>
              <a:rPr lang="en-US" dirty="0" smtClean="0">
                <a:hlinkClick r:id="rId13"/>
              </a:rPr>
              <a:t>How do I set up my cases, sessions and clients?</a:t>
            </a:r>
            <a:endParaRPr lang="en-AU" dirty="0"/>
          </a:p>
        </p:txBody>
      </p:sp>
    </p:spTree>
    <p:extLst>
      <p:ext uri="{BB962C8B-B14F-4D97-AF65-F5344CB8AC3E}">
        <p14:creationId xmlns:p14="http://schemas.microsoft.com/office/powerpoint/2010/main" val="30752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create cases and sessions?</a:t>
            </a:r>
            <a:endParaRPr lang="en-AU" dirty="0"/>
          </a:p>
        </p:txBody>
      </p:sp>
      <p:pic>
        <p:nvPicPr>
          <p:cNvPr id="8" name="Picture 7"/>
          <p:cNvPicPr>
            <a:picLocks noChangeAspect="1"/>
          </p:cNvPicPr>
          <p:nvPr/>
        </p:nvPicPr>
        <p:blipFill>
          <a:blip r:embed="rId3"/>
          <a:stretch>
            <a:fillRect/>
          </a:stretch>
        </p:blipFill>
        <p:spPr>
          <a:xfrm>
            <a:off x="315618" y="1545079"/>
            <a:ext cx="7920087" cy="4743350"/>
          </a:xfrm>
          <a:prstGeom prst="rect">
            <a:avLst/>
          </a:prstGeom>
        </p:spPr>
      </p:pic>
      <p:sp>
        <p:nvSpPr>
          <p:cNvPr id="10" name="TextBox 9"/>
          <p:cNvSpPr txBox="1"/>
          <p:nvPr/>
        </p:nvSpPr>
        <p:spPr>
          <a:xfrm>
            <a:off x="8235705" y="1767906"/>
            <a:ext cx="3662267" cy="4893647"/>
          </a:xfrm>
          <a:prstGeom prst="rect">
            <a:avLst/>
          </a:prstGeom>
          <a:noFill/>
        </p:spPr>
        <p:txBody>
          <a:bodyPr wrap="square" rtlCol="0">
            <a:spAutoFit/>
          </a:bodyPr>
          <a:lstStyle/>
          <a:p>
            <a:r>
              <a:rPr lang="en-US" sz="2800" dirty="0" smtClean="0"/>
              <a:t>See the </a:t>
            </a:r>
            <a:r>
              <a:rPr lang="en-US" sz="2800" dirty="0" err="1" smtClean="0"/>
              <a:t>taskcards</a:t>
            </a:r>
            <a:r>
              <a:rPr lang="en-US" sz="2800" dirty="0" smtClean="0"/>
              <a:t>:</a:t>
            </a:r>
          </a:p>
          <a:p>
            <a:pPr marL="285750" indent="-285750">
              <a:buFont typeface="Arial" panose="020B0604020202020204" pitchFamily="34" charset="0"/>
              <a:buChar char="•"/>
            </a:pPr>
            <a:r>
              <a:rPr lang="en-AU" sz="2800" dirty="0">
                <a:hlinkClick r:id="rId4"/>
              </a:rPr>
              <a:t>Add a case</a:t>
            </a:r>
            <a:endParaRPr lang="en-AU" sz="2800" dirty="0"/>
          </a:p>
          <a:p>
            <a:pPr marL="285750" indent="-285750">
              <a:buFont typeface="Arial" panose="020B0604020202020204" pitchFamily="34" charset="0"/>
              <a:buChar char="•"/>
            </a:pPr>
            <a:r>
              <a:rPr lang="en-AU" sz="2800" dirty="0">
                <a:hlinkClick r:id="rId5"/>
              </a:rPr>
              <a:t>Add a </a:t>
            </a:r>
            <a:r>
              <a:rPr lang="en-AU" sz="2800" dirty="0" smtClean="0">
                <a:hlinkClick r:id="rId5"/>
              </a:rPr>
              <a:t>session</a:t>
            </a:r>
            <a:endParaRPr lang="en-AU" sz="2800" dirty="0" smtClean="0"/>
          </a:p>
          <a:p>
            <a:pPr marL="285750" indent="-285750">
              <a:buFont typeface="Arial" panose="020B0604020202020204" pitchFamily="34" charset="0"/>
              <a:buChar char="•"/>
            </a:pPr>
            <a:endParaRPr lang="en-US" sz="2800" u="sng" dirty="0"/>
          </a:p>
          <a:p>
            <a:r>
              <a:rPr lang="en-US" sz="2800" dirty="0" smtClean="0"/>
              <a:t>There are also learning modules:</a:t>
            </a:r>
          </a:p>
          <a:p>
            <a:pPr marL="457200" indent="-457200">
              <a:buFont typeface="Arial" panose="020B0604020202020204" pitchFamily="34" charset="0"/>
              <a:buChar char="•"/>
            </a:pPr>
            <a:r>
              <a:rPr lang="en-US" sz="2800" dirty="0" smtClean="0">
                <a:hlinkClick r:id="rId6"/>
              </a:rPr>
              <a:t>Add a case</a:t>
            </a:r>
            <a:endParaRPr lang="en-US" sz="2800" dirty="0" smtClean="0"/>
          </a:p>
          <a:p>
            <a:pPr marL="457200" indent="-457200">
              <a:buFont typeface="Arial" panose="020B0604020202020204" pitchFamily="34" charset="0"/>
              <a:buChar char="•"/>
            </a:pPr>
            <a:r>
              <a:rPr lang="en-US" sz="2800" dirty="0" smtClean="0">
                <a:hlinkClick r:id="rId7"/>
              </a:rPr>
              <a:t>Add a session</a:t>
            </a:r>
            <a:endParaRPr lang="en-US" sz="2800" dirty="0" smtClean="0"/>
          </a:p>
          <a:p>
            <a:pPr marL="457200" indent="-457200">
              <a:buFont typeface="Arial" panose="020B0604020202020204" pitchFamily="34" charset="0"/>
              <a:buChar char="•"/>
            </a:pPr>
            <a:r>
              <a:rPr lang="en-US" sz="2800" dirty="0" smtClean="0">
                <a:hlinkClick r:id="rId8"/>
              </a:rPr>
              <a:t>Add a Community case and session</a:t>
            </a:r>
            <a:endParaRPr lang="en-US" sz="2800" dirty="0" smtClean="0"/>
          </a:p>
          <a:p>
            <a:endParaRPr lang="en-US" sz="3200" dirty="0"/>
          </a:p>
        </p:txBody>
      </p:sp>
      <p:sp>
        <p:nvSpPr>
          <p:cNvPr id="11" name="TextBox 10"/>
          <p:cNvSpPr txBox="1"/>
          <p:nvPr/>
        </p:nvSpPr>
        <p:spPr>
          <a:xfrm>
            <a:off x="5656847" y="3492177"/>
            <a:ext cx="1648827" cy="338554"/>
          </a:xfrm>
          <a:prstGeom prst="rect">
            <a:avLst/>
          </a:prstGeom>
          <a:noFill/>
          <a:ln w="28575">
            <a:solidFill>
              <a:srgbClr val="FF0000"/>
            </a:solidFill>
          </a:ln>
        </p:spPr>
        <p:txBody>
          <a:bodyPr wrap="square" rtlCol="0">
            <a:spAutoFit/>
          </a:bodyPr>
          <a:lstStyle/>
          <a:p>
            <a:endParaRPr lang="en-AU" sz="1600" dirty="0"/>
          </a:p>
        </p:txBody>
      </p:sp>
      <p:sp>
        <p:nvSpPr>
          <p:cNvPr id="12" name="Down Arrow 11"/>
          <p:cNvSpPr/>
          <p:nvPr/>
        </p:nvSpPr>
        <p:spPr>
          <a:xfrm rot="3635581">
            <a:off x="7477801" y="2194925"/>
            <a:ext cx="476250" cy="107429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275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client is:</a:t>
            </a:r>
          </a:p>
          <a:p>
            <a:pPr lvl="1"/>
            <a:r>
              <a:rPr lang="en-US" dirty="0" smtClean="0"/>
              <a:t>An individual who receives a service as part of a funded activity that is expected to lead to a measureable outcome.</a:t>
            </a:r>
          </a:p>
          <a:p>
            <a:r>
              <a:rPr lang="en-US" dirty="0" smtClean="0"/>
              <a:t>Clients can be individuals or groups.</a:t>
            </a:r>
            <a:endParaRPr lang="en-US" dirty="0"/>
          </a:p>
        </p:txBody>
      </p:sp>
      <p:sp>
        <p:nvSpPr>
          <p:cNvPr id="3" name="Title 2"/>
          <p:cNvSpPr>
            <a:spLocks noGrp="1"/>
          </p:cNvSpPr>
          <p:nvPr>
            <p:ph type="title"/>
          </p:nvPr>
        </p:nvSpPr>
        <p:spPr/>
        <p:txBody>
          <a:bodyPr/>
          <a:lstStyle/>
          <a:p>
            <a:r>
              <a:rPr lang="en-US" dirty="0" smtClean="0"/>
              <a:t>Who is a client?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520981688"/>
              </p:ext>
            </p:extLst>
          </p:nvPr>
        </p:nvGraphicFramePr>
        <p:xfrm>
          <a:off x="1136073" y="3870505"/>
          <a:ext cx="10446327" cy="1962912"/>
        </p:xfrm>
        <a:graphic>
          <a:graphicData uri="http://schemas.openxmlformats.org/drawingml/2006/table">
            <a:tbl>
              <a:tblPr firstRow="1" firstCol="1" bandRow="1">
                <a:tableStyleId>{3B4B98B0-60AC-42C2-AFA5-B58CD77FA1E5}</a:tableStyleId>
              </a:tblPr>
              <a:tblGrid>
                <a:gridCol w="5222584">
                  <a:extLst>
                    <a:ext uri="{9D8B030D-6E8A-4147-A177-3AD203B41FA5}">
                      <a16:colId xmlns:a16="http://schemas.microsoft.com/office/drawing/2014/main" val="609896127"/>
                    </a:ext>
                  </a:extLst>
                </a:gridCol>
                <a:gridCol w="5223743">
                  <a:extLst>
                    <a:ext uri="{9D8B030D-6E8A-4147-A177-3AD203B41FA5}">
                      <a16:colId xmlns:a16="http://schemas.microsoft.com/office/drawing/2014/main" val="3155949636"/>
                    </a:ext>
                  </a:extLst>
                </a:gridCol>
              </a:tblGrid>
              <a:tr h="0">
                <a:tc>
                  <a:txBody>
                    <a:bodyPr/>
                    <a:lstStyle/>
                    <a:p>
                      <a:pPr algn="ctr">
                        <a:lnSpc>
                          <a:spcPct val="115000"/>
                        </a:lnSpc>
                        <a:spcAft>
                          <a:spcPts val="0"/>
                        </a:spcAft>
                      </a:pPr>
                      <a:r>
                        <a:rPr lang="en-GB" sz="1600" b="1" dirty="0">
                          <a:effectLst/>
                        </a:rPr>
                        <a:t>Individual clients</a:t>
                      </a:r>
                      <a:endParaRPr lang="en-AU" sz="1600" b="1"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b="1" dirty="0">
                          <a:effectLst/>
                        </a:rPr>
                        <a:t>Unidentified group clients</a:t>
                      </a:r>
                      <a:endParaRPr lang="en-AU" sz="1600" b="1"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98151"/>
                  </a:ext>
                </a:extLst>
              </a:tr>
              <a:tr h="0">
                <a:tc>
                  <a:txBody>
                    <a:bodyPr/>
                    <a:lstStyle/>
                    <a:p>
                      <a:pPr>
                        <a:lnSpc>
                          <a:spcPct val="115000"/>
                        </a:lnSpc>
                        <a:spcAft>
                          <a:spcPts val="0"/>
                        </a:spcAft>
                      </a:pPr>
                      <a:r>
                        <a:rPr lang="en-GB" sz="1600" b="0" dirty="0" smtClean="0">
                          <a:effectLst/>
                        </a:rPr>
                        <a:t>Individual people </a:t>
                      </a:r>
                      <a:r>
                        <a:rPr lang="en-GB" sz="1600" b="0" dirty="0">
                          <a:effectLst/>
                        </a:rPr>
                        <a:t>who receive a service under the TEI program that is expected to lead to a measureable outcome</a:t>
                      </a:r>
                      <a:r>
                        <a:rPr lang="en-GB" sz="1600" b="0" dirty="0" smtClean="0">
                          <a:effectLst/>
                        </a:rPr>
                        <a:t>.</a:t>
                      </a:r>
                    </a:p>
                    <a:p>
                      <a:pPr>
                        <a:lnSpc>
                          <a:spcPct val="115000"/>
                        </a:lnSpc>
                        <a:spcAft>
                          <a:spcPts val="0"/>
                        </a:spcAft>
                      </a:pPr>
                      <a:endParaRPr lang="en-GB" sz="1600" b="0" dirty="0" smtClean="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Aft>
                          <a:spcPts val="0"/>
                        </a:spcAft>
                      </a:pPr>
                      <a:r>
                        <a:rPr lang="en-GB" sz="1600" b="0" dirty="0" smtClean="0">
                          <a:effectLst/>
                        </a:rPr>
                        <a:t>An individual person who has/will have a client record created in the Data Exchange. </a:t>
                      </a:r>
                      <a:endParaRPr lang="en-AU" sz="16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b="0" dirty="0">
                          <a:effectLst/>
                        </a:rPr>
                        <a:t>A group of people who have received a service under the TEI program</a:t>
                      </a:r>
                      <a:r>
                        <a:rPr lang="en-GB" sz="1600" b="0" dirty="0" smtClean="0">
                          <a:effectLst/>
                        </a:rPr>
                        <a:t>.</a:t>
                      </a:r>
                    </a:p>
                    <a:p>
                      <a:pPr>
                        <a:lnSpc>
                          <a:spcPct val="115000"/>
                        </a:lnSpc>
                        <a:spcAft>
                          <a:spcPts val="0"/>
                        </a:spcAft>
                      </a:pPr>
                      <a:endParaRPr lang="en-AU" sz="1600" b="0" dirty="0">
                        <a:effectLst/>
                      </a:endParaRPr>
                    </a:p>
                    <a:p>
                      <a:pPr>
                        <a:lnSpc>
                          <a:spcPct val="115000"/>
                        </a:lnSpc>
                        <a:spcAft>
                          <a:spcPts val="0"/>
                        </a:spcAft>
                      </a:pPr>
                      <a:r>
                        <a:rPr lang="en-GB" sz="1600" b="0" dirty="0">
                          <a:effectLst/>
                        </a:rPr>
                        <a:t>No identifying information is collected from these clients.</a:t>
                      </a:r>
                      <a:endParaRPr lang="en-AU" sz="1600" b="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0135896"/>
                  </a:ext>
                </a:extLst>
              </a:tr>
            </a:tbl>
          </a:graphicData>
        </a:graphic>
      </p:graphicFrame>
    </p:spTree>
    <p:extLst>
      <p:ext uri="{BB962C8B-B14F-4D97-AF65-F5344CB8AC3E}">
        <p14:creationId xmlns:p14="http://schemas.microsoft.com/office/powerpoint/2010/main" val="176902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individual clients vs. unidentified groups</a:t>
            </a:r>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3996354971"/>
              </p:ext>
            </p:extLst>
          </p:nvPr>
        </p:nvGraphicFramePr>
        <p:xfrm>
          <a:off x="872836" y="1419571"/>
          <a:ext cx="10446327" cy="4495573"/>
        </p:xfrm>
        <a:graphic>
          <a:graphicData uri="http://schemas.openxmlformats.org/drawingml/2006/table">
            <a:tbl>
              <a:tblPr firstRow="1" firstCol="1" bandRow="1">
                <a:tableStyleId>{3B4B98B0-60AC-42C2-AFA5-B58CD77FA1E5}</a:tableStyleId>
              </a:tblPr>
              <a:tblGrid>
                <a:gridCol w="5222584">
                  <a:extLst>
                    <a:ext uri="{9D8B030D-6E8A-4147-A177-3AD203B41FA5}">
                      <a16:colId xmlns:a16="http://schemas.microsoft.com/office/drawing/2014/main" val="609896127"/>
                    </a:ext>
                  </a:extLst>
                </a:gridCol>
                <a:gridCol w="5223743">
                  <a:extLst>
                    <a:ext uri="{9D8B030D-6E8A-4147-A177-3AD203B41FA5}">
                      <a16:colId xmlns:a16="http://schemas.microsoft.com/office/drawing/2014/main" val="3155949636"/>
                    </a:ext>
                  </a:extLst>
                </a:gridCol>
              </a:tblGrid>
              <a:tr h="569749">
                <a:tc>
                  <a:txBody>
                    <a:bodyPr/>
                    <a:lstStyle/>
                    <a:p>
                      <a:pPr algn="ctr">
                        <a:lnSpc>
                          <a:spcPct val="115000"/>
                        </a:lnSpc>
                        <a:spcAft>
                          <a:spcPts val="0"/>
                        </a:spcAft>
                      </a:pPr>
                      <a:r>
                        <a:rPr lang="en-GB" sz="1600" b="1">
                          <a:effectLst/>
                          <a:latin typeface="+mn-lt"/>
                        </a:rPr>
                        <a:t>Individual clients</a:t>
                      </a:r>
                      <a:endParaRPr lang="en-AU" sz="1600" b="1">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b="1" dirty="0">
                          <a:effectLst/>
                          <a:latin typeface="+mn-lt"/>
                        </a:rPr>
                        <a:t>Unidentified group clients</a:t>
                      </a:r>
                      <a:endParaRPr lang="en-AU" sz="16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98151"/>
                  </a:ext>
                </a:extLst>
              </a:tr>
              <a:tr h="3418491">
                <a:tc>
                  <a:txBody>
                    <a:bodyPr/>
                    <a:lstStyle/>
                    <a:p>
                      <a:pPr marL="285750" indent="-285750">
                        <a:lnSpc>
                          <a:spcPct val="115000"/>
                        </a:lnSpc>
                        <a:spcAft>
                          <a:spcPts val="0"/>
                        </a:spcAft>
                        <a:buFont typeface="Arial" panose="020B0604020202020204" pitchFamily="34" charset="0"/>
                        <a:buChar char="•"/>
                      </a:pPr>
                      <a:r>
                        <a:rPr lang="en-US" sz="1600" b="0" dirty="0" smtClean="0">
                          <a:effectLst/>
                          <a:latin typeface="+mn-lt"/>
                          <a:ea typeface="Calibri" panose="020F0502020204030204" pitchFamily="34" charset="0"/>
                          <a:cs typeface="Arial" panose="020B0604020202020204" pitchFamily="34" charset="0"/>
                        </a:rPr>
                        <a:t>You</a:t>
                      </a:r>
                      <a:r>
                        <a:rPr lang="en-US" sz="1600" b="0" baseline="0" dirty="0" smtClean="0">
                          <a:effectLst/>
                          <a:latin typeface="+mn-lt"/>
                          <a:ea typeface="Calibri" panose="020F0502020204030204" pitchFamily="34" charset="0"/>
                          <a:cs typeface="Arial" panose="020B0604020202020204" pitchFamily="34" charset="0"/>
                        </a:rPr>
                        <a:t> should try to report individual client data when it is practical and possible.</a:t>
                      </a:r>
                    </a:p>
                    <a:p>
                      <a:pPr marL="28575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Some example</a:t>
                      </a:r>
                      <a:r>
                        <a:rPr lang="en-AU" sz="1600" b="0" baseline="0" dirty="0" smtClean="0">
                          <a:effectLst/>
                          <a:latin typeface="+mn-lt"/>
                          <a:ea typeface="Calibri" panose="020F0502020204030204" pitchFamily="34" charset="0"/>
                          <a:cs typeface="Arial" panose="020B0604020202020204" pitchFamily="34" charset="0"/>
                        </a:rPr>
                        <a:t>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Playgroups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Counselling</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Parenting programs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Home visits/Case management</a:t>
                      </a:r>
                    </a:p>
                    <a:p>
                      <a:pPr marL="576000" indent="-285750">
                        <a:lnSpc>
                          <a:spcPct val="115000"/>
                        </a:lnSpc>
                        <a:spcAft>
                          <a:spcPts val="0"/>
                        </a:spcAft>
                        <a:buFont typeface="Courier New" panose="02070309020205020404" pitchFamily="49" charset="0"/>
                        <a:buChar char="o"/>
                      </a:pPr>
                      <a:r>
                        <a:rPr lang="en-US" sz="1600" b="0" baseline="0" dirty="0" err="1" smtClean="0">
                          <a:effectLst/>
                          <a:latin typeface="+mn-lt"/>
                          <a:ea typeface="Calibri" panose="020F0502020204030204" pitchFamily="34" charset="0"/>
                          <a:cs typeface="Arial" panose="020B0604020202020204" pitchFamily="34" charset="0"/>
                        </a:rPr>
                        <a:t>Mens</a:t>
                      </a:r>
                      <a:r>
                        <a:rPr lang="en-US" sz="1600" b="0" baseline="0" dirty="0" smtClean="0">
                          <a:effectLst/>
                          <a:latin typeface="+mn-lt"/>
                          <a:ea typeface="Calibri" panose="020F0502020204030204" pitchFamily="34" charset="0"/>
                          <a:cs typeface="Arial" panose="020B0604020202020204" pitchFamily="34" charset="0"/>
                        </a:rPr>
                        <a:t>/</a:t>
                      </a:r>
                      <a:r>
                        <a:rPr lang="en-US" sz="1600" b="0" baseline="0" dirty="0" err="1" smtClean="0">
                          <a:effectLst/>
                          <a:latin typeface="+mn-lt"/>
                          <a:ea typeface="Calibri" panose="020F0502020204030204" pitchFamily="34" charset="0"/>
                          <a:cs typeface="Arial" panose="020B0604020202020204" pitchFamily="34" charset="0"/>
                        </a:rPr>
                        <a:t>Womens</a:t>
                      </a:r>
                      <a:r>
                        <a:rPr lang="en-US" sz="1600" b="0" baseline="0" dirty="0" smtClean="0">
                          <a:effectLst/>
                          <a:latin typeface="+mn-lt"/>
                          <a:ea typeface="Calibri" panose="020F0502020204030204" pitchFamily="34" charset="0"/>
                          <a:cs typeface="Arial" panose="020B0604020202020204" pitchFamily="34" charset="0"/>
                        </a:rPr>
                        <a:t>/Youth/Parenting groups</a:t>
                      </a:r>
                    </a:p>
                    <a:p>
                      <a:pPr marL="576000" indent="-285750">
                        <a:lnSpc>
                          <a:spcPct val="115000"/>
                        </a:lnSpc>
                        <a:spcAft>
                          <a:spcPts val="0"/>
                        </a:spcAft>
                        <a:buFont typeface="Courier New" panose="02070309020205020404" pitchFamily="49" charset="0"/>
                        <a:buChar char="o"/>
                      </a:pPr>
                      <a:r>
                        <a:rPr lang="en-US" sz="1600" b="0" baseline="0" dirty="0" smtClean="0">
                          <a:effectLst/>
                          <a:latin typeface="+mn-lt"/>
                          <a:ea typeface="Calibri" panose="020F0502020204030204" pitchFamily="34" charset="0"/>
                          <a:cs typeface="Arial" panose="020B0604020202020204" pitchFamily="34" charset="0"/>
                        </a:rPr>
                        <a:t>School program</a:t>
                      </a:r>
                    </a:p>
                    <a:p>
                      <a:pPr marL="576000" indent="-285750">
                        <a:lnSpc>
                          <a:spcPct val="115000"/>
                        </a:lnSpc>
                        <a:spcAft>
                          <a:spcPts val="0"/>
                        </a:spcAft>
                        <a:buFont typeface="Courier New" panose="02070309020205020404" pitchFamily="49" charset="0"/>
                        <a:buChar char="o"/>
                      </a:pPr>
                      <a:endParaRPr lang="en-US" sz="1600" b="0" baseline="0" dirty="0" smtClean="0">
                        <a:effectLst/>
                        <a:latin typeface="+mn-lt"/>
                        <a:ea typeface="Calibri" panose="020F0502020204030204" pitchFamily="34" charset="0"/>
                        <a:cs typeface="Arial" panose="020B0604020202020204" pitchFamily="34" charset="0"/>
                      </a:endParaRPr>
                    </a:p>
                    <a:p>
                      <a:pPr marL="284400" indent="-285750">
                        <a:lnSpc>
                          <a:spcPct val="115000"/>
                        </a:lnSpc>
                        <a:spcAft>
                          <a:spcPts val="0"/>
                        </a:spcAft>
                        <a:buFont typeface="Arial" panose="020B0604020202020204" pitchFamily="34" charset="0"/>
                        <a:buChar char="•"/>
                      </a:pPr>
                      <a:r>
                        <a:rPr lang="en-US" sz="1600" b="0" baseline="0" dirty="0" smtClean="0">
                          <a:effectLst/>
                          <a:latin typeface="+mn-lt"/>
                          <a:ea typeface="Calibri" panose="020F0502020204030204" pitchFamily="34" charset="0"/>
                          <a:cs typeface="Arial" panose="020B0604020202020204" pitchFamily="34" charset="0"/>
                        </a:rPr>
                        <a:t>Individual clients can be attached to both Cases and Sessions</a:t>
                      </a:r>
                    </a:p>
                  </a:txBody>
                  <a:tcPr marL="68580" marR="68580" marT="0" marB="0"/>
                </a:tc>
                <a:tc>
                  <a:txBody>
                    <a:bodyPr/>
                    <a:lstStyle/>
                    <a:p>
                      <a:pPr marL="285750" indent="-285750">
                        <a:lnSpc>
                          <a:spcPct val="115000"/>
                        </a:lnSpc>
                        <a:spcAft>
                          <a:spcPts val="0"/>
                        </a:spcAft>
                        <a:buFont typeface="Arial" panose="020B0604020202020204" pitchFamily="34" charset="0"/>
                        <a:buChar char="•"/>
                      </a:pPr>
                      <a:r>
                        <a:rPr lang="en-US" sz="1600" b="0" dirty="0" smtClean="0">
                          <a:effectLst/>
                          <a:latin typeface="+mn-lt"/>
                        </a:rPr>
                        <a:t>Unidentified groups</a:t>
                      </a:r>
                      <a:r>
                        <a:rPr lang="en-US" sz="1600" b="0" baseline="0" dirty="0" smtClean="0">
                          <a:effectLst/>
                          <a:latin typeface="+mn-lt"/>
                        </a:rPr>
                        <a:t> are recorded if it is not practical or possible to collect individual client information</a:t>
                      </a:r>
                      <a:r>
                        <a:rPr lang="en-GB" sz="1600" b="0" dirty="0" smtClean="0">
                          <a:effectLst/>
                          <a:latin typeface="+mn-lt"/>
                        </a:rPr>
                        <a:t>.</a:t>
                      </a:r>
                    </a:p>
                    <a:p>
                      <a:pPr marL="285750" indent="-285750">
                        <a:lnSpc>
                          <a:spcPct val="115000"/>
                        </a:lnSpc>
                        <a:spcAft>
                          <a:spcPts val="0"/>
                        </a:spcAft>
                        <a:buFont typeface="Arial" panose="020B0604020202020204" pitchFamily="34" charset="0"/>
                        <a:buChar char="•"/>
                      </a:pPr>
                      <a:r>
                        <a:rPr lang="en-GB" sz="1600" b="0" dirty="0" smtClean="0">
                          <a:effectLst/>
                          <a:latin typeface="+mn-lt"/>
                          <a:ea typeface="Calibri" panose="020F0502020204030204" pitchFamily="34" charset="0"/>
                          <a:cs typeface="Arial" panose="020B0604020202020204" pitchFamily="34" charset="0"/>
                        </a:rPr>
                        <a:t>Some examples:</a:t>
                      </a:r>
                    </a:p>
                    <a:p>
                      <a:pPr marL="576000" indent="-285750">
                        <a:lnSpc>
                          <a:spcPct val="115000"/>
                        </a:lnSpc>
                        <a:spcAft>
                          <a:spcPts val="0"/>
                        </a:spcAft>
                        <a:buFont typeface="Courier New" panose="02070309020205020404" pitchFamily="49" charset="0"/>
                        <a:buChar char="o"/>
                      </a:pPr>
                      <a:r>
                        <a:rPr lang="en-GB" sz="1600" b="0" dirty="0" smtClean="0">
                          <a:effectLst/>
                          <a:latin typeface="+mn-lt"/>
                          <a:ea typeface="Calibri" panose="020F0502020204030204" pitchFamily="34" charset="0"/>
                          <a:cs typeface="Arial" panose="020B0604020202020204" pitchFamily="34" charset="0"/>
                        </a:rPr>
                        <a:t>A</a:t>
                      </a:r>
                      <a:r>
                        <a:rPr lang="en-GB" sz="1600" b="0" baseline="0" dirty="0" smtClean="0">
                          <a:effectLst/>
                          <a:latin typeface="+mn-lt"/>
                          <a:ea typeface="Calibri" panose="020F0502020204030204" pitchFamily="34" charset="0"/>
                          <a:cs typeface="Arial" panose="020B0604020202020204" pitchFamily="34" charset="0"/>
                        </a:rPr>
                        <a:t> community event</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A one-off information session</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Info/advice/referral in a community centre</a:t>
                      </a:r>
                    </a:p>
                    <a:p>
                      <a:pPr marL="576000" indent="-285750">
                        <a:lnSpc>
                          <a:spcPct val="115000"/>
                        </a:lnSpc>
                        <a:spcAft>
                          <a:spcPts val="0"/>
                        </a:spcAft>
                        <a:buFont typeface="Courier New" panose="02070309020205020404" pitchFamily="49" charset="0"/>
                        <a:buChar char="o"/>
                      </a:pPr>
                      <a:r>
                        <a:rPr lang="en-GB" sz="1600" b="0" baseline="0" dirty="0" smtClean="0">
                          <a:effectLst/>
                          <a:latin typeface="+mn-lt"/>
                          <a:ea typeface="Calibri" panose="020F0502020204030204" pitchFamily="34" charset="0"/>
                          <a:cs typeface="Arial" panose="020B0604020202020204" pitchFamily="34" charset="0"/>
                        </a:rPr>
                        <a:t>Interagency meeting</a:t>
                      </a:r>
                    </a:p>
                    <a:p>
                      <a:pPr marL="576000" indent="-285750">
                        <a:lnSpc>
                          <a:spcPct val="115000"/>
                        </a:lnSpc>
                        <a:spcAft>
                          <a:spcPts val="0"/>
                        </a:spcAft>
                        <a:buFont typeface="Courier New" panose="02070309020205020404" pitchFamily="49" charset="0"/>
                        <a:buChar char="o"/>
                      </a:pPr>
                      <a:endParaRPr lang="en-GB" sz="1600" b="0" kern="1200" baseline="0" dirty="0" smtClean="0">
                        <a:solidFill>
                          <a:schemeClr val="tx1"/>
                        </a:solidFill>
                        <a:effectLst/>
                        <a:latin typeface="+mn-lt"/>
                        <a:ea typeface="+mn-ea"/>
                        <a:cs typeface="+mn-cs"/>
                      </a:endParaRPr>
                    </a:p>
                    <a:p>
                      <a:pPr marL="284400" indent="-285750">
                        <a:lnSpc>
                          <a:spcPct val="115000"/>
                        </a:lnSpc>
                        <a:spcAft>
                          <a:spcPts val="0"/>
                        </a:spcAft>
                        <a:buFont typeface="Arial" panose="020B0604020202020204" pitchFamily="34" charset="0"/>
                        <a:buChar char="•"/>
                      </a:pPr>
                      <a:r>
                        <a:rPr lang="en-GB" sz="1600" b="0" kern="1200" baseline="0" dirty="0" smtClean="0">
                          <a:solidFill>
                            <a:schemeClr val="tx1"/>
                          </a:solidFill>
                          <a:effectLst/>
                          <a:latin typeface="+mn-lt"/>
                          <a:ea typeface="+mn-ea"/>
                          <a:cs typeface="+mn-cs"/>
                        </a:rPr>
                        <a:t>Cases record the anticipated number of unidentified clients.</a:t>
                      </a:r>
                    </a:p>
                    <a:p>
                      <a:pPr marL="284400" indent="-285750">
                        <a:lnSpc>
                          <a:spcPct val="115000"/>
                        </a:lnSpc>
                        <a:spcAft>
                          <a:spcPts val="0"/>
                        </a:spcAft>
                        <a:buFont typeface="Arial" panose="020B0604020202020204" pitchFamily="34" charset="0"/>
                        <a:buChar char="•"/>
                      </a:pPr>
                      <a:r>
                        <a:rPr lang="en-GB" sz="1600" b="0" kern="1200" baseline="0" dirty="0" smtClean="0">
                          <a:solidFill>
                            <a:schemeClr val="tx1"/>
                          </a:solidFill>
                          <a:effectLst/>
                          <a:latin typeface="+mn-lt"/>
                          <a:ea typeface="+mn-ea"/>
                          <a:cs typeface="+mn-cs"/>
                        </a:rPr>
                        <a:t>Sessions record the actual number of unidentified clients.</a:t>
                      </a:r>
                    </a:p>
                    <a:p>
                      <a:pPr marL="284400" indent="-285750">
                        <a:lnSpc>
                          <a:spcPct val="115000"/>
                        </a:lnSpc>
                        <a:spcAft>
                          <a:spcPts val="0"/>
                        </a:spcAft>
                        <a:buFont typeface="Arial" panose="020B0604020202020204" pitchFamily="34" charset="0"/>
                        <a:buChar char="•"/>
                      </a:pPr>
                      <a:r>
                        <a:rPr lang="en-GB" sz="1600" b="0" kern="1200" baseline="0" dirty="0" smtClean="0">
                          <a:solidFill>
                            <a:schemeClr val="tx1"/>
                          </a:solidFill>
                          <a:effectLst/>
                          <a:latin typeface="+mn-lt"/>
                          <a:ea typeface="+mn-ea"/>
                          <a:cs typeface="+mn-cs"/>
                        </a:rPr>
                        <a:t>These fields should NOT be used to bulk report services to individuals or groups. </a:t>
                      </a:r>
                    </a:p>
                  </a:txBody>
                  <a:tcPr marL="68580" marR="68580" marT="0" marB="0"/>
                </a:tc>
                <a:extLst>
                  <a:ext uri="{0D108BD9-81ED-4DB2-BD59-A6C34878D82A}">
                    <a16:rowId xmlns:a16="http://schemas.microsoft.com/office/drawing/2014/main" val="2650135896"/>
                  </a:ext>
                </a:extLst>
              </a:tr>
            </a:tbl>
          </a:graphicData>
        </a:graphic>
      </p:graphicFrame>
      <p:sp>
        <p:nvSpPr>
          <p:cNvPr id="10" name="TextBox 9"/>
          <p:cNvSpPr txBox="1"/>
          <p:nvPr/>
        </p:nvSpPr>
        <p:spPr>
          <a:xfrm>
            <a:off x="336884" y="6132226"/>
            <a:ext cx="2053390" cy="725774"/>
          </a:xfrm>
          <a:prstGeom prst="rect">
            <a:avLst/>
          </a:prstGeom>
          <a:solidFill>
            <a:schemeClr val="bg1"/>
          </a:solidFill>
        </p:spPr>
        <p:txBody>
          <a:bodyPr wrap="square" rtlCol="0">
            <a:spAutoFit/>
          </a:bodyPr>
          <a:lstStyle/>
          <a:p>
            <a:endParaRPr lang="en-AU" dirty="0"/>
          </a:p>
        </p:txBody>
      </p:sp>
      <p:sp>
        <p:nvSpPr>
          <p:cNvPr id="9" name="TextBox 8"/>
          <p:cNvSpPr txBox="1"/>
          <p:nvPr/>
        </p:nvSpPr>
        <p:spPr>
          <a:xfrm>
            <a:off x="872836" y="6132226"/>
            <a:ext cx="10446327" cy="400110"/>
          </a:xfrm>
          <a:prstGeom prst="rect">
            <a:avLst/>
          </a:prstGeom>
          <a:solidFill>
            <a:schemeClr val="accent2">
              <a:lumMod val="60000"/>
              <a:lumOff val="40000"/>
            </a:schemeClr>
          </a:solidFill>
          <a:ln>
            <a:solidFill>
              <a:schemeClr val="accent2"/>
            </a:solidFill>
          </a:ln>
        </p:spPr>
        <p:txBody>
          <a:bodyPr wrap="square" rtlCol="0">
            <a:spAutoFit/>
          </a:bodyPr>
          <a:lstStyle/>
          <a:p>
            <a:pPr algn="ctr"/>
            <a:r>
              <a:rPr lang="en-US" sz="2000" dirty="0" smtClean="0"/>
              <a:t>You can report a combination of individual clients and unidentified group clients.</a:t>
            </a:r>
            <a:endParaRPr lang="en-AU" sz="2000" dirty="0"/>
          </a:p>
        </p:txBody>
      </p:sp>
    </p:spTree>
    <p:extLst>
      <p:ext uri="{BB962C8B-B14F-4D97-AF65-F5344CB8AC3E}">
        <p14:creationId xmlns:p14="http://schemas.microsoft.com/office/powerpoint/2010/main" val="48078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956" y="6011025"/>
            <a:ext cx="2156346" cy="805218"/>
          </a:xfrm>
          <a:prstGeom prst="rect">
            <a:avLst/>
          </a:prstGeom>
          <a:solidFill>
            <a:schemeClr val="bg1"/>
          </a:solidFill>
        </p:spPr>
        <p:txBody>
          <a:bodyPr wrap="square" rtlCol="0">
            <a:spAutoFit/>
          </a:bodyPr>
          <a:lstStyle/>
          <a:p>
            <a:endParaRPr lang="en-AU" dirty="0"/>
          </a:p>
        </p:txBody>
      </p:sp>
      <p:sp>
        <p:nvSpPr>
          <p:cNvPr id="3" name="Title 2"/>
          <p:cNvSpPr>
            <a:spLocks noGrp="1"/>
          </p:cNvSpPr>
          <p:nvPr>
            <p:ph type="title"/>
          </p:nvPr>
        </p:nvSpPr>
        <p:spPr>
          <a:xfrm>
            <a:off x="578385" y="319414"/>
            <a:ext cx="10972800" cy="605582"/>
          </a:xfrm>
        </p:spPr>
        <p:txBody>
          <a:bodyPr/>
          <a:lstStyle/>
          <a:p>
            <a:r>
              <a:rPr lang="en-US" dirty="0" smtClean="0"/>
              <a:t>Reporting individual clients and unidentified clients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val="1584567466"/>
              </p:ext>
            </p:extLst>
          </p:nvPr>
        </p:nvGraphicFramePr>
        <p:xfrm>
          <a:off x="403493" y="1110568"/>
          <a:ext cx="11322584" cy="5293748"/>
        </p:xfrm>
        <a:graphic>
          <a:graphicData uri="http://schemas.openxmlformats.org/drawingml/2006/table">
            <a:tbl>
              <a:tblPr firstRow="1" firstCol="1" bandRow="1">
                <a:tableStyleId>{5C22544A-7EE6-4342-B048-85BDC9FD1C3A}</a:tableStyleId>
              </a:tblPr>
              <a:tblGrid>
                <a:gridCol w="1395810">
                  <a:extLst>
                    <a:ext uri="{9D8B030D-6E8A-4147-A177-3AD203B41FA5}">
                      <a16:colId xmlns:a16="http://schemas.microsoft.com/office/drawing/2014/main" val="1268782361"/>
                    </a:ext>
                  </a:extLst>
                </a:gridCol>
                <a:gridCol w="2994579">
                  <a:extLst>
                    <a:ext uri="{9D8B030D-6E8A-4147-A177-3AD203B41FA5}">
                      <a16:colId xmlns:a16="http://schemas.microsoft.com/office/drawing/2014/main" val="1262882901"/>
                    </a:ext>
                  </a:extLst>
                </a:gridCol>
                <a:gridCol w="162560">
                  <a:extLst>
                    <a:ext uri="{9D8B030D-6E8A-4147-A177-3AD203B41FA5}">
                      <a16:colId xmlns:a16="http://schemas.microsoft.com/office/drawing/2014/main" val="3279827285"/>
                    </a:ext>
                  </a:extLst>
                </a:gridCol>
                <a:gridCol w="3418840">
                  <a:extLst>
                    <a:ext uri="{9D8B030D-6E8A-4147-A177-3AD203B41FA5}">
                      <a16:colId xmlns:a16="http://schemas.microsoft.com/office/drawing/2014/main" val="2972105761"/>
                    </a:ext>
                  </a:extLst>
                </a:gridCol>
                <a:gridCol w="162560">
                  <a:extLst>
                    <a:ext uri="{9D8B030D-6E8A-4147-A177-3AD203B41FA5}">
                      <a16:colId xmlns:a16="http://schemas.microsoft.com/office/drawing/2014/main" val="1990107245"/>
                    </a:ext>
                  </a:extLst>
                </a:gridCol>
                <a:gridCol w="3188235">
                  <a:extLst>
                    <a:ext uri="{9D8B030D-6E8A-4147-A177-3AD203B41FA5}">
                      <a16:colId xmlns:a16="http://schemas.microsoft.com/office/drawing/2014/main" val="1366392599"/>
                    </a:ext>
                  </a:extLst>
                </a:gridCol>
              </a:tblGrid>
              <a:tr h="687017">
                <a:tc>
                  <a:txBody>
                    <a:bodyPr/>
                    <a:lstStyle/>
                    <a:p>
                      <a:pPr algn="ctr">
                        <a:lnSpc>
                          <a:spcPct val="115000"/>
                        </a:lnSpc>
                        <a:spcAft>
                          <a:spcPts val="0"/>
                        </a:spcAft>
                      </a:pPr>
                      <a:endParaRPr lang="en-AU" sz="2000" b="1"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lvl="0" algn="ctr"/>
                      <a:r>
                        <a:rPr lang="en-US" sz="1800" dirty="0" smtClean="0"/>
                        <a:t>Example 1: Community Event</a:t>
                      </a:r>
                      <a:endParaRPr lang="en-US" sz="1800" b="1" dirty="0" smtClean="0">
                        <a:solidFill>
                          <a:schemeClr val="tx1"/>
                        </a:solidFill>
                      </a:endParaRPr>
                    </a:p>
                  </a:txBody>
                  <a:tcPr marL="68580" marR="68580" marT="0" marB="0" anchor="ctr">
                    <a:lnT w="12700" cap="flat" cmpd="sng" algn="ctr">
                      <a:noFill/>
                      <a:prstDash val="solid"/>
                      <a:round/>
                      <a:headEnd type="none" w="med" len="med"/>
                      <a:tailEnd type="none" w="med" len="med"/>
                    </a:lnT>
                  </a:tcPr>
                </a:tc>
                <a:tc>
                  <a:txBody>
                    <a:bodyPr/>
                    <a:lstStyle/>
                    <a:p>
                      <a:pPr lvl="0" algn="ctr"/>
                      <a:endParaRPr lang="en-US" sz="1800" b="1" dirty="0" smtClean="0">
                        <a:solidFill>
                          <a:schemeClr val="tx1"/>
                        </a:solidFill>
                      </a:endParaRPr>
                    </a:p>
                  </a:txBody>
                  <a:tcPr marL="68580" marR="68580" marT="0" marB="0" anchor="ctr">
                    <a:lnT w="12700" cap="flat" cmpd="sng" algn="ctr">
                      <a:noFill/>
                      <a:prstDash val="solid"/>
                      <a:round/>
                      <a:headEnd type="none" w="med" len="med"/>
                      <a:tailEnd type="none" w="med" len="med"/>
                    </a:lnT>
                    <a:solidFill>
                      <a:schemeClr val="bg1"/>
                    </a:solidFill>
                  </a:tcPr>
                </a:tc>
                <a:tc>
                  <a:txBody>
                    <a:bodyPr/>
                    <a:lstStyle/>
                    <a:p>
                      <a:pPr lvl="0" algn="ctr"/>
                      <a:r>
                        <a:rPr lang="en-US" sz="1800" dirty="0" smtClean="0"/>
                        <a:t>Example 2: Interagency</a:t>
                      </a:r>
                      <a:r>
                        <a:rPr lang="en-US" sz="1800" baseline="0" dirty="0" smtClean="0"/>
                        <a:t> coordination</a:t>
                      </a:r>
                      <a:endParaRPr lang="en-US" sz="1800" b="1" dirty="0" smtClean="0">
                        <a:solidFill>
                          <a:schemeClr val="tx1"/>
                        </a:solidFill>
                      </a:endParaRPr>
                    </a:p>
                  </a:txBody>
                  <a:tcPr marL="68580" marR="68580" marT="0" marB="0" anchor="ctr">
                    <a:lnR w="12700" cmpd="sng">
                      <a:noFill/>
                    </a:lnR>
                    <a:lnT w="12700" cap="flat" cmpd="sng" algn="ctr">
                      <a:noFill/>
                      <a:prstDash val="solid"/>
                      <a:round/>
                      <a:headEnd type="none" w="med" len="med"/>
                      <a:tailEnd type="none" w="med" len="med"/>
                    </a:lnT>
                  </a:tcPr>
                </a:tc>
                <a:tc>
                  <a:txBody>
                    <a:bodyPr/>
                    <a:lstStyle/>
                    <a:p>
                      <a:pPr lvl="0" algn="ctr"/>
                      <a:endParaRPr lang="en-US" sz="1800" b="1" dirty="0" smtClean="0">
                        <a:solidFill>
                          <a:schemeClr val="tx1"/>
                        </a:solidFill>
                      </a:endParaRPr>
                    </a:p>
                  </a:txBody>
                  <a:tcPr marL="68580" marR="68580" marT="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lvl="0" algn="ctr"/>
                      <a:r>
                        <a:rPr lang="en-US" sz="1800" dirty="0" smtClean="0"/>
                        <a:t>Example</a:t>
                      </a:r>
                      <a:r>
                        <a:rPr lang="en-US" sz="1800" baseline="0" dirty="0" smtClean="0"/>
                        <a:t> 3: Family therapy</a:t>
                      </a:r>
                      <a:endParaRPr lang="en-US" sz="1800" b="1" dirty="0" smtClean="0">
                        <a:solidFill>
                          <a:schemeClr val="tx1"/>
                        </a:solidFill>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401551150"/>
                  </a:ext>
                </a:extLst>
              </a:tr>
              <a:tr h="1040571">
                <a:tc>
                  <a:txBody>
                    <a:bodyPr/>
                    <a:lstStyle/>
                    <a:p>
                      <a:pPr algn="ctr">
                        <a:lnSpc>
                          <a:spcPct val="115000"/>
                        </a:lnSpc>
                        <a:spcAft>
                          <a:spcPts val="0"/>
                        </a:spcAft>
                      </a:pPr>
                      <a:r>
                        <a:rPr lang="en-US" sz="2000" dirty="0" smtClean="0">
                          <a:effectLst/>
                        </a:rPr>
                        <a:t>Case</a:t>
                      </a:r>
                      <a:endParaRPr lang="en-AU" sz="2000" b="1"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lvl="0"/>
                      <a:r>
                        <a:rPr lang="en-US" sz="1800" dirty="0" smtClean="0"/>
                        <a:t>Case ID: NAIDOC Event </a:t>
                      </a:r>
                    </a:p>
                    <a:p>
                      <a:pPr lvl="0"/>
                      <a:r>
                        <a:rPr lang="en-US" sz="1800" dirty="0" smtClean="0"/>
                        <a:t>Outlet: Hyde Park</a:t>
                      </a:r>
                    </a:p>
                    <a:p>
                      <a:pPr lvl="0"/>
                      <a:r>
                        <a:rPr lang="en-US" sz="1800" dirty="0" smtClean="0"/>
                        <a:t>Program Activity: Community Connection</a:t>
                      </a:r>
                    </a:p>
                    <a:p>
                      <a:pPr lvl="0"/>
                      <a:r>
                        <a:rPr lang="en-US" sz="1800" b="0" dirty="0" smtClean="0">
                          <a:solidFill>
                            <a:schemeClr val="tx1"/>
                          </a:solidFill>
                        </a:rPr>
                        <a:t>No. of unidentified</a:t>
                      </a:r>
                      <a:r>
                        <a:rPr lang="en-US" sz="1800" b="0" baseline="0" dirty="0" smtClean="0">
                          <a:solidFill>
                            <a:schemeClr val="tx1"/>
                          </a:solidFill>
                        </a:rPr>
                        <a:t> clients: 300</a:t>
                      </a:r>
                      <a:endParaRPr lang="en-US" sz="1800" b="0" dirty="0" smtClean="0">
                        <a:solidFill>
                          <a:schemeClr val="tx1"/>
                        </a:solidFill>
                      </a:endParaRPr>
                    </a:p>
                  </a:txBody>
                  <a:tcPr marL="68580" marR="68580" marT="0" marB="0" anchor="ctr"/>
                </a:tc>
                <a:tc>
                  <a:txBody>
                    <a:bodyPr/>
                    <a:lstStyle/>
                    <a:p>
                      <a:pPr lvl="0"/>
                      <a:endParaRPr lang="en-US" sz="1800" b="0" dirty="0" smtClean="0">
                        <a:solidFill>
                          <a:schemeClr val="tx1"/>
                        </a:solidFill>
                      </a:endParaRPr>
                    </a:p>
                  </a:txBody>
                  <a:tcPr marL="68580" marR="68580" marT="0" marB="0" anchor="ctr">
                    <a:solidFill>
                      <a:schemeClr val="bg1"/>
                    </a:solidFill>
                  </a:tcPr>
                </a:tc>
                <a:tc>
                  <a:txBody>
                    <a:bodyPr/>
                    <a:lstStyle/>
                    <a:p>
                      <a:pPr lvl="0"/>
                      <a:r>
                        <a:rPr lang="en-US" sz="1800" dirty="0" smtClean="0"/>
                        <a:t>Case ID: Interagency</a:t>
                      </a:r>
                      <a:r>
                        <a:rPr lang="en-US" sz="1800" baseline="0" dirty="0" smtClean="0"/>
                        <a:t> meetings</a:t>
                      </a:r>
                      <a:endParaRPr lang="en-US" sz="1800" dirty="0" smtClean="0"/>
                    </a:p>
                    <a:p>
                      <a:pPr lvl="0"/>
                      <a:r>
                        <a:rPr lang="en-US" sz="1800" dirty="0" smtClean="0"/>
                        <a:t>Outlet: Sydney City Community Centre</a:t>
                      </a:r>
                    </a:p>
                    <a:p>
                      <a:pPr lvl="0"/>
                      <a:r>
                        <a:rPr lang="en-US" sz="1800" dirty="0" smtClean="0"/>
                        <a:t>Program Activity: Community Connection</a:t>
                      </a:r>
                    </a:p>
                    <a:p>
                      <a:pPr lvl="0"/>
                      <a:r>
                        <a:rPr lang="en-US" sz="1800" b="0" dirty="0" smtClean="0">
                          <a:solidFill>
                            <a:schemeClr val="tx1"/>
                          </a:solidFill>
                        </a:rPr>
                        <a:t>No. of</a:t>
                      </a:r>
                      <a:r>
                        <a:rPr lang="en-US" sz="1800" b="0" baseline="0" dirty="0" smtClean="0">
                          <a:solidFill>
                            <a:schemeClr val="tx1"/>
                          </a:solidFill>
                        </a:rPr>
                        <a:t> unidentified clients: 5</a:t>
                      </a:r>
                      <a:endParaRPr lang="en-US" sz="1800" b="0" dirty="0" smtClean="0">
                        <a:solidFill>
                          <a:schemeClr val="tx1"/>
                        </a:solidFill>
                      </a:endParaRPr>
                    </a:p>
                  </a:txBody>
                  <a:tcPr marL="68580" marR="68580" marT="0" marB="0" anchor="ctr">
                    <a:lnR w="12700" cmpd="sng">
                      <a:noFill/>
                    </a:lnR>
                  </a:tcPr>
                </a:tc>
                <a:tc>
                  <a:txBody>
                    <a:bodyPr/>
                    <a:lstStyle/>
                    <a:p>
                      <a:pPr lvl="0"/>
                      <a:endParaRPr lang="en-US" sz="1800" b="0" dirty="0" smtClean="0">
                        <a:solidFill>
                          <a:schemeClr val="tx1"/>
                        </a:solidFill>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1800" dirty="0" smtClean="0"/>
                        <a:t>Case ID: FT Family 1</a:t>
                      </a:r>
                    </a:p>
                    <a:p>
                      <a:pPr lvl="0"/>
                      <a:r>
                        <a:rPr lang="en-US" sz="1800" dirty="0" smtClean="0"/>
                        <a:t>Outlet: The Family Centre</a:t>
                      </a:r>
                    </a:p>
                    <a:p>
                      <a:pPr lvl="0"/>
                      <a:r>
                        <a:rPr lang="en-US" sz="1800" dirty="0" smtClean="0"/>
                        <a:t>Program Activity: Intensive</a:t>
                      </a:r>
                      <a:r>
                        <a:rPr lang="en-US" sz="1800" baseline="0" dirty="0" smtClean="0"/>
                        <a:t> or Specialist Support</a:t>
                      </a:r>
                    </a:p>
                  </a:txBody>
                  <a:tcPr marL="68580" marR="68580" marT="0" marB="0" anchor="ctr">
                    <a:lnL w="12700" cmpd="sng">
                      <a:noFill/>
                    </a:lnL>
                    <a:lnR w="12700" cap="flat" cmpd="sng" algn="ctr">
                      <a:noFill/>
                      <a:prstDash val="solid"/>
                      <a:round/>
                      <a:headEnd type="none" w="med" len="med"/>
                      <a:tailEnd type="none" w="med" len="med"/>
                    </a:lnR>
                  </a:tcPr>
                </a:tc>
                <a:extLst>
                  <a:ext uri="{0D108BD9-81ED-4DB2-BD59-A6C34878D82A}">
                    <a16:rowId xmlns:a16="http://schemas.microsoft.com/office/drawing/2014/main" val="2010167892"/>
                  </a:ext>
                </a:extLst>
              </a:tr>
              <a:tr h="1381208">
                <a:tc>
                  <a:txBody>
                    <a:bodyPr/>
                    <a:lstStyle/>
                    <a:p>
                      <a:pPr algn="ctr">
                        <a:lnSpc>
                          <a:spcPct val="115000"/>
                        </a:lnSpc>
                        <a:spcAft>
                          <a:spcPts val="0"/>
                        </a:spcAft>
                      </a:pPr>
                      <a:r>
                        <a:rPr lang="en-US" sz="2000" dirty="0" smtClean="0">
                          <a:effectLst/>
                        </a:rPr>
                        <a:t>Session</a:t>
                      </a:r>
                      <a:endParaRPr lang="en-AU" sz="2000" b="1"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lvl="0"/>
                      <a:r>
                        <a:rPr lang="en-US" sz="1800" dirty="0" smtClean="0"/>
                        <a:t>Session ID: NAIDOC event August 2019</a:t>
                      </a:r>
                    </a:p>
                    <a:p>
                      <a:pPr lvl="0"/>
                      <a:r>
                        <a:rPr lang="en-US" sz="1800" dirty="0" smtClean="0"/>
                        <a:t>Session date: 12/07/19</a:t>
                      </a:r>
                    </a:p>
                    <a:p>
                      <a:pPr lvl="0"/>
                      <a:r>
                        <a:rPr lang="en-US" sz="1800" dirty="0" smtClean="0"/>
                        <a:t>Service type: Community Engagement</a:t>
                      </a:r>
                    </a:p>
                    <a:p>
                      <a:pPr lvl="0"/>
                      <a:r>
                        <a:rPr lang="en-US" sz="1800" dirty="0" smtClean="0"/>
                        <a:t>No.</a:t>
                      </a:r>
                      <a:r>
                        <a:rPr lang="en-US" sz="1800" baseline="0" dirty="0" smtClean="0"/>
                        <a:t> of unidentified clients: 250</a:t>
                      </a:r>
                      <a:endParaRPr lang="en-US" sz="1800" dirty="0" smtClean="0"/>
                    </a:p>
                  </a:txBody>
                  <a:tcPr marL="68580" marR="68580" marT="0" marB="0" anchor="ctr"/>
                </a:tc>
                <a:tc>
                  <a:txBody>
                    <a:bodyPr/>
                    <a:lstStyle/>
                    <a:p>
                      <a:pPr lvl="0"/>
                      <a:endParaRPr lang="en-US" sz="1800" dirty="0" smtClean="0"/>
                    </a:p>
                  </a:txBody>
                  <a:tcPr marL="68580" marR="68580" marT="0" marB="0" anchor="ctr">
                    <a:solidFill>
                      <a:schemeClr val="bg1"/>
                    </a:solidFill>
                  </a:tcPr>
                </a:tc>
                <a:tc>
                  <a:txBody>
                    <a:bodyPr/>
                    <a:lstStyle/>
                    <a:p>
                      <a:pPr lvl="0"/>
                      <a:r>
                        <a:rPr lang="en-US" sz="1800" dirty="0" smtClean="0"/>
                        <a:t>Session ID: Interagency</a:t>
                      </a:r>
                      <a:r>
                        <a:rPr lang="en-US" sz="1800" baseline="0" dirty="0" smtClean="0"/>
                        <a:t> </a:t>
                      </a:r>
                      <a:r>
                        <a:rPr lang="en-US" sz="1800" dirty="0" smtClean="0"/>
                        <a:t>August 2019</a:t>
                      </a:r>
                    </a:p>
                    <a:p>
                      <a:pPr lvl="0"/>
                      <a:r>
                        <a:rPr lang="en-US" sz="1800" dirty="0" smtClean="0"/>
                        <a:t>Session date: 08/07/19</a:t>
                      </a:r>
                    </a:p>
                    <a:p>
                      <a:pPr lvl="0"/>
                      <a:r>
                        <a:rPr lang="en-US" sz="1800" dirty="0" smtClean="0"/>
                        <a:t>Service type: Community sector</a:t>
                      </a:r>
                      <a:r>
                        <a:rPr lang="en-US" sz="1800" baseline="0" dirty="0" smtClean="0"/>
                        <a:t> coordination</a:t>
                      </a:r>
                      <a:endParaRPr lang="en-US" sz="1800" dirty="0" smtClean="0"/>
                    </a:p>
                    <a:p>
                      <a:pPr lvl="0"/>
                      <a:r>
                        <a:rPr lang="en-US" sz="1800" dirty="0" smtClean="0"/>
                        <a:t>No. of unidentified clients: 2</a:t>
                      </a:r>
                    </a:p>
                  </a:txBody>
                  <a:tcPr marL="68580" marR="68580" marT="0" marB="0" anchor="ctr">
                    <a:lnR w="12700" cmpd="sng">
                      <a:noFill/>
                    </a:lnR>
                  </a:tcPr>
                </a:tc>
                <a:tc>
                  <a:txBody>
                    <a:bodyPr/>
                    <a:lstStyle/>
                    <a:p>
                      <a:pPr lvl="0"/>
                      <a:endParaRPr lang="en-US" sz="1800" dirty="0" smtClean="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1800" dirty="0" smtClean="0"/>
                        <a:t>Session ID: Therapy</a:t>
                      </a:r>
                      <a:r>
                        <a:rPr lang="en-US" sz="1800" baseline="0" dirty="0" smtClean="0"/>
                        <a:t> Session 1 - </a:t>
                      </a:r>
                      <a:r>
                        <a:rPr lang="en-US" sz="1800" dirty="0" smtClean="0"/>
                        <a:t>Aug</a:t>
                      </a:r>
                    </a:p>
                    <a:p>
                      <a:pPr lvl="0"/>
                      <a:r>
                        <a:rPr lang="en-US" sz="1800" dirty="0" smtClean="0"/>
                        <a:t>Session date: 08/07/19</a:t>
                      </a:r>
                    </a:p>
                    <a:p>
                      <a:pPr lvl="0"/>
                      <a:r>
                        <a:rPr lang="en-US" sz="1800" dirty="0" smtClean="0"/>
                        <a:t>Service type: Family capacity</a:t>
                      </a:r>
                      <a:r>
                        <a:rPr lang="en-US" sz="1800" baseline="0" dirty="0" smtClean="0"/>
                        <a:t> building</a:t>
                      </a:r>
                      <a:endParaRPr lang="en-US" sz="1800" dirty="0" smtClean="0"/>
                    </a:p>
                  </a:txBody>
                  <a:tcPr marL="68580" marR="68580" marT="0" marB="0" anchor="ctr">
                    <a:lnL w="12700" cmpd="sng">
                      <a:noFill/>
                    </a:lnL>
                    <a:lnR w="12700" cap="flat" cmpd="sng" algn="ctr">
                      <a:noFill/>
                      <a:prstDash val="solid"/>
                      <a:round/>
                      <a:headEnd type="none" w="med" len="med"/>
                      <a:tailEnd type="none" w="med" len="med"/>
                    </a:lnR>
                  </a:tcPr>
                </a:tc>
                <a:extLst>
                  <a:ext uri="{0D108BD9-81ED-4DB2-BD59-A6C34878D82A}">
                    <a16:rowId xmlns:a16="http://schemas.microsoft.com/office/drawing/2014/main" val="3875625824"/>
                  </a:ext>
                </a:extLst>
              </a:tr>
              <a:tr h="1040571">
                <a:tc>
                  <a:txBody>
                    <a:bodyPr/>
                    <a:lstStyle/>
                    <a:p>
                      <a:pPr algn="ctr">
                        <a:lnSpc>
                          <a:spcPct val="115000"/>
                        </a:lnSpc>
                        <a:spcAft>
                          <a:spcPts val="0"/>
                        </a:spcAft>
                      </a:pPr>
                      <a:r>
                        <a:rPr lang="en-US" sz="2000" dirty="0" smtClean="0">
                          <a:effectLst/>
                        </a:rPr>
                        <a:t>Individual Clients</a:t>
                      </a:r>
                      <a:endParaRPr lang="en-AU" sz="2000" b="1"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lvl="0" indent="0">
                        <a:buFont typeface="Arial" panose="020B0604020202020204" pitchFamily="34" charset="0"/>
                        <a:buNone/>
                      </a:pPr>
                      <a:endParaRPr lang="en-US" sz="1800" dirty="0" smtClean="0"/>
                    </a:p>
                  </a:txBody>
                  <a:tcPr marL="68580" marR="68580" marT="0" marB="0" anchor="ctr">
                    <a:lnB w="12700" cap="flat" cmpd="sng" algn="ctr">
                      <a:noFill/>
                      <a:prstDash val="solid"/>
                      <a:round/>
                      <a:headEnd type="none" w="med" len="med"/>
                      <a:tailEnd type="none" w="med" len="med"/>
                    </a:lnB>
                  </a:tcPr>
                </a:tc>
                <a:tc>
                  <a:txBody>
                    <a:bodyPr/>
                    <a:lstStyle/>
                    <a:p>
                      <a:pPr marL="171450" lvl="0" indent="-171450">
                        <a:buFont typeface="Arial" panose="020B0604020202020204" pitchFamily="34" charset="0"/>
                        <a:buChar char="•"/>
                      </a:pPr>
                      <a:endParaRPr lang="en-US" sz="1800" dirty="0" smtClean="0"/>
                    </a:p>
                  </a:txBody>
                  <a:tcPr marL="68580" marR="68580" marT="0" marB="0" anchor="ctr">
                    <a:lnB w="12700" cap="flat" cmpd="sng" algn="ctr">
                      <a:no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r>
                        <a:rPr lang="en-US" sz="1800" baseline="0" dirty="0" smtClean="0"/>
                        <a:t>8 individual clients</a:t>
                      </a:r>
                    </a:p>
                  </a:txBody>
                  <a:tcPr marL="68580" marR="68580" marT="0" marB="0" anchor="ctr">
                    <a:lnR w="12700" cmpd="sng">
                      <a:noFill/>
                    </a:lnR>
                    <a:lnB w="12700" cap="flat" cmpd="sng" algn="ctr">
                      <a:noFill/>
                      <a:prstDash val="solid"/>
                      <a:round/>
                      <a:headEnd type="none" w="med" len="med"/>
                      <a:tailEnd type="none" w="med" len="med"/>
                    </a:lnB>
                  </a:tcPr>
                </a:tc>
                <a:tc>
                  <a:txBody>
                    <a:bodyPr/>
                    <a:lstStyle/>
                    <a:p>
                      <a:pPr marL="171450" lvl="0" indent="-171450">
                        <a:buFont typeface="Arial" panose="020B0604020202020204" pitchFamily="34" charset="0"/>
                        <a:buChar char="•"/>
                      </a:pPr>
                      <a:endParaRPr lang="en-US" sz="1800" b="0" dirty="0" smtClean="0"/>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US" sz="1800" b="0" dirty="0" smtClean="0"/>
                        <a:t>2</a:t>
                      </a:r>
                      <a:r>
                        <a:rPr lang="en-US" sz="1800" b="0" baseline="0" dirty="0" smtClean="0"/>
                        <a:t> individual clients</a:t>
                      </a:r>
                      <a:endParaRPr lang="en-US" sz="1800" b="0" dirty="0" smtClean="0"/>
                    </a:p>
                  </a:txBody>
                  <a:tcPr marL="68580" marR="68580" marT="0" marB="0"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226119351"/>
                  </a:ext>
                </a:extLst>
              </a:tr>
            </a:tbl>
          </a:graphicData>
        </a:graphic>
      </p:graphicFrame>
      <p:sp>
        <p:nvSpPr>
          <p:cNvPr id="6" name="TextBox 5"/>
          <p:cNvSpPr txBox="1"/>
          <p:nvPr/>
        </p:nvSpPr>
        <p:spPr>
          <a:xfrm>
            <a:off x="740151" y="6446911"/>
            <a:ext cx="5203449" cy="369332"/>
          </a:xfrm>
          <a:prstGeom prst="rect">
            <a:avLst/>
          </a:prstGeom>
          <a:noFill/>
        </p:spPr>
        <p:txBody>
          <a:bodyPr wrap="square" rtlCol="0">
            <a:spAutoFit/>
          </a:bodyPr>
          <a:lstStyle/>
          <a:p>
            <a:r>
              <a:rPr lang="en-US" dirty="0" smtClean="0">
                <a:hlinkClick r:id="rId3"/>
              </a:rPr>
              <a:t>How do I set up my cases, sessions and clients?</a:t>
            </a:r>
            <a:endParaRPr lang="en-AU" dirty="0"/>
          </a:p>
        </p:txBody>
      </p:sp>
    </p:spTree>
    <p:extLst>
      <p:ext uri="{BB962C8B-B14F-4D97-AF65-F5344CB8AC3E}">
        <p14:creationId xmlns:p14="http://schemas.microsoft.com/office/powerpoint/2010/main" val="419305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individual clients do I need to record?</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3779000057"/>
              </p:ext>
            </p:extLst>
          </p:nvPr>
        </p:nvGraphicFramePr>
        <p:xfrm>
          <a:off x="1717231" y="1641513"/>
          <a:ext cx="9279632" cy="4366294"/>
        </p:xfrm>
        <a:graphic>
          <a:graphicData uri="http://schemas.openxmlformats.org/drawingml/2006/table">
            <a:tbl>
              <a:tblPr firstRow="1" firstCol="1" bandRow="1">
                <a:tableStyleId>{5C22544A-7EE6-4342-B048-85BDC9FD1C3A}</a:tableStyleId>
              </a:tblPr>
              <a:tblGrid>
                <a:gridCol w="2438560">
                  <a:extLst>
                    <a:ext uri="{9D8B030D-6E8A-4147-A177-3AD203B41FA5}">
                      <a16:colId xmlns:a16="http://schemas.microsoft.com/office/drawing/2014/main" val="1268782361"/>
                    </a:ext>
                  </a:extLst>
                </a:gridCol>
                <a:gridCol w="6841072">
                  <a:extLst>
                    <a:ext uri="{9D8B030D-6E8A-4147-A177-3AD203B41FA5}">
                      <a16:colId xmlns:a16="http://schemas.microsoft.com/office/drawing/2014/main" val="1262882901"/>
                    </a:ext>
                  </a:extLst>
                </a:gridCol>
              </a:tblGrid>
              <a:tr h="638979">
                <a:tc>
                  <a:txBody>
                    <a:bodyPr/>
                    <a:lstStyle/>
                    <a:p>
                      <a:pPr algn="l">
                        <a:lnSpc>
                          <a:spcPct val="115000"/>
                        </a:lnSpc>
                        <a:spcAft>
                          <a:spcPts val="0"/>
                        </a:spcAft>
                      </a:pPr>
                      <a:r>
                        <a:rPr lang="en-AU" sz="1200" dirty="0" smtClean="0">
                          <a:solidFill>
                            <a:schemeClr val="bg1"/>
                          </a:solidFill>
                          <a:effectLst/>
                        </a:rPr>
                        <a:t>TEI Program Activity</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200" dirty="0" smtClean="0">
                          <a:effectLst/>
                        </a:rPr>
                        <a:t>%</a:t>
                      </a:r>
                      <a:r>
                        <a:rPr lang="en-US" sz="1200" baseline="0" dirty="0" smtClean="0">
                          <a:effectLst/>
                        </a:rPr>
                        <a:t> of individual </a:t>
                      </a:r>
                      <a:r>
                        <a:rPr lang="en-US" sz="1200" dirty="0" smtClean="0">
                          <a:effectLst/>
                        </a:rPr>
                        <a:t>clients to be recorded:</a:t>
                      </a:r>
                      <a:endParaRPr lang="en-AU" sz="1200" dirty="0">
                        <a:effectLst/>
                      </a:endParaRPr>
                    </a:p>
                  </a:txBody>
                  <a:tcPr marL="68580" marR="68580" marT="0" marB="0" anchor="ctr"/>
                </a:tc>
                <a:extLst>
                  <a:ext uri="{0D108BD9-81ED-4DB2-BD59-A6C34878D82A}">
                    <a16:rowId xmlns:a16="http://schemas.microsoft.com/office/drawing/2014/main" val="1003714815"/>
                  </a:ext>
                </a:extLst>
              </a:tr>
              <a:tr h="717043">
                <a:tc>
                  <a:txBody>
                    <a:bodyPr/>
                    <a:lstStyle/>
                    <a:p>
                      <a:pPr algn="l">
                        <a:lnSpc>
                          <a:spcPct val="115000"/>
                        </a:lnSpc>
                        <a:spcAft>
                          <a:spcPts val="0"/>
                        </a:spcAft>
                      </a:pPr>
                      <a:r>
                        <a:rPr lang="en-US" sz="1200" dirty="0" smtClean="0">
                          <a:solidFill>
                            <a:schemeClr val="bg1"/>
                          </a:solidFill>
                          <a:effectLst/>
                          <a:latin typeface="+mn-lt"/>
                          <a:ea typeface="+mn-ea"/>
                          <a:cs typeface="+mn-cs"/>
                        </a:rPr>
                        <a:t>1.</a:t>
                      </a:r>
                      <a:r>
                        <a:rPr lang="en-US" sz="1200" baseline="0" dirty="0" smtClean="0">
                          <a:solidFill>
                            <a:schemeClr val="bg1"/>
                          </a:solidFill>
                          <a:effectLst/>
                          <a:latin typeface="+mn-lt"/>
                          <a:ea typeface="+mn-ea"/>
                          <a:cs typeface="+mn-cs"/>
                        </a:rPr>
                        <a:t> Community connections</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r>
                        <a:rPr lang="en-AU" sz="1200" b="1" dirty="0" smtClean="0"/>
                        <a:t>25%</a:t>
                      </a:r>
                      <a:r>
                        <a:rPr lang="en-AU" sz="1200" dirty="0" smtClean="0"/>
                        <a:t> of clients or more should be recorded as individual clients in each reporting period.</a:t>
                      </a:r>
                      <a:endParaRPr lang="en-AU" sz="1200" dirty="0"/>
                    </a:p>
                  </a:txBody>
                  <a:tcPr marL="68580" marR="68580" marT="0" marB="0" anchor="ctr"/>
                </a:tc>
                <a:extLst>
                  <a:ext uri="{0D108BD9-81ED-4DB2-BD59-A6C34878D82A}">
                    <a16:rowId xmlns:a16="http://schemas.microsoft.com/office/drawing/2014/main" val="3394878389"/>
                  </a:ext>
                </a:extLst>
              </a:tr>
              <a:tr h="727113">
                <a:tc>
                  <a:txBody>
                    <a:bodyPr/>
                    <a:lstStyle/>
                    <a:p>
                      <a:pPr algn="l">
                        <a:lnSpc>
                          <a:spcPct val="115000"/>
                        </a:lnSpc>
                        <a:spcAft>
                          <a:spcPts val="0"/>
                        </a:spcAft>
                      </a:pPr>
                      <a:r>
                        <a:rPr lang="en-US" sz="1200" dirty="0" smtClean="0">
                          <a:solidFill>
                            <a:schemeClr val="bg1"/>
                          </a:solidFill>
                          <a:effectLst/>
                          <a:latin typeface="+mn-lt"/>
                          <a:ea typeface="+mn-ea"/>
                          <a:cs typeface="+mn-cs"/>
                        </a:rPr>
                        <a:t>2.</a:t>
                      </a:r>
                      <a:r>
                        <a:rPr lang="en-US" sz="1200" baseline="0" dirty="0" smtClean="0">
                          <a:solidFill>
                            <a:schemeClr val="bg1"/>
                          </a:solidFill>
                          <a:effectLst/>
                          <a:latin typeface="+mn-lt"/>
                          <a:ea typeface="+mn-ea"/>
                          <a:cs typeface="+mn-cs"/>
                        </a:rPr>
                        <a:t> Community centres</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smtClean="0"/>
                        <a:t>50%</a:t>
                      </a:r>
                      <a:r>
                        <a:rPr lang="en-AU" sz="1200" dirty="0" smtClean="0"/>
                        <a:t> of clients or more should be recorded as individual clients in each reporting period.</a:t>
                      </a:r>
                    </a:p>
                  </a:txBody>
                  <a:tcPr marL="68580" marR="68580" marT="0" marB="0" anchor="ctr"/>
                </a:tc>
                <a:extLst>
                  <a:ext uri="{0D108BD9-81ED-4DB2-BD59-A6C34878D82A}">
                    <a16:rowId xmlns:a16="http://schemas.microsoft.com/office/drawing/2014/main" val="154050333"/>
                  </a:ext>
                </a:extLst>
              </a:tr>
              <a:tr h="751814">
                <a:tc>
                  <a:txBody>
                    <a:bodyPr/>
                    <a:lstStyle/>
                    <a:p>
                      <a:pPr algn="l">
                        <a:lnSpc>
                          <a:spcPct val="115000"/>
                        </a:lnSpc>
                        <a:spcAft>
                          <a:spcPts val="0"/>
                        </a:spcAft>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3.</a:t>
                      </a:r>
                      <a:r>
                        <a:rPr lang="en-US" sz="1200" baseline="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 Community support</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smtClean="0"/>
                        <a:t>50%</a:t>
                      </a:r>
                      <a:r>
                        <a:rPr lang="en-AU" sz="1200" dirty="0" smtClean="0"/>
                        <a:t> of clients or more should be recorded as individual clients in each reporting period.</a:t>
                      </a:r>
                    </a:p>
                  </a:txBody>
                  <a:tcPr marL="68580" marR="68580" marT="0" marB="0" anchor="ctr"/>
                </a:tc>
                <a:extLst>
                  <a:ext uri="{0D108BD9-81ED-4DB2-BD59-A6C34878D82A}">
                    <a16:rowId xmlns:a16="http://schemas.microsoft.com/office/drawing/2014/main" val="2010167892"/>
                  </a:ext>
                </a:extLst>
              </a:tr>
              <a:tr h="779531">
                <a:tc>
                  <a:txBody>
                    <a:bodyPr/>
                    <a:lstStyle/>
                    <a:p>
                      <a:pPr algn="l">
                        <a:lnSpc>
                          <a:spcPct val="115000"/>
                        </a:lnSpc>
                        <a:spcAft>
                          <a:spcPts val="0"/>
                        </a:spcAft>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4.</a:t>
                      </a:r>
                      <a:r>
                        <a:rPr lang="en-US" sz="1200" baseline="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 Targeted support</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smtClean="0"/>
                        <a:t>100%</a:t>
                      </a:r>
                      <a:r>
                        <a:rPr lang="en-AU" sz="1200" dirty="0" smtClean="0"/>
                        <a:t> of clients should be recorded as </a:t>
                      </a:r>
                      <a:r>
                        <a:rPr lang="en-AU" sz="1200" b="0" dirty="0" smtClean="0"/>
                        <a:t>individual clients</a:t>
                      </a:r>
                      <a:r>
                        <a:rPr lang="en-AU" sz="1200" dirty="0" smtClean="0"/>
                        <a:t> in each reporting period.</a:t>
                      </a:r>
                    </a:p>
                  </a:txBody>
                  <a:tcPr marL="68580" marR="68580" marT="0" marB="0" anchor="ctr"/>
                </a:tc>
                <a:extLst>
                  <a:ext uri="{0D108BD9-81ED-4DB2-BD59-A6C34878D82A}">
                    <a16:rowId xmlns:a16="http://schemas.microsoft.com/office/drawing/2014/main" val="3875625824"/>
                  </a:ext>
                </a:extLst>
              </a:tr>
              <a:tr h="751814">
                <a:tc>
                  <a:txBody>
                    <a:bodyPr/>
                    <a:lstStyle/>
                    <a:p>
                      <a:pPr algn="l">
                        <a:lnSpc>
                          <a:spcPct val="115000"/>
                        </a:lnSpc>
                        <a:spcAft>
                          <a:spcPts val="0"/>
                        </a:spcAft>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5.</a:t>
                      </a:r>
                      <a:r>
                        <a:rPr lang="en-US" sz="1200" baseline="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 Intensive or specialist support</a:t>
                      </a:r>
                      <a:endParaRPr lang="en-AU"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smtClean="0"/>
                        <a:t>100%</a:t>
                      </a:r>
                      <a:r>
                        <a:rPr lang="en-AU" sz="1200" dirty="0" smtClean="0"/>
                        <a:t> of clients should be recorded as </a:t>
                      </a:r>
                      <a:r>
                        <a:rPr lang="en-AU" sz="1200" b="0" dirty="0" smtClean="0"/>
                        <a:t>individual clients</a:t>
                      </a:r>
                      <a:r>
                        <a:rPr lang="en-AU" sz="1200" dirty="0" smtClean="0"/>
                        <a:t> in each reporting period.</a:t>
                      </a:r>
                    </a:p>
                  </a:txBody>
                  <a:tcPr marL="68580" marR="68580" marT="0" marB="0" anchor="ctr"/>
                </a:tc>
                <a:extLst>
                  <a:ext uri="{0D108BD9-81ED-4DB2-BD59-A6C34878D82A}">
                    <a16:rowId xmlns:a16="http://schemas.microsoft.com/office/drawing/2014/main" val="1226119351"/>
                  </a:ext>
                </a:extLst>
              </a:tr>
            </a:tbl>
          </a:graphicData>
        </a:graphic>
      </p:graphicFrame>
    </p:spTree>
    <p:extLst>
      <p:ext uri="{BB962C8B-B14F-4D97-AF65-F5344CB8AC3E}">
        <p14:creationId xmlns:p14="http://schemas.microsoft.com/office/powerpoint/2010/main" val="57213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TEI Minimum Dataset</a:t>
            </a:r>
            <a:endParaRPr lang="en-AU" dirty="0"/>
          </a:p>
        </p:txBody>
      </p:sp>
      <p:sp>
        <p:nvSpPr>
          <p:cNvPr id="7" name="TextBox 6"/>
          <p:cNvSpPr txBox="1"/>
          <p:nvPr/>
        </p:nvSpPr>
        <p:spPr>
          <a:xfrm>
            <a:off x="321733" y="6028267"/>
            <a:ext cx="2150534" cy="1083733"/>
          </a:xfrm>
          <a:prstGeom prst="rect">
            <a:avLst/>
          </a:prstGeom>
          <a:solidFill>
            <a:schemeClr val="bg1"/>
          </a:solidFill>
        </p:spPr>
        <p:txBody>
          <a:bodyPr wrap="square" rtlCol="0">
            <a:spAutoFit/>
          </a:bodyPr>
          <a:lstStyle/>
          <a:p>
            <a:endParaRPr lang="en-AU" dirty="0"/>
          </a:p>
        </p:txBody>
      </p:sp>
      <p:graphicFrame>
        <p:nvGraphicFramePr>
          <p:cNvPr id="8" name="Table 7"/>
          <p:cNvGraphicFramePr>
            <a:graphicFrameLocks noGrp="1"/>
          </p:cNvGraphicFramePr>
          <p:nvPr>
            <p:extLst>
              <p:ext uri="{D42A27DB-BD31-4B8C-83A1-F6EECF244321}">
                <p14:modId xmlns:p14="http://schemas.microsoft.com/office/powerpoint/2010/main" val="3960631942"/>
              </p:ext>
            </p:extLst>
          </p:nvPr>
        </p:nvGraphicFramePr>
        <p:xfrm>
          <a:off x="609601" y="967248"/>
          <a:ext cx="10972799" cy="5655023"/>
        </p:xfrm>
        <a:graphic>
          <a:graphicData uri="http://schemas.openxmlformats.org/drawingml/2006/table">
            <a:tbl>
              <a:tblPr firstRow="1" firstCol="1" bandRow="1"/>
              <a:tblGrid>
                <a:gridCol w="2527945">
                  <a:extLst>
                    <a:ext uri="{9D8B030D-6E8A-4147-A177-3AD203B41FA5}">
                      <a16:colId xmlns:a16="http://schemas.microsoft.com/office/drawing/2014/main" val="1693447655"/>
                    </a:ext>
                  </a:extLst>
                </a:gridCol>
                <a:gridCol w="3292752">
                  <a:extLst>
                    <a:ext uri="{9D8B030D-6E8A-4147-A177-3AD203B41FA5}">
                      <a16:colId xmlns:a16="http://schemas.microsoft.com/office/drawing/2014/main" val="612026949"/>
                    </a:ext>
                  </a:extLst>
                </a:gridCol>
                <a:gridCol w="2674974">
                  <a:extLst>
                    <a:ext uri="{9D8B030D-6E8A-4147-A177-3AD203B41FA5}">
                      <a16:colId xmlns:a16="http://schemas.microsoft.com/office/drawing/2014/main" val="628925074"/>
                    </a:ext>
                  </a:extLst>
                </a:gridCol>
                <a:gridCol w="2477128">
                  <a:extLst>
                    <a:ext uri="{9D8B030D-6E8A-4147-A177-3AD203B41FA5}">
                      <a16:colId xmlns:a16="http://schemas.microsoft.com/office/drawing/2014/main" val="800212595"/>
                    </a:ext>
                  </a:extLst>
                </a:gridCol>
              </a:tblGrid>
              <a:tr h="294945">
                <a:tc>
                  <a:txBody>
                    <a:bodyPr/>
                    <a:lstStyle/>
                    <a:p>
                      <a:pPr algn="ctr"/>
                      <a:r>
                        <a:rPr lang="en-GB" sz="1200" b="1">
                          <a:effectLst/>
                          <a:latin typeface="Gotham" panose="02000504050000020004" pitchFamily="2" charset="0"/>
                        </a:rPr>
                        <a:t>Service Delivery Information</a:t>
                      </a:r>
                      <a:endParaRPr lang="en-AU" sz="1400">
                        <a:effectLst/>
                        <a:latin typeface="Gotham" panose="02000504050000020004" pitchFamily="2" charset="0"/>
                      </a:endParaRPr>
                    </a:p>
                  </a:txBody>
                  <a:tcPr marL="49797" marR="49797"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5DCE4"/>
                    </a:solidFill>
                  </a:tcPr>
                </a:tc>
                <a:tc>
                  <a:txBody>
                    <a:bodyPr/>
                    <a:lstStyle/>
                    <a:p>
                      <a:pPr algn="ctr"/>
                      <a:r>
                        <a:rPr lang="en-GB" sz="1200" b="1">
                          <a:effectLst/>
                          <a:latin typeface="Gotham" panose="02000504050000020004" pitchFamily="2" charset="0"/>
                        </a:rPr>
                        <a:t>Client Demographics and Need</a:t>
                      </a:r>
                      <a:endParaRPr lang="en-AU" sz="1400">
                        <a:effectLst/>
                        <a:latin typeface="Gotham" panose="02000504050000020004" pitchFamily="2" charset="0"/>
                      </a:endParaRPr>
                    </a:p>
                  </a:txBody>
                  <a:tcPr marL="49797" marR="49797"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5DCE4"/>
                    </a:solidFill>
                  </a:tcPr>
                </a:tc>
                <a:tc>
                  <a:txBody>
                    <a:bodyPr/>
                    <a:lstStyle/>
                    <a:p>
                      <a:pPr algn="ctr"/>
                      <a:r>
                        <a:rPr lang="en-GB" sz="1200" b="1">
                          <a:effectLst/>
                          <a:latin typeface="Gotham" panose="02000504050000020004" pitchFamily="2" charset="0"/>
                        </a:rPr>
                        <a:t>Client Outcomes and Satisfaction</a:t>
                      </a:r>
                      <a:r>
                        <a:rPr lang="en-GB" sz="1200">
                          <a:effectLst/>
                          <a:latin typeface="Gotham" panose="02000504050000020004" pitchFamily="2" charset="0"/>
                        </a:rPr>
                        <a:t>**</a:t>
                      </a:r>
                      <a:r>
                        <a:rPr lang="en-GB" sz="1200" b="1">
                          <a:effectLst/>
                          <a:latin typeface="Gotham" panose="02000504050000020004" pitchFamily="2" charset="0"/>
                        </a:rPr>
                        <a:t> </a:t>
                      </a:r>
                      <a:endParaRPr lang="en-AU" sz="1400">
                        <a:effectLst/>
                        <a:latin typeface="Gotham" panose="02000504050000020004" pitchFamily="2" charset="0"/>
                      </a:endParaRPr>
                    </a:p>
                  </a:txBody>
                  <a:tcPr marL="49797" marR="49797"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5DCE4"/>
                    </a:solidFill>
                  </a:tcPr>
                </a:tc>
                <a:tc>
                  <a:txBody>
                    <a:bodyPr/>
                    <a:lstStyle/>
                    <a:p>
                      <a:pPr algn="ctr"/>
                      <a:r>
                        <a:rPr lang="en-GB" sz="1200" b="1" dirty="0">
                          <a:effectLst/>
                          <a:latin typeface="Gotham" panose="02000504050000020004" pitchFamily="2" charset="0"/>
                        </a:rPr>
                        <a:t>Community Outcomes</a:t>
                      </a:r>
                      <a:r>
                        <a:rPr lang="en-GB" sz="1200" dirty="0">
                          <a:effectLst/>
                          <a:latin typeface="Gotham" panose="02000504050000020004" pitchFamily="2" charset="0"/>
                        </a:rPr>
                        <a:t>**</a:t>
                      </a:r>
                      <a:endParaRPr lang="en-AU" sz="1200" dirty="0">
                        <a:effectLst/>
                        <a:latin typeface="Gotham" panose="02000504050000020004" pitchFamily="2" charset="0"/>
                      </a:endParaRPr>
                    </a:p>
                  </a:txBody>
                  <a:tcPr marL="49797" marR="49797"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5DCE4"/>
                    </a:solidFill>
                  </a:tcPr>
                </a:tc>
                <a:extLst>
                  <a:ext uri="{0D108BD9-81ED-4DB2-BD59-A6C34878D82A}">
                    <a16:rowId xmlns:a16="http://schemas.microsoft.com/office/drawing/2014/main" val="1959985287"/>
                  </a:ext>
                </a:extLst>
              </a:tr>
              <a:tr h="1880825">
                <a:tc>
                  <a:txBody>
                    <a:bodyPr/>
                    <a:lstStyle/>
                    <a:p>
                      <a:pPr>
                        <a:lnSpc>
                          <a:spcPct val="115000"/>
                        </a:lnSpc>
                        <a:spcBef>
                          <a:spcPts val="600"/>
                        </a:spcBef>
                        <a:spcAft>
                          <a:spcPts val="800"/>
                        </a:spcAft>
                      </a:pPr>
                      <a:r>
                        <a:rPr lang="en-GB" sz="1200" b="1" dirty="0">
                          <a:effectLst/>
                          <a:latin typeface="Gotham" panose="02000504050000020004" pitchFamily="2" charset="0"/>
                          <a:ea typeface="Calibri" panose="020F0502020204030204" pitchFamily="34" charset="0"/>
                          <a:cs typeface="Arial" panose="020B0604020202020204" pitchFamily="34" charset="0"/>
                        </a:rPr>
                        <a:t>Cases:</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Case ID</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Outlet</a:t>
                      </a:r>
                      <a:r>
                        <a:rPr lang="en-GB" sz="1200" dirty="0">
                          <a:solidFill>
                            <a:srgbClr val="FF0000"/>
                          </a:solidFill>
                          <a:effectLst/>
                          <a:latin typeface="Gotham" panose="02000504050000020004" pitchFamily="2" charset="0"/>
                        </a:rPr>
                        <a:t>*</a:t>
                      </a:r>
                      <a:r>
                        <a:rPr lang="en-GB" sz="1200" dirty="0">
                          <a:effectLst/>
                          <a:latin typeface="Gotham" panose="02000504050000020004" pitchFamily="2" charset="0"/>
                        </a:rPr>
                        <a:t> (location)</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Program activity</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Total number of unidentified clients associated with the case (estimate)</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Attendance profile**</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Clients attached to the case</a:t>
                      </a:r>
                      <a:endParaRPr lang="en-AU" sz="1400" dirty="0">
                        <a:effectLst/>
                        <a:latin typeface="Gotham" panose="02000504050000020004" pitchFamily="2"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tc rowSpan="2">
                  <a:txBody>
                    <a:bodyPr/>
                    <a:lstStyle/>
                    <a:p>
                      <a:pPr>
                        <a:spcBef>
                          <a:spcPts val="600"/>
                        </a:spcBef>
                        <a:spcAft>
                          <a:spcPts val="0"/>
                        </a:spcAft>
                      </a:pPr>
                      <a:r>
                        <a:rPr lang="en-GB" sz="1200" b="1" dirty="0">
                          <a:effectLst/>
                          <a:latin typeface="Gotham" panose="02000504050000020004" pitchFamily="2" charset="0"/>
                        </a:rPr>
                        <a:t>For individual clients only:</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Client ID</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Given name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Family name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Name provided is pseudonym</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Date of birth</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Estimated DOB</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Gender</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Residential address</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Country of birth</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Main language spoken at home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Aboriginal and Torres Strait Islander identification</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Disability, impairment or condition</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Consent to store personal information in the Data Exchange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Consent to participate in research, surveys and evaluation</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Homelessness indicator**</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Household composition**</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Referral source**</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Reasons for seeking assistance**</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Referral type**</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Referral purpose**</a:t>
                      </a:r>
                      <a:endParaRPr lang="en-AU" sz="1400" dirty="0">
                        <a:effectLst/>
                        <a:latin typeface="Gotham" panose="02000504050000020004" pitchFamily="2"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tc rowSpan="2">
                  <a:txBody>
                    <a:bodyPr/>
                    <a:lstStyle/>
                    <a:p>
                      <a:pPr>
                        <a:lnSpc>
                          <a:spcPct val="115000"/>
                        </a:lnSpc>
                        <a:spcBef>
                          <a:spcPts val="600"/>
                        </a:spcBef>
                        <a:spcAft>
                          <a:spcPts val="600"/>
                        </a:spcAft>
                      </a:pPr>
                      <a:r>
                        <a:rPr lang="en-GB" sz="1200" b="1" dirty="0">
                          <a:effectLst/>
                          <a:latin typeface="Gotham" panose="02000504050000020004" pitchFamily="2" charset="0"/>
                          <a:ea typeface="Calibri" panose="020F0502020204030204" pitchFamily="34" charset="0"/>
                          <a:cs typeface="Arial" panose="020B0604020202020204" pitchFamily="34" charset="0"/>
                        </a:rPr>
                        <a:t>For individual clients only:</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800"/>
                        </a:spcAft>
                      </a:pPr>
                      <a:r>
                        <a:rPr lang="en-GB" sz="1200" dirty="0">
                          <a:effectLst/>
                          <a:latin typeface="Gotham" panose="02000504050000020004" pitchFamily="2" charset="0"/>
                          <a:ea typeface="Calibri" panose="020F0502020204030204" pitchFamily="34" charset="0"/>
                          <a:cs typeface="Arial" panose="020B0604020202020204" pitchFamily="34" charset="0"/>
                        </a:rPr>
                        <a:t>One or more Circumstances SCORE domains for at least 50% of clients </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b="1" dirty="0">
                          <a:effectLst/>
                          <a:latin typeface="Gotham" panose="02000504050000020004" pitchFamily="2" charset="0"/>
                          <a:ea typeface="Calibri" panose="020F0502020204030204" pitchFamily="34" charset="0"/>
                          <a:cs typeface="Arial" panose="020B0604020202020204" pitchFamily="34" charset="0"/>
                        </a:rPr>
                        <a:t>AND/OR</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800"/>
                        </a:spcAft>
                      </a:pPr>
                      <a:r>
                        <a:rPr lang="en-GB" sz="1200" dirty="0">
                          <a:effectLst/>
                          <a:latin typeface="Gotham" panose="02000504050000020004" pitchFamily="2" charset="0"/>
                          <a:ea typeface="Calibri" panose="020F0502020204030204" pitchFamily="34" charset="0"/>
                          <a:cs typeface="Arial" panose="020B0604020202020204" pitchFamily="34" charset="0"/>
                        </a:rPr>
                        <a:t>One or more Goals SCORE domains for at least 50% of clients</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800"/>
                        </a:spcAft>
                      </a:pPr>
                      <a:r>
                        <a:rPr lang="en-GB" sz="1200" b="1" dirty="0">
                          <a:effectLst/>
                          <a:latin typeface="Gotham" panose="02000504050000020004" pitchFamily="2" charset="0"/>
                          <a:ea typeface="Calibri" panose="020F0502020204030204" pitchFamily="34" charset="0"/>
                          <a:cs typeface="Arial" panose="020B0604020202020204" pitchFamily="34" charset="0"/>
                        </a:rPr>
                        <a:t>AND</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dirty="0">
                          <a:effectLst/>
                          <a:latin typeface="Gotham" panose="02000504050000020004" pitchFamily="2" charset="0"/>
                          <a:ea typeface="Calibri" panose="020F0502020204030204" pitchFamily="34" charset="0"/>
                          <a:cs typeface="Arial" panose="020B0604020202020204" pitchFamily="34" charset="0"/>
                        </a:rPr>
                        <a:t>One or more Satisfaction SCORE domains for at least 10% of individual clients, per reporting period</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tc rowSpan="2">
                  <a:txBody>
                    <a:bodyPr/>
                    <a:lstStyle/>
                    <a:p>
                      <a:pPr>
                        <a:lnSpc>
                          <a:spcPct val="115000"/>
                        </a:lnSpc>
                        <a:spcBef>
                          <a:spcPts val="600"/>
                        </a:spcBef>
                        <a:spcAft>
                          <a:spcPts val="600"/>
                        </a:spcAft>
                      </a:pPr>
                      <a:r>
                        <a:rPr lang="en-GB" sz="1200" b="1" dirty="0">
                          <a:effectLst/>
                          <a:latin typeface="Gotham" panose="02000504050000020004" pitchFamily="2" charset="0"/>
                          <a:ea typeface="Calibri" panose="020F0502020204030204" pitchFamily="34" charset="0"/>
                          <a:cs typeface="Arial" panose="020B0604020202020204" pitchFamily="34" charset="0"/>
                        </a:rPr>
                        <a:t>For unidentified groups only:</a:t>
                      </a:r>
                      <a:endParaRPr lang="en-AU" sz="12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800"/>
                        </a:spcAft>
                      </a:pPr>
                      <a:r>
                        <a:rPr lang="en-GB" sz="1200" dirty="0">
                          <a:effectLst/>
                          <a:latin typeface="Gotham" panose="02000504050000020004" pitchFamily="2" charset="0"/>
                          <a:ea typeface="Calibri" panose="020F0502020204030204" pitchFamily="34" charset="0"/>
                          <a:cs typeface="Arial" panose="020B0604020202020204" pitchFamily="34" charset="0"/>
                        </a:rPr>
                        <a:t>One or more Community SCORE domains for majority of community or group activities</a:t>
                      </a:r>
                      <a:endParaRPr lang="en-AU" sz="12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600"/>
                        </a:spcBef>
                        <a:spcAft>
                          <a:spcPts val="800"/>
                        </a:spcAft>
                      </a:pPr>
                      <a:r>
                        <a:rPr lang="en-GB" sz="1200" dirty="0">
                          <a:effectLst/>
                          <a:latin typeface="Gotham" panose="02000504050000020004" pitchFamily="2" charset="0"/>
                          <a:ea typeface="Calibri" panose="020F0502020204030204" pitchFamily="34" charset="0"/>
                          <a:cs typeface="Arial" panose="020B0604020202020204" pitchFamily="34" charset="0"/>
                        </a:rPr>
                        <a:t> </a:t>
                      </a:r>
                      <a:endParaRPr lang="en-AU" sz="1200" dirty="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600"/>
                        </a:spcBef>
                        <a:spcAft>
                          <a:spcPts val="800"/>
                        </a:spcAft>
                      </a:pPr>
                      <a:r>
                        <a:rPr lang="en-GB" sz="1200" dirty="0">
                          <a:effectLst/>
                          <a:latin typeface="Gotham" panose="02000504050000020004" pitchFamily="2" charset="0"/>
                          <a:ea typeface="Calibri" panose="020F0502020204030204" pitchFamily="34" charset="0"/>
                          <a:cs typeface="Arial" panose="020B0604020202020204" pitchFamily="34" charset="0"/>
                        </a:rPr>
                        <a:t>Note: Community SCORE is recorded at the session level.</a:t>
                      </a:r>
                      <a:endParaRPr lang="en-AU" sz="1200" dirty="0">
                        <a:effectLst/>
                        <a:latin typeface="Gotham" panose="02000504050000020004" pitchFamily="2" charset="0"/>
                        <a:ea typeface="Calibri" panose="020F0502020204030204" pitchFamily="34" charset="0"/>
                        <a:cs typeface="Arial" panose="020B0604020202020204" pitchFamily="34"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843863187"/>
                  </a:ext>
                </a:extLst>
              </a:tr>
              <a:tr h="2570193">
                <a:tc>
                  <a:txBody>
                    <a:bodyPr/>
                    <a:lstStyle/>
                    <a:p>
                      <a:pPr>
                        <a:lnSpc>
                          <a:spcPct val="115000"/>
                        </a:lnSpc>
                        <a:spcBef>
                          <a:spcPts val="600"/>
                        </a:spcBef>
                        <a:spcAft>
                          <a:spcPts val="800"/>
                        </a:spcAft>
                      </a:pPr>
                      <a:r>
                        <a:rPr lang="en-GB" sz="1200" b="1" dirty="0">
                          <a:effectLst/>
                          <a:latin typeface="Gotham" panose="02000504050000020004" pitchFamily="2" charset="0"/>
                          <a:ea typeface="Calibri" panose="020F0502020204030204" pitchFamily="34" charset="0"/>
                          <a:cs typeface="Arial" panose="020B0604020202020204" pitchFamily="34" charset="0"/>
                        </a:rPr>
                        <a:t>Sessions:</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Session ID</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Session date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Service type</a:t>
                      </a:r>
                      <a:r>
                        <a:rPr lang="en-GB" sz="1200" dirty="0">
                          <a:solidFill>
                            <a:srgbClr val="FF0000"/>
                          </a:solidFill>
                          <a:effectLst/>
                          <a:latin typeface="Gotham" panose="02000504050000020004" pitchFamily="2" charset="0"/>
                        </a:rPr>
                        <a:t>*</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Total number of unidentified clients attended session</a:t>
                      </a:r>
                      <a:endParaRPr lang="en-AU" sz="1400" dirty="0">
                        <a:effectLst/>
                        <a:latin typeface="Gotham" panose="02000504050000020004" pitchFamily="2" charset="0"/>
                      </a:endParaRPr>
                    </a:p>
                    <a:p>
                      <a:pPr marL="342900" lvl="0" indent="-342900">
                        <a:spcBef>
                          <a:spcPts val="0"/>
                        </a:spcBef>
                        <a:spcAft>
                          <a:spcPts val="0"/>
                        </a:spcAft>
                        <a:buFont typeface="Symbol" panose="05050102010706020507" pitchFamily="18" charset="2"/>
                        <a:buChar char=""/>
                      </a:pPr>
                      <a:r>
                        <a:rPr lang="en-GB" sz="1200" dirty="0">
                          <a:effectLst/>
                          <a:latin typeface="Gotham" panose="02000504050000020004" pitchFamily="2" charset="0"/>
                        </a:rPr>
                        <a:t>Client/support persons attended</a:t>
                      </a:r>
                      <a:endParaRPr lang="en-AU" sz="1400" dirty="0">
                        <a:effectLst/>
                        <a:latin typeface="Gotham" panose="02000504050000020004" pitchFamily="2"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748492959"/>
                  </a:ext>
                </a:extLst>
              </a:tr>
              <a:tr h="308352">
                <a:tc gridSpan="4">
                  <a:txBody>
                    <a:bodyPr/>
                    <a:lstStyle/>
                    <a:p>
                      <a:pPr>
                        <a:lnSpc>
                          <a:spcPct val="115000"/>
                        </a:lnSpc>
                        <a:spcAft>
                          <a:spcPts val="0"/>
                        </a:spcAft>
                      </a:pPr>
                      <a:r>
                        <a:rPr lang="en-GB" sz="1100" dirty="0">
                          <a:solidFill>
                            <a:srgbClr val="FF0000"/>
                          </a:solidFill>
                          <a:effectLst/>
                          <a:latin typeface="Gotham" panose="02000504050000020004" pitchFamily="2" charset="0"/>
                          <a:ea typeface="Calibri" panose="020F0502020204030204" pitchFamily="34" charset="0"/>
                          <a:cs typeface="Arial" panose="020B0604020202020204" pitchFamily="34" charset="0"/>
                        </a:rPr>
                        <a:t>*</a:t>
                      </a:r>
                      <a:r>
                        <a:rPr lang="en-GB" sz="1100" dirty="0">
                          <a:effectLst/>
                          <a:latin typeface="Gotham" panose="02000504050000020004" pitchFamily="2" charset="0"/>
                          <a:ea typeface="Calibri" panose="020F0502020204030204" pitchFamily="34" charset="0"/>
                          <a:cs typeface="Arial" panose="020B0604020202020204" pitchFamily="34" charset="0"/>
                        </a:rPr>
                        <a:t>These are part of the Data Exchange’s priority requirements. </a:t>
                      </a:r>
                      <a:r>
                        <a:rPr lang="en-GB" sz="1100" dirty="0" smtClean="0">
                          <a:effectLst/>
                          <a:latin typeface="Gotham" panose="02000504050000020004" pitchFamily="2" charset="0"/>
                          <a:ea typeface="Calibri" panose="020F0502020204030204" pitchFamily="34" charset="0"/>
                          <a:cs typeface="Arial" panose="020B0604020202020204" pitchFamily="34" charset="0"/>
                        </a:rPr>
                        <a:t>For cases and sessions, it is mandatory that we provide</a:t>
                      </a:r>
                      <a:r>
                        <a:rPr lang="en-GB" sz="1100" baseline="0" dirty="0" smtClean="0">
                          <a:effectLst/>
                          <a:latin typeface="Gotham" panose="02000504050000020004" pitchFamily="2" charset="0"/>
                          <a:ea typeface="Calibri" panose="020F0502020204030204" pitchFamily="34" charset="0"/>
                          <a:cs typeface="Arial" panose="020B0604020202020204" pitchFamily="34" charset="0"/>
                        </a:rPr>
                        <a:t> this information. For individual clients, it is</a:t>
                      </a:r>
                      <a:r>
                        <a:rPr lang="en-GB" sz="1100" dirty="0" smtClean="0">
                          <a:effectLst/>
                          <a:latin typeface="Gotham" panose="02000504050000020004" pitchFamily="2" charset="0"/>
                          <a:ea typeface="Calibri" panose="020F0502020204030204" pitchFamily="34" charset="0"/>
                          <a:cs typeface="Arial" panose="020B0604020202020204" pitchFamily="34" charset="0"/>
                        </a:rPr>
                        <a:t> mandatory </a:t>
                      </a:r>
                      <a:r>
                        <a:rPr lang="en-GB" sz="1100" dirty="0">
                          <a:effectLst/>
                          <a:latin typeface="Gotham" panose="02000504050000020004" pitchFamily="2" charset="0"/>
                          <a:ea typeface="Calibri" panose="020F0502020204030204" pitchFamily="34" charset="0"/>
                          <a:cs typeface="Arial" panose="020B0604020202020204" pitchFamily="34" charset="0"/>
                        </a:rPr>
                        <a:t>that we </a:t>
                      </a:r>
                      <a:r>
                        <a:rPr lang="en-GB" sz="1100" dirty="0" smtClean="0">
                          <a:effectLst/>
                          <a:latin typeface="Gotham" panose="02000504050000020004" pitchFamily="2" charset="0"/>
                          <a:ea typeface="Calibri" panose="020F0502020204030204" pitchFamily="34" charset="0"/>
                          <a:cs typeface="Arial" panose="020B0604020202020204" pitchFamily="34" charset="0"/>
                        </a:rPr>
                        <a:t>ask</a:t>
                      </a:r>
                      <a:r>
                        <a:rPr lang="en-GB" sz="1100" baseline="0" dirty="0" smtClean="0">
                          <a:effectLst/>
                          <a:latin typeface="Gotham" panose="02000504050000020004" pitchFamily="2" charset="0"/>
                          <a:ea typeface="Calibri" panose="020F0502020204030204" pitchFamily="34" charset="0"/>
                          <a:cs typeface="Arial" panose="020B0604020202020204" pitchFamily="34" charset="0"/>
                        </a:rPr>
                        <a:t> clients these questions</a:t>
                      </a:r>
                      <a:r>
                        <a:rPr lang="en-GB" sz="1100" dirty="0" smtClean="0">
                          <a:effectLst/>
                          <a:latin typeface="Gotham" panose="02000504050000020004" pitchFamily="2" charset="0"/>
                          <a:ea typeface="Calibri" panose="020F0502020204030204" pitchFamily="34" charset="0"/>
                          <a:cs typeface="Arial" panose="020B0604020202020204" pitchFamily="34" charset="0"/>
                        </a:rPr>
                        <a:t>. </a:t>
                      </a:r>
                      <a:endParaRPr lang="en-AU" sz="1400" dirty="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Aft>
                          <a:spcPts val="0"/>
                        </a:spcAft>
                      </a:pPr>
                      <a:r>
                        <a:rPr lang="en-GB" sz="1100" dirty="0">
                          <a:effectLst/>
                          <a:latin typeface="Gotham" panose="02000504050000020004" pitchFamily="2" charset="0"/>
                          <a:ea typeface="Calibri" panose="020F0502020204030204" pitchFamily="34" charset="0"/>
                          <a:cs typeface="Arial" panose="020B0604020202020204" pitchFamily="34" charset="0"/>
                        </a:rPr>
                        <a:t>**These are part of the Data Exchange Partnership Approach. In the TEI Program we ask that, when relevant, services record this additional data.</a:t>
                      </a:r>
                      <a:endParaRPr lang="en-AU" sz="1400" dirty="0">
                        <a:effectLst/>
                        <a:latin typeface="Gotham" panose="02000504050000020004" pitchFamily="2" charset="0"/>
                        <a:ea typeface="Calibri" panose="020F0502020204030204" pitchFamily="34" charset="0"/>
                        <a:cs typeface="Arial" panose="020B0604020202020204" pitchFamily="34" charset="0"/>
                      </a:endParaRPr>
                    </a:p>
                  </a:txBody>
                  <a:tcPr marL="49797" marR="49797"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AEAEA"/>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4380518"/>
                  </a:ext>
                </a:extLst>
              </a:tr>
            </a:tbl>
          </a:graphicData>
        </a:graphic>
      </p:graphicFrame>
      <p:sp>
        <p:nvSpPr>
          <p:cNvPr id="2" name="Rectangle 1"/>
          <p:cNvSpPr/>
          <p:nvPr/>
        </p:nvSpPr>
        <p:spPr>
          <a:xfrm>
            <a:off x="6468713" y="967248"/>
            <a:ext cx="5113687" cy="4032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4" name="TextBox 3"/>
          <p:cNvSpPr txBox="1"/>
          <p:nvPr/>
        </p:nvSpPr>
        <p:spPr>
          <a:xfrm>
            <a:off x="7555126" y="2716629"/>
            <a:ext cx="2940860" cy="646331"/>
          </a:xfrm>
          <a:prstGeom prst="rect">
            <a:avLst/>
          </a:prstGeom>
          <a:solidFill>
            <a:srgbClr val="757575"/>
          </a:solidFill>
        </p:spPr>
        <p:txBody>
          <a:bodyPr wrap="square" rtlCol="0">
            <a:spAutoFit/>
          </a:bodyPr>
          <a:lstStyle/>
          <a:p>
            <a:pPr algn="ctr"/>
            <a:r>
              <a:rPr lang="en-US" dirty="0" smtClean="0">
                <a:solidFill>
                  <a:schemeClr val="bg1"/>
                </a:solidFill>
              </a:rPr>
              <a:t>We talk about this other webinars on SCORE.</a:t>
            </a:r>
            <a:endParaRPr lang="en-AU" dirty="0">
              <a:solidFill>
                <a:schemeClr val="bg1"/>
              </a:solidFill>
            </a:endParaRPr>
          </a:p>
        </p:txBody>
      </p:sp>
      <p:sp>
        <p:nvSpPr>
          <p:cNvPr id="9" name="TextBox 8"/>
          <p:cNvSpPr txBox="1"/>
          <p:nvPr/>
        </p:nvSpPr>
        <p:spPr>
          <a:xfrm>
            <a:off x="6141493" y="232012"/>
            <a:ext cx="5336274" cy="646331"/>
          </a:xfrm>
          <a:prstGeom prst="rect">
            <a:avLst/>
          </a:prstGeom>
          <a:noFill/>
        </p:spPr>
        <p:txBody>
          <a:bodyPr wrap="square" rtlCol="0">
            <a:spAutoFit/>
          </a:bodyPr>
          <a:lstStyle/>
          <a:p>
            <a:r>
              <a:rPr lang="en-US" dirty="0" smtClean="0">
                <a:hlinkClick r:id="rId3"/>
              </a:rPr>
              <a:t>What information do I need to record in the Data Exchange?</a:t>
            </a:r>
            <a:endParaRPr lang="en-AU" dirty="0"/>
          </a:p>
        </p:txBody>
      </p:sp>
    </p:spTree>
    <p:extLst>
      <p:ext uri="{BB962C8B-B14F-4D97-AF65-F5344CB8AC3E}">
        <p14:creationId xmlns:p14="http://schemas.microsoft.com/office/powerpoint/2010/main" val="206447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Title 2"/>
          <p:cNvSpPr>
            <a:spLocks noGrp="1"/>
          </p:cNvSpPr>
          <p:nvPr>
            <p:ph type="title"/>
          </p:nvPr>
        </p:nvSpPr>
        <p:spPr/>
        <p:txBody>
          <a:bodyPr/>
          <a:lstStyle/>
          <a:p>
            <a:endParaRPr lang="en-AU"/>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250108" y="223045"/>
            <a:ext cx="7086600" cy="6096000"/>
          </a:xfrm>
          <a:prstGeom prst="rect">
            <a:avLst/>
          </a:prstGeom>
        </p:spPr>
      </p:pic>
      <p:pic>
        <p:nvPicPr>
          <p:cNvPr id="7" name="Picture 6"/>
          <p:cNvPicPr>
            <a:picLocks noChangeAspect="1"/>
          </p:cNvPicPr>
          <p:nvPr/>
        </p:nvPicPr>
        <p:blipFill>
          <a:blip r:embed="rId4"/>
          <a:stretch>
            <a:fillRect/>
          </a:stretch>
        </p:blipFill>
        <p:spPr>
          <a:xfrm>
            <a:off x="5715518" y="1407322"/>
            <a:ext cx="6064141" cy="3852221"/>
          </a:xfrm>
          <a:prstGeom prst="rect">
            <a:avLst/>
          </a:prstGeom>
        </p:spPr>
      </p:pic>
      <p:sp>
        <p:nvSpPr>
          <p:cNvPr id="10" name="TextBox 9"/>
          <p:cNvSpPr txBox="1"/>
          <p:nvPr/>
        </p:nvSpPr>
        <p:spPr>
          <a:xfrm>
            <a:off x="4475747" y="361666"/>
            <a:ext cx="930442" cy="584775"/>
          </a:xfrm>
          <a:prstGeom prst="rect">
            <a:avLst/>
          </a:prstGeom>
          <a:noFill/>
        </p:spPr>
        <p:txBody>
          <a:bodyPr wrap="square" rtlCol="0">
            <a:spAutoFit/>
          </a:bodyPr>
          <a:lstStyle/>
          <a:p>
            <a:r>
              <a:rPr lang="en-US" sz="3200" b="1" dirty="0" smtClean="0">
                <a:solidFill>
                  <a:srgbClr val="FF0000"/>
                </a:solidFill>
              </a:rPr>
              <a:t>1</a:t>
            </a:r>
            <a:endParaRPr lang="en-AU" sz="3200" b="1" dirty="0">
              <a:solidFill>
                <a:srgbClr val="FF0000"/>
              </a:solidFill>
            </a:endParaRPr>
          </a:p>
        </p:txBody>
      </p:sp>
      <p:sp>
        <p:nvSpPr>
          <p:cNvPr id="11" name="TextBox 10"/>
          <p:cNvSpPr txBox="1"/>
          <p:nvPr/>
        </p:nvSpPr>
        <p:spPr>
          <a:xfrm>
            <a:off x="9771425" y="1440125"/>
            <a:ext cx="930442" cy="584775"/>
          </a:xfrm>
          <a:prstGeom prst="rect">
            <a:avLst/>
          </a:prstGeom>
          <a:noFill/>
        </p:spPr>
        <p:txBody>
          <a:bodyPr wrap="square" rtlCol="0">
            <a:spAutoFit/>
          </a:bodyPr>
          <a:lstStyle/>
          <a:p>
            <a:r>
              <a:rPr lang="en-US" sz="3200" b="1" dirty="0">
                <a:solidFill>
                  <a:srgbClr val="FF0000"/>
                </a:solidFill>
              </a:rPr>
              <a:t>2</a:t>
            </a:r>
            <a:endParaRPr lang="en-AU" sz="3200" b="1" dirty="0">
              <a:solidFill>
                <a:srgbClr val="FF0000"/>
              </a:solidFill>
            </a:endParaRPr>
          </a:p>
        </p:txBody>
      </p:sp>
    </p:spTree>
    <p:extLst>
      <p:ext uri="{BB962C8B-B14F-4D97-AF65-F5344CB8AC3E}">
        <p14:creationId xmlns:p14="http://schemas.microsoft.com/office/powerpoint/2010/main" val="370780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Diagram 5"/>
          <p:cNvGraphicFramePr/>
          <p:nvPr>
            <p:extLst>
              <p:ext uri="{D42A27DB-BD31-4B8C-83A1-F6EECF244321}">
                <p14:modId xmlns:p14="http://schemas.microsoft.com/office/powerpoint/2010/main" val="2703834757"/>
              </p:ext>
            </p:extLst>
          </p:nvPr>
        </p:nvGraphicFramePr>
        <p:xfrm>
          <a:off x="914400" y="1843617"/>
          <a:ext cx="10229850" cy="329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1843617"/>
            <a:ext cx="6497053" cy="584775"/>
          </a:xfrm>
          <a:prstGeom prst="rect">
            <a:avLst/>
          </a:prstGeom>
          <a:noFill/>
        </p:spPr>
        <p:txBody>
          <a:bodyPr wrap="square" rtlCol="0">
            <a:spAutoFit/>
          </a:bodyPr>
          <a:lstStyle/>
          <a:p>
            <a:r>
              <a:rPr lang="en-US" sz="3200" dirty="0" smtClean="0"/>
              <a:t>In this webinar we discuss:</a:t>
            </a:r>
            <a:endParaRPr lang="en-AU" sz="3200" dirty="0"/>
          </a:p>
        </p:txBody>
      </p:sp>
      <p:cxnSp>
        <p:nvCxnSpPr>
          <p:cNvPr id="8" name="Elbow Connector 7"/>
          <p:cNvCxnSpPr/>
          <p:nvPr/>
        </p:nvCxnSpPr>
        <p:spPr>
          <a:xfrm rot="16200000" flipH="1">
            <a:off x="1101078" y="4603530"/>
            <a:ext cx="701566" cy="37837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641048" y="4650350"/>
            <a:ext cx="2664373" cy="96169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H</a:t>
            </a:r>
            <a:r>
              <a:rPr lang="en-US" dirty="0" smtClean="0"/>
              <a:t>ow they fit in with outlets</a:t>
            </a:r>
            <a:endParaRPr lang="en-AU" dirty="0"/>
          </a:p>
        </p:txBody>
      </p:sp>
    </p:spTree>
    <p:extLst>
      <p:ext uri="{BB962C8B-B14F-4D97-AF65-F5344CB8AC3E}">
        <p14:creationId xmlns:p14="http://schemas.microsoft.com/office/powerpoint/2010/main" val="359221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6904" y="3689684"/>
            <a:ext cx="2855495" cy="2436481"/>
          </a:xfrm>
        </p:spPr>
        <p:txBody>
          <a:bodyPr/>
          <a:lstStyle/>
          <a:p>
            <a:pPr marL="0" indent="0">
              <a:buNone/>
            </a:pPr>
            <a:r>
              <a:rPr lang="en-US" sz="2000" dirty="0" smtClean="0"/>
              <a:t>Definitions for disabilities are in the </a:t>
            </a:r>
            <a:r>
              <a:rPr lang="en-US" sz="2000" dirty="0" smtClean="0">
                <a:hlinkClick r:id="rId3"/>
              </a:rPr>
              <a:t>Data Exchange Protocols.</a:t>
            </a:r>
            <a:endParaRPr lang="en-AU" sz="2000" dirty="0"/>
          </a:p>
        </p:txBody>
      </p:sp>
      <p:sp>
        <p:nvSpPr>
          <p:cNvPr id="3" name="Title 2"/>
          <p:cNvSpPr>
            <a:spLocks noGrp="1"/>
          </p:cNvSpPr>
          <p:nvPr>
            <p:ph type="title"/>
          </p:nvPr>
        </p:nvSpPr>
        <p:spPr/>
        <p:txBody>
          <a:bodyPr/>
          <a:lstStyle/>
          <a:p>
            <a:endParaRPr lang="en-AU"/>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7" name="Picture 6"/>
          <p:cNvPicPr>
            <a:picLocks noChangeAspect="1"/>
          </p:cNvPicPr>
          <p:nvPr/>
        </p:nvPicPr>
        <p:blipFill>
          <a:blip r:embed="rId4"/>
          <a:stretch>
            <a:fillRect/>
          </a:stretch>
        </p:blipFill>
        <p:spPr>
          <a:xfrm>
            <a:off x="302342" y="1068390"/>
            <a:ext cx="8153400" cy="5057775"/>
          </a:xfrm>
          <a:prstGeom prst="rect">
            <a:avLst/>
          </a:prstGeom>
        </p:spPr>
      </p:pic>
      <p:sp>
        <p:nvSpPr>
          <p:cNvPr id="8" name="TextBox 7"/>
          <p:cNvSpPr txBox="1"/>
          <p:nvPr/>
        </p:nvSpPr>
        <p:spPr>
          <a:xfrm>
            <a:off x="6096000" y="1206672"/>
            <a:ext cx="930442" cy="584775"/>
          </a:xfrm>
          <a:prstGeom prst="rect">
            <a:avLst/>
          </a:prstGeom>
          <a:noFill/>
        </p:spPr>
        <p:txBody>
          <a:bodyPr wrap="square" rtlCol="0">
            <a:spAutoFit/>
          </a:bodyPr>
          <a:lstStyle/>
          <a:p>
            <a:r>
              <a:rPr lang="en-US" sz="3200" b="1" dirty="0" smtClean="0">
                <a:solidFill>
                  <a:srgbClr val="FF0000"/>
                </a:solidFill>
              </a:rPr>
              <a:t>3</a:t>
            </a:r>
            <a:endParaRPr lang="en-AU" sz="3200" b="1" dirty="0">
              <a:solidFill>
                <a:srgbClr val="FF0000"/>
              </a:solidFill>
            </a:endParaRPr>
          </a:p>
        </p:txBody>
      </p:sp>
    </p:spTree>
    <p:extLst>
      <p:ext uri="{BB962C8B-B14F-4D97-AF65-F5344CB8AC3E}">
        <p14:creationId xmlns:p14="http://schemas.microsoft.com/office/powerpoint/2010/main" val="255072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2"/>
            <a:ext cx="4363453" cy="4525963"/>
          </a:xfrm>
        </p:spPr>
        <p:txBody>
          <a:bodyPr/>
          <a:lstStyle/>
          <a:p>
            <a:r>
              <a:rPr lang="en-US" dirty="0" smtClean="0"/>
              <a:t>In the TEI program, you only need to collect the first two fields.</a:t>
            </a:r>
          </a:p>
          <a:p>
            <a:r>
              <a:rPr lang="en-US" dirty="0" smtClean="0"/>
              <a:t>All other fields are optional.</a:t>
            </a:r>
            <a:endParaRPr lang="en-AU" dirty="0"/>
          </a:p>
        </p:txBody>
      </p:sp>
      <p:sp>
        <p:nvSpPr>
          <p:cNvPr id="3" name="Title 2"/>
          <p:cNvSpPr>
            <a:spLocks noGrp="1"/>
          </p:cNvSpPr>
          <p:nvPr>
            <p:ph type="title"/>
          </p:nvPr>
        </p:nvSpPr>
        <p:spPr/>
        <p:txBody>
          <a:bodyPr/>
          <a:lstStyle/>
          <a:p>
            <a:r>
              <a:rPr lang="en-US" dirty="0" smtClean="0"/>
              <a:t>Partnership Approach</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5375786" y="108156"/>
            <a:ext cx="6705600" cy="6705600"/>
          </a:xfrm>
          <a:prstGeom prst="rect">
            <a:avLst/>
          </a:prstGeom>
        </p:spPr>
      </p:pic>
      <p:sp>
        <p:nvSpPr>
          <p:cNvPr id="7" name="TextBox 6"/>
          <p:cNvSpPr txBox="1"/>
          <p:nvPr/>
        </p:nvSpPr>
        <p:spPr>
          <a:xfrm>
            <a:off x="11261558" y="269385"/>
            <a:ext cx="930442" cy="584775"/>
          </a:xfrm>
          <a:prstGeom prst="rect">
            <a:avLst/>
          </a:prstGeom>
          <a:noFill/>
        </p:spPr>
        <p:txBody>
          <a:bodyPr wrap="square" rtlCol="0">
            <a:spAutoFit/>
          </a:bodyPr>
          <a:lstStyle/>
          <a:p>
            <a:r>
              <a:rPr lang="en-US" sz="3200" b="1" dirty="0" smtClean="0">
                <a:solidFill>
                  <a:srgbClr val="FF0000"/>
                </a:solidFill>
              </a:rPr>
              <a:t>4</a:t>
            </a:r>
            <a:endParaRPr lang="en-AU" sz="3200" b="1" dirty="0">
              <a:solidFill>
                <a:srgbClr val="FF0000"/>
              </a:solidFill>
            </a:endParaRPr>
          </a:p>
        </p:txBody>
      </p:sp>
      <p:sp>
        <p:nvSpPr>
          <p:cNvPr id="8" name="Rectangle 7"/>
          <p:cNvSpPr/>
          <p:nvPr/>
        </p:nvSpPr>
        <p:spPr>
          <a:xfrm>
            <a:off x="6096000" y="2294021"/>
            <a:ext cx="3368842" cy="68981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046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client intake form</a:t>
            </a:r>
            <a:endParaRPr lang="en-AU" dirty="0"/>
          </a:p>
        </p:txBody>
      </p:sp>
      <p:sp>
        <p:nvSpPr>
          <p:cNvPr id="7" name="TextBox 6"/>
          <p:cNvSpPr txBox="1"/>
          <p:nvPr/>
        </p:nvSpPr>
        <p:spPr>
          <a:xfrm>
            <a:off x="341194" y="6209731"/>
            <a:ext cx="1951630" cy="545911"/>
          </a:xfrm>
          <a:prstGeom prst="rect">
            <a:avLst/>
          </a:prstGeom>
          <a:solidFill>
            <a:schemeClr val="bg1"/>
          </a:solidFill>
        </p:spPr>
        <p:txBody>
          <a:bodyPr wrap="square" rtlCol="0">
            <a:spAutoFit/>
          </a:bodyPr>
          <a:lstStyle/>
          <a:p>
            <a:endParaRPr lang="en-AU" dirty="0"/>
          </a:p>
        </p:txBody>
      </p:sp>
      <p:pic>
        <p:nvPicPr>
          <p:cNvPr id="2" name="Picture 1"/>
          <p:cNvPicPr>
            <a:picLocks noChangeAspect="1"/>
          </p:cNvPicPr>
          <p:nvPr/>
        </p:nvPicPr>
        <p:blipFill>
          <a:blip r:embed="rId3"/>
          <a:stretch>
            <a:fillRect/>
          </a:stretch>
        </p:blipFill>
        <p:spPr>
          <a:xfrm>
            <a:off x="4115284" y="1651857"/>
            <a:ext cx="3481855" cy="4785667"/>
          </a:xfrm>
          <a:prstGeom prst="rect">
            <a:avLst/>
          </a:prstGeom>
          <a:ln>
            <a:solidFill>
              <a:srgbClr val="002663"/>
            </a:solidFill>
          </a:ln>
        </p:spPr>
      </p:pic>
      <p:pic>
        <p:nvPicPr>
          <p:cNvPr id="4" name="Picture 3"/>
          <p:cNvPicPr>
            <a:picLocks noChangeAspect="1"/>
          </p:cNvPicPr>
          <p:nvPr/>
        </p:nvPicPr>
        <p:blipFill>
          <a:blip r:embed="rId4"/>
          <a:stretch>
            <a:fillRect/>
          </a:stretch>
        </p:blipFill>
        <p:spPr>
          <a:xfrm>
            <a:off x="341194" y="1651857"/>
            <a:ext cx="3571758" cy="4557874"/>
          </a:xfrm>
          <a:prstGeom prst="rect">
            <a:avLst/>
          </a:prstGeom>
          <a:ln>
            <a:solidFill>
              <a:srgbClr val="002663"/>
            </a:solidFill>
          </a:ln>
        </p:spPr>
      </p:pic>
      <p:pic>
        <p:nvPicPr>
          <p:cNvPr id="5" name="Picture 4"/>
          <p:cNvPicPr>
            <a:picLocks noChangeAspect="1"/>
          </p:cNvPicPr>
          <p:nvPr/>
        </p:nvPicPr>
        <p:blipFill>
          <a:blip r:embed="rId5"/>
          <a:stretch>
            <a:fillRect/>
          </a:stretch>
        </p:blipFill>
        <p:spPr>
          <a:xfrm>
            <a:off x="7799471" y="1651857"/>
            <a:ext cx="3959392" cy="4592538"/>
          </a:xfrm>
          <a:prstGeom prst="rect">
            <a:avLst/>
          </a:prstGeom>
          <a:ln>
            <a:solidFill>
              <a:srgbClr val="002663"/>
            </a:solidFill>
          </a:ln>
        </p:spPr>
      </p:pic>
    </p:spTree>
    <p:extLst>
      <p:ext uri="{BB962C8B-B14F-4D97-AF65-F5344CB8AC3E}">
        <p14:creationId xmlns:p14="http://schemas.microsoft.com/office/powerpoint/2010/main" val="315712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individual clients to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7" name="Picture 6"/>
          <p:cNvPicPr>
            <a:picLocks noChangeAspect="1"/>
          </p:cNvPicPr>
          <p:nvPr/>
        </p:nvPicPr>
        <p:blipFill>
          <a:blip r:embed="rId3"/>
          <a:stretch>
            <a:fillRect/>
          </a:stretch>
        </p:blipFill>
        <p:spPr>
          <a:xfrm>
            <a:off x="609600" y="1901261"/>
            <a:ext cx="6100615" cy="3599811"/>
          </a:xfrm>
          <a:prstGeom prst="rect">
            <a:avLst/>
          </a:prstGeom>
        </p:spPr>
      </p:pic>
      <p:pic>
        <p:nvPicPr>
          <p:cNvPr id="8" name="Picture 7"/>
          <p:cNvPicPr>
            <a:picLocks noChangeAspect="1"/>
          </p:cNvPicPr>
          <p:nvPr/>
        </p:nvPicPr>
        <p:blipFill>
          <a:blip r:embed="rId4"/>
          <a:stretch>
            <a:fillRect/>
          </a:stretch>
        </p:blipFill>
        <p:spPr>
          <a:xfrm>
            <a:off x="7222067" y="1901261"/>
            <a:ext cx="4114800" cy="3676650"/>
          </a:xfrm>
          <a:prstGeom prst="rect">
            <a:avLst/>
          </a:prstGeom>
        </p:spPr>
      </p:pic>
      <p:sp>
        <p:nvSpPr>
          <p:cNvPr id="9" name="Down Arrow 8"/>
          <p:cNvSpPr/>
          <p:nvPr/>
        </p:nvSpPr>
        <p:spPr>
          <a:xfrm rot="4598994">
            <a:off x="6435491" y="2299327"/>
            <a:ext cx="476250" cy="107429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10" name="TextBox 9"/>
          <p:cNvSpPr txBox="1"/>
          <p:nvPr/>
        </p:nvSpPr>
        <p:spPr>
          <a:xfrm>
            <a:off x="1030375" y="5640637"/>
            <a:ext cx="10306492" cy="523220"/>
          </a:xfrm>
          <a:prstGeom prst="rect">
            <a:avLst/>
          </a:prstGeom>
          <a:noFill/>
        </p:spPr>
        <p:txBody>
          <a:bodyPr wrap="square" rtlCol="0">
            <a:spAutoFit/>
          </a:bodyPr>
          <a:lstStyle/>
          <a:p>
            <a:r>
              <a:rPr lang="en-US" sz="2800" dirty="0" smtClean="0"/>
              <a:t>See the </a:t>
            </a:r>
            <a:r>
              <a:rPr lang="en-US" sz="2800" dirty="0" smtClean="0">
                <a:hlinkClick r:id="rId5"/>
              </a:rPr>
              <a:t>Add a client </a:t>
            </a:r>
            <a:r>
              <a:rPr lang="en-US" sz="2800" dirty="0" err="1" smtClean="0"/>
              <a:t>taskcard</a:t>
            </a:r>
            <a:r>
              <a:rPr lang="en-US" sz="2800" dirty="0" smtClean="0"/>
              <a:t> and the </a:t>
            </a:r>
            <a:r>
              <a:rPr lang="en-US" sz="2800" dirty="0" smtClean="0">
                <a:hlinkClick r:id="rId6"/>
              </a:rPr>
              <a:t>Add a client </a:t>
            </a:r>
            <a:r>
              <a:rPr lang="en-US" sz="2800" dirty="0" smtClean="0"/>
              <a:t>video</a:t>
            </a:r>
            <a:endParaRPr lang="en-AU" sz="2800" dirty="0" smtClean="0"/>
          </a:p>
        </p:txBody>
      </p:sp>
    </p:spTree>
    <p:extLst>
      <p:ext uri="{BB962C8B-B14F-4D97-AF65-F5344CB8AC3E}">
        <p14:creationId xmlns:p14="http://schemas.microsoft.com/office/powerpoint/2010/main" val="334863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1666"/>
            <a:ext cx="5101389" cy="605582"/>
          </a:xfrm>
        </p:spPr>
        <p:txBody>
          <a:bodyPr/>
          <a:lstStyle/>
          <a:p>
            <a:r>
              <a:rPr lang="en-US" dirty="0" smtClean="0"/>
              <a:t>Recording referrals in and out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7" name="Picture 6"/>
          <p:cNvPicPr>
            <a:picLocks noChangeAspect="1"/>
          </p:cNvPicPr>
          <p:nvPr/>
        </p:nvPicPr>
        <p:blipFill>
          <a:blip r:embed="rId3"/>
          <a:stretch>
            <a:fillRect/>
          </a:stretch>
        </p:blipFill>
        <p:spPr>
          <a:xfrm>
            <a:off x="6614242" y="1600202"/>
            <a:ext cx="4968157" cy="5127340"/>
          </a:xfrm>
          <a:prstGeom prst="rect">
            <a:avLst/>
          </a:prstGeom>
        </p:spPr>
      </p:pic>
      <p:pic>
        <p:nvPicPr>
          <p:cNvPr id="8" name="Picture 7"/>
          <p:cNvPicPr>
            <a:picLocks noChangeAspect="1"/>
          </p:cNvPicPr>
          <p:nvPr/>
        </p:nvPicPr>
        <p:blipFill>
          <a:blip r:embed="rId4"/>
          <a:stretch>
            <a:fillRect/>
          </a:stretch>
        </p:blipFill>
        <p:spPr>
          <a:xfrm>
            <a:off x="533400" y="1600202"/>
            <a:ext cx="4950866" cy="5003256"/>
          </a:xfrm>
          <a:prstGeom prst="rect">
            <a:avLst/>
          </a:prstGeom>
        </p:spPr>
      </p:pic>
      <p:cxnSp>
        <p:nvCxnSpPr>
          <p:cNvPr id="10" name="Straight Connector 9"/>
          <p:cNvCxnSpPr/>
          <p:nvPr/>
        </p:nvCxnSpPr>
        <p:spPr>
          <a:xfrm flipH="1">
            <a:off x="6047874" y="1600202"/>
            <a:ext cx="16042" cy="5003256"/>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49304" y="2000250"/>
            <a:ext cx="1743075" cy="10556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smtClean="0"/>
              <a:t>Referrals in </a:t>
            </a:r>
            <a:r>
              <a:rPr lang="en-US" sz="1400" dirty="0" smtClean="0"/>
              <a:t>– recorded at Case level. See </a:t>
            </a:r>
            <a:r>
              <a:rPr lang="en-AU" sz="1400" dirty="0">
                <a:hlinkClick r:id="rId5"/>
              </a:rPr>
              <a:t>Add a </a:t>
            </a:r>
            <a:r>
              <a:rPr lang="en-AU" sz="1400" dirty="0" smtClean="0">
                <a:hlinkClick r:id="rId5"/>
              </a:rPr>
              <a:t>case</a:t>
            </a:r>
            <a:r>
              <a:rPr lang="en-US" sz="1400" dirty="0" smtClean="0"/>
              <a:t>.</a:t>
            </a:r>
            <a:endParaRPr lang="en-AU" sz="1400" dirty="0"/>
          </a:p>
        </p:txBody>
      </p:sp>
      <p:sp>
        <p:nvSpPr>
          <p:cNvPr id="12" name="TextBox 11"/>
          <p:cNvSpPr txBox="1"/>
          <p:nvPr/>
        </p:nvSpPr>
        <p:spPr>
          <a:xfrm>
            <a:off x="9544050" y="2009775"/>
            <a:ext cx="1743075" cy="1293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b="1" dirty="0" smtClean="0"/>
              <a:t>Referrals out </a:t>
            </a:r>
            <a:r>
              <a:rPr lang="en-US" sz="1400" dirty="0" smtClean="0"/>
              <a:t>– recorded at Session level. See </a:t>
            </a:r>
            <a:r>
              <a:rPr lang="en-AU" sz="1400" dirty="0">
                <a:hlinkClick r:id="rId6"/>
              </a:rPr>
              <a:t>Add a </a:t>
            </a:r>
            <a:r>
              <a:rPr lang="en-AU" sz="1400" dirty="0" smtClean="0">
                <a:hlinkClick r:id="rId6"/>
              </a:rPr>
              <a:t>session</a:t>
            </a:r>
            <a:r>
              <a:rPr lang="en-US" sz="1400" dirty="0" smtClean="0"/>
              <a:t>.</a:t>
            </a:r>
            <a:endParaRPr lang="en-AU" sz="1400" dirty="0"/>
          </a:p>
        </p:txBody>
      </p:sp>
    </p:spTree>
    <p:extLst>
      <p:ext uri="{BB962C8B-B14F-4D97-AF65-F5344CB8AC3E}">
        <p14:creationId xmlns:p14="http://schemas.microsoft.com/office/powerpoint/2010/main" val="745357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77626"/>
            <a:ext cx="10972800" cy="4525963"/>
          </a:xfrm>
        </p:spPr>
        <p:txBody>
          <a:bodyPr/>
          <a:lstStyle/>
          <a:p>
            <a:endParaRPr lang="en-AU" dirty="0"/>
          </a:p>
        </p:txBody>
      </p:sp>
      <p:sp>
        <p:nvSpPr>
          <p:cNvPr id="3" name="Title 2"/>
          <p:cNvSpPr>
            <a:spLocks noGrp="1"/>
          </p:cNvSpPr>
          <p:nvPr>
            <p:ph type="title"/>
          </p:nvPr>
        </p:nvSpPr>
        <p:spPr>
          <a:xfrm>
            <a:off x="609600" y="539090"/>
            <a:ext cx="10972800" cy="605582"/>
          </a:xfrm>
        </p:spPr>
        <p:txBody>
          <a:bodyPr/>
          <a:lstStyle/>
          <a:p>
            <a:endParaRPr lang="en-AU"/>
          </a:p>
        </p:txBody>
      </p:sp>
      <p:sp>
        <p:nvSpPr>
          <p:cNvPr id="9" name="TextBox 8"/>
          <p:cNvSpPr txBox="1"/>
          <p:nvPr/>
        </p:nvSpPr>
        <p:spPr>
          <a:xfrm>
            <a:off x="2588274" y="63218"/>
            <a:ext cx="7614105" cy="369332"/>
          </a:xfrm>
          <a:prstGeom prst="rect">
            <a:avLst/>
          </a:prstGeom>
          <a:noFill/>
        </p:spPr>
        <p:txBody>
          <a:bodyPr wrap="square" rtlCol="0">
            <a:spAutoFit/>
          </a:bodyPr>
          <a:lstStyle/>
          <a:p>
            <a:r>
              <a:rPr lang="en-US" dirty="0" smtClean="0">
                <a:hlinkClick r:id="rId3"/>
              </a:rPr>
              <a:t>What information do I need to record in the Data Exchange?</a:t>
            </a:r>
            <a:endParaRPr lang="en-AU" dirty="0"/>
          </a:p>
        </p:txBody>
      </p:sp>
      <p:pic>
        <p:nvPicPr>
          <p:cNvPr id="4" name="Picture 3"/>
          <p:cNvPicPr>
            <a:picLocks noChangeAspect="1"/>
          </p:cNvPicPr>
          <p:nvPr/>
        </p:nvPicPr>
        <p:blipFill>
          <a:blip r:embed="rId4"/>
          <a:stretch>
            <a:fillRect/>
          </a:stretch>
        </p:blipFill>
        <p:spPr>
          <a:xfrm>
            <a:off x="337829" y="501119"/>
            <a:ext cx="11516342" cy="6334293"/>
          </a:xfrm>
          <a:prstGeom prst="rect">
            <a:avLst/>
          </a:prstGeom>
        </p:spPr>
      </p:pic>
      <p:sp>
        <p:nvSpPr>
          <p:cNvPr id="7" name="Rectangle 6"/>
          <p:cNvSpPr/>
          <p:nvPr/>
        </p:nvSpPr>
        <p:spPr>
          <a:xfrm>
            <a:off x="7493911" y="562200"/>
            <a:ext cx="4348228" cy="50146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8" name="TextBox 7"/>
          <p:cNvSpPr txBox="1"/>
          <p:nvPr/>
        </p:nvSpPr>
        <p:spPr>
          <a:xfrm>
            <a:off x="8373992" y="2360039"/>
            <a:ext cx="2940860" cy="646331"/>
          </a:xfrm>
          <a:prstGeom prst="rect">
            <a:avLst/>
          </a:prstGeom>
          <a:solidFill>
            <a:srgbClr val="757575"/>
          </a:solidFill>
        </p:spPr>
        <p:txBody>
          <a:bodyPr wrap="square" rtlCol="0">
            <a:spAutoFit/>
          </a:bodyPr>
          <a:lstStyle/>
          <a:p>
            <a:pPr algn="ctr"/>
            <a:r>
              <a:rPr lang="en-US" dirty="0" smtClean="0">
                <a:solidFill>
                  <a:schemeClr val="bg1"/>
                </a:solidFill>
              </a:rPr>
              <a:t>We talk about this other webinars on SCORE.</a:t>
            </a:r>
            <a:endParaRPr lang="en-AU" dirty="0">
              <a:solidFill>
                <a:schemeClr val="bg1"/>
              </a:solidFill>
            </a:endParaRPr>
          </a:p>
        </p:txBody>
      </p:sp>
    </p:spTree>
    <p:extLst>
      <p:ext uri="{BB962C8B-B14F-4D97-AF65-F5344CB8AC3E}">
        <p14:creationId xmlns:p14="http://schemas.microsoft.com/office/powerpoint/2010/main" val="234450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09600" y="1206256"/>
            <a:ext cx="5894808" cy="3408526"/>
          </a:xfrm>
          <a:prstGeom prst="rect">
            <a:avLst/>
          </a:prstGeom>
          <a:ln>
            <a:solidFill>
              <a:srgbClr val="002663"/>
            </a:solidFill>
          </a:ln>
        </p:spPr>
      </p:pic>
      <p:sp>
        <p:nvSpPr>
          <p:cNvPr id="7" name="Title 6"/>
          <p:cNvSpPr txBox="1">
            <a:spLocks noGrp="1"/>
          </p:cNvSpPr>
          <p:nvPr>
            <p:ph type="title"/>
          </p:nvPr>
        </p:nvSpPr>
        <p:spPr>
          <a:prstGeom prst="rect">
            <a:avLst/>
          </a:prstGeom>
          <a:noFill/>
        </p:spPr>
        <p:txBody>
          <a:bodyPr wrap="square" rtlCol="0">
            <a:spAutoFit/>
          </a:bodyPr>
          <a:lstStyle/>
          <a:p>
            <a:r>
              <a:rPr lang="en-US" dirty="0" smtClean="0">
                <a:hlinkClick r:id="rId4"/>
              </a:rPr>
              <a:t>What information do I need to record in the Data Exchange?</a:t>
            </a:r>
            <a:endParaRPr lang="en-AU" dirty="0"/>
          </a:p>
        </p:txBody>
      </p:sp>
      <p:pic>
        <p:nvPicPr>
          <p:cNvPr id="8" name="Picture 7"/>
          <p:cNvPicPr>
            <a:picLocks noChangeAspect="1"/>
          </p:cNvPicPr>
          <p:nvPr/>
        </p:nvPicPr>
        <p:blipFill>
          <a:blip r:embed="rId5"/>
          <a:stretch>
            <a:fillRect/>
          </a:stretch>
        </p:blipFill>
        <p:spPr>
          <a:xfrm>
            <a:off x="5677468" y="3141437"/>
            <a:ext cx="5705831" cy="3580038"/>
          </a:xfrm>
          <a:prstGeom prst="rect">
            <a:avLst/>
          </a:prstGeom>
          <a:ln>
            <a:solidFill>
              <a:srgbClr val="002663"/>
            </a:solidFill>
          </a:ln>
        </p:spPr>
      </p:pic>
    </p:spTree>
    <p:extLst>
      <p:ext uri="{BB962C8B-B14F-4D97-AF65-F5344CB8AC3E}">
        <p14:creationId xmlns:p14="http://schemas.microsoft.com/office/powerpoint/2010/main" val="944593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 demographic data in the Data Exchange reports</a:t>
            </a:r>
            <a:endParaRPr lang="en-AU" dirty="0"/>
          </a:p>
        </p:txBody>
      </p:sp>
      <p:pic>
        <p:nvPicPr>
          <p:cNvPr id="6" name="Picture 5"/>
          <p:cNvPicPr>
            <a:picLocks noChangeAspect="1"/>
          </p:cNvPicPr>
          <p:nvPr/>
        </p:nvPicPr>
        <p:blipFill>
          <a:blip r:embed="rId3"/>
          <a:stretch>
            <a:fillRect/>
          </a:stretch>
        </p:blipFill>
        <p:spPr>
          <a:xfrm>
            <a:off x="266309" y="1134912"/>
            <a:ext cx="11659382" cy="2604674"/>
          </a:xfrm>
          <a:prstGeom prst="rect">
            <a:avLst/>
          </a:prstGeom>
        </p:spPr>
      </p:pic>
      <p:pic>
        <p:nvPicPr>
          <p:cNvPr id="7" name="Picture 6"/>
          <p:cNvPicPr>
            <a:picLocks noChangeAspect="1"/>
          </p:cNvPicPr>
          <p:nvPr/>
        </p:nvPicPr>
        <p:blipFill>
          <a:blip r:embed="rId4"/>
          <a:stretch>
            <a:fillRect/>
          </a:stretch>
        </p:blipFill>
        <p:spPr>
          <a:xfrm>
            <a:off x="8654063" y="3907250"/>
            <a:ext cx="3056600" cy="2417435"/>
          </a:xfrm>
          <a:prstGeom prst="rect">
            <a:avLst/>
          </a:prstGeom>
        </p:spPr>
      </p:pic>
      <p:pic>
        <p:nvPicPr>
          <p:cNvPr id="8" name="Picture 7"/>
          <p:cNvPicPr>
            <a:picLocks noChangeAspect="1"/>
          </p:cNvPicPr>
          <p:nvPr/>
        </p:nvPicPr>
        <p:blipFill>
          <a:blip r:embed="rId5"/>
          <a:stretch>
            <a:fillRect/>
          </a:stretch>
        </p:blipFill>
        <p:spPr>
          <a:xfrm>
            <a:off x="4453842" y="3907250"/>
            <a:ext cx="4044669" cy="2361963"/>
          </a:xfrm>
          <a:prstGeom prst="rect">
            <a:avLst/>
          </a:prstGeom>
        </p:spPr>
      </p:pic>
      <p:pic>
        <p:nvPicPr>
          <p:cNvPr id="9" name="Picture 8"/>
          <p:cNvPicPr>
            <a:picLocks noChangeAspect="1"/>
          </p:cNvPicPr>
          <p:nvPr/>
        </p:nvPicPr>
        <p:blipFill>
          <a:blip r:embed="rId6"/>
          <a:stretch>
            <a:fillRect/>
          </a:stretch>
        </p:blipFill>
        <p:spPr>
          <a:xfrm>
            <a:off x="122151" y="4230807"/>
            <a:ext cx="4657638" cy="2332800"/>
          </a:xfrm>
          <a:prstGeom prst="rect">
            <a:avLst/>
          </a:prstGeom>
        </p:spPr>
      </p:pic>
      <p:sp>
        <p:nvSpPr>
          <p:cNvPr id="10" name="TextBox 9"/>
          <p:cNvSpPr txBox="1"/>
          <p:nvPr/>
        </p:nvSpPr>
        <p:spPr>
          <a:xfrm>
            <a:off x="266309" y="6269213"/>
            <a:ext cx="2026515" cy="58878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61995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562186" y="909951"/>
            <a:ext cx="11372428" cy="5506871"/>
          </a:xfrm>
          <a:prstGeom prst="rect">
            <a:avLst/>
          </a:prstGeom>
        </p:spPr>
      </p:pic>
      <p:sp>
        <p:nvSpPr>
          <p:cNvPr id="7" name="Title 2"/>
          <p:cNvSpPr txBox="1">
            <a:spLocks/>
          </p:cNvSpPr>
          <p:nvPr/>
        </p:nvSpPr>
        <p:spPr bwMode="auto">
          <a:xfrm>
            <a:off x="562186" y="304369"/>
            <a:ext cx="10972800" cy="6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a:lstStyle>
          <a:p>
            <a:r>
              <a:rPr lang="en-US" dirty="0" smtClean="0"/>
              <a:t>Referral data in the Data Exchange reports</a:t>
            </a:r>
            <a:endParaRPr lang="en-AU" dirty="0"/>
          </a:p>
        </p:txBody>
      </p:sp>
    </p:spTree>
    <p:extLst>
      <p:ext uri="{BB962C8B-B14F-4D97-AF65-F5344CB8AC3E}">
        <p14:creationId xmlns:p14="http://schemas.microsoft.com/office/powerpoint/2010/main" val="133109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817" y="2286000"/>
            <a:ext cx="4538132" cy="3860799"/>
          </a:xfrm>
        </p:spPr>
        <p:txBody>
          <a:bodyPr/>
          <a:lstStyle/>
          <a:p>
            <a:r>
              <a:rPr lang="en-AU" sz="2400" dirty="0" smtClean="0">
                <a:hlinkClick r:id="rId3"/>
              </a:rPr>
              <a:t>How to set up cases, sessions and clients in DE</a:t>
            </a:r>
            <a:r>
              <a:rPr lang="en-AU" sz="2400" dirty="0">
                <a:hlinkClick r:id="rId3"/>
              </a:rPr>
              <a:t>X?</a:t>
            </a:r>
            <a:endParaRPr lang="en-AU" sz="2400" dirty="0"/>
          </a:p>
          <a:p>
            <a:r>
              <a:rPr lang="en-AU" sz="2400" dirty="0">
                <a:hlinkClick r:id="rId4"/>
              </a:rPr>
              <a:t>What information do I need to record in the Data </a:t>
            </a:r>
            <a:r>
              <a:rPr lang="en-AU" sz="2400" dirty="0" smtClean="0">
                <a:hlinkClick r:id="rId4"/>
              </a:rPr>
              <a:t>Exchange?</a:t>
            </a:r>
            <a:endParaRPr lang="en-AU" sz="2400" dirty="0" smtClean="0"/>
          </a:p>
          <a:p>
            <a:r>
              <a:rPr lang="en-US" sz="2400" dirty="0" smtClean="0">
                <a:hlinkClick r:id="rId5"/>
              </a:rPr>
              <a:t>Example client intake form</a:t>
            </a:r>
            <a:endParaRPr lang="en-AU" sz="2400" dirty="0"/>
          </a:p>
        </p:txBody>
      </p:sp>
      <p:sp>
        <p:nvSpPr>
          <p:cNvPr id="3" name="Title 2"/>
          <p:cNvSpPr>
            <a:spLocks noGrp="1"/>
          </p:cNvSpPr>
          <p:nvPr>
            <p:ph type="title"/>
          </p:nvPr>
        </p:nvSpPr>
        <p:spPr/>
        <p:txBody>
          <a:bodyPr/>
          <a:lstStyle/>
          <a:p>
            <a:r>
              <a:rPr lang="en-US" dirty="0" smtClean="0"/>
              <a:t>Resources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9" name="Content Placeholder 1"/>
          <p:cNvSpPr txBox="1">
            <a:spLocks/>
          </p:cNvSpPr>
          <p:nvPr/>
        </p:nvSpPr>
        <p:spPr bwMode="auto">
          <a:xfrm>
            <a:off x="6631519" y="2176265"/>
            <a:ext cx="5067422" cy="397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err="1" smtClean="0"/>
              <a:t>Taskcards</a:t>
            </a:r>
            <a:endParaRPr lang="en-US" sz="2400" dirty="0" smtClean="0"/>
          </a:p>
          <a:p>
            <a:r>
              <a:rPr lang="en-AU" sz="2400" dirty="0">
                <a:hlinkClick r:id="rId6"/>
              </a:rPr>
              <a:t>Add a case</a:t>
            </a:r>
            <a:endParaRPr lang="en-AU" sz="2400" dirty="0"/>
          </a:p>
          <a:p>
            <a:r>
              <a:rPr lang="en-AU" sz="2400" dirty="0">
                <a:hlinkClick r:id="rId7"/>
              </a:rPr>
              <a:t>Add a session</a:t>
            </a:r>
            <a:endParaRPr lang="en-US" sz="2400" u="sng" dirty="0"/>
          </a:p>
          <a:p>
            <a:r>
              <a:rPr lang="en-US" sz="2400" dirty="0">
                <a:hlinkClick r:id="rId8"/>
              </a:rPr>
              <a:t>Add a </a:t>
            </a:r>
            <a:r>
              <a:rPr lang="en-US" sz="2400" dirty="0" smtClean="0">
                <a:hlinkClick r:id="rId8"/>
              </a:rPr>
              <a:t>client</a:t>
            </a:r>
            <a:endParaRPr lang="en-US" sz="2400" dirty="0" smtClean="0"/>
          </a:p>
          <a:p>
            <a:pPr marL="0" indent="0">
              <a:buNone/>
            </a:pPr>
            <a:r>
              <a:rPr lang="en-US" sz="2400" dirty="0" smtClean="0"/>
              <a:t>Learning modules</a:t>
            </a:r>
            <a:endParaRPr lang="en-US" sz="2400" dirty="0"/>
          </a:p>
          <a:p>
            <a:r>
              <a:rPr lang="en-AU" sz="2400" dirty="0">
                <a:hlinkClick r:id="rId9"/>
              </a:rPr>
              <a:t>Add a case</a:t>
            </a:r>
            <a:endParaRPr lang="en-AU" sz="2400" dirty="0"/>
          </a:p>
          <a:p>
            <a:r>
              <a:rPr lang="en-AU" sz="2400" dirty="0">
                <a:hlinkClick r:id="rId10"/>
              </a:rPr>
              <a:t>Add a session</a:t>
            </a:r>
            <a:endParaRPr lang="en-US" sz="2400" u="sng" dirty="0"/>
          </a:p>
          <a:p>
            <a:r>
              <a:rPr lang="en-US" sz="2400" dirty="0">
                <a:hlinkClick r:id="rId11"/>
              </a:rPr>
              <a:t>Add a client</a:t>
            </a:r>
            <a:endParaRPr lang="en-US" sz="2400" dirty="0"/>
          </a:p>
          <a:p>
            <a:pPr marL="0" indent="0">
              <a:buNone/>
            </a:pPr>
            <a:endParaRPr lang="en-US" sz="2400" u="sng" dirty="0" smtClean="0"/>
          </a:p>
          <a:p>
            <a:pPr marL="0" indent="0">
              <a:buNone/>
            </a:pPr>
            <a:endParaRPr lang="en-AU" sz="2400" u="sng" dirty="0" smtClean="0"/>
          </a:p>
          <a:p>
            <a:pPr marL="0" indent="0">
              <a:buNone/>
            </a:pPr>
            <a:endParaRPr lang="en-AU" sz="2400" dirty="0"/>
          </a:p>
        </p:txBody>
      </p:sp>
      <p:sp>
        <p:nvSpPr>
          <p:cNvPr id="10" name="TextBox 9"/>
          <p:cNvSpPr txBox="1"/>
          <p:nvPr/>
        </p:nvSpPr>
        <p:spPr>
          <a:xfrm>
            <a:off x="795867" y="1574800"/>
            <a:ext cx="4538132" cy="461665"/>
          </a:xfrm>
          <a:prstGeom prst="rect">
            <a:avLst/>
          </a:prstGeom>
          <a:noFill/>
        </p:spPr>
        <p:txBody>
          <a:bodyPr wrap="square" rtlCol="0">
            <a:spAutoFit/>
          </a:bodyPr>
          <a:lstStyle/>
          <a:p>
            <a:pPr algn="ctr"/>
            <a:r>
              <a:rPr lang="en-US" sz="2400" b="1" dirty="0" smtClean="0">
                <a:solidFill>
                  <a:srgbClr val="3A5683"/>
                </a:solidFill>
              </a:rPr>
              <a:t>TEI Resources</a:t>
            </a:r>
            <a:endParaRPr lang="en-AU" sz="2400" b="1" dirty="0">
              <a:solidFill>
                <a:srgbClr val="3A5683"/>
              </a:solidFill>
            </a:endParaRPr>
          </a:p>
        </p:txBody>
      </p:sp>
      <p:sp>
        <p:nvSpPr>
          <p:cNvPr id="11" name="TextBox 10"/>
          <p:cNvSpPr txBox="1"/>
          <p:nvPr/>
        </p:nvSpPr>
        <p:spPr>
          <a:xfrm>
            <a:off x="6045201" y="1608667"/>
            <a:ext cx="4538132" cy="461665"/>
          </a:xfrm>
          <a:prstGeom prst="rect">
            <a:avLst/>
          </a:prstGeom>
          <a:noFill/>
        </p:spPr>
        <p:txBody>
          <a:bodyPr wrap="square" rtlCol="0">
            <a:spAutoFit/>
          </a:bodyPr>
          <a:lstStyle/>
          <a:p>
            <a:pPr algn="ctr"/>
            <a:r>
              <a:rPr lang="en-US" sz="2400" b="1" dirty="0" smtClean="0">
                <a:solidFill>
                  <a:srgbClr val="3A5683"/>
                </a:solidFill>
              </a:rPr>
              <a:t>DSS Resources</a:t>
            </a:r>
            <a:endParaRPr lang="en-AU" sz="2400" b="1" dirty="0">
              <a:solidFill>
                <a:srgbClr val="3A5683"/>
              </a:solidFill>
            </a:endParaRPr>
          </a:p>
        </p:txBody>
      </p:sp>
      <p:cxnSp>
        <p:nvCxnSpPr>
          <p:cNvPr id="13" name="Straight Connector 12"/>
          <p:cNvCxnSpPr/>
          <p:nvPr/>
        </p:nvCxnSpPr>
        <p:spPr>
          <a:xfrm flipH="1">
            <a:off x="6028267" y="1608667"/>
            <a:ext cx="16934" cy="4673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74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64224" y="506005"/>
            <a:ext cx="5456752" cy="5898273"/>
          </a:xfrm>
          <a:prstGeom prst="rect">
            <a:avLst/>
          </a:prstGeom>
        </p:spPr>
      </p:pic>
      <p:sp>
        <p:nvSpPr>
          <p:cNvPr id="3" name="Title 2"/>
          <p:cNvSpPr>
            <a:spLocks noGrp="1"/>
          </p:cNvSpPr>
          <p:nvPr>
            <p:ph type="title"/>
          </p:nvPr>
        </p:nvSpPr>
        <p:spPr>
          <a:xfrm>
            <a:off x="278524" y="455230"/>
            <a:ext cx="10972800" cy="605582"/>
          </a:xfrm>
        </p:spPr>
        <p:txBody>
          <a:bodyPr/>
          <a:lstStyle/>
          <a:p>
            <a:r>
              <a:rPr lang="en-US" dirty="0" smtClean="0"/>
              <a:t>Data Exchange Quick Start Guide</a:t>
            </a:r>
            <a:endParaRPr lang="en-AU" dirty="0"/>
          </a:p>
        </p:txBody>
      </p:sp>
      <p:sp>
        <p:nvSpPr>
          <p:cNvPr id="7" name="TextBox 6"/>
          <p:cNvSpPr txBox="1"/>
          <p:nvPr/>
        </p:nvSpPr>
        <p:spPr>
          <a:xfrm>
            <a:off x="579367" y="1686649"/>
            <a:ext cx="5569186" cy="4401205"/>
          </a:xfrm>
          <a:prstGeom prst="rect">
            <a:avLst/>
          </a:prstGeom>
          <a:noFill/>
        </p:spPr>
        <p:txBody>
          <a:bodyPr wrap="square" rtlCol="0">
            <a:spAutoFit/>
          </a:bodyPr>
          <a:lstStyle/>
          <a:p>
            <a:r>
              <a:rPr lang="en-US" sz="2800" dirty="0" smtClean="0"/>
              <a:t>Key resource: </a:t>
            </a:r>
            <a:r>
              <a:rPr lang="en-AU" sz="2800" u="sng" dirty="0" err="1" smtClean="0">
                <a:hlinkClick r:id="rId4"/>
              </a:rPr>
              <a:t>Quickstart</a:t>
            </a:r>
            <a:r>
              <a:rPr lang="en-AU" sz="2800" u="sng" dirty="0" smtClean="0">
                <a:hlinkClick r:id="rId4"/>
              </a:rPr>
              <a:t> </a:t>
            </a:r>
            <a:r>
              <a:rPr lang="en-AU" sz="2800" u="sng" dirty="0">
                <a:hlinkClick r:id="rId4"/>
              </a:rPr>
              <a:t>guide to the Data </a:t>
            </a:r>
            <a:r>
              <a:rPr lang="en-AU" sz="2800" u="sng" dirty="0" smtClean="0">
                <a:hlinkClick r:id="rId4"/>
              </a:rPr>
              <a:t>Exchange</a:t>
            </a:r>
            <a:endParaRPr lang="en-AU" sz="2800" u="sng" dirty="0" smtClean="0"/>
          </a:p>
          <a:p>
            <a:endParaRPr lang="en-US" sz="2800" u="sng" dirty="0"/>
          </a:p>
          <a:p>
            <a:pPr marL="457200" indent="-457200">
              <a:buFont typeface="Arial" panose="020B0604020202020204" pitchFamily="34" charset="0"/>
              <a:buChar char="•"/>
            </a:pPr>
            <a:r>
              <a:rPr lang="en-US" sz="2800" dirty="0" smtClean="0"/>
              <a:t>This document outlines the 11 key steps you need to follow to access and start using the Data Exchange.</a:t>
            </a:r>
          </a:p>
          <a:p>
            <a:pPr marL="457200" indent="-457200">
              <a:buFont typeface="Arial" panose="020B0604020202020204" pitchFamily="34" charset="0"/>
              <a:buChar char="•"/>
            </a:pPr>
            <a:r>
              <a:rPr lang="en-US" sz="2800" dirty="0" smtClean="0"/>
              <a:t>It includes links to key resources for each step.</a:t>
            </a:r>
            <a:endParaRPr lang="en-AU" sz="2800" dirty="0"/>
          </a:p>
          <a:p>
            <a:endParaRPr lang="en-AU" sz="2800" dirty="0"/>
          </a:p>
        </p:txBody>
      </p:sp>
      <p:pic>
        <p:nvPicPr>
          <p:cNvPr id="11" name="Picture 10"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987240"/>
            <a:ext cx="457258" cy="432109"/>
          </a:xfrm>
          <a:prstGeom prst="rect">
            <a:avLst/>
          </a:prstGeom>
        </p:spPr>
      </p:pic>
      <p:pic>
        <p:nvPicPr>
          <p:cNvPr id="12" name="Picture 11"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1448435"/>
            <a:ext cx="457258" cy="432109"/>
          </a:xfrm>
          <a:prstGeom prst="rect">
            <a:avLst/>
          </a:prstGeom>
        </p:spPr>
      </p:pic>
      <p:pic>
        <p:nvPicPr>
          <p:cNvPr id="13" name="Picture 12"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1887704"/>
            <a:ext cx="457258" cy="432109"/>
          </a:xfrm>
          <a:prstGeom prst="rect">
            <a:avLst/>
          </a:prstGeom>
        </p:spPr>
      </p:pic>
      <p:pic>
        <p:nvPicPr>
          <p:cNvPr id="14" name="Picture 13"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2177329"/>
            <a:ext cx="457258" cy="432109"/>
          </a:xfrm>
          <a:prstGeom prst="rect">
            <a:avLst/>
          </a:prstGeom>
        </p:spPr>
      </p:pic>
      <p:pic>
        <p:nvPicPr>
          <p:cNvPr id="9" name="Picture 8"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8413" y="2640256"/>
            <a:ext cx="457258" cy="432109"/>
          </a:xfrm>
          <a:prstGeom prst="rect">
            <a:avLst/>
          </a:prstGeom>
        </p:spPr>
      </p:pic>
      <p:pic>
        <p:nvPicPr>
          <p:cNvPr id="10" name="Picture 9"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6535" y="3218652"/>
            <a:ext cx="457258" cy="432109"/>
          </a:xfrm>
          <a:prstGeom prst="rect">
            <a:avLst/>
          </a:prstGeom>
        </p:spPr>
      </p:pic>
      <p:pic>
        <p:nvPicPr>
          <p:cNvPr id="15" name="Picture 14"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3375" y="3760448"/>
            <a:ext cx="457258" cy="432109"/>
          </a:xfrm>
          <a:prstGeom prst="rect">
            <a:avLst/>
          </a:prstGeom>
        </p:spPr>
      </p:pic>
    </p:spTree>
    <p:extLst>
      <p:ext uri="{BB962C8B-B14F-4D97-AF65-F5344CB8AC3E}">
        <p14:creationId xmlns:p14="http://schemas.microsoft.com/office/powerpoint/2010/main" val="1250413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can I go for help?</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9" name="Table 8"/>
          <p:cNvGraphicFramePr>
            <a:graphicFrameLocks noGrp="1"/>
          </p:cNvGraphicFramePr>
          <p:nvPr>
            <p:extLst/>
          </p:nvPr>
        </p:nvGraphicFramePr>
        <p:xfrm>
          <a:off x="609600" y="1681856"/>
          <a:ext cx="10972800" cy="4384559"/>
        </p:xfrm>
        <a:graphic>
          <a:graphicData uri="http://schemas.openxmlformats.org/drawingml/2006/table">
            <a:tbl>
              <a:tblPr firstRow="1" firstCol="1" bandRow="1"/>
              <a:tblGrid>
                <a:gridCol w="5486400">
                  <a:extLst>
                    <a:ext uri="{9D8B030D-6E8A-4147-A177-3AD203B41FA5}">
                      <a16:colId xmlns:a16="http://schemas.microsoft.com/office/drawing/2014/main" val="3430548306"/>
                    </a:ext>
                  </a:extLst>
                </a:gridCol>
                <a:gridCol w="5486400">
                  <a:extLst>
                    <a:ext uri="{9D8B030D-6E8A-4147-A177-3AD203B41FA5}">
                      <a16:colId xmlns:a16="http://schemas.microsoft.com/office/drawing/2014/main" val="1662021127"/>
                    </a:ext>
                  </a:extLst>
                </a:gridCol>
              </a:tblGrid>
              <a:tr h="319857">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Type of Support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71876482"/>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3"/>
                        </a:rPr>
                        <a:t>DSS Data Exchange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for the Data Exchange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2302525"/>
                  </a:ext>
                </a:extLst>
              </a:tr>
              <a:tr h="1191353">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Calibri" panose="020F0502020204030204" pitchFamily="34" charset="0"/>
                        </a:rPr>
                        <a:t>DSS Helpline: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4"/>
                        </a:rPr>
                        <a:t>dssdataexchange.helpdesk@dss.gov.au</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Calibri" panose="020F0502020204030204" pitchFamily="34" charset="0"/>
                        </a:rPr>
                        <a:t>or </a:t>
                      </a: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5"/>
                        </a:rPr>
                        <a:t>1800 020 283</a:t>
                      </a:r>
                      <a:r>
                        <a:rPr lang="en-GB" sz="1600">
                          <a:effectLst/>
                          <a:latin typeface="Gotham" panose="02000504050000020004" pitchFamily="2" charset="0"/>
                          <a:ea typeface="Calibri" panose="020F0502020204030204" pitchFamily="34" charset="0"/>
                          <a:cs typeface="Calibri" panose="020F0502020204030204" pitchFamily="34" charset="0"/>
                        </a:rPr>
                        <a:t> (8.30am – 5.30pm Monday to Friday)</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Technical issues with the Data Exchange web platform</a:t>
                      </a:r>
                      <a:endParaRPr lang="en-AU" sz="160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(NB: not myGovID or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133418627"/>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6"/>
                        </a:rPr>
                        <a:t>TEI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tailored to the TEI program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18198220"/>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TEI Inbox:</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tei@facs.nsw.gov.au</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 specific questions which are unavailable in existing resources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856847736"/>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myGovID and RAM support 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7"/>
                        </a:rPr>
                        <a:t>1300 287 539</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for issues with myGovID and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78047923"/>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myGovID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8"/>
                        </a:rPr>
                        <a:t>Need 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resources for myGovID</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670034360"/>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RAM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9"/>
                        </a:rPr>
                        <a:t>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dirty="0">
                          <a:effectLst/>
                          <a:latin typeface="Gotham" panose="02000504050000020004" pitchFamily="2" charset="0"/>
                          <a:ea typeface="Calibri" panose="020F0502020204030204" pitchFamily="34" charset="0"/>
                          <a:cs typeface="Arial" panose="020B0604020202020204" pitchFamily="34" charset="0"/>
                        </a:rPr>
                        <a:t>Support resources for RAM</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6519264"/>
                  </a:ext>
                </a:extLst>
              </a:tr>
            </a:tbl>
          </a:graphicData>
        </a:graphic>
      </p:graphicFrame>
    </p:spTree>
    <p:extLst>
      <p:ext uri="{BB962C8B-B14F-4D97-AF65-F5344CB8AC3E}">
        <p14:creationId xmlns:p14="http://schemas.microsoft.com/office/powerpoint/2010/main" val="51371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476" y="173868"/>
            <a:ext cx="3221421" cy="605582"/>
          </a:xfrm>
        </p:spPr>
        <p:txBody>
          <a:bodyPr/>
          <a:lstStyle/>
          <a:p>
            <a:r>
              <a:rPr lang="en-US" dirty="0" smtClean="0"/>
              <a:t>Quick start guide: step 8 and 9</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TextBox 6"/>
          <p:cNvSpPr txBox="1"/>
          <p:nvPr/>
        </p:nvSpPr>
        <p:spPr>
          <a:xfrm>
            <a:off x="306875" y="1694821"/>
            <a:ext cx="3602974" cy="923330"/>
          </a:xfrm>
          <a:prstGeom prst="rect">
            <a:avLst/>
          </a:prstGeom>
          <a:noFill/>
        </p:spPr>
        <p:txBody>
          <a:bodyPr wrap="square" rtlCol="0">
            <a:spAutoFit/>
          </a:bodyPr>
          <a:lstStyle/>
          <a:p>
            <a:r>
              <a:rPr lang="en-AU" u="sng" dirty="0" err="1">
                <a:hlinkClick r:id="rId3"/>
              </a:rPr>
              <a:t>Quickstart</a:t>
            </a:r>
            <a:r>
              <a:rPr lang="en-AU" u="sng" dirty="0">
                <a:hlinkClick r:id="rId3"/>
              </a:rPr>
              <a:t> guide to the Data Exchange</a:t>
            </a:r>
            <a:endParaRPr lang="en-AU" u="sng" dirty="0"/>
          </a:p>
          <a:p>
            <a:endParaRPr lang="en-AU" dirty="0"/>
          </a:p>
        </p:txBody>
      </p:sp>
      <p:pic>
        <p:nvPicPr>
          <p:cNvPr id="2" name="Picture 1"/>
          <p:cNvPicPr>
            <a:picLocks noChangeAspect="1"/>
          </p:cNvPicPr>
          <p:nvPr/>
        </p:nvPicPr>
        <p:blipFill>
          <a:blip r:embed="rId4"/>
          <a:stretch>
            <a:fillRect/>
          </a:stretch>
        </p:blipFill>
        <p:spPr>
          <a:xfrm>
            <a:off x="4947232" y="317863"/>
            <a:ext cx="6367154" cy="6298837"/>
          </a:xfrm>
          <a:prstGeom prst="rect">
            <a:avLst/>
          </a:prstGeom>
        </p:spPr>
      </p:pic>
    </p:spTree>
    <p:extLst>
      <p:ext uri="{BB962C8B-B14F-4D97-AF65-F5344CB8AC3E}">
        <p14:creationId xmlns:p14="http://schemas.microsoft.com/office/powerpoint/2010/main" val="29593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956" y="6011025"/>
            <a:ext cx="2156346" cy="805218"/>
          </a:xfrm>
          <a:prstGeom prst="rect">
            <a:avLst/>
          </a:prstGeom>
          <a:solidFill>
            <a:schemeClr val="bg1"/>
          </a:solidFill>
        </p:spPr>
        <p:txBody>
          <a:bodyPr wrap="square" rtlCol="0">
            <a:spAutoFit/>
          </a:bodyPr>
          <a:lstStyle/>
          <a:p>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8436164"/>
              </p:ext>
            </p:extLst>
          </p:nvPr>
        </p:nvGraphicFramePr>
        <p:xfrm>
          <a:off x="609601" y="1600200"/>
          <a:ext cx="423998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Cases, sessions and clients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Diagram 6"/>
          <p:cNvGraphicFramePr/>
          <p:nvPr>
            <p:extLst/>
          </p:nvPr>
        </p:nvGraphicFramePr>
        <p:xfrm>
          <a:off x="5355772" y="1702806"/>
          <a:ext cx="6580388" cy="4073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ounded Rectangle 8"/>
          <p:cNvSpPr/>
          <p:nvPr/>
        </p:nvSpPr>
        <p:spPr>
          <a:xfrm>
            <a:off x="9648498" y="2864726"/>
            <a:ext cx="1648152" cy="7028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79646"/>
                </a:solidFill>
              </a:rPr>
              <a:t>Individual Clients</a:t>
            </a:r>
            <a:endParaRPr lang="en-AU" b="1" dirty="0">
              <a:solidFill>
                <a:srgbClr val="F79646"/>
              </a:solidFill>
            </a:endParaRPr>
          </a:p>
        </p:txBody>
      </p:sp>
      <p:cxnSp>
        <p:nvCxnSpPr>
          <p:cNvPr id="11" name="Straight Connector 10"/>
          <p:cNvCxnSpPr>
            <a:stCxn id="9" idx="1"/>
          </p:cNvCxnSpPr>
          <p:nvPr/>
        </p:nvCxnSpPr>
        <p:spPr>
          <a:xfrm flipH="1">
            <a:off x="9191298" y="3216166"/>
            <a:ext cx="4572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8172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6120"/>
            <a:ext cx="4552336" cy="3860799"/>
          </a:xfrm>
        </p:spPr>
        <p:txBody>
          <a:bodyPr/>
          <a:lstStyle/>
          <a:p>
            <a:r>
              <a:rPr lang="en-US" sz="2400" dirty="0" smtClean="0"/>
              <a:t>Cases act as containers.</a:t>
            </a:r>
          </a:p>
          <a:p>
            <a:r>
              <a:rPr lang="en-US" sz="2400" dirty="0" smtClean="0"/>
              <a:t>They link client and session data to outlets and program activities.</a:t>
            </a:r>
          </a:p>
          <a:p>
            <a:r>
              <a:rPr lang="en-US" sz="2400" dirty="0"/>
              <a:t>When you set up a case in the Data Exchange, you need to provide this information:</a:t>
            </a:r>
          </a:p>
          <a:p>
            <a:endParaRPr lang="en-AU" sz="2400" dirty="0"/>
          </a:p>
        </p:txBody>
      </p:sp>
      <p:sp>
        <p:nvSpPr>
          <p:cNvPr id="3" name="Title 2"/>
          <p:cNvSpPr>
            <a:spLocks noGrp="1"/>
          </p:cNvSpPr>
          <p:nvPr>
            <p:ph type="title"/>
          </p:nvPr>
        </p:nvSpPr>
        <p:spPr/>
        <p:txBody>
          <a:bodyPr/>
          <a:lstStyle/>
          <a:p>
            <a:r>
              <a:rPr lang="en-US" dirty="0" smtClean="0"/>
              <a:t>What is a case?</a:t>
            </a:r>
            <a:endParaRPr lang="en-AU" dirty="0"/>
          </a:p>
        </p:txBody>
      </p:sp>
      <p:sp>
        <p:nvSpPr>
          <p:cNvPr id="12" name="Content Placeholder 1"/>
          <p:cNvSpPr txBox="1">
            <a:spLocks/>
          </p:cNvSpPr>
          <p:nvPr/>
        </p:nvSpPr>
        <p:spPr bwMode="auto">
          <a:xfrm>
            <a:off x="6350002" y="1826120"/>
            <a:ext cx="5113867" cy="386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a:p>
            <a:endParaRPr lang="en-AU" sz="2400" dirty="0"/>
          </a:p>
        </p:txBody>
      </p:sp>
      <p:pic>
        <p:nvPicPr>
          <p:cNvPr id="6" name="Picture 5"/>
          <p:cNvPicPr>
            <a:picLocks noChangeAspect="1"/>
          </p:cNvPicPr>
          <p:nvPr/>
        </p:nvPicPr>
        <p:blipFill>
          <a:blip r:embed="rId3"/>
          <a:stretch>
            <a:fillRect/>
          </a:stretch>
        </p:blipFill>
        <p:spPr>
          <a:xfrm>
            <a:off x="5807008" y="2142279"/>
            <a:ext cx="5775392" cy="3228480"/>
          </a:xfrm>
          <a:prstGeom prst="rect">
            <a:avLst/>
          </a:prstGeom>
        </p:spPr>
      </p:pic>
    </p:spTree>
    <p:extLst>
      <p:ext uri="{BB962C8B-B14F-4D97-AF65-F5344CB8AC3E}">
        <p14:creationId xmlns:p14="http://schemas.microsoft.com/office/powerpoint/2010/main" val="391810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session?</a:t>
            </a:r>
            <a:endParaRPr lang="en-AU" dirty="0"/>
          </a:p>
        </p:txBody>
      </p:sp>
      <p:sp>
        <p:nvSpPr>
          <p:cNvPr id="9" name="Content Placeholder 1"/>
          <p:cNvSpPr txBox="1">
            <a:spLocks/>
          </p:cNvSpPr>
          <p:nvPr/>
        </p:nvSpPr>
        <p:spPr bwMode="auto">
          <a:xfrm>
            <a:off x="609600" y="1838325"/>
            <a:ext cx="4944533" cy="444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A session is an individual episode of service.</a:t>
            </a:r>
          </a:p>
          <a:p>
            <a:r>
              <a:rPr lang="en-US" sz="2400" dirty="0" smtClean="0"/>
              <a:t>Sessions are stored within cases.</a:t>
            </a:r>
          </a:p>
          <a:p>
            <a:r>
              <a:rPr lang="en-US" sz="2400" dirty="0" smtClean="0"/>
              <a:t>A session records what service was delivered (service type) on a particular date.</a:t>
            </a:r>
          </a:p>
          <a:p>
            <a:r>
              <a:rPr lang="en-US" sz="2400" dirty="0" smtClean="0"/>
              <a:t>Once a session is created, you can attach individual clients to it to show what activities they received.</a:t>
            </a:r>
          </a:p>
          <a:p>
            <a:endParaRPr lang="en-US" sz="2400" dirty="0"/>
          </a:p>
          <a:p>
            <a:pPr marL="0" indent="0">
              <a:buNone/>
            </a:pPr>
            <a:endParaRPr lang="en-AU" sz="2400" u="sng" dirty="0" smtClean="0"/>
          </a:p>
          <a:p>
            <a:pPr marL="0" indent="0">
              <a:buNone/>
            </a:pPr>
            <a:endParaRPr lang="en-AU" sz="2400" dirty="0"/>
          </a:p>
        </p:txBody>
      </p:sp>
      <p:cxnSp>
        <p:nvCxnSpPr>
          <p:cNvPr id="13" name="Straight Connector 12"/>
          <p:cNvCxnSpPr/>
          <p:nvPr/>
        </p:nvCxnSpPr>
        <p:spPr>
          <a:xfrm flipH="1">
            <a:off x="6028267" y="1608667"/>
            <a:ext cx="16934" cy="467360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6810967" y="1673225"/>
            <a:ext cx="4695212" cy="3709003"/>
          </a:xfrm>
          <a:prstGeom prst="rect">
            <a:avLst/>
          </a:prstGeom>
        </p:spPr>
      </p:pic>
      <p:pic>
        <p:nvPicPr>
          <p:cNvPr id="7" name="Picture 6"/>
          <p:cNvPicPr>
            <a:picLocks noChangeAspect="1"/>
          </p:cNvPicPr>
          <p:nvPr/>
        </p:nvPicPr>
        <p:blipFill rotWithShape="1">
          <a:blip r:embed="rId4"/>
          <a:srcRect t="75787"/>
          <a:stretch/>
        </p:blipFill>
        <p:spPr>
          <a:xfrm>
            <a:off x="6563781" y="4827103"/>
            <a:ext cx="5120133" cy="943580"/>
          </a:xfrm>
          <a:prstGeom prst="rect">
            <a:avLst/>
          </a:prstGeom>
        </p:spPr>
      </p:pic>
    </p:spTree>
    <p:extLst>
      <p:ext uri="{BB962C8B-B14F-4D97-AF65-F5344CB8AC3E}">
        <p14:creationId xmlns:p14="http://schemas.microsoft.com/office/powerpoint/2010/main" val="140248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cases, sessions and outlets work together in practice?</a:t>
            </a:r>
            <a:endParaRPr lang="en-AU" dirty="0"/>
          </a:p>
        </p:txBody>
      </p:sp>
      <p:grpSp>
        <p:nvGrpSpPr>
          <p:cNvPr id="38" name="Group 37"/>
          <p:cNvGrpSpPr/>
          <p:nvPr/>
        </p:nvGrpSpPr>
        <p:grpSpPr>
          <a:xfrm>
            <a:off x="4129301" y="1505373"/>
            <a:ext cx="3002548" cy="744532"/>
            <a:chOff x="0" y="546227"/>
            <a:chExt cx="3711074" cy="2017896"/>
          </a:xfrm>
        </p:grpSpPr>
        <p:sp>
          <p:nvSpPr>
            <p:cNvPr id="39" name="Rounded Rectangle 38"/>
            <p:cNvSpPr/>
            <p:nvPr/>
          </p:nvSpPr>
          <p:spPr>
            <a:xfrm>
              <a:off x="0" y="546227"/>
              <a:ext cx="3711074" cy="201789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0" name="Rounded Rectangle 4"/>
            <p:cNvSpPr txBox="1"/>
            <p:nvPr/>
          </p:nvSpPr>
          <p:spPr>
            <a:xfrm>
              <a:off x="0" y="546227"/>
              <a:ext cx="1113322" cy="2017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Outlet</a:t>
              </a:r>
              <a:endParaRPr lang="en-US" sz="1800" kern="1200" dirty="0"/>
            </a:p>
          </p:txBody>
        </p:sp>
      </p:grpSp>
      <p:grpSp>
        <p:nvGrpSpPr>
          <p:cNvPr id="42" name="Group 41"/>
          <p:cNvGrpSpPr/>
          <p:nvPr/>
        </p:nvGrpSpPr>
        <p:grpSpPr>
          <a:xfrm>
            <a:off x="5219541" y="1569984"/>
            <a:ext cx="1663978" cy="594532"/>
            <a:chOff x="1113902" y="714386"/>
            <a:chExt cx="2522370" cy="1681580"/>
          </a:xfrm>
          <a:solidFill>
            <a:schemeClr val="accent1"/>
          </a:solidFill>
        </p:grpSpPr>
        <p:sp>
          <p:nvSpPr>
            <p:cNvPr id="43" name="Rounded Rectangle 42"/>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Hub</a:t>
              </a:r>
              <a:endParaRPr lang="en-US" sz="1600" kern="1200" dirty="0"/>
            </a:p>
          </p:txBody>
        </p:sp>
      </p:grpSp>
      <p:grpSp>
        <p:nvGrpSpPr>
          <p:cNvPr id="8" name="Group 7"/>
          <p:cNvGrpSpPr/>
          <p:nvPr/>
        </p:nvGrpSpPr>
        <p:grpSpPr>
          <a:xfrm>
            <a:off x="1445060" y="2435858"/>
            <a:ext cx="3398400" cy="1719884"/>
            <a:chOff x="1113902" y="714386"/>
            <a:chExt cx="2522370" cy="1681580"/>
          </a:xfrm>
          <a:solidFill>
            <a:schemeClr val="accent2">
              <a:lumMod val="60000"/>
              <a:lumOff val="40000"/>
            </a:schemeClr>
          </a:solidFill>
        </p:grpSpPr>
        <p:sp>
          <p:nvSpPr>
            <p:cNvPr id="9" name="Rounded Rectangle 8"/>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Case ID</a:t>
              </a:r>
              <a:r>
                <a:rPr lang="en-US" sz="1600" kern="1200" dirty="0" smtClean="0">
                  <a:solidFill>
                    <a:schemeClr val="tx1"/>
                  </a:solidFill>
                </a:rPr>
                <a:t>: </a:t>
              </a:r>
              <a:r>
                <a:rPr lang="en-US" sz="1600" kern="1200" dirty="0" err="1" smtClean="0">
                  <a:solidFill>
                    <a:schemeClr val="tx1"/>
                  </a:solidFill>
                </a:rPr>
                <a:t>Naidoc</a:t>
              </a:r>
              <a:r>
                <a:rPr lang="en-US" sz="1600" kern="1200" dirty="0" smtClean="0">
                  <a:solidFill>
                    <a:schemeClr val="tx1"/>
                  </a:solidFill>
                </a:rPr>
                <a:t> Event </a:t>
              </a:r>
            </a:p>
            <a:p>
              <a:pPr lvl="0" algn="ctr" defTabSz="711200">
                <a:lnSpc>
                  <a:spcPct val="90000"/>
                </a:lnSpc>
                <a:spcBef>
                  <a:spcPct val="0"/>
                </a:spcBef>
                <a:spcAft>
                  <a:spcPct val="35000"/>
                </a:spcAft>
              </a:pPr>
              <a:r>
                <a:rPr lang="en-US" sz="1600" kern="1200" dirty="0" smtClean="0">
                  <a:solidFill>
                    <a:schemeClr val="tx1"/>
                  </a:solidFill>
                </a:rPr>
                <a:t>Outlet: The Hub</a:t>
              </a:r>
            </a:p>
            <a:p>
              <a:pPr lvl="0" algn="ctr" defTabSz="711200">
                <a:lnSpc>
                  <a:spcPct val="90000"/>
                </a:lnSpc>
                <a:spcBef>
                  <a:spcPct val="0"/>
                </a:spcBef>
                <a:spcAft>
                  <a:spcPct val="35000"/>
                </a:spcAft>
              </a:pPr>
              <a:r>
                <a:rPr lang="en-US" sz="1600" kern="1200" dirty="0" smtClean="0">
                  <a:solidFill>
                    <a:schemeClr val="tx1"/>
                  </a:solidFill>
                </a:rPr>
                <a:t>Program Activity: Community Connection</a:t>
              </a:r>
            </a:p>
            <a:p>
              <a:pPr lvl="0" algn="ctr" defTabSz="711200">
                <a:lnSpc>
                  <a:spcPct val="90000"/>
                </a:lnSpc>
                <a:spcBef>
                  <a:spcPct val="0"/>
                </a:spcBef>
                <a:spcAft>
                  <a:spcPct val="35000"/>
                </a:spcAft>
              </a:pPr>
              <a:r>
                <a:rPr lang="en-US" sz="1600" dirty="0" smtClean="0">
                  <a:solidFill>
                    <a:schemeClr val="tx1"/>
                  </a:solidFill>
                </a:rPr>
                <a:t>No. of unidentified clients: 60</a:t>
              </a:r>
              <a:endParaRPr lang="en-US" sz="1600" kern="1200" dirty="0">
                <a:solidFill>
                  <a:schemeClr val="tx1"/>
                </a:solidFill>
              </a:endParaRPr>
            </a:p>
          </p:txBody>
        </p:sp>
      </p:grpSp>
      <p:grpSp>
        <p:nvGrpSpPr>
          <p:cNvPr id="17" name="Group 16"/>
          <p:cNvGrpSpPr/>
          <p:nvPr/>
        </p:nvGrpSpPr>
        <p:grpSpPr>
          <a:xfrm>
            <a:off x="1445060" y="4350788"/>
            <a:ext cx="3398399" cy="1872802"/>
            <a:chOff x="1113902" y="3068598"/>
            <a:chExt cx="2522370" cy="1681580"/>
          </a:xfrm>
          <a:solidFill>
            <a:schemeClr val="accent2">
              <a:lumMod val="40000"/>
              <a:lumOff val="60000"/>
            </a:schemeClr>
          </a:solidFill>
        </p:grpSpPr>
        <p:sp>
          <p:nvSpPr>
            <p:cNvPr id="18" name="Rounded Rectangle 17"/>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Session ID: </a:t>
              </a:r>
              <a:r>
                <a:rPr lang="en-US" sz="1600" kern="1200" dirty="0" err="1" smtClean="0">
                  <a:solidFill>
                    <a:schemeClr val="tx1"/>
                  </a:solidFill>
                </a:rPr>
                <a:t>Naidoc</a:t>
              </a:r>
              <a:r>
                <a:rPr lang="en-US" sz="1600" kern="1200" dirty="0" smtClean="0">
                  <a:solidFill>
                    <a:schemeClr val="tx1"/>
                  </a:solidFill>
                </a:rPr>
                <a:t> community event August 2019</a:t>
              </a:r>
            </a:p>
            <a:p>
              <a:pPr lvl="0" algn="ctr" defTabSz="711200">
                <a:lnSpc>
                  <a:spcPct val="90000"/>
                </a:lnSpc>
                <a:spcBef>
                  <a:spcPct val="0"/>
                </a:spcBef>
                <a:spcAft>
                  <a:spcPct val="35000"/>
                </a:spcAft>
              </a:pPr>
              <a:r>
                <a:rPr lang="en-US" sz="1600" kern="1200" dirty="0" smtClean="0">
                  <a:solidFill>
                    <a:schemeClr val="tx1"/>
                  </a:solidFill>
                </a:rPr>
                <a:t>Session date: 08/07/19</a:t>
              </a:r>
            </a:p>
            <a:p>
              <a:pPr lvl="0" algn="ctr" defTabSz="711200">
                <a:lnSpc>
                  <a:spcPct val="90000"/>
                </a:lnSpc>
                <a:spcBef>
                  <a:spcPct val="0"/>
                </a:spcBef>
                <a:spcAft>
                  <a:spcPct val="35000"/>
                </a:spcAft>
              </a:pPr>
              <a:r>
                <a:rPr lang="en-US" sz="1600" kern="1200" dirty="0" smtClean="0">
                  <a:solidFill>
                    <a:schemeClr val="tx1"/>
                  </a:solidFill>
                </a:rPr>
                <a:t>Service type: Community Engagement</a:t>
              </a:r>
            </a:p>
            <a:p>
              <a:pPr lvl="0" algn="ctr" defTabSz="711200">
                <a:lnSpc>
                  <a:spcPct val="90000"/>
                </a:lnSpc>
                <a:spcBef>
                  <a:spcPct val="0"/>
                </a:spcBef>
                <a:spcAft>
                  <a:spcPct val="35000"/>
                </a:spcAft>
              </a:pPr>
              <a:r>
                <a:rPr lang="en-US" sz="1600" dirty="0" smtClean="0">
                  <a:solidFill>
                    <a:schemeClr val="tx1"/>
                  </a:solidFill>
                </a:rPr>
                <a:t>No. of unidentified clients: 48</a:t>
              </a:r>
              <a:endParaRPr lang="en-US" sz="1600" kern="1200" dirty="0">
                <a:solidFill>
                  <a:schemeClr val="tx1"/>
                </a:solidFill>
              </a:endParaRPr>
            </a:p>
          </p:txBody>
        </p:sp>
      </p:grpSp>
      <p:cxnSp>
        <p:nvCxnSpPr>
          <p:cNvPr id="47" name="Straight Connector 46"/>
          <p:cNvCxnSpPr>
            <a:stCxn id="10" idx="2"/>
            <a:endCxn id="18" idx="0"/>
          </p:cNvCxnSpPr>
          <p:nvPr/>
        </p:nvCxnSpPr>
        <p:spPr>
          <a:xfrm>
            <a:off x="3144260" y="4105368"/>
            <a:ext cx="0" cy="245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40" idx="1"/>
            <a:endCxn id="9" idx="0"/>
          </p:cNvCxnSpPr>
          <p:nvPr/>
        </p:nvCxnSpPr>
        <p:spPr>
          <a:xfrm rot="10800000" flipV="1">
            <a:off x="3144261" y="1877638"/>
            <a:ext cx="985041" cy="558219"/>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6601194" y="2551675"/>
            <a:ext cx="3399709" cy="1330514"/>
            <a:chOff x="2953645" y="2227299"/>
            <a:chExt cx="1772386" cy="1181590"/>
          </a:xfrm>
          <a:solidFill>
            <a:schemeClr val="accent5">
              <a:lumMod val="60000"/>
              <a:lumOff val="40000"/>
            </a:schemeClr>
          </a:solidFill>
        </p:grpSpPr>
        <p:sp>
          <p:nvSpPr>
            <p:cNvPr id="25" name="Rounded Rectangle 24"/>
            <p:cNvSpPr/>
            <p:nvPr/>
          </p:nvSpPr>
          <p:spPr>
            <a:xfrm>
              <a:off x="2953645" y="2227299"/>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txBox="1"/>
            <p:nvPr/>
          </p:nvSpPr>
          <p:spPr>
            <a:xfrm>
              <a:off x="2988253" y="2261907"/>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600" b="1" kern="1200" dirty="0" smtClean="0">
                  <a:solidFill>
                    <a:schemeClr val="tx1"/>
                  </a:solidFill>
                </a:rPr>
                <a:t>Case ID: </a:t>
              </a:r>
              <a:r>
                <a:rPr lang="en-US" sz="1600" kern="1200" dirty="0" smtClean="0">
                  <a:solidFill>
                    <a:schemeClr val="tx1"/>
                  </a:solidFill>
                </a:rPr>
                <a:t>Mum and Bubs Playgroup</a:t>
              </a:r>
            </a:p>
            <a:p>
              <a:pPr lvl="0" algn="ctr" defTabSz="488950">
                <a:lnSpc>
                  <a:spcPct val="90000"/>
                </a:lnSpc>
                <a:spcBef>
                  <a:spcPct val="0"/>
                </a:spcBef>
                <a:spcAft>
                  <a:spcPct val="35000"/>
                </a:spcAft>
              </a:pPr>
              <a:r>
                <a:rPr lang="en-US" sz="1600" kern="1200" dirty="0" smtClean="0">
                  <a:solidFill>
                    <a:schemeClr val="tx1"/>
                  </a:solidFill>
                </a:rPr>
                <a:t>Outlet: The Hub</a:t>
              </a:r>
            </a:p>
            <a:p>
              <a:pPr lvl="0" algn="ctr" defTabSz="488950">
                <a:lnSpc>
                  <a:spcPct val="90000"/>
                </a:lnSpc>
                <a:spcBef>
                  <a:spcPct val="0"/>
                </a:spcBef>
                <a:spcAft>
                  <a:spcPct val="35000"/>
                </a:spcAft>
              </a:pPr>
              <a:r>
                <a:rPr lang="en-US" sz="1600" kern="1200" dirty="0" smtClean="0">
                  <a:solidFill>
                    <a:schemeClr val="tx1"/>
                  </a:solidFill>
                </a:rPr>
                <a:t>Program Activity: Targeted Support</a:t>
              </a:r>
              <a:endParaRPr lang="en-US" sz="1600" kern="1200" dirty="0">
                <a:solidFill>
                  <a:schemeClr val="tx1"/>
                </a:solidFill>
              </a:endParaRPr>
            </a:p>
          </p:txBody>
        </p:sp>
      </p:grpSp>
      <p:cxnSp>
        <p:nvCxnSpPr>
          <p:cNvPr id="53" name="Elbow Connector 52"/>
          <p:cNvCxnSpPr>
            <a:stCxn id="39" idx="3"/>
          </p:cNvCxnSpPr>
          <p:nvPr/>
        </p:nvCxnSpPr>
        <p:spPr>
          <a:xfrm>
            <a:off x="7131849" y="1877639"/>
            <a:ext cx="1169200" cy="674036"/>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5589228" y="4446590"/>
            <a:ext cx="2523600" cy="1681200"/>
            <a:chOff x="1801594" y="3881526"/>
            <a:chExt cx="1772386" cy="1181590"/>
          </a:xfrm>
          <a:solidFill>
            <a:schemeClr val="accent5">
              <a:lumMod val="40000"/>
              <a:lumOff val="60000"/>
            </a:schemeClr>
          </a:solidFill>
        </p:grpSpPr>
        <p:sp>
          <p:nvSpPr>
            <p:cNvPr id="31" name="Rounded Rectangle 30"/>
            <p:cNvSpPr/>
            <p:nvPr/>
          </p:nvSpPr>
          <p:spPr>
            <a:xfrm>
              <a:off x="1801594" y="3881526"/>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1836202" y="3916134"/>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600" b="1" kern="1200" dirty="0" smtClean="0">
                  <a:solidFill>
                    <a:schemeClr val="tx1"/>
                  </a:solidFill>
                </a:rPr>
                <a:t>Session ID: </a:t>
              </a:r>
              <a:r>
                <a:rPr lang="en-US" sz="1600" kern="1200" dirty="0" smtClean="0">
                  <a:solidFill>
                    <a:schemeClr val="tx1"/>
                  </a:solidFill>
                </a:rPr>
                <a:t>Mum and Bubs Playgroup November - 1</a:t>
              </a:r>
            </a:p>
            <a:p>
              <a:pPr lvl="0" algn="ctr" defTabSz="488950">
                <a:lnSpc>
                  <a:spcPct val="90000"/>
                </a:lnSpc>
                <a:spcBef>
                  <a:spcPct val="0"/>
                </a:spcBef>
                <a:spcAft>
                  <a:spcPct val="35000"/>
                </a:spcAft>
              </a:pPr>
              <a:r>
                <a:rPr lang="en-US" sz="1600" kern="1200" dirty="0" smtClean="0">
                  <a:solidFill>
                    <a:schemeClr val="tx1"/>
                  </a:solidFill>
                </a:rPr>
                <a:t>Session date: 18/11/19</a:t>
              </a:r>
            </a:p>
            <a:p>
              <a:pPr lvl="0" algn="ctr" defTabSz="488950">
                <a:lnSpc>
                  <a:spcPct val="90000"/>
                </a:lnSpc>
                <a:spcBef>
                  <a:spcPct val="0"/>
                </a:spcBef>
                <a:spcAft>
                  <a:spcPct val="35000"/>
                </a:spcAft>
              </a:pPr>
              <a:r>
                <a:rPr lang="en-US" sz="1600" kern="1200" dirty="0" smtClean="0">
                  <a:solidFill>
                    <a:schemeClr val="tx1"/>
                  </a:solidFill>
                </a:rPr>
                <a:t>Service type: Supported playgroup</a:t>
              </a:r>
              <a:endParaRPr lang="en-US" sz="1600" kern="1200" dirty="0">
                <a:solidFill>
                  <a:schemeClr val="tx1"/>
                </a:solidFill>
              </a:endParaRPr>
            </a:p>
          </p:txBody>
        </p:sp>
      </p:grpSp>
      <p:grpSp>
        <p:nvGrpSpPr>
          <p:cNvPr id="33" name="Group 32"/>
          <p:cNvGrpSpPr/>
          <p:nvPr/>
        </p:nvGrpSpPr>
        <p:grpSpPr>
          <a:xfrm>
            <a:off x="8535722" y="4429298"/>
            <a:ext cx="2523600" cy="1681200"/>
            <a:chOff x="4105696" y="3881526"/>
            <a:chExt cx="1772386" cy="1181590"/>
          </a:xfrm>
          <a:solidFill>
            <a:schemeClr val="accent5">
              <a:lumMod val="40000"/>
              <a:lumOff val="60000"/>
            </a:schemeClr>
          </a:solidFill>
        </p:grpSpPr>
        <p:sp>
          <p:nvSpPr>
            <p:cNvPr id="34" name="Rounded Rectangle 33"/>
            <p:cNvSpPr/>
            <p:nvPr/>
          </p:nvSpPr>
          <p:spPr>
            <a:xfrm>
              <a:off x="4105696" y="3881526"/>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txBox="1"/>
            <p:nvPr/>
          </p:nvSpPr>
          <p:spPr>
            <a:xfrm>
              <a:off x="4140304" y="3916134"/>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600" b="1" kern="1200" dirty="0" smtClean="0">
                  <a:solidFill>
                    <a:schemeClr val="tx1"/>
                  </a:solidFill>
                </a:rPr>
                <a:t>Session ID: </a:t>
              </a:r>
              <a:r>
                <a:rPr lang="en-US" sz="1600" kern="1200" dirty="0" smtClean="0">
                  <a:solidFill>
                    <a:schemeClr val="tx1"/>
                  </a:solidFill>
                </a:rPr>
                <a:t>Mum and Bubs Playgroup November - 2</a:t>
              </a:r>
            </a:p>
            <a:p>
              <a:pPr lvl="0" algn="ctr" defTabSz="488950">
                <a:lnSpc>
                  <a:spcPct val="90000"/>
                </a:lnSpc>
                <a:spcBef>
                  <a:spcPct val="0"/>
                </a:spcBef>
                <a:spcAft>
                  <a:spcPct val="35000"/>
                </a:spcAft>
              </a:pPr>
              <a:r>
                <a:rPr lang="en-US" sz="1600" kern="1200" dirty="0" smtClean="0">
                  <a:solidFill>
                    <a:schemeClr val="tx1"/>
                  </a:solidFill>
                </a:rPr>
                <a:t>Session date: 25/11/19</a:t>
              </a:r>
            </a:p>
            <a:p>
              <a:pPr lvl="0" algn="ctr" defTabSz="488950">
                <a:lnSpc>
                  <a:spcPct val="90000"/>
                </a:lnSpc>
                <a:spcBef>
                  <a:spcPct val="0"/>
                </a:spcBef>
                <a:spcAft>
                  <a:spcPct val="35000"/>
                </a:spcAft>
              </a:pPr>
              <a:r>
                <a:rPr lang="en-US" sz="1600" kern="1200" dirty="0" smtClean="0">
                  <a:solidFill>
                    <a:schemeClr val="tx1"/>
                  </a:solidFill>
                </a:rPr>
                <a:t>Service type: Supported playgroup</a:t>
              </a:r>
              <a:endParaRPr lang="en-US" sz="1600" kern="1200" dirty="0">
                <a:solidFill>
                  <a:schemeClr val="tx1"/>
                </a:solidFill>
              </a:endParaRPr>
            </a:p>
          </p:txBody>
        </p:sp>
      </p:grpSp>
      <p:cxnSp>
        <p:nvCxnSpPr>
          <p:cNvPr id="59" name="Elbow Connector 58"/>
          <p:cNvCxnSpPr>
            <a:stCxn id="25" idx="2"/>
            <a:endCxn id="34" idx="0"/>
          </p:cNvCxnSpPr>
          <p:nvPr/>
        </p:nvCxnSpPr>
        <p:spPr>
          <a:xfrm rot="16200000" flipH="1">
            <a:off x="8775731" y="3407506"/>
            <a:ext cx="547109" cy="149647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26" idx="2"/>
            <a:endCxn id="32" idx="0"/>
          </p:cNvCxnSpPr>
          <p:nvPr/>
        </p:nvCxnSpPr>
        <p:spPr>
          <a:xfrm rot="5400000">
            <a:off x="7249732" y="3444515"/>
            <a:ext cx="652612" cy="145002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26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cases, sessions, and outlets work together in practice?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pSp>
        <p:nvGrpSpPr>
          <p:cNvPr id="8" name="Group 7"/>
          <p:cNvGrpSpPr/>
          <p:nvPr/>
        </p:nvGrpSpPr>
        <p:grpSpPr>
          <a:xfrm>
            <a:off x="7570577" y="1513071"/>
            <a:ext cx="3002548" cy="744532"/>
            <a:chOff x="0" y="546227"/>
            <a:chExt cx="3711074" cy="2017896"/>
          </a:xfrm>
        </p:grpSpPr>
        <p:sp>
          <p:nvSpPr>
            <p:cNvPr id="9" name="Rounded Rectangle 8"/>
            <p:cNvSpPr/>
            <p:nvPr/>
          </p:nvSpPr>
          <p:spPr>
            <a:xfrm>
              <a:off x="0" y="546227"/>
              <a:ext cx="3711074" cy="201789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ounded Rectangle 4"/>
            <p:cNvSpPr txBox="1"/>
            <p:nvPr/>
          </p:nvSpPr>
          <p:spPr>
            <a:xfrm>
              <a:off x="0" y="546227"/>
              <a:ext cx="1113322" cy="2017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Outlet</a:t>
              </a:r>
              <a:endParaRPr lang="en-US" sz="1800" kern="1200" dirty="0"/>
            </a:p>
          </p:txBody>
        </p:sp>
      </p:grpSp>
      <p:grpSp>
        <p:nvGrpSpPr>
          <p:cNvPr id="11" name="Group 10"/>
          <p:cNvGrpSpPr/>
          <p:nvPr/>
        </p:nvGrpSpPr>
        <p:grpSpPr>
          <a:xfrm>
            <a:off x="8660817" y="1577682"/>
            <a:ext cx="1663978" cy="594532"/>
            <a:chOff x="1113902" y="714386"/>
            <a:chExt cx="2522370" cy="1681580"/>
          </a:xfrm>
          <a:solidFill>
            <a:schemeClr val="accent6">
              <a:lumMod val="75000"/>
            </a:schemeClr>
          </a:solidFill>
        </p:grpSpPr>
        <p:sp>
          <p:nvSpPr>
            <p:cNvPr id="12" name="Rounded Rectangle 11"/>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Btown</a:t>
              </a:r>
              <a:r>
                <a:rPr lang="en-US" sz="1600" kern="1200" dirty="0" smtClean="0"/>
                <a:t> Playgroup</a:t>
              </a:r>
              <a:endParaRPr lang="en-US" sz="1600" kern="1200" dirty="0"/>
            </a:p>
          </p:txBody>
        </p:sp>
      </p:grpSp>
      <p:grpSp>
        <p:nvGrpSpPr>
          <p:cNvPr id="14" name="Group 13"/>
          <p:cNvGrpSpPr/>
          <p:nvPr/>
        </p:nvGrpSpPr>
        <p:grpSpPr>
          <a:xfrm>
            <a:off x="1627996" y="2599200"/>
            <a:ext cx="3398400" cy="1332000"/>
            <a:chOff x="1113902" y="714386"/>
            <a:chExt cx="2522370" cy="1681580"/>
          </a:xfrm>
          <a:solidFill>
            <a:schemeClr val="accent4">
              <a:lumMod val="60000"/>
              <a:lumOff val="40000"/>
            </a:schemeClr>
          </a:solidFill>
        </p:grpSpPr>
        <p:sp>
          <p:nvSpPr>
            <p:cNvPr id="15" name="Rounded Rectangle 14"/>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Case ID: </a:t>
              </a:r>
              <a:r>
                <a:rPr lang="en-US" sz="1600" dirty="0" err="1">
                  <a:solidFill>
                    <a:schemeClr val="tx1"/>
                  </a:solidFill>
                </a:rPr>
                <a:t>Atown</a:t>
              </a:r>
              <a:r>
                <a:rPr lang="en-US" sz="1600" dirty="0">
                  <a:solidFill>
                    <a:schemeClr val="tx1"/>
                  </a:solidFill>
                </a:rPr>
                <a:t> Outreach Playgroups</a:t>
              </a:r>
            </a:p>
            <a:p>
              <a:pPr lvl="0" algn="ctr"/>
              <a:r>
                <a:rPr lang="en-US" sz="1600" dirty="0">
                  <a:solidFill>
                    <a:schemeClr val="tx1"/>
                  </a:solidFill>
                </a:rPr>
                <a:t>Outlet: </a:t>
              </a:r>
              <a:r>
                <a:rPr lang="en-US" sz="1600" dirty="0" err="1" smtClean="0">
                  <a:solidFill>
                    <a:schemeClr val="tx1"/>
                  </a:solidFill>
                </a:rPr>
                <a:t>Atown</a:t>
              </a:r>
              <a:r>
                <a:rPr lang="en-US" sz="1600" dirty="0" smtClean="0">
                  <a:solidFill>
                    <a:schemeClr val="tx1"/>
                  </a:solidFill>
                </a:rPr>
                <a:t> Playgroup</a:t>
              </a:r>
              <a:endParaRPr lang="en-US" sz="1600" dirty="0">
                <a:solidFill>
                  <a:schemeClr val="tx1"/>
                </a:solidFill>
              </a:endParaRPr>
            </a:p>
            <a:p>
              <a:pPr lvl="0" algn="ctr"/>
              <a:r>
                <a:rPr lang="en-US" sz="1600" dirty="0">
                  <a:solidFill>
                    <a:schemeClr val="tx1"/>
                  </a:solidFill>
                </a:rPr>
                <a:t>Program Activity: Targeted Support</a:t>
              </a:r>
            </a:p>
          </p:txBody>
        </p:sp>
      </p:grpSp>
      <p:grpSp>
        <p:nvGrpSpPr>
          <p:cNvPr id="17" name="Group 16"/>
          <p:cNvGrpSpPr/>
          <p:nvPr/>
        </p:nvGrpSpPr>
        <p:grpSpPr>
          <a:xfrm>
            <a:off x="3395120" y="4511264"/>
            <a:ext cx="2523600" cy="1681580"/>
            <a:chOff x="1113902" y="3068598"/>
            <a:chExt cx="2522370" cy="1681580"/>
          </a:xfrm>
          <a:solidFill>
            <a:schemeClr val="accent4">
              <a:lumMod val="40000"/>
              <a:lumOff val="60000"/>
            </a:schemeClr>
          </a:solidFill>
        </p:grpSpPr>
        <p:sp>
          <p:nvSpPr>
            <p:cNvPr id="18" name="Rounded Rectangle 17"/>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Session ID: Mum and Bubs Playgroup November - </a:t>
              </a:r>
              <a:r>
                <a:rPr lang="en-US" sz="1600" dirty="0" smtClean="0">
                  <a:solidFill>
                    <a:schemeClr val="tx1"/>
                  </a:solidFill>
                </a:rPr>
                <a:t>2</a:t>
              </a:r>
              <a:endParaRPr lang="en-US" sz="1600" dirty="0">
                <a:solidFill>
                  <a:schemeClr val="tx1"/>
                </a:solidFill>
              </a:endParaRPr>
            </a:p>
            <a:p>
              <a:pPr lvl="0" algn="ctr"/>
              <a:r>
                <a:rPr lang="en-US" sz="1600" dirty="0">
                  <a:solidFill>
                    <a:schemeClr val="tx1"/>
                  </a:solidFill>
                </a:rPr>
                <a:t>Session date: 2</a:t>
              </a:r>
              <a:r>
                <a:rPr lang="en-US" sz="1600" dirty="0" smtClean="0">
                  <a:solidFill>
                    <a:schemeClr val="tx1"/>
                  </a:solidFill>
                </a:rPr>
                <a:t>5/11/19</a:t>
              </a:r>
              <a:endParaRPr lang="en-US" sz="1600" dirty="0">
                <a:solidFill>
                  <a:schemeClr val="tx1"/>
                </a:solidFill>
              </a:endParaRPr>
            </a:p>
            <a:p>
              <a:pPr lvl="0" algn="ctr"/>
              <a:r>
                <a:rPr lang="en-US" sz="1600" dirty="0">
                  <a:solidFill>
                    <a:schemeClr val="tx1"/>
                  </a:solidFill>
                </a:rPr>
                <a:t>Service type: Supported playgroup</a:t>
              </a:r>
            </a:p>
          </p:txBody>
        </p:sp>
      </p:grpSp>
      <p:grpSp>
        <p:nvGrpSpPr>
          <p:cNvPr id="22" name="Group 21"/>
          <p:cNvGrpSpPr/>
          <p:nvPr/>
        </p:nvGrpSpPr>
        <p:grpSpPr>
          <a:xfrm>
            <a:off x="7376797" y="2600391"/>
            <a:ext cx="3399709" cy="1330514"/>
            <a:chOff x="2953645" y="2227299"/>
            <a:chExt cx="1772386" cy="1181590"/>
          </a:xfrm>
          <a:solidFill>
            <a:schemeClr val="accent6">
              <a:lumMod val="60000"/>
              <a:lumOff val="40000"/>
            </a:schemeClr>
          </a:solidFill>
        </p:grpSpPr>
        <p:sp>
          <p:nvSpPr>
            <p:cNvPr id="23" name="Rounded Rectangle 22"/>
            <p:cNvSpPr/>
            <p:nvPr/>
          </p:nvSpPr>
          <p:spPr>
            <a:xfrm>
              <a:off x="2953645" y="2227299"/>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2988253" y="2261907"/>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a:r>
                <a:rPr lang="en-US" sz="1600" dirty="0">
                  <a:solidFill>
                    <a:schemeClr val="tx1"/>
                  </a:solidFill>
                </a:rPr>
                <a:t>Case ID: </a:t>
              </a:r>
              <a:r>
                <a:rPr lang="en-US" sz="1600" dirty="0" err="1">
                  <a:solidFill>
                    <a:schemeClr val="tx1"/>
                  </a:solidFill>
                </a:rPr>
                <a:t>Btown</a:t>
              </a:r>
              <a:r>
                <a:rPr lang="en-US" sz="1600" dirty="0">
                  <a:solidFill>
                    <a:schemeClr val="tx1"/>
                  </a:solidFill>
                </a:rPr>
                <a:t> Outreach Playgroups</a:t>
              </a:r>
            </a:p>
            <a:p>
              <a:pPr lvl="0" algn="ctr"/>
              <a:r>
                <a:rPr lang="en-US" sz="1600" dirty="0">
                  <a:solidFill>
                    <a:schemeClr val="tx1"/>
                  </a:solidFill>
                </a:rPr>
                <a:t>Outlet: </a:t>
              </a:r>
              <a:r>
                <a:rPr lang="en-US" sz="1600" dirty="0" err="1" smtClean="0">
                  <a:solidFill>
                    <a:schemeClr val="tx1"/>
                  </a:solidFill>
                </a:rPr>
                <a:t>Btown</a:t>
              </a:r>
              <a:r>
                <a:rPr lang="en-US" sz="1600" dirty="0" smtClean="0">
                  <a:solidFill>
                    <a:schemeClr val="tx1"/>
                  </a:solidFill>
                </a:rPr>
                <a:t> Playgroup</a:t>
              </a:r>
              <a:endParaRPr lang="en-US" sz="1600" dirty="0">
                <a:solidFill>
                  <a:schemeClr val="tx1"/>
                </a:solidFill>
              </a:endParaRPr>
            </a:p>
            <a:p>
              <a:pPr lvl="0" algn="ctr"/>
              <a:r>
                <a:rPr lang="en-US" sz="1600" dirty="0">
                  <a:solidFill>
                    <a:schemeClr val="tx1"/>
                  </a:solidFill>
                </a:rPr>
                <a:t>Program Activity: Targeted Support</a:t>
              </a:r>
            </a:p>
          </p:txBody>
        </p:sp>
      </p:grpSp>
      <p:grpSp>
        <p:nvGrpSpPr>
          <p:cNvPr id="26" name="Group 25"/>
          <p:cNvGrpSpPr/>
          <p:nvPr/>
        </p:nvGrpSpPr>
        <p:grpSpPr>
          <a:xfrm>
            <a:off x="6364831" y="4510800"/>
            <a:ext cx="2523600" cy="1681200"/>
            <a:chOff x="1801594" y="3881526"/>
            <a:chExt cx="1772386" cy="1181590"/>
          </a:xfrm>
          <a:solidFill>
            <a:schemeClr val="accent6">
              <a:lumMod val="40000"/>
              <a:lumOff val="60000"/>
            </a:schemeClr>
          </a:solidFill>
        </p:grpSpPr>
        <p:sp>
          <p:nvSpPr>
            <p:cNvPr id="27" name="Rounded Rectangle 26"/>
            <p:cNvSpPr/>
            <p:nvPr/>
          </p:nvSpPr>
          <p:spPr>
            <a:xfrm>
              <a:off x="1801594" y="3881526"/>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1836202" y="3916134"/>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a:r>
                <a:rPr lang="en-US" sz="1600" dirty="0">
                  <a:solidFill>
                    <a:schemeClr val="tx1"/>
                  </a:solidFill>
                </a:rPr>
                <a:t>Session ID: Mum and Bubs Playgroup November - 1</a:t>
              </a:r>
            </a:p>
            <a:p>
              <a:pPr lvl="0" algn="ctr"/>
              <a:r>
                <a:rPr lang="en-US" sz="1600" dirty="0">
                  <a:solidFill>
                    <a:schemeClr val="tx1"/>
                  </a:solidFill>
                </a:rPr>
                <a:t>Session date: 19/11/19</a:t>
              </a:r>
            </a:p>
            <a:p>
              <a:pPr lvl="0" algn="ctr"/>
              <a:r>
                <a:rPr lang="en-US" sz="1600" dirty="0">
                  <a:solidFill>
                    <a:schemeClr val="tx1"/>
                  </a:solidFill>
                </a:rPr>
                <a:t>Service type: Supported playgroup</a:t>
              </a:r>
            </a:p>
          </p:txBody>
        </p:sp>
      </p:grpSp>
      <p:grpSp>
        <p:nvGrpSpPr>
          <p:cNvPr id="29" name="Group 28"/>
          <p:cNvGrpSpPr/>
          <p:nvPr/>
        </p:nvGrpSpPr>
        <p:grpSpPr>
          <a:xfrm>
            <a:off x="9311325" y="4511264"/>
            <a:ext cx="2523600" cy="1681200"/>
            <a:chOff x="4105696" y="3881526"/>
            <a:chExt cx="1772386" cy="1181590"/>
          </a:xfrm>
          <a:solidFill>
            <a:schemeClr val="accent6">
              <a:lumMod val="40000"/>
              <a:lumOff val="60000"/>
            </a:schemeClr>
          </a:solidFill>
        </p:grpSpPr>
        <p:sp>
          <p:nvSpPr>
            <p:cNvPr id="30" name="Rounded Rectangle 29"/>
            <p:cNvSpPr/>
            <p:nvPr/>
          </p:nvSpPr>
          <p:spPr>
            <a:xfrm>
              <a:off x="4105696" y="3881526"/>
              <a:ext cx="1772386" cy="11815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txBox="1"/>
            <p:nvPr/>
          </p:nvSpPr>
          <p:spPr>
            <a:xfrm>
              <a:off x="4140304" y="3916134"/>
              <a:ext cx="1703170" cy="1112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a:r>
                <a:rPr lang="en-US" sz="1600" dirty="0">
                  <a:solidFill>
                    <a:schemeClr val="tx1"/>
                  </a:solidFill>
                </a:rPr>
                <a:t>Session ID: Mum and Bubs Playgroup November - 2</a:t>
              </a:r>
            </a:p>
            <a:p>
              <a:pPr lvl="0" algn="ctr"/>
              <a:r>
                <a:rPr lang="en-US" sz="1600" dirty="0">
                  <a:solidFill>
                    <a:schemeClr val="tx1"/>
                  </a:solidFill>
                </a:rPr>
                <a:t>Session date: 26/11/19</a:t>
              </a:r>
            </a:p>
            <a:p>
              <a:pPr lvl="0" algn="ctr"/>
              <a:r>
                <a:rPr lang="en-US" sz="1600" dirty="0">
                  <a:solidFill>
                    <a:schemeClr val="tx1"/>
                  </a:solidFill>
                </a:rPr>
                <a:t>Service type: Supported playgroup</a:t>
              </a:r>
            </a:p>
          </p:txBody>
        </p:sp>
      </p:grpSp>
      <p:cxnSp>
        <p:nvCxnSpPr>
          <p:cNvPr id="32" name="Elbow Connector 31"/>
          <p:cNvCxnSpPr>
            <a:stCxn id="23" idx="2"/>
            <a:endCxn id="30" idx="0"/>
          </p:cNvCxnSpPr>
          <p:nvPr/>
        </p:nvCxnSpPr>
        <p:spPr>
          <a:xfrm rot="16200000" flipH="1">
            <a:off x="9534709" y="3472847"/>
            <a:ext cx="580359" cy="149647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24" idx="2"/>
            <a:endCxn id="28" idx="0"/>
          </p:cNvCxnSpPr>
          <p:nvPr/>
        </p:nvCxnSpPr>
        <p:spPr>
          <a:xfrm rot="5400000">
            <a:off x="8017588" y="3500978"/>
            <a:ext cx="668106" cy="145002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09600" y="4510800"/>
            <a:ext cx="2523600" cy="1681580"/>
            <a:chOff x="1113902" y="3068598"/>
            <a:chExt cx="2522370" cy="1681580"/>
          </a:xfrm>
          <a:solidFill>
            <a:schemeClr val="accent4">
              <a:lumMod val="40000"/>
              <a:lumOff val="60000"/>
            </a:schemeClr>
          </a:solidFill>
        </p:grpSpPr>
        <p:sp>
          <p:nvSpPr>
            <p:cNvPr id="35" name="Rounded Rectangle 34"/>
            <p:cNvSpPr/>
            <p:nvPr/>
          </p:nvSpPr>
          <p:spPr>
            <a:xfrm>
              <a:off x="1113902" y="3068598"/>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txBox="1"/>
            <p:nvPr/>
          </p:nvSpPr>
          <p:spPr>
            <a:xfrm>
              <a:off x="1163154" y="3117850"/>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en-US" sz="1600" dirty="0">
                  <a:solidFill>
                    <a:schemeClr val="tx1"/>
                  </a:solidFill>
                </a:rPr>
                <a:t>Session ID: Mum and Bubs Playgroup November - </a:t>
              </a:r>
              <a:r>
                <a:rPr lang="en-US" sz="1600" dirty="0" smtClean="0">
                  <a:solidFill>
                    <a:schemeClr val="tx1"/>
                  </a:solidFill>
                </a:rPr>
                <a:t>1</a:t>
              </a:r>
              <a:endParaRPr lang="en-US" sz="1600" dirty="0">
                <a:solidFill>
                  <a:schemeClr val="tx1"/>
                </a:solidFill>
              </a:endParaRPr>
            </a:p>
            <a:p>
              <a:pPr lvl="0" algn="ctr"/>
              <a:r>
                <a:rPr lang="en-US" sz="1600" dirty="0">
                  <a:solidFill>
                    <a:schemeClr val="tx1"/>
                  </a:solidFill>
                </a:rPr>
                <a:t>Session date: </a:t>
              </a:r>
              <a:r>
                <a:rPr lang="en-US" sz="1600" dirty="0" smtClean="0">
                  <a:solidFill>
                    <a:schemeClr val="tx1"/>
                  </a:solidFill>
                </a:rPr>
                <a:t>18/11/19</a:t>
              </a:r>
              <a:endParaRPr lang="en-US" sz="1600" dirty="0">
                <a:solidFill>
                  <a:schemeClr val="tx1"/>
                </a:solidFill>
              </a:endParaRPr>
            </a:p>
            <a:p>
              <a:pPr lvl="0" algn="ctr"/>
              <a:r>
                <a:rPr lang="en-US" sz="1600" dirty="0">
                  <a:solidFill>
                    <a:schemeClr val="tx1"/>
                  </a:solidFill>
                </a:rPr>
                <a:t>Service type: Supported playgroup</a:t>
              </a:r>
            </a:p>
          </p:txBody>
        </p:sp>
      </p:grpSp>
      <p:grpSp>
        <p:nvGrpSpPr>
          <p:cNvPr id="37" name="Group 36"/>
          <p:cNvGrpSpPr/>
          <p:nvPr/>
        </p:nvGrpSpPr>
        <p:grpSpPr>
          <a:xfrm>
            <a:off x="1820405" y="1512000"/>
            <a:ext cx="3002548" cy="744532"/>
            <a:chOff x="0" y="546227"/>
            <a:chExt cx="3711074" cy="2017896"/>
          </a:xfrm>
        </p:grpSpPr>
        <p:sp>
          <p:nvSpPr>
            <p:cNvPr id="38" name="Rounded Rectangle 37"/>
            <p:cNvSpPr/>
            <p:nvPr/>
          </p:nvSpPr>
          <p:spPr>
            <a:xfrm>
              <a:off x="0" y="546227"/>
              <a:ext cx="3711074" cy="201789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9" name="Rounded Rectangle 4"/>
            <p:cNvSpPr txBox="1"/>
            <p:nvPr/>
          </p:nvSpPr>
          <p:spPr>
            <a:xfrm>
              <a:off x="0" y="546227"/>
              <a:ext cx="1113322" cy="2017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Outlet</a:t>
              </a:r>
              <a:endParaRPr lang="en-US" sz="1800" kern="1200" dirty="0"/>
            </a:p>
          </p:txBody>
        </p:sp>
      </p:grpSp>
      <p:grpSp>
        <p:nvGrpSpPr>
          <p:cNvPr id="40" name="Group 39"/>
          <p:cNvGrpSpPr/>
          <p:nvPr/>
        </p:nvGrpSpPr>
        <p:grpSpPr>
          <a:xfrm>
            <a:off x="2916008" y="1595095"/>
            <a:ext cx="1663978" cy="594532"/>
            <a:chOff x="1113902" y="714386"/>
            <a:chExt cx="2522370" cy="1681580"/>
          </a:xfrm>
          <a:solidFill>
            <a:schemeClr val="accent4">
              <a:lumMod val="75000"/>
            </a:schemeClr>
          </a:solidFill>
        </p:grpSpPr>
        <p:sp>
          <p:nvSpPr>
            <p:cNvPr id="41" name="Rounded Rectangle 40"/>
            <p:cNvSpPr/>
            <p:nvPr/>
          </p:nvSpPr>
          <p:spPr>
            <a:xfrm>
              <a:off x="1113902" y="714386"/>
              <a:ext cx="2522370" cy="168158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txBox="1"/>
            <p:nvPr/>
          </p:nvSpPr>
          <p:spPr>
            <a:xfrm>
              <a:off x="1163154" y="763638"/>
              <a:ext cx="2423866" cy="1583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Atown</a:t>
              </a:r>
              <a:r>
                <a:rPr lang="en-US" sz="1600" kern="1200" dirty="0" smtClean="0"/>
                <a:t> Playgroup</a:t>
              </a:r>
              <a:endParaRPr lang="en-US" sz="1600" kern="1200" dirty="0"/>
            </a:p>
          </p:txBody>
        </p:sp>
      </p:grpSp>
      <p:cxnSp>
        <p:nvCxnSpPr>
          <p:cNvPr id="48" name="Elbow Connector 47"/>
          <p:cNvCxnSpPr/>
          <p:nvPr/>
        </p:nvCxnSpPr>
        <p:spPr>
          <a:xfrm rot="5400000">
            <a:off x="2236308" y="3495344"/>
            <a:ext cx="668106" cy="145002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rot="16200000" flipH="1">
            <a:off x="3768229" y="3468659"/>
            <a:ext cx="580359" cy="149647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8" idx="2"/>
            <a:endCxn id="15" idx="0"/>
          </p:cNvCxnSpPr>
          <p:nvPr/>
        </p:nvCxnSpPr>
        <p:spPr>
          <a:xfrm>
            <a:off x="3321679" y="2256532"/>
            <a:ext cx="5517" cy="342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9" idx="2"/>
            <a:endCxn id="23" idx="0"/>
          </p:cNvCxnSpPr>
          <p:nvPr/>
        </p:nvCxnSpPr>
        <p:spPr>
          <a:xfrm>
            <a:off x="9071851" y="2257603"/>
            <a:ext cx="4801" cy="3427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1112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5219</TotalTime>
  <Words>8009</Words>
  <Application>Microsoft Office PowerPoint</Application>
  <PresentationFormat>Widescreen</PresentationFormat>
  <Paragraphs>549</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Courier New</vt:lpstr>
      <vt:lpstr>Gotham</vt:lpstr>
      <vt:lpstr>Symbol</vt:lpstr>
      <vt:lpstr>2_Office Theme</vt:lpstr>
      <vt:lpstr>Custom Design</vt:lpstr>
      <vt:lpstr>PowerPoint Presentation</vt:lpstr>
      <vt:lpstr>Purpose</vt:lpstr>
      <vt:lpstr>Data Exchange Quick Start Guide</vt:lpstr>
      <vt:lpstr>Quick start guide: step 8 and 9</vt:lpstr>
      <vt:lpstr>Cases, sessions and clients</vt:lpstr>
      <vt:lpstr>What is a case?</vt:lpstr>
      <vt:lpstr>What is a session?</vt:lpstr>
      <vt:lpstr>How do cases, sessions and outlets work together in practice?</vt:lpstr>
      <vt:lpstr>How do cases, sessions, and outlets work together in practice?</vt:lpstr>
      <vt:lpstr>How do cases, sessions and outlets work together in practice?</vt:lpstr>
      <vt:lpstr>No. of unidentified clients at the case level</vt:lpstr>
      <vt:lpstr>Cases, sessions and clients</vt:lpstr>
      <vt:lpstr>How do I create cases and sessions?</vt:lpstr>
      <vt:lpstr>Who is a client?</vt:lpstr>
      <vt:lpstr>Reporting individual clients vs. unidentified groups</vt:lpstr>
      <vt:lpstr>Reporting individual clients and unidentified clients</vt:lpstr>
      <vt:lpstr>How many individual clients do I need to record?</vt:lpstr>
      <vt:lpstr>The TEI Minimum Dataset</vt:lpstr>
      <vt:lpstr>PowerPoint Presentation</vt:lpstr>
      <vt:lpstr>PowerPoint Presentation</vt:lpstr>
      <vt:lpstr>Partnership Approach</vt:lpstr>
      <vt:lpstr>Example client intake form</vt:lpstr>
      <vt:lpstr>Adding individual clients to the Data Exchange</vt:lpstr>
      <vt:lpstr>Recording referrals in and out</vt:lpstr>
      <vt:lpstr>PowerPoint Presentation</vt:lpstr>
      <vt:lpstr>What information do I need to record in the Data Exchange?</vt:lpstr>
      <vt:lpstr>Client demographic data in the Data Exchange reports</vt:lpstr>
      <vt:lpstr>PowerPoint Presentation</vt:lpstr>
      <vt:lpstr>Resources</vt:lpstr>
      <vt:lpstr>Where can I go for help?</vt:lpstr>
    </vt:vector>
  </TitlesOfParts>
  <Company>Department ofCommunites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5. Creating Cases, Sessions and Clients</dc:title>
  <dc:creator>Olivia Falvey</dc:creator>
  <cp:lastModifiedBy>JOSHUA YOUKHANA</cp:lastModifiedBy>
  <cp:revision>463</cp:revision>
  <cp:lastPrinted>2011-08-19T00:15:31Z</cp:lastPrinted>
  <dcterms:created xsi:type="dcterms:W3CDTF">2012-03-13T05:08:59Z</dcterms:created>
  <dcterms:modified xsi:type="dcterms:W3CDTF">2021-03-11T22:53:07Z</dcterms:modified>
</cp:coreProperties>
</file>