
<file path=[Content_Types].xml><?xml version="1.0" encoding="utf-8"?>
<Types xmlns="http://schemas.openxmlformats.org/package/2006/content-types">
  <Default Extension="png" ContentType="image/png"/>
  <Default Extension="pdf" ContentType="application/pd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21" r:id="rId2"/>
    <p:sldId id="319" r:id="rId3"/>
    <p:sldId id="322" r:id="rId4"/>
    <p:sldId id="324" r:id="rId5"/>
  </p:sldIdLst>
  <p:sldSz cx="9144000" cy="6858000" type="screen4x3"/>
  <p:notesSz cx="6805613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44E717"/>
    <a:srgbClr val="045C1F"/>
    <a:srgbClr val="00861D"/>
    <a:srgbClr val="FFFFFF"/>
    <a:srgbClr val="4E76C6"/>
    <a:srgbClr val="FFCC66"/>
    <a:srgbClr val="1B4FB7"/>
    <a:srgbClr val="4E4E4E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61" autoAdjust="0"/>
    <p:restoredTop sz="94640" autoAdjust="0"/>
  </p:normalViewPr>
  <p:slideViewPr>
    <p:cSldViewPr snapToGrid="0" snapToObjects="1">
      <p:cViewPr>
        <p:scale>
          <a:sx n="100" d="100"/>
          <a:sy n="100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2949099" cy="496967"/>
          </a:xfrm>
          <a:prstGeom prst="rect">
            <a:avLst/>
          </a:prstGeom>
        </p:spPr>
        <p:txBody>
          <a:bodyPr vert="horz" lIns="91411" tIns="45706" rIns="91411" bIns="4570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941" y="3"/>
            <a:ext cx="2949099" cy="496967"/>
          </a:xfrm>
          <a:prstGeom prst="rect">
            <a:avLst/>
          </a:prstGeom>
        </p:spPr>
        <p:txBody>
          <a:bodyPr vert="horz" lIns="91411" tIns="45706" rIns="91411" bIns="45706" rtlCol="0"/>
          <a:lstStyle>
            <a:lvl1pPr algn="r">
              <a:defRPr sz="1200"/>
            </a:lvl1pPr>
          </a:lstStyle>
          <a:p>
            <a:fld id="{C43852E0-A327-7D43-A1D5-12D7AB0719D6}" type="datetime1">
              <a:rPr lang="en-US" smtClean="0"/>
              <a:pPr/>
              <a:t>10/18/2017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440648"/>
            <a:ext cx="2949099" cy="496967"/>
          </a:xfrm>
          <a:prstGeom prst="rect">
            <a:avLst/>
          </a:prstGeom>
        </p:spPr>
        <p:txBody>
          <a:bodyPr vert="horz" lIns="91411" tIns="45706" rIns="91411" bIns="4570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941" y="9440648"/>
            <a:ext cx="2949099" cy="496967"/>
          </a:xfrm>
          <a:prstGeom prst="rect">
            <a:avLst/>
          </a:prstGeom>
        </p:spPr>
        <p:txBody>
          <a:bodyPr vert="horz" lIns="91411" tIns="45706" rIns="91411" bIns="45706" rtlCol="0" anchor="b"/>
          <a:lstStyle>
            <a:lvl1pPr algn="r">
              <a:defRPr sz="1200"/>
            </a:lvl1pPr>
          </a:lstStyle>
          <a:p>
            <a:fld id="{D7ABA2C9-5D2D-604E-AA31-D3AEBAEDA25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72579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2949099" cy="496967"/>
          </a:xfrm>
          <a:prstGeom prst="rect">
            <a:avLst/>
          </a:prstGeom>
        </p:spPr>
        <p:txBody>
          <a:bodyPr vert="horz" lIns="91411" tIns="45706" rIns="91411" bIns="4570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41" y="3"/>
            <a:ext cx="2949099" cy="496967"/>
          </a:xfrm>
          <a:prstGeom prst="rect">
            <a:avLst/>
          </a:prstGeom>
        </p:spPr>
        <p:txBody>
          <a:bodyPr vert="horz" lIns="91411" tIns="45706" rIns="91411" bIns="45706" rtlCol="0"/>
          <a:lstStyle>
            <a:lvl1pPr algn="r">
              <a:defRPr sz="1200"/>
            </a:lvl1pPr>
          </a:lstStyle>
          <a:p>
            <a:fld id="{3465E998-95E0-AA4D-90B7-2930834877C8}" type="datetime1">
              <a:rPr lang="en-US" smtClean="0"/>
              <a:pPr/>
              <a:t>10/18/2017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1" tIns="45706" rIns="91411" bIns="4570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411" tIns="45706" rIns="91411" bIns="45706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440648"/>
            <a:ext cx="2949099" cy="496967"/>
          </a:xfrm>
          <a:prstGeom prst="rect">
            <a:avLst/>
          </a:prstGeom>
        </p:spPr>
        <p:txBody>
          <a:bodyPr vert="horz" lIns="91411" tIns="45706" rIns="91411" bIns="4570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41" y="9440648"/>
            <a:ext cx="2949099" cy="496967"/>
          </a:xfrm>
          <a:prstGeom prst="rect">
            <a:avLst/>
          </a:prstGeom>
        </p:spPr>
        <p:txBody>
          <a:bodyPr vert="horz" lIns="91411" tIns="45706" rIns="91411" bIns="45706" rtlCol="0" anchor="b"/>
          <a:lstStyle>
            <a:lvl1pPr algn="r">
              <a:defRPr sz="1200"/>
            </a:lvl1pPr>
          </a:lstStyle>
          <a:p>
            <a:fld id="{454BFE5C-0EC3-7C46-89C4-21A34458306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4503724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54BFE5C-0EC3-7C46-89C4-21A344583063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9529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d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4.pdf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4.pd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4.pd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4.pd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48915"/>
            <a:ext cx="7772400" cy="1470025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lnSpc>
                <a:spcPts val="5080"/>
              </a:lnSpc>
              <a:defRPr sz="5400" b="1">
                <a:solidFill>
                  <a:schemeClr val="accent1"/>
                </a:solidFill>
              </a:defRPr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22766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3"/>
              <a:stretch>
                <a:fillRect/>
              </a:stretch>
            </p:blipFill>
          </mc:Choice>
          <mc:Fallback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1175951" y="0"/>
            <a:ext cx="50800" cy="3149600"/>
          </a:xfrm>
          <a:prstGeom prst="rect">
            <a:avLst/>
          </a:prstGeom>
        </p:spPr>
      </p:pic>
      <p:pic>
        <p:nvPicPr>
          <p:cNvPr id="8" name="Picture 7" descr="The Treasury.eps"/>
          <p:cNvPicPr>
            <a:picLocks noChangeAspect="1"/>
          </p:cNvPicPr>
          <p:nvPr userDrawn="1"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5"/>
              <a:stretch>
                <a:fillRect/>
              </a:stretch>
            </p:blipFill>
          </mc:Choice>
          <mc:Fallback>
            <p:blipFill>
              <a:blip r:embed="rId6"/>
              <a:stretch>
                <a:fillRect/>
              </a:stretch>
            </p:blipFill>
          </mc:Fallback>
        </mc:AlternateContent>
        <p:spPr>
          <a:xfrm>
            <a:off x="7171945" y="6057900"/>
            <a:ext cx="1834609" cy="72106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buFont typeface="Lucida Grande"/>
              <a:buChar char="»"/>
              <a:defRPr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buFont typeface="Arial"/>
              <a:buChar char="•"/>
              <a:defRPr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buFont typeface="Arial"/>
              <a:buChar char="–"/>
              <a:defRPr>
                <a:solidFill>
                  <a:schemeClr val="tx1"/>
                </a:solidFill>
              </a:defRPr>
            </a:lvl5pPr>
            <a:lvl6pPr>
              <a:buClr>
                <a:schemeClr val="accent2"/>
              </a:buClr>
              <a:buFont typeface="Lucida Grande"/>
              <a:buChar char="»"/>
              <a:defRPr sz="1600">
                <a:solidFill>
                  <a:schemeClr val="tx1"/>
                </a:solidFill>
              </a:defRPr>
            </a:lvl6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</a:p>
          <a:p>
            <a:pPr lvl="5"/>
            <a:r>
              <a:rPr lang="en-AU" dirty="0" smtClean="0"/>
              <a:t>Sixth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200" y="6457954"/>
            <a:ext cx="457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202D61"/>
                </a:solidFill>
              </a:defRPr>
            </a:lvl1pPr>
          </a:lstStyle>
          <a:p>
            <a:fld id="{5AC0C722-A5E6-5E49-9B9F-A87F4B86BF7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57200" y="1197622"/>
            <a:ext cx="8229600" cy="1588"/>
          </a:xfrm>
          <a:prstGeom prst="line">
            <a:avLst/>
          </a:prstGeom>
          <a:ln w="12700"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457200" y="862014"/>
            <a:ext cx="8229600" cy="335608"/>
          </a:xfrm>
          <a:prstGeom prst="rect">
            <a:avLst/>
          </a:prstGeom>
        </p:spPr>
        <p:txBody>
          <a:bodyPr vert="horz" anchor="t"/>
          <a:lstStyle>
            <a:lvl1pPr marL="0" marR="0" indent="0" algn="l" defTabSz="4572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Tx/>
              <a:buFont typeface="Arial"/>
              <a:buNone/>
              <a:tabLst/>
              <a:defRPr sz="18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dirty="0" smtClean="0"/>
              <a:t>Click to edit Master text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5"/>
          </p:nvPr>
        </p:nvSpPr>
        <p:spPr>
          <a:xfrm>
            <a:off x="785689" y="6457327"/>
            <a:ext cx="7037512" cy="365751"/>
          </a:xfrm>
          <a:prstGeom prst="rect">
            <a:avLst/>
          </a:prstGeom>
        </p:spPr>
        <p:txBody>
          <a:bodyPr vert="horz"/>
          <a:lstStyle>
            <a:lvl1pPr>
              <a:buNone/>
              <a:defRPr sz="1200">
                <a:solidFill>
                  <a:srgbClr val="202D61"/>
                </a:solidFill>
              </a:defRPr>
            </a:lvl1pPr>
          </a:lstStyle>
          <a:p>
            <a:pPr lvl="0"/>
            <a:r>
              <a:rPr lang="en-AU" dirty="0" smtClean="0"/>
              <a:t>Click to edit</a:t>
            </a:r>
            <a:endParaRPr lang="en-US" dirty="0"/>
          </a:p>
        </p:txBody>
      </p:sp>
      <p:cxnSp>
        <p:nvCxnSpPr>
          <p:cNvPr id="17" name="Straight Connector 16"/>
          <p:cNvCxnSpPr/>
          <p:nvPr userDrawn="1"/>
        </p:nvCxnSpPr>
        <p:spPr>
          <a:xfrm rot="5400000">
            <a:off x="734551" y="6612263"/>
            <a:ext cx="153073" cy="1588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11" name="Picture 10" descr="The Treasury.eps"/>
          <p:cNvPicPr>
            <a:picLocks noChangeAspect="1"/>
          </p:cNvPicPr>
          <p:nvPr userDrawn="1"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7975612" y="6373770"/>
            <a:ext cx="1030942" cy="40519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200" y="6457954"/>
            <a:ext cx="457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202D61"/>
                </a:solidFill>
              </a:defRPr>
            </a:lvl1pPr>
          </a:lstStyle>
          <a:p>
            <a:fld id="{5AC0C722-A5E6-5E49-9B9F-A87F4B86BF7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14"/>
          <p:cNvSpPr>
            <a:spLocks noGrp="1"/>
          </p:cNvSpPr>
          <p:nvPr>
            <p:ph type="body" sz="quarter" idx="15"/>
          </p:nvPr>
        </p:nvSpPr>
        <p:spPr>
          <a:xfrm>
            <a:off x="785689" y="6457327"/>
            <a:ext cx="7037512" cy="365751"/>
          </a:xfrm>
          <a:prstGeom prst="rect">
            <a:avLst/>
          </a:prstGeom>
        </p:spPr>
        <p:txBody>
          <a:bodyPr vert="horz"/>
          <a:lstStyle>
            <a:lvl1pPr>
              <a:buNone/>
              <a:defRPr sz="1200">
                <a:solidFill>
                  <a:srgbClr val="202D61"/>
                </a:solidFill>
              </a:defRPr>
            </a:lvl1pPr>
          </a:lstStyle>
          <a:p>
            <a:pPr lvl="0"/>
            <a:r>
              <a:rPr lang="en-AU" dirty="0" smtClean="0"/>
              <a:t>Click to edit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 rot="5400000">
            <a:off x="734551" y="6612263"/>
            <a:ext cx="153073" cy="1588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9" name="Picture 8" descr="The Treasury.eps"/>
          <p:cNvPicPr>
            <a:picLocks noChangeAspect="1"/>
          </p:cNvPicPr>
          <p:nvPr userDrawn="1"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7975612" y="6373770"/>
            <a:ext cx="1030942" cy="405197"/>
          </a:xfrm>
          <a:prstGeom prst="rect">
            <a:avLst/>
          </a:prstGeom>
        </p:spPr>
      </p:pic>
      <p:sp>
        <p:nvSpPr>
          <p:cNvPr id="10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457200" y="862013"/>
            <a:ext cx="8229600" cy="555625"/>
          </a:xfrm>
          <a:prstGeom prst="rect">
            <a:avLst/>
          </a:prstGeom>
        </p:spPr>
        <p:txBody>
          <a:bodyPr vert="horz" anchor="t"/>
          <a:lstStyle>
            <a:lvl1pPr marL="0">
              <a:lnSpc>
                <a:spcPts val="2000"/>
              </a:lnSpc>
              <a:spcBef>
                <a:spcPts val="0"/>
              </a:spcBef>
              <a:buNone/>
              <a:defRPr sz="18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dirty="0" smtClean="0"/>
              <a:t>Click to edit Master text styles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" y="1193786"/>
            <a:ext cx="8229600" cy="1588"/>
          </a:xfrm>
          <a:prstGeom prst="line">
            <a:avLst/>
          </a:prstGeom>
          <a:ln w="12700"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532467"/>
            <a:ext cx="8229600" cy="4597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2664"/>
                </a:solidFill>
              </a:defRPr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457200" y="1177602"/>
            <a:ext cx="8229600" cy="1588"/>
          </a:xfrm>
          <a:prstGeom prst="line">
            <a:avLst/>
          </a:prstGeom>
          <a:ln w="12700"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457200" y="862013"/>
            <a:ext cx="8229600" cy="555625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ts val="1360"/>
              </a:lnSpc>
              <a:spcBef>
                <a:spcPts val="0"/>
              </a:spcBef>
              <a:buNone/>
              <a:defRPr sz="18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dirty="0" smtClean="0"/>
              <a:t>Click to 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200" y="6457954"/>
            <a:ext cx="457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202D61"/>
                </a:solidFill>
              </a:defRPr>
            </a:lvl1pPr>
          </a:lstStyle>
          <a:p>
            <a:fld id="{5AC0C722-A5E6-5E49-9B9F-A87F4B86BF7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 Placeholder 14"/>
          <p:cNvSpPr>
            <a:spLocks noGrp="1"/>
          </p:cNvSpPr>
          <p:nvPr>
            <p:ph type="body" sz="quarter" idx="15"/>
          </p:nvPr>
        </p:nvSpPr>
        <p:spPr>
          <a:xfrm>
            <a:off x="785689" y="6457327"/>
            <a:ext cx="7037512" cy="365751"/>
          </a:xfrm>
          <a:prstGeom prst="rect">
            <a:avLst/>
          </a:prstGeom>
        </p:spPr>
        <p:txBody>
          <a:bodyPr vert="horz"/>
          <a:lstStyle>
            <a:lvl1pPr>
              <a:buNone/>
              <a:defRPr sz="1200">
                <a:solidFill>
                  <a:srgbClr val="202D61"/>
                </a:solidFill>
              </a:defRPr>
            </a:lvl1pPr>
          </a:lstStyle>
          <a:p>
            <a:pPr lvl="0"/>
            <a:r>
              <a:rPr lang="en-AU" dirty="0" smtClean="0"/>
              <a:t>Click to edit</a:t>
            </a:r>
            <a:endParaRPr lang="en-US" dirty="0"/>
          </a:p>
        </p:txBody>
      </p:sp>
      <p:cxnSp>
        <p:nvCxnSpPr>
          <p:cNvPr id="15" name="Straight Connector 14"/>
          <p:cNvCxnSpPr/>
          <p:nvPr userDrawn="1"/>
        </p:nvCxnSpPr>
        <p:spPr>
          <a:xfrm rot="5400000">
            <a:off x="734551" y="6612263"/>
            <a:ext cx="153073" cy="1588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16" name="Picture 15" descr="The Treasury.eps"/>
          <p:cNvPicPr>
            <a:picLocks noChangeAspect="1"/>
          </p:cNvPicPr>
          <p:nvPr userDrawn="1"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7975612" y="6373770"/>
            <a:ext cx="1030942" cy="405197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6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  <p:sldLayoutId id="2147483657" r:id="rId4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200" b="0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accent3"/>
        </a:buClr>
        <a:buFont typeface="Arial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accent3"/>
        </a:buClr>
        <a:buFont typeface="Arial"/>
        <a:buChar char="–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accent3"/>
        </a:buClr>
        <a:buFont typeface="Arial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accent3"/>
        </a:buClr>
        <a:buFont typeface="Arial"/>
        <a:buChar char="–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accent3"/>
        </a:buClr>
        <a:buFont typeface="Arial"/>
        <a:buChar char="»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6" Type="http://schemas.microsoft.com/office/2007/relationships/hdphoto" Target="../media/hdphoto2.wdp"/><Relationship Id="rId5" Type="http://schemas.openxmlformats.org/officeDocument/2006/relationships/image" Target="../media/image7.png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df"/><Relationship Id="rId7" Type="http://schemas.microsoft.com/office/2007/relationships/hdphoto" Target="../media/hdphoto4.wd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sz="3200" dirty="0" smtClean="0"/>
              <a:t>Social and Affordable Housing Fund (SAHF) Phase 2</a:t>
            </a:r>
            <a:br>
              <a:rPr lang="en-AU" sz="3200" dirty="0" smtClean="0"/>
            </a:br>
            <a:r>
              <a:rPr lang="en-AU" sz="2800" dirty="0" smtClean="0"/>
              <a:t>Overview of the SAHF NSW Fund</a:t>
            </a:r>
            <a:endParaRPr lang="en-AU" sz="2800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AU" dirty="0" smtClean="0"/>
              <a:t>Philip Gardner – Deputy Secretary, Commercial</a:t>
            </a:r>
          </a:p>
          <a:p>
            <a:r>
              <a:rPr lang="en-US" dirty="0" smtClean="0"/>
              <a:t>NSW Treasury</a:t>
            </a:r>
            <a:endParaRPr lang="en-AU" dirty="0" smtClean="0"/>
          </a:p>
          <a:p>
            <a:endParaRPr lang="en-AU" dirty="0" smtClean="0"/>
          </a:p>
          <a:p>
            <a:r>
              <a:rPr lang="en-AU" dirty="0" smtClean="0"/>
              <a:t>18 October 2017</a:t>
            </a:r>
            <a:endParaRPr lang="en-AU" dirty="0"/>
          </a:p>
        </p:txBody>
      </p:sp>
      <p:sp>
        <p:nvSpPr>
          <p:cNvPr id="8" name="Rectangle 7"/>
          <p:cNvSpPr/>
          <p:nvPr/>
        </p:nvSpPr>
        <p:spPr>
          <a:xfrm>
            <a:off x="792480" y="63824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A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5638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0C722-A5E6-5E49-9B9F-A87F4B86BF73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92463" y="748241"/>
            <a:ext cx="8229600" cy="5726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0" kern="12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 smtClean="0">
                <a:solidFill>
                  <a:schemeClr val="accent1"/>
                </a:solidFill>
              </a:rPr>
              <a:t>Overview of the SAHF NSW Fund</a:t>
            </a:r>
            <a:endParaRPr lang="en-AU" sz="1600" dirty="0">
              <a:solidFill>
                <a:schemeClr val="accent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1320889"/>
            <a:ext cx="825792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en-AU" sz="1600" dirty="0" smtClean="0">
                <a:solidFill>
                  <a:schemeClr val="tx2"/>
                </a:solidFill>
              </a:rPr>
              <a:t>The SAHF has been set up with $1.1 billion in seed capital from the Government’s cash reserves, to be invested over a term of 25 years</a:t>
            </a:r>
          </a:p>
          <a:p>
            <a:r>
              <a:rPr lang="en-AU" sz="1600" dirty="0" smtClean="0">
                <a:solidFill>
                  <a:schemeClr val="tx2"/>
                </a:solidFill>
              </a:rPr>
              <a:t>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AU" sz="1600" dirty="0" smtClean="0">
                <a:solidFill>
                  <a:schemeClr val="tx2"/>
                </a:solidFill>
              </a:rPr>
              <a:t>The seed capital is managed by NSW Treasury Corporation (</a:t>
            </a:r>
            <a:r>
              <a:rPr lang="en-AU" sz="1600" dirty="0" err="1" smtClean="0">
                <a:solidFill>
                  <a:schemeClr val="tx2"/>
                </a:solidFill>
              </a:rPr>
              <a:t>TCorp</a:t>
            </a:r>
            <a:r>
              <a:rPr lang="en-AU" sz="1600" dirty="0" smtClean="0">
                <a:solidFill>
                  <a:schemeClr val="tx2"/>
                </a:solidFill>
              </a:rPr>
              <a:t>), with </a:t>
            </a:r>
            <a:r>
              <a:rPr lang="en-AU" sz="1600" dirty="0">
                <a:solidFill>
                  <a:schemeClr val="tx2"/>
                </a:solidFill>
              </a:rPr>
              <a:t>t</a:t>
            </a:r>
            <a:r>
              <a:rPr lang="en-AU" sz="1600" dirty="0" smtClean="0">
                <a:solidFill>
                  <a:schemeClr val="tx2"/>
                </a:solidFill>
              </a:rPr>
              <a:t>he fund’s investment earnings being used to meet the funding obligations (i.e. monthly service payments) of the contracts under the SAHF program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en-AU" sz="1600" dirty="0" smtClean="0">
              <a:solidFill>
                <a:schemeClr val="tx2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1344908" y="2936288"/>
            <a:ext cx="6925168" cy="3390861"/>
            <a:chOff x="1344908" y="2890549"/>
            <a:chExt cx="6925168" cy="3390861"/>
          </a:xfrm>
        </p:grpSpPr>
        <p:grpSp>
          <p:nvGrpSpPr>
            <p:cNvPr id="8" name="Group 7"/>
            <p:cNvGrpSpPr/>
            <p:nvPr/>
          </p:nvGrpSpPr>
          <p:grpSpPr>
            <a:xfrm>
              <a:off x="1344908" y="2890549"/>
              <a:ext cx="6146517" cy="3040829"/>
              <a:chOff x="1344908" y="2890549"/>
              <a:chExt cx="6146517" cy="3040829"/>
            </a:xfrm>
          </p:grpSpPr>
          <p:pic>
            <p:nvPicPr>
              <p:cNvPr id="2050" name="Picture 2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3303"/>
              <a:stretch/>
            </p:blipFill>
            <p:spPr bwMode="auto">
              <a:xfrm>
                <a:off x="1344908" y="2890549"/>
                <a:ext cx="6146517" cy="2488238"/>
              </a:xfrm>
              <a:prstGeom prst="rect">
                <a:avLst/>
              </a:prstGeom>
              <a:ln>
                <a:noFill/>
              </a:ln>
              <a:effectLst>
                <a:outerShdw blurRad="190500" algn="tl" rotWithShape="0">
                  <a:srgbClr val="000000">
                    <a:alpha val="70000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1" name="Picture 3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6452" b="87097" l="0" r="100000">
                            <a14:foregroundMark x1="2459" y1="29032" x2="2459" y2="29032"/>
                            <a14:foregroundMark x1="2459" y1="29032" x2="97951" y2="35484"/>
                            <a14:foregroundMark x1="3484" y1="70968" x2="97746" y2="64516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94066" y="5636103"/>
                <a:ext cx="4648200" cy="295275"/>
              </a:xfrm>
              <a:prstGeom prst="rect">
                <a:avLst/>
              </a:prstGeom>
              <a:ln>
                <a:noFill/>
              </a:ln>
              <a:effectLst>
                <a:outerShdw blurRad="190500" algn="tl" rotWithShape="0">
                  <a:srgbClr val="000000">
                    <a:alpha val="70000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2" name="Picture 4"/>
              <p:cNvPicPr>
                <a:picLocks noChangeAspect="1" noChangeArrowheads="1"/>
              </p:cNvPicPr>
              <p:nvPr/>
            </p:nvPicPr>
            <p:blipFill rotWithShape="1">
              <a:blip r:embed="rId5">
                <a:extLst>
                  <a:ext uri="{BEBA8EAE-BF5A-486C-A8C5-ECC9F3942E4B}">
                    <a14:imgProps xmlns:a14="http://schemas.microsoft.com/office/drawing/2010/main">
                      <a14:imgLayer r:embed="rId6">
                        <a14:imgEffect>
                          <a14:backgroundRemoval t="3226" b="87097" l="7143" r="89286">
                            <a14:foregroundMark x1="46429" y1="83871" x2="46429" y2="83871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9833" b="-1"/>
              <a:stretch/>
            </p:blipFill>
            <p:spPr bwMode="auto">
              <a:xfrm>
                <a:off x="4140507" y="5378787"/>
                <a:ext cx="266700" cy="2662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6" name="TextBox 5"/>
            <p:cNvSpPr txBox="1"/>
            <p:nvPr/>
          </p:nvSpPr>
          <p:spPr>
            <a:xfrm>
              <a:off x="5671656" y="6019800"/>
              <a:ext cx="259842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100" i="1" dirty="0" smtClean="0">
                  <a:solidFill>
                    <a:schemeClr val="bg2">
                      <a:lumMod val="75000"/>
                    </a:schemeClr>
                  </a:solidFill>
                </a:rPr>
                <a:t>Source -  facs.nsw.gov.au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20577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0C722-A5E6-5E49-9B9F-A87F4B86BF73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92463" y="748241"/>
            <a:ext cx="8229600" cy="5726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0" kern="12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 smtClean="0">
                <a:solidFill>
                  <a:schemeClr val="accent1"/>
                </a:solidFill>
              </a:rPr>
              <a:t>SAHF dedicated for social &amp; affordable housing initiatives  </a:t>
            </a:r>
            <a:endParaRPr lang="en-AU" sz="1600" dirty="0">
              <a:solidFill>
                <a:schemeClr val="accent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7200" y="1320889"/>
            <a:ext cx="82296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en-AU" sz="1600" b="1" kern="600" dirty="0" smtClean="0">
                <a:solidFill>
                  <a:schemeClr val="tx2"/>
                </a:solidFill>
              </a:rPr>
              <a:t>Security and assurance: </a:t>
            </a:r>
            <a:r>
              <a:rPr lang="en-AU" sz="1600" kern="600" dirty="0" smtClean="0">
                <a:solidFill>
                  <a:schemeClr val="tx2"/>
                </a:solidFill>
              </a:rPr>
              <a:t>The </a:t>
            </a:r>
            <a:r>
              <a:rPr lang="en-AU" sz="1600" i="1" kern="600" dirty="0" smtClean="0">
                <a:solidFill>
                  <a:schemeClr val="tx2"/>
                </a:solidFill>
              </a:rPr>
              <a:t>SAHF NSW Fund Act 2016</a:t>
            </a:r>
            <a:r>
              <a:rPr lang="en-AU" sz="1600" b="1" i="1" kern="600" dirty="0">
                <a:solidFill>
                  <a:schemeClr val="tx2"/>
                </a:solidFill>
              </a:rPr>
              <a:t> </a:t>
            </a:r>
            <a:r>
              <a:rPr lang="en-AU" sz="1600" kern="600" dirty="0" smtClean="0">
                <a:solidFill>
                  <a:schemeClr val="tx2"/>
                </a:solidFill>
              </a:rPr>
              <a:t>creates a ring-fenced structure, which ensures that the funds are quarantined for social and affordable housing initiatives</a:t>
            </a:r>
          </a:p>
          <a:p>
            <a:endParaRPr lang="en-AU" sz="1600" kern="600" dirty="0">
              <a:solidFill>
                <a:schemeClr val="tx2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AU" sz="1600" kern="600" dirty="0" smtClean="0">
                <a:solidFill>
                  <a:schemeClr val="tx2"/>
                </a:solidFill>
              </a:rPr>
              <a:t>Should the fund out-perform the longer term, the excess earnings will go towards further social and affordable housing proposals</a:t>
            </a:r>
          </a:p>
          <a:p>
            <a:endParaRPr lang="en-AU" sz="1600" b="1" kern="600" dirty="0" smtClean="0">
              <a:solidFill>
                <a:schemeClr val="tx2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AU" sz="1600" b="1" kern="600" dirty="0" smtClean="0">
                <a:solidFill>
                  <a:schemeClr val="tx2"/>
                </a:solidFill>
              </a:rPr>
              <a:t>Separated funding: </a:t>
            </a:r>
            <a:r>
              <a:rPr lang="en-AU" sz="1600" kern="600" dirty="0" smtClean="0">
                <a:solidFill>
                  <a:schemeClr val="tx2"/>
                </a:solidFill>
              </a:rPr>
              <a:t>The SAHF expenditure is not within the Family and Community Services (FACS) budget. Therefore, funding is dedicated and not open to reprioritisation by FACS or Ministers </a:t>
            </a:r>
          </a:p>
          <a:p>
            <a:r>
              <a:rPr lang="en-AU" sz="1600" kern="600" dirty="0" smtClean="0">
                <a:solidFill>
                  <a:schemeClr val="tx2"/>
                </a:solidFill>
              </a:rPr>
              <a:t>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AU" sz="1600" b="1" kern="600" dirty="0">
                <a:solidFill>
                  <a:schemeClr val="tx2"/>
                </a:solidFill>
              </a:rPr>
              <a:t>Transparency and </a:t>
            </a:r>
            <a:r>
              <a:rPr lang="en-AU" sz="1600" b="1" kern="600" dirty="0" smtClean="0">
                <a:solidFill>
                  <a:schemeClr val="tx2"/>
                </a:solidFill>
              </a:rPr>
              <a:t>accountability</a:t>
            </a:r>
            <a:r>
              <a:rPr lang="en-AU" sz="1600" b="1" kern="600" dirty="0">
                <a:solidFill>
                  <a:schemeClr val="tx2"/>
                </a:solidFill>
              </a:rPr>
              <a:t>:</a:t>
            </a:r>
            <a:r>
              <a:rPr lang="en-AU" sz="1600" kern="600" dirty="0">
                <a:solidFill>
                  <a:schemeClr val="tx2"/>
                </a:solidFill>
              </a:rPr>
              <a:t> Payments from SAHF NSW will be made in a transparent manner with the annual financial reports being published on the Treasury website and subject to audit by the </a:t>
            </a:r>
            <a:r>
              <a:rPr lang="en-AU" sz="1600" kern="600" dirty="0" smtClean="0">
                <a:solidFill>
                  <a:schemeClr val="tx2"/>
                </a:solidFill>
              </a:rPr>
              <a:t>Auditor-General  </a:t>
            </a:r>
            <a:endParaRPr lang="en-AU" sz="1600" kern="600" dirty="0">
              <a:solidFill>
                <a:schemeClr val="tx2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en-AU" sz="1600" b="1" kern="600" dirty="0" smtClean="0">
              <a:solidFill>
                <a:schemeClr val="tx2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en-AU" sz="1600" b="1" dirty="0">
              <a:solidFill>
                <a:schemeClr val="tx2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394460" y="4775240"/>
            <a:ext cx="5753100" cy="1734177"/>
            <a:chOff x="1417320" y="4723777"/>
            <a:chExt cx="5753100" cy="1734177"/>
          </a:xfrm>
        </p:grpSpPr>
        <p:pic>
          <p:nvPicPr>
            <p:cNvPr id="3076" name="Picture 4"/>
            <p:cNvPicPr>
              <a:picLocks noChangeAspect="1" noChangeArrowheads="1"/>
            </p:cNvPicPr>
            <p:nvPr/>
          </p:nvPicPr>
          <p:blipFill rotWithShape="1">
            <a:blip r:embed="rId2">
              <a:duotone>
                <a:prstClr val="black"/>
                <a:srgbClr val="44E717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9890" b="89835" l="5000" r="43000">
                          <a14:foregroundMark x1="22500" y1="18132" x2="22500" y2="18132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297" t="10714" r="61746" b="-34"/>
            <a:stretch/>
          </p:blipFill>
          <p:spPr bwMode="auto">
            <a:xfrm>
              <a:off x="6126481" y="4823460"/>
              <a:ext cx="1043939" cy="16344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77" name="Picture 5"/>
            <p:cNvPicPr>
              <a:picLocks noChangeAspect="1" noChangeArrowheads="1"/>
            </p:cNvPicPr>
            <p:nvPr/>
          </p:nvPicPr>
          <p:blipFill rotWithShape="1">
            <a:blip r:embed="rId4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000" b="90000" l="55000" r="95000">
                          <a14:foregroundMark x1="87750" y1="17308" x2="87750" y2="17308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000"/>
            <a:stretch/>
          </p:blipFill>
          <p:spPr bwMode="auto">
            <a:xfrm>
              <a:off x="1417320" y="4723777"/>
              <a:ext cx="1905000" cy="1733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Chevron 5"/>
            <p:cNvSpPr/>
            <p:nvPr/>
          </p:nvSpPr>
          <p:spPr>
            <a:xfrm>
              <a:off x="2987040" y="5524500"/>
              <a:ext cx="3040380" cy="548640"/>
            </a:xfrm>
            <a:prstGeom prst="chevron">
              <a:avLst/>
            </a:prstGeom>
            <a:gradFill flip="none" rotWithShape="1">
              <a:gsLst>
                <a:gs pos="37000">
                  <a:schemeClr val="tx1">
                    <a:lumMod val="100000"/>
                  </a:schemeClr>
                </a:gs>
                <a:gs pos="10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i="1" dirty="0" smtClean="0"/>
                <a:t>SAHF NSW Fund Act 2016</a:t>
              </a:r>
              <a:endParaRPr lang="en-AU" i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717165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8" name="Elbow Connector 137"/>
          <p:cNvCxnSpPr/>
          <p:nvPr/>
        </p:nvCxnSpPr>
        <p:spPr>
          <a:xfrm flipH="1">
            <a:off x="1440180" y="3719281"/>
            <a:ext cx="4743461" cy="1157519"/>
          </a:xfrm>
          <a:prstGeom prst="straightConnector1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  <a:prstDash val="dash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0C722-A5E6-5E49-9B9F-A87F4B86BF73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92463" y="748241"/>
            <a:ext cx="8229600" cy="5726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0" kern="12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 smtClean="0">
                <a:solidFill>
                  <a:schemeClr val="accent1"/>
                </a:solidFill>
              </a:rPr>
              <a:t>Governance and Investments in place</a:t>
            </a:r>
            <a:endParaRPr lang="en-AU" sz="1600" dirty="0">
              <a:solidFill>
                <a:schemeClr val="accent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861059" y="2834536"/>
            <a:ext cx="3200744" cy="494585"/>
          </a:xfrm>
          <a:prstGeom prst="roundRect">
            <a:avLst>
              <a:gd name="adj" fmla="val 46492"/>
            </a:avLst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100" dirty="0" smtClean="0">
                <a:solidFill>
                  <a:prstClr val="white"/>
                </a:solidFill>
                <a:latin typeface="+mj-lt"/>
              </a:rPr>
              <a:t>SAHF Program Advisory Board</a:t>
            </a:r>
            <a:endParaRPr lang="en-AU" sz="1100" dirty="0">
              <a:solidFill>
                <a:prstClr val="white"/>
              </a:solidFill>
              <a:latin typeface="+mj-lt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146066" y="1313167"/>
            <a:ext cx="2668409" cy="357690"/>
          </a:xfrm>
          <a:prstGeom prst="roundRect">
            <a:avLst>
              <a:gd name="adj" fmla="val 46492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100" dirty="0" smtClean="0">
                <a:solidFill>
                  <a:prstClr val="white"/>
                </a:solidFill>
                <a:latin typeface="+mj-lt"/>
              </a:rPr>
              <a:t>Expenditure Review Committee</a:t>
            </a:r>
            <a:endParaRPr lang="en-AU" sz="1100" dirty="0">
              <a:solidFill>
                <a:prstClr val="white"/>
              </a:solidFill>
              <a:latin typeface="+mj-lt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622728" y="2239728"/>
            <a:ext cx="1545755" cy="357690"/>
          </a:xfrm>
          <a:prstGeom prst="roundRect">
            <a:avLst>
              <a:gd name="adj" fmla="val 46492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100" dirty="0">
                <a:solidFill>
                  <a:prstClr val="white"/>
                </a:solidFill>
                <a:latin typeface="+mj-lt"/>
              </a:rPr>
              <a:t>Treasurer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785689" y="2239728"/>
            <a:ext cx="1545755" cy="357690"/>
          </a:xfrm>
          <a:prstGeom prst="roundRect">
            <a:avLst>
              <a:gd name="adj" fmla="val 46492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100" dirty="0" smtClean="0">
                <a:solidFill>
                  <a:prstClr val="white"/>
                </a:solidFill>
                <a:latin typeface="+mj-lt"/>
              </a:rPr>
              <a:t>Minister for Social Housing</a:t>
            </a:r>
            <a:endParaRPr lang="en-AU" sz="1100" dirty="0">
              <a:solidFill>
                <a:prstClr val="white"/>
              </a:solidFill>
              <a:latin typeface="+mj-lt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2622729" y="4942733"/>
            <a:ext cx="2040712" cy="478639"/>
          </a:xfrm>
          <a:prstGeom prst="roundRect">
            <a:avLst>
              <a:gd name="adj" fmla="val 46492"/>
            </a:avLst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000" dirty="0">
              <a:solidFill>
                <a:prstClr val="white"/>
              </a:solidFill>
              <a:latin typeface="Helvetica" pitchFamily="34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392464" y="4942734"/>
            <a:ext cx="1938981" cy="478638"/>
          </a:xfrm>
          <a:prstGeom prst="roundRect">
            <a:avLst>
              <a:gd name="adj" fmla="val 46492"/>
            </a:avLst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000" dirty="0">
              <a:solidFill>
                <a:prstClr val="white"/>
              </a:solidFill>
              <a:latin typeface="Helvetica" pitchFamily="34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861059" y="3691448"/>
            <a:ext cx="3200743" cy="410986"/>
          </a:xfrm>
          <a:prstGeom prst="roundRect">
            <a:avLst>
              <a:gd name="adj" fmla="val 46492"/>
            </a:avLst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100" dirty="0" smtClean="0">
                <a:solidFill>
                  <a:prstClr val="white"/>
                </a:solidFill>
                <a:latin typeface="+mj-lt"/>
              </a:rPr>
              <a:t>SAHF Program Control Group</a:t>
            </a:r>
            <a:endParaRPr lang="en-AU" sz="1100" dirty="0">
              <a:solidFill>
                <a:prstClr val="white"/>
              </a:solidFill>
              <a:latin typeface="+mj-lt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5489636" y="2239728"/>
            <a:ext cx="2941320" cy="341739"/>
          </a:xfrm>
          <a:prstGeom prst="roundRect">
            <a:avLst>
              <a:gd name="adj" fmla="val 46492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AU" sz="1100" dirty="0" smtClean="0">
                <a:solidFill>
                  <a:schemeClr val="bg1"/>
                </a:solidFill>
                <a:latin typeface="+mj-lt"/>
              </a:rPr>
              <a:t>SAHF NSW Special Deposit Account</a:t>
            </a:r>
            <a:endParaRPr lang="en-AU" sz="11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5295359" y="2618267"/>
            <a:ext cx="3322320" cy="1856406"/>
          </a:xfrm>
          <a:prstGeom prst="roundRect">
            <a:avLst>
              <a:gd name="adj" fmla="val 22274"/>
            </a:avLst>
          </a:prstGeom>
          <a:noFill/>
          <a:ln>
            <a:solidFill>
              <a:schemeClr val="accent3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AU" sz="1050" b="1" dirty="0" smtClean="0">
                <a:solidFill>
                  <a:schemeClr val="tx1"/>
                </a:solidFill>
                <a:latin typeface="Helvetica" pitchFamily="34" charset="0"/>
              </a:rPr>
              <a:t>$1.1 billion (Phase 1)</a:t>
            </a:r>
          </a:p>
          <a:p>
            <a:pPr algn="ctr"/>
            <a:endParaRPr lang="en-AU" sz="1050" dirty="0">
              <a:solidFill>
                <a:schemeClr val="tx1"/>
              </a:solidFill>
              <a:latin typeface="Helvetica" pitchFamily="34" charset="0"/>
            </a:endParaRPr>
          </a:p>
          <a:p>
            <a:pPr algn="ctr"/>
            <a:endParaRPr lang="en-AU" sz="1050" dirty="0">
              <a:solidFill>
                <a:schemeClr val="tx1"/>
              </a:solidFill>
              <a:latin typeface="Helvetica" pitchFamily="34" charset="0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6183641" y="3118594"/>
            <a:ext cx="1545755" cy="357690"/>
          </a:xfrm>
          <a:prstGeom prst="roundRect">
            <a:avLst>
              <a:gd name="adj" fmla="val 46492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100" dirty="0" smtClean="0">
                <a:solidFill>
                  <a:prstClr val="white"/>
                </a:solidFill>
                <a:latin typeface="+mj-lt"/>
              </a:rPr>
              <a:t>Investment Function</a:t>
            </a:r>
            <a:endParaRPr lang="en-AU" sz="1100" dirty="0">
              <a:solidFill>
                <a:prstClr val="white"/>
              </a:solidFill>
              <a:latin typeface="+mj-lt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6183640" y="3618118"/>
            <a:ext cx="1545755" cy="357690"/>
          </a:xfrm>
          <a:prstGeom prst="roundRect">
            <a:avLst>
              <a:gd name="adj" fmla="val 46492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100" dirty="0" smtClean="0">
                <a:solidFill>
                  <a:prstClr val="white"/>
                </a:solidFill>
                <a:latin typeface="+mj-lt"/>
              </a:rPr>
              <a:t>Funding Function</a:t>
            </a:r>
            <a:endParaRPr lang="en-AU" sz="1100" dirty="0">
              <a:solidFill>
                <a:prstClr val="white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 rot="16200000">
            <a:off x="6126450" y="3787017"/>
            <a:ext cx="323165" cy="1107996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en-AU" sz="900" i="1" dirty="0" smtClean="0">
                <a:solidFill>
                  <a:schemeClr val="tx2"/>
                </a:solidFill>
              </a:rPr>
              <a:t>Ring-fenced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2622729" y="5636533"/>
            <a:ext cx="2040712" cy="357690"/>
          </a:xfrm>
          <a:prstGeom prst="roundRect">
            <a:avLst>
              <a:gd name="adj" fmla="val 46492"/>
            </a:avLst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100" dirty="0" smtClean="0">
                <a:solidFill>
                  <a:schemeClr val="tx1"/>
                </a:solidFill>
                <a:latin typeface="+mj-lt"/>
              </a:rPr>
              <a:t>Asset and Liability Committee (ALCO)</a:t>
            </a:r>
            <a:endParaRPr lang="en-AU" sz="11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392464" y="5640829"/>
            <a:ext cx="358475" cy="357690"/>
          </a:xfrm>
          <a:prstGeom prst="roundRect">
            <a:avLst>
              <a:gd name="adj" fmla="val 46492"/>
            </a:avLst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AU" sz="800" b="1" dirty="0" smtClean="0">
                <a:solidFill>
                  <a:schemeClr val="tx1"/>
                </a:solidFill>
                <a:latin typeface="Helvetica" pitchFamily="34" charset="0"/>
              </a:rPr>
              <a:t>1</a:t>
            </a:r>
            <a:endParaRPr lang="en-AU" sz="500" b="1" dirty="0">
              <a:solidFill>
                <a:schemeClr val="tx1"/>
              </a:solidFill>
              <a:latin typeface="Helvetica" pitchFamily="34" charset="0"/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1972970" y="5640829"/>
            <a:ext cx="358475" cy="357690"/>
          </a:xfrm>
          <a:prstGeom prst="roundRect">
            <a:avLst>
              <a:gd name="adj" fmla="val 46492"/>
            </a:avLst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AU" sz="800" b="1" dirty="0" smtClean="0">
                <a:solidFill>
                  <a:schemeClr val="tx1"/>
                </a:solidFill>
                <a:latin typeface="Helvetica" pitchFamily="34" charset="0"/>
              </a:rPr>
              <a:t>5</a:t>
            </a:r>
            <a:endParaRPr lang="en-AU" sz="800" b="1" dirty="0">
              <a:solidFill>
                <a:schemeClr val="tx1"/>
              </a:solidFill>
              <a:latin typeface="Helvetica" pitchFamily="34" charset="0"/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1577844" y="5636533"/>
            <a:ext cx="358475" cy="357690"/>
          </a:xfrm>
          <a:prstGeom prst="roundRect">
            <a:avLst>
              <a:gd name="adj" fmla="val 46492"/>
            </a:avLst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AU" sz="800" b="1" dirty="0" smtClean="0">
                <a:solidFill>
                  <a:schemeClr val="tx1"/>
                </a:solidFill>
                <a:latin typeface="Helvetica" pitchFamily="34" charset="0"/>
              </a:rPr>
              <a:t>4</a:t>
            </a:r>
            <a:endParaRPr lang="en-AU" sz="800" b="1" dirty="0">
              <a:solidFill>
                <a:schemeClr val="tx1"/>
              </a:solidFill>
              <a:latin typeface="Helvetica" pitchFamily="34" charset="0"/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1182718" y="5640829"/>
            <a:ext cx="358475" cy="357690"/>
          </a:xfrm>
          <a:prstGeom prst="roundRect">
            <a:avLst>
              <a:gd name="adj" fmla="val 46492"/>
            </a:avLst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AU" sz="800" b="1" dirty="0" smtClean="0">
                <a:solidFill>
                  <a:schemeClr val="tx1"/>
                </a:solidFill>
                <a:latin typeface="Helvetica" pitchFamily="34" charset="0"/>
              </a:rPr>
              <a:t>3</a:t>
            </a:r>
            <a:endParaRPr lang="en-AU" sz="800" b="1" dirty="0">
              <a:solidFill>
                <a:schemeClr val="tx1"/>
              </a:solidFill>
              <a:latin typeface="Helvetica" pitchFamily="34" charset="0"/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787591" y="5640829"/>
            <a:ext cx="358475" cy="357690"/>
          </a:xfrm>
          <a:prstGeom prst="roundRect">
            <a:avLst>
              <a:gd name="adj" fmla="val 46492"/>
            </a:avLst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AU" sz="800" b="1" dirty="0" smtClean="0">
                <a:solidFill>
                  <a:schemeClr val="tx1"/>
                </a:solidFill>
                <a:latin typeface="Helvetica" pitchFamily="34" charset="0"/>
              </a:rPr>
              <a:t>2</a:t>
            </a:r>
            <a:endParaRPr lang="en-AU" sz="800" b="1" dirty="0">
              <a:solidFill>
                <a:schemeClr val="tx1"/>
              </a:solidFill>
              <a:latin typeface="Helvetica" pitchFamily="34" charset="0"/>
            </a:endParaRPr>
          </a:p>
        </p:txBody>
      </p:sp>
      <p:cxnSp>
        <p:nvCxnSpPr>
          <p:cNvPr id="48" name="Elbow Connector 47"/>
          <p:cNvCxnSpPr>
            <a:endCxn id="41" idx="0"/>
          </p:cNvCxnSpPr>
          <p:nvPr/>
        </p:nvCxnSpPr>
        <p:spPr>
          <a:xfrm rot="5400000">
            <a:off x="857101" y="5135975"/>
            <a:ext cx="219456" cy="790253"/>
          </a:xfrm>
          <a:prstGeom prst="bentConnector3">
            <a:avLst/>
          </a:prstGeom>
          <a:ln w="19050">
            <a:solidFill>
              <a:schemeClr val="accent4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Elbow Connector 49"/>
          <p:cNvCxnSpPr>
            <a:endCxn id="43" idx="0"/>
          </p:cNvCxnSpPr>
          <p:nvPr/>
        </p:nvCxnSpPr>
        <p:spPr>
          <a:xfrm rot="16200000" flipH="1">
            <a:off x="1647353" y="5135974"/>
            <a:ext cx="219456" cy="790253"/>
          </a:xfrm>
          <a:prstGeom prst="bentConnector3">
            <a:avLst/>
          </a:prstGeom>
          <a:ln w="19050">
            <a:solidFill>
              <a:schemeClr val="accent4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Elbow Connector 51"/>
          <p:cNvCxnSpPr>
            <a:endCxn id="44" idx="0"/>
          </p:cNvCxnSpPr>
          <p:nvPr/>
        </p:nvCxnSpPr>
        <p:spPr>
          <a:xfrm rot="16200000" flipH="1">
            <a:off x="1451938" y="5331389"/>
            <a:ext cx="215160" cy="395127"/>
          </a:xfrm>
          <a:prstGeom prst="bentConnector3">
            <a:avLst/>
          </a:prstGeom>
          <a:ln w="19050">
            <a:solidFill>
              <a:schemeClr val="accent4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Elbow Connector 53"/>
          <p:cNvCxnSpPr>
            <a:endCxn id="46" idx="0"/>
          </p:cNvCxnSpPr>
          <p:nvPr/>
        </p:nvCxnSpPr>
        <p:spPr>
          <a:xfrm rot="5400000">
            <a:off x="1054664" y="5333538"/>
            <a:ext cx="219456" cy="395126"/>
          </a:xfrm>
          <a:prstGeom prst="bentConnector3">
            <a:avLst/>
          </a:prstGeom>
          <a:ln w="19050">
            <a:solidFill>
              <a:schemeClr val="accent4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Elbow Connector 55"/>
          <p:cNvCxnSpPr>
            <a:stCxn id="17" idx="2"/>
            <a:endCxn id="45" idx="0"/>
          </p:cNvCxnSpPr>
          <p:nvPr/>
        </p:nvCxnSpPr>
        <p:spPr>
          <a:xfrm rot="16200000" flipH="1">
            <a:off x="1252227" y="5531099"/>
            <a:ext cx="219457" cy="1"/>
          </a:xfrm>
          <a:prstGeom prst="bentConnector3">
            <a:avLst/>
          </a:prstGeom>
          <a:ln w="19050">
            <a:solidFill>
              <a:schemeClr val="accent4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 rot="16200000">
            <a:off x="4600423" y="3346090"/>
            <a:ext cx="461665" cy="1051022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en-AU" sz="900" i="1" dirty="0" smtClean="0">
                <a:solidFill>
                  <a:schemeClr val="tx2"/>
                </a:solidFill>
              </a:rPr>
              <a:t>Monthly Service Payments ($)</a:t>
            </a:r>
          </a:p>
        </p:txBody>
      </p:sp>
      <p:cxnSp>
        <p:nvCxnSpPr>
          <p:cNvPr id="59" name="Elbow Connector 58"/>
          <p:cNvCxnSpPr>
            <a:stCxn id="17" idx="0"/>
            <a:endCxn id="19" idx="2"/>
          </p:cNvCxnSpPr>
          <p:nvPr/>
        </p:nvCxnSpPr>
        <p:spPr>
          <a:xfrm rot="5400000" flipH="1" flipV="1">
            <a:off x="1491543" y="3972846"/>
            <a:ext cx="840300" cy="109947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1" name="Elbow Connector 60"/>
          <p:cNvCxnSpPr>
            <a:stCxn id="16" idx="0"/>
            <a:endCxn id="19" idx="2"/>
          </p:cNvCxnSpPr>
          <p:nvPr/>
        </p:nvCxnSpPr>
        <p:spPr>
          <a:xfrm rot="16200000" flipV="1">
            <a:off x="2632109" y="3931757"/>
            <a:ext cx="840299" cy="118165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19" idx="0"/>
            <a:endCxn id="6" idx="2"/>
          </p:cNvCxnSpPr>
          <p:nvPr/>
        </p:nvCxnSpPr>
        <p:spPr>
          <a:xfrm flipV="1">
            <a:off x="2461431" y="3329121"/>
            <a:ext cx="0" cy="36232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6" name="Elbow Connector 65"/>
          <p:cNvCxnSpPr>
            <a:stCxn id="6" idx="0"/>
            <a:endCxn id="9" idx="2"/>
          </p:cNvCxnSpPr>
          <p:nvPr/>
        </p:nvCxnSpPr>
        <p:spPr>
          <a:xfrm rot="5400000" flipH="1" flipV="1">
            <a:off x="2809959" y="2248890"/>
            <a:ext cx="237118" cy="934175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8" name="Elbow Connector 67"/>
          <p:cNvCxnSpPr>
            <a:stCxn id="6" idx="0"/>
            <a:endCxn id="10" idx="2"/>
          </p:cNvCxnSpPr>
          <p:nvPr/>
        </p:nvCxnSpPr>
        <p:spPr>
          <a:xfrm rot="16200000" flipV="1">
            <a:off x="1891440" y="2264545"/>
            <a:ext cx="237118" cy="902864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0" name="Elbow Connector 69"/>
          <p:cNvCxnSpPr>
            <a:stCxn id="10" idx="0"/>
            <a:endCxn id="8" idx="2"/>
          </p:cNvCxnSpPr>
          <p:nvPr/>
        </p:nvCxnSpPr>
        <p:spPr>
          <a:xfrm rot="5400000" flipH="1" flipV="1">
            <a:off x="1734984" y="1494441"/>
            <a:ext cx="568871" cy="921704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2" name="Elbow Connector 71"/>
          <p:cNvCxnSpPr>
            <a:stCxn id="9" idx="0"/>
            <a:endCxn id="8" idx="2"/>
          </p:cNvCxnSpPr>
          <p:nvPr/>
        </p:nvCxnSpPr>
        <p:spPr>
          <a:xfrm rot="16200000" flipV="1">
            <a:off x="2653504" y="1497625"/>
            <a:ext cx="568871" cy="915335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3" name="Rounded Rectangle 72"/>
          <p:cNvSpPr/>
          <p:nvPr/>
        </p:nvSpPr>
        <p:spPr>
          <a:xfrm>
            <a:off x="6188024" y="4658854"/>
            <a:ext cx="1635177" cy="766956"/>
          </a:xfrm>
          <a:prstGeom prst="roundRect">
            <a:avLst>
              <a:gd name="adj" fmla="val 46492"/>
            </a:avLst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050" dirty="0">
              <a:solidFill>
                <a:schemeClr val="bg1"/>
              </a:solidFill>
              <a:latin typeface="Helvetica" pitchFamily="34" charset="0"/>
            </a:endParaRPr>
          </a:p>
        </p:txBody>
      </p:sp>
      <p:cxnSp>
        <p:nvCxnSpPr>
          <p:cNvPr id="79" name="Elbow Connector 78"/>
          <p:cNvCxnSpPr>
            <a:stCxn id="9" idx="3"/>
            <a:endCxn id="24" idx="1"/>
          </p:cNvCxnSpPr>
          <p:nvPr/>
        </p:nvCxnSpPr>
        <p:spPr>
          <a:xfrm flipV="1">
            <a:off x="4168483" y="2410598"/>
            <a:ext cx="1321153" cy="79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 rot="16200000">
            <a:off x="4679684" y="1594577"/>
            <a:ext cx="323165" cy="1324827"/>
          </a:xfrm>
          <a:prstGeom prst="rect">
            <a:avLst/>
          </a:prstGeom>
          <a:ln>
            <a:noFill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vert" wrap="square" rtlCol="0">
            <a:spAutoFit/>
          </a:bodyPr>
          <a:lstStyle/>
          <a:p>
            <a:r>
              <a:rPr lang="en-AU" sz="900" i="1" dirty="0" smtClean="0">
                <a:solidFill>
                  <a:schemeClr val="tx2"/>
                </a:solidFill>
              </a:rPr>
              <a:t>Responsible Minister</a:t>
            </a:r>
          </a:p>
        </p:txBody>
      </p:sp>
      <p:sp>
        <p:nvSpPr>
          <p:cNvPr id="85" name="TextBox 84"/>
          <p:cNvSpPr txBox="1"/>
          <p:nvPr/>
        </p:nvSpPr>
        <p:spPr>
          <a:xfrm rot="16200000">
            <a:off x="7872795" y="4945339"/>
            <a:ext cx="461665" cy="654657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en-AU" sz="900" i="1" dirty="0" smtClean="0">
                <a:solidFill>
                  <a:schemeClr val="tx2"/>
                </a:solidFill>
              </a:rPr>
              <a:t>Investment Manager</a:t>
            </a:r>
          </a:p>
        </p:txBody>
      </p:sp>
      <p:cxnSp>
        <p:nvCxnSpPr>
          <p:cNvPr id="87" name="Straight Arrow Connector 86"/>
          <p:cNvCxnSpPr>
            <a:stCxn id="28" idx="0"/>
            <a:endCxn id="16" idx="2"/>
          </p:cNvCxnSpPr>
          <p:nvPr/>
        </p:nvCxnSpPr>
        <p:spPr>
          <a:xfrm flipV="1">
            <a:off x="3643085" y="5421372"/>
            <a:ext cx="0" cy="21516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9" name="Elbow Connector 88"/>
          <p:cNvCxnSpPr>
            <a:stCxn id="28" idx="3"/>
            <a:endCxn id="73" idx="2"/>
          </p:cNvCxnSpPr>
          <p:nvPr/>
        </p:nvCxnSpPr>
        <p:spPr>
          <a:xfrm flipV="1">
            <a:off x="4663441" y="5425810"/>
            <a:ext cx="2342172" cy="389568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0" name="TextBox 89"/>
          <p:cNvSpPr txBox="1"/>
          <p:nvPr/>
        </p:nvSpPr>
        <p:spPr>
          <a:xfrm rot="16200000">
            <a:off x="6126450" y="4459052"/>
            <a:ext cx="323165" cy="3070338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en-AU" sz="900" i="1" dirty="0" smtClean="0">
                <a:solidFill>
                  <a:schemeClr val="tx2"/>
                </a:solidFill>
              </a:rPr>
              <a:t>Investment Strategy and Strategic Asset Allocation</a:t>
            </a:r>
          </a:p>
        </p:txBody>
      </p:sp>
      <p:cxnSp>
        <p:nvCxnSpPr>
          <p:cNvPr id="92" name="Elbow Connector 91"/>
          <p:cNvCxnSpPr>
            <a:stCxn id="73" idx="3"/>
            <a:endCxn id="26" idx="3"/>
          </p:cNvCxnSpPr>
          <p:nvPr/>
        </p:nvCxnSpPr>
        <p:spPr>
          <a:xfrm flipH="1" flipV="1">
            <a:off x="7729396" y="3297439"/>
            <a:ext cx="93805" cy="1744893"/>
          </a:xfrm>
          <a:prstGeom prst="bentConnector3">
            <a:avLst>
              <a:gd name="adj1" fmla="val -243697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62" name="Picture 61" descr="The Treasury.eps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3"/>
              <a:stretch>
                <a:fillRect/>
              </a:stretch>
            </p:blipFill>
          </mc:Choice>
          <mc:Fallback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3107319" y="4963665"/>
            <a:ext cx="1071534" cy="421151"/>
          </a:xfrm>
          <a:prstGeom prst="rect">
            <a:avLst/>
          </a:prstGeom>
        </p:spPr>
      </p:pic>
      <p:pic>
        <p:nvPicPr>
          <p:cNvPr id="1032" name="Picture 8" descr="Image result for Department of FAC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430" y="4979846"/>
            <a:ext cx="1325612" cy="412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Image result for TCORP"/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100000" l="0" r="100000">
                        <a14:foregroundMark x1="29444" y1="46111" x2="13333" y2="80556"/>
                        <a14:foregroundMark x1="48333" y1="82222" x2="48333" y2="82222"/>
                        <a14:foregroundMark x1="69444" y1="82222" x2="69444" y2="82222"/>
                        <a14:foregroundMark x1="76667" y1="75000" x2="76667" y2="75000"/>
                        <a14:foregroundMark x1="89444" y1="77778" x2="89444" y2="7777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0643" y="4705891"/>
            <a:ext cx="682374" cy="682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6" name="Rounded Rectangle 125"/>
          <p:cNvSpPr/>
          <p:nvPr/>
        </p:nvSpPr>
        <p:spPr>
          <a:xfrm>
            <a:off x="5295357" y="1313166"/>
            <a:ext cx="3326706" cy="357690"/>
          </a:xfrm>
          <a:prstGeom prst="roundRect">
            <a:avLst>
              <a:gd name="adj" fmla="val 46492"/>
            </a:avLst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sz="1100" i="1" dirty="0">
                <a:latin typeface="+mj-lt"/>
              </a:rPr>
              <a:t>Social and Affordable Housing NSW Fund Act 2016</a:t>
            </a:r>
          </a:p>
        </p:txBody>
      </p:sp>
      <p:cxnSp>
        <p:nvCxnSpPr>
          <p:cNvPr id="129" name="Straight Arrow Connector 128"/>
          <p:cNvCxnSpPr>
            <a:endCxn id="24" idx="0"/>
          </p:cNvCxnSpPr>
          <p:nvPr/>
        </p:nvCxnSpPr>
        <p:spPr>
          <a:xfrm>
            <a:off x="6956517" y="1678580"/>
            <a:ext cx="3779" cy="5611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0" name="TextBox 169"/>
          <p:cNvSpPr txBox="1"/>
          <p:nvPr/>
        </p:nvSpPr>
        <p:spPr>
          <a:xfrm rot="16200000">
            <a:off x="1207322" y="5197561"/>
            <a:ext cx="323165" cy="192508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en-AU" sz="900" i="1" dirty="0" smtClean="0">
                <a:solidFill>
                  <a:schemeClr val="tx2"/>
                </a:solidFill>
              </a:rPr>
              <a:t>SAHF 1 contracts</a:t>
            </a:r>
          </a:p>
        </p:txBody>
      </p:sp>
    </p:spTree>
    <p:extLst>
      <p:ext uri="{BB962C8B-B14F-4D97-AF65-F5344CB8AC3E}">
        <p14:creationId xmlns:p14="http://schemas.microsoft.com/office/powerpoint/2010/main" val="837366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rgbClr val="585858"/>
      </a:dk1>
      <a:lt1>
        <a:sysClr val="window" lastClr="FFFFFF"/>
      </a:lt1>
      <a:dk2>
        <a:srgbClr val="000000"/>
      </a:dk2>
      <a:lt2>
        <a:srgbClr val="E6E7E9"/>
      </a:lt2>
      <a:accent1>
        <a:srgbClr val="002664"/>
      </a:accent1>
      <a:accent2>
        <a:srgbClr val="00A1DE"/>
      </a:accent2>
      <a:accent3>
        <a:srgbClr val="595959"/>
      </a:accent3>
      <a:accent4>
        <a:srgbClr val="A71930"/>
      </a:accent4>
      <a:accent5>
        <a:srgbClr val="72C7E7"/>
      </a:accent5>
      <a:accent6>
        <a:srgbClr val="C60C30"/>
      </a:accent6>
      <a:hlink>
        <a:srgbClr val="00A1DE"/>
      </a:hlink>
      <a:folHlink>
        <a:srgbClr val="002664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6">
            <a:lumMod val="40000"/>
            <a:lumOff val="60000"/>
          </a:scheme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800" dirty="0" smtClean="0">
            <a:solidFill>
              <a:schemeClr val="tx2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4414</TotalTime>
  <Words>305</Words>
  <Application>Microsoft Office PowerPoint</Application>
  <PresentationFormat>On-screen Show (4:3)</PresentationFormat>
  <Paragraphs>46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Social and Affordable Housing Fund (SAHF) Phase 2 Overview of the SAHF NSW Fund</vt:lpstr>
      <vt:lpstr>PowerPoint Presentation</vt:lpstr>
      <vt:lpstr>PowerPoint Presentation</vt:lpstr>
      <vt:lpstr>PowerPoint Presentation</vt:lpstr>
    </vt:vector>
  </TitlesOfParts>
  <Company>The Design Burrow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Half Yearly REVIEW</dc:title>
  <dc:creator>Felicity Scott</dc:creator>
  <cp:lastModifiedBy>Laura Hally</cp:lastModifiedBy>
  <cp:revision>311</cp:revision>
  <cp:lastPrinted>2017-08-08T00:46:42Z</cp:lastPrinted>
  <dcterms:created xsi:type="dcterms:W3CDTF">2014-06-26T23:51:02Z</dcterms:created>
  <dcterms:modified xsi:type="dcterms:W3CDTF">2017-10-18T03:17:33Z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hecked by">
    <vt:lpwstr>32123</vt:lpwstr>
  </property>
  <property fmtid="{D5CDD505-2E9C-101B-9397-08002B2CF9AE}" pid="3" name="Objective-Id">
    <vt:lpwstr>A3786815</vt:lpwstr>
  </property>
  <property fmtid="{D5CDD505-2E9C-101B-9397-08002B2CF9AE}" pid="4" name="Objective-Title">
    <vt:lpwstr>18 October Phil Presenation</vt:lpwstr>
  </property>
  <property fmtid="{D5CDD505-2E9C-101B-9397-08002B2CF9AE}" pid="5" name="Objective-Comment">
    <vt:lpwstr/>
  </property>
  <property fmtid="{D5CDD505-2E9C-101B-9397-08002B2CF9AE}" pid="6" name="Objective-CreationStamp">
    <vt:filetime>2017-10-12T06:22:33Z</vt:filetime>
  </property>
  <property fmtid="{D5CDD505-2E9C-101B-9397-08002B2CF9AE}" pid="7" name="Objective-IsApproved">
    <vt:bool>false</vt:bool>
  </property>
  <property fmtid="{D5CDD505-2E9C-101B-9397-08002B2CF9AE}" pid="8" name="Objective-IsPublished">
    <vt:bool>true</vt:bool>
  </property>
  <property fmtid="{D5CDD505-2E9C-101B-9397-08002B2CF9AE}" pid="9" name="Objective-DatePublished">
    <vt:filetime>2017-10-12T21:40:00Z</vt:filetime>
  </property>
  <property fmtid="{D5CDD505-2E9C-101B-9397-08002B2CF9AE}" pid="10" name="Objective-ModificationStamp">
    <vt:filetime>2017-10-12T21:40:02Z</vt:filetime>
  </property>
  <property fmtid="{D5CDD505-2E9C-101B-9397-08002B2CF9AE}" pid="11" name="Objective-Owner">
    <vt:lpwstr>Jeremy Olcayto</vt:lpwstr>
  </property>
  <property fmtid="{D5CDD505-2E9C-101B-9397-08002B2CF9AE}" pid="12" name="Objective-Path">
    <vt:lpwstr>Objective Global Folder:1. Treasury:1. Information Management Structure (TR):CORPORATE GROUP:Executive &amp; Ministerial Services (EMS):Advice &amp; Representations:Briefings &amp; Submissions (Workflow Case Files):Internally Initiated Briefs - Commercial Group (COM)</vt:lpwstr>
  </property>
  <property fmtid="{D5CDD505-2E9C-101B-9397-08002B2CF9AE}" pid="13" name="Objective-Parent">
    <vt:lpwstr>SAHF 2 Marketing Briefing - Speaking notes for Phil - P17/5261</vt:lpwstr>
  </property>
  <property fmtid="{D5CDD505-2E9C-101B-9397-08002B2CF9AE}" pid="14" name="Objective-State">
    <vt:lpwstr>Published</vt:lpwstr>
  </property>
  <property fmtid="{D5CDD505-2E9C-101B-9397-08002B2CF9AE}" pid="15" name="Objective-Version">
    <vt:lpwstr>1.0</vt:lpwstr>
  </property>
  <property fmtid="{D5CDD505-2E9C-101B-9397-08002B2CF9AE}" pid="16" name="Objective-VersionNumber">
    <vt:r8>2</vt:r8>
  </property>
  <property fmtid="{D5CDD505-2E9C-101B-9397-08002B2CF9AE}" pid="17" name="Objective-VersionComment">
    <vt:lpwstr/>
  </property>
  <property fmtid="{D5CDD505-2E9C-101B-9397-08002B2CF9AE}" pid="18" name="Objective-FileNumber">
    <vt:lpwstr>P17/5261</vt:lpwstr>
  </property>
  <property fmtid="{D5CDD505-2E9C-101B-9397-08002B2CF9AE}" pid="19" name="Objective-Classification">
    <vt:lpwstr>[Inherited - UNCLASSIFIED]</vt:lpwstr>
  </property>
  <property fmtid="{D5CDD505-2E9C-101B-9397-08002B2CF9AE}" pid="20" name="Objective-Caveats">
    <vt:lpwstr/>
  </property>
  <property fmtid="{D5CDD505-2E9C-101B-9397-08002B2CF9AE}" pid="21" name="Objective-Vital Record [system]">
    <vt:lpwstr>No</vt:lpwstr>
  </property>
  <property fmtid="{D5CDD505-2E9C-101B-9397-08002B2CF9AE}" pid="22" name="Objective-GIPA [system]">
    <vt:lpwstr>No</vt:lpwstr>
  </property>
  <property fmtid="{D5CDD505-2E9C-101B-9397-08002B2CF9AE}" pid="23" name="Objective-Additional Search Tags [system]">
    <vt:lpwstr/>
  </property>
  <property fmtid="{D5CDD505-2E9C-101B-9397-08002B2CF9AE}" pid="24" name="Objective-DLM [system]">
    <vt:lpwstr>No Impact</vt:lpwstr>
  </property>
  <property fmtid="{D5CDD505-2E9C-101B-9397-08002B2CF9AE}" pid="25" name="Objective-Security Classification [system]">
    <vt:lpwstr>UNCLASSIFIED</vt:lpwstr>
  </property>
</Properties>
</file>