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1" r:id="rId2"/>
    <p:sldId id="319" r:id="rId3"/>
    <p:sldId id="322" r:id="rId4"/>
    <p:sldId id="324" r:id="rId5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44E717"/>
    <a:srgbClr val="045C1F"/>
    <a:srgbClr val="00861D"/>
    <a:srgbClr val="FFFFFF"/>
    <a:srgbClr val="4E76C6"/>
    <a:srgbClr val="FFCC66"/>
    <a:srgbClr val="1B4FB7"/>
    <a:srgbClr val="4E4E4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1" autoAdjust="0"/>
    <p:restoredTop sz="94640" autoAdjust="0"/>
  </p:normalViewPr>
  <p:slideViewPr>
    <p:cSldViewPr snapToGrid="0" snapToObjects="1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9099" cy="496967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1" y="3"/>
            <a:ext cx="2949099" cy="496967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C43852E0-A327-7D43-A1D5-12D7AB0719D6}" type="datetime1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1" y="9440648"/>
            <a:ext cx="2949099" cy="49696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D7ABA2C9-5D2D-604E-AA31-D3AEBAEDA2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2579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9099" cy="496967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1" y="3"/>
            <a:ext cx="2949099" cy="496967"/>
          </a:xfrm>
          <a:prstGeom prst="rect">
            <a:avLst/>
          </a:prstGeom>
        </p:spPr>
        <p:txBody>
          <a:bodyPr vert="horz" lIns="91411" tIns="45706" rIns="91411" bIns="45706" rtlCol="0"/>
          <a:lstStyle>
            <a:lvl1pPr algn="r">
              <a:defRPr sz="1200"/>
            </a:lvl1pPr>
          </a:lstStyle>
          <a:p>
            <a:fld id="{3465E998-95E0-AA4D-90B7-2930834877C8}" type="datetime1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6" rIns="91411" bIns="457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11" tIns="45706" rIns="91411" bIns="45706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1" y="9440648"/>
            <a:ext cx="2949099" cy="496967"/>
          </a:xfrm>
          <a:prstGeom prst="rect">
            <a:avLst/>
          </a:prstGeom>
        </p:spPr>
        <p:txBody>
          <a:bodyPr vert="horz" lIns="91411" tIns="45706" rIns="91411" bIns="45706" rtlCol="0" anchor="b"/>
          <a:lstStyle>
            <a:lvl1pPr algn="r">
              <a:defRPr sz="1200"/>
            </a:lvl1pPr>
          </a:lstStyle>
          <a:p>
            <a:fld id="{454BFE5C-0EC3-7C46-89C4-21A3445830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0372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4BFE5C-0EC3-7C46-89C4-21A34458306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29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4.pdf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pd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48915"/>
            <a:ext cx="7772400" cy="1470025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ts val="5080"/>
              </a:lnSpc>
              <a:defRPr sz="5400" b="1">
                <a:solidFill>
                  <a:schemeClr val="accent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276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75951" y="0"/>
            <a:ext cx="50800" cy="3149600"/>
          </a:xfrm>
          <a:prstGeom prst="rect">
            <a:avLst/>
          </a:prstGeom>
        </p:spPr>
      </p:pic>
      <p:pic>
        <p:nvPicPr>
          <p:cNvPr id="8" name="Picture 7" descr="The Treasur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7171945" y="6057900"/>
            <a:ext cx="1834609" cy="721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buFont typeface="Lucida Grande"/>
              <a:buChar char="»"/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buFont typeface="Arial"/>
              <a:buChar char="–"/>
              <a:defRPr>
                <a:solidFill>
                  <a:schemeClr val="tx1"/>
                </a:solidFill>
              </a:defRPr>
            </a:lvl5pPr>
            <a:lvl6pPr>
              <a:buClr>
                <a:schemeClr val="accent2"/>
              </a:buClr>
              <a:buFont typeface="Lucida Grande"/>
              <a:buChar char="»"/>
              <a:defRPr sz="1600">
                <a:solidFill>
                  <a:schemeClr val="tx1"/>
                </a:solidFill>
              </a:defRPr>
            </a:lvl6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  <a:p>
            <a:pPr lvl="5"/>
            <a:r>
              <a:rPr lang="en-AU" dirty="0" smtClean="0"/>
              <a:t>Sixth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57954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02D61"/>
                </a:solidFill>
              </a:defRPr>
            </a:lvl1pPr>
          </a:lstStyle>
          <a:p>
            <a:fld id="{5AC0C722-A5E6-5E49-9B9F-A87F4B86BF7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197622"/>
            <a:ext cx="8229600" cy="1588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7200" y="862014"/>
            <a:ext cx="8229600" cy="335608"/>
          </a:xfrm>
          <a:prstGeom prst="rect">
            <a:avLst/>
          </a:prstGeom>
        </p:spPr>
        <p:txBody>
          <a:bodyPr vert="horz" anchor="t"/>
          <a:lstStyle>
            <a:lvl1pPr marL="0" marR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Tx/>
              <a:buFont typeface="Arial"/>
              <a:buNone/>
              <a:tabLst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dirty="0" smtClean="0"/>
              <a:t>Click to edit Master text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785689" y="6457327"/>
            <a:ext cx="7037512" cy="36575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rgbClr val="202D61"/>
                </a:solidFill>
              </a:defRPr>
            </a:lvl1pPr>
          </a:lstStyle>
          <a:p>
            <a:pPr lvl="0"/>
            <a:r>
              <a:rPr lang="en-AU" dirty="0" smtClean="0"/>
              <a:t>Click to edit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734551" y="6612263"/>
            <a:ext cx="15307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1" name="Picture 10" descr="The Treasur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975612" y="6373770"/>
            <a:ext cx="1030942" cy="405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57954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02D61"/>
                </a:solidFill>
              </a:defRPr>
            </a:lvl1pPr>
          </a:lstStyle>
          <a:p>
            <a:fld id="{5AC0C722-A5E6-5E49-9B9F-A87F4B86BF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785689" y="6457327"/>
            <a:ext cx="7037512" cy="36575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rgbClr val="202D61"/>
                </a:solidFill>
              </a:defRPr>
            </a:lvl1pPr>
          </a:lstStyle>
          <a:p>
            <a:pPr lvl="0"/>
            <a:r>
              <a:rPr lang="en-AU" dirty="0" smtClean="0"/>
              <a:t>Click to edit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734551" y="6612263"/>
            <a:ext cx="15307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9" name="Picture 8" descr="The Treasur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975612" y="6373770"/>
            <a:ext cx="1030942" cy="405197"/>
          </a:xfrm>
          <a:prstGeom prst="rect">
            <a:avLst/>
          </a:prstGeom>
        </p:spPr>
      </p:pic>
      <p:sp>
        <p:nvSpPr>
          <p:cNvPr id="10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7200" y="862013"/>
            <a:ext cx="8229600" cy="555625"/>
          </a:xfrm>
          <a:prstGeom prst="rect">
            <a:avLst/>
          </a:prstGeom>
        </p:spPr>
        <p:txBody>
          <a:bodyPr vert="horz" anchor="t"/>
          <a:lstStyle>
            <a:lvl1pPr marL="0">
              <a:lnSpc>
                <a:spcPts val="2000"/>
              </a:lnSpc>
              <a:spcBef>
                <a:spcPts val="0"/>
              </a:spcBef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93786"/>
            <a:ext cx="8229600" cy="1588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532467"/>
            <a:ext cx="8229600" cy="459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664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177602"/>
            <a:ext cx="8229600" cy="1588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7200" y="862013"/>
            <a:ext cx="8229600" cy="55562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1360"/>
              </a:lnSpc>
              <a:spcBef>
                <a:spcPts val="0"/>
              </a:spcBef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57954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02D61"/>
                </a:solidFill>
              </a:defRPr>
            </a:lvl1pPr>
          </a:lstStyle>
          <a:p>
            <a:fld id="{5AC0C722-A5E6-5E49-9B9F-A87F4B86BF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785689" y="6457327"/>
            <a:ext cx="7037512" cy="365751"/>
          </a:xfrm>
          <a:prstGeom prst="rect">
            <a:avLst/>
          </a:prstGeom>
        </p:spPr>
        <p:txBody>
          <a:bodyPr vert="horz"/>
          <a:lstStyle>
            <a:lvl1pPr>
              <a:buNone/>
              <a:defRPr sz="1200">
                <a:solidFill>
                  <a:srgbClr val="202D61"/>
                </a:solidFill>
              </a:defRPr>
            </a:lvl1pPr>
          </a:lstStyle>
          <a:p>
            <a:pPr lvl="0"/>
            <a:r>
              <a:rPr lang="en-AU" dirty="0" smtClean="0"/>
              <a:t>Click to edit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734551" y="6612263"/>
            <a:ext cx="153073" cy="1588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6" name="Picture 15" descr="The Treasury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975612" y="6373770"/>
            <a:ext cx="1030942" cy="4051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7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b="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3"/>
        </a:buClr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3"/>
        </a:buClr>
        <a:buFont typeface="Arial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3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3"/>
        </a:buClr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3"/>
        </a:buClr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df"/><Relationship Id="rId7" Type="http://schemas.microsoft.com/office/2007/relationships/hdphoto" Target="../media/hdphoto4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3200" dirty="0" smtClean="0"/>
              <a:t>Social and Affordable Housing Fund (SAHF) Phase 2</a:t>
            </a:r>
            <a:br>
              <a:rPr lang="en-AU" sz="3200" dirty="0" smtClean="0"/>
            </a:br>
            <a:r>
              <a:rPr lang="en-AU" sz="2800" dirty="0" smtClean="0"/>
              <a:t>Overview of the SAHF NSW Fund</a:t>
            </a:r>
            <a:endParaRPr lang="en-AU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Philip Gardner – Deputy Secretary, Commercial</a:t>
            </a:r>
          </a:p>
          <a:p>
            <a:r>
              <a:rPr lang="en-US" dirty="0" smtClean="0"/>
              <a:t>NSW Treasury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18 October 2017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792480" y="63824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A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63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C722-A5E6-5E49-9B9F-A87F4B86BF7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2463" y="748241"/>
            <a:ext cx="8229600" cy="5726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accent1"/>
                </a:solidFill>
              </a:rPr>
              <a:t>Overview of the SAHF NSW Fund</a:t>
            </a:r>
            <a:endParaRPr lang="en-AU" sz="16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20889"/>
            <a:ext cx="82579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1600" dirty="0" smtClean="0">
                <a:solidFill>
                  <a:schemeClr val="tx2"/>
                </a:solidFill>
              </a:rPr>
              <a:t>The SAHF has been set up with $1.1 billion in seed capital from the Government’s cash reserves, to be invested over a term of 25 years</a:t>
            </a:r>
          </a:p>
          <a:p>
            <a:r>
              <a:rPr lang="en-AU" sz="16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1600" dirty="0" smtClean="0">
                <a:solidFill>
                  <a:schemeClr val="tx2"/>
                </a:solidFill>
              </a:rPr>
              <a:t>The seed capital is managed by NSW Treasury Corporation (</a:t>
            </a:r>
            <a:r>
              <a:rPr lang="en-AU" sz="1600" dirty="0" err="1" smtClean="0">
                <a:solidFill>
                  <a:schemeClr val="tx2"/>
                </a:solidFill>
              </a:rPr>
              <a:t>TCorp</a:t>
            </a:r>
            <a:r>
              <a:rPr lang="en-AU" sz="1600" dirty="0" smtClean="0">
                <a:solidFill>
                  <a:schemeClr val="tx2"/>
                </a:solidFill>
              </a:rPr>
              <a:t>), with </a:t>
            </a:r>
            <a:r>
              <a:rPr lang="en-AU" sz="1600" dirty="0">
                <a:solidFill>
                  <a:schemeClr val="tx2"/>
                </a:solidFill>
              </a:rPr>
              <a:t>t</a:t>
            </a:r>
            <a:r>
              <a:rPr lang="en-AU" sz="1600" dirty="0" smtClean="0">
                <a:solidFill>
                  <a:schemeClr val="tx2"/>
                </a:solidFill>
              </a:rPr>
              <a:t>he fund’s investment earnings being used to meet the funding obligations (i.e. monthly service payments) of the contracts under the SAHF program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1600" dirty="0" smtClean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44908" y="2936288"/>
            <a:ext cx="6925168" cy="3390861"/>
            <a:chOff x="1344908" y="2890549"/>
            <a:chExt cx="6925168" cy="3390861"/>
          </a:xfrm>
        </p:grpSpPr>
        <p:grpSp>
          <p:nvGrpSpPr>
            <p:cNvPr id="8" name="Group 7"/>
            <p:cNvGrpSpPr/>
            <p:nvPr/>
          </p:nvGrpSpPr>
          <p:grpSpPr>
            <a:xfrm>
              <a:off x="1344908" y="2890549"/>
              <a:ext cx="6146517" cy="3040829"/>
              <a:chOff x="1344908" y="2890549"/>
              <a:chExt cx="6146517" cy="3040829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303"/>
              <a:stretch/>
            </p:blipFill>
            <p:spPr bwMode="auto">
              <a:xfrm>
                <a:off x="1344908" y="2890549"/>
                <a:ext cx="6146517" cy="2488238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452" b="87097" l="0" r="100000">
                            <a14:foregroundMark x1="2459" y1="29032" x2="2459" y2="29032"/>
                            <a14:foregroundMark x1="2459" y1="29032" x2="97951" y2="35484"/>
                            <a14:foregroundMark x1="3484" y1="70968" x2="97746" y2="64516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94066" y="5636103"/>
                <a:ext cx="4648200" cy="295275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3226" b="87097" l="7143" r="89286">
                            <a14:foregroundMark x1="46429" y1="83871" x2="46429" y2="8387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833" b="-1"/>
              <a:stretch/>
            </p:blipFill>
            <p:spPr bwMode="auto">
              <a:xfrm>
                <a:off x="4140507" y="5378787"/>
                <a:ext cx="266700" cy="2662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5671656" y="6019800"/>
              <a:ext cx="25984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i="1" dirty="0" smtClean="0">
                  <a:solidFill>
                    <a:schemeClr val="bg2">
                      <a:lumMod val="75000"/>
                    </a:schemeClr>
                  </a:solidFill>
                </a:rPr>
                <a:t>Source -  facs.nsw.gov.au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05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C722-A5E6-5E49-9B9F-A87F4B86BF7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2463" y="748241"/>
            <a:ext cx="8229600" cy="5726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accent1"/>
                </a:solidFill>
              </a:rPr>
              <a:t>SAHF dedicated for social &amp; affordable housing initiatives  </a:t>
            </a:r>
            <a:endParaRPr lang="en-AU" sz="16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320889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1600" b="1" kern="600" dirty="0" smtClean="0">
                <a:solidFill>
                  <a:schemeClr val="tx2"/>
                </a:solidFill>
              </a:rPr>
              <a:t>Security and assurance: </a:t>
            </a:r>
            <a:r>
              <a:rPr lang="en-AU" sz="1600" kern="600" dirty="0" smtClean="0">
                <a:solidFill>
                  <a:schemeClr val="tx2"/>
                </a:solidFill>
              </a:rPr>
              <a:t>The </a:t>
            </a:r>
            <a:r>
              <a:rPr lang="en-AU" sz="1600" i="1" kern="600" dirty="0" smtClean="0">
                <a:solidFill>
                  <a:schemeClr val="tx2"/>
                </a:solidFill>
              </a:rPr>
              <a:t>SAHF NSW Fund Act 2016</a:t>
            </a:r>
            <a:r>
              <a:rPr lang="en-AU" sz="1600" b="1" i="1" kern="600" dirty="0">
                <a:solidFill>
                  <a:schemeClr val="tx2"/>
                </a:solidFill>
              </a:rPr>
              <a:t> </a:t>
            </a:r>
            <a:r>
              <a:rPr lang="en-AU" sz="1600" kern="600" dirty="0" smtClean="0">
                <a:solidFill>
                  <a:schemeClr val="tx2"/>
                </a:solidFill>
              </a:rPr>
              <a:t>creates a ring-fenced structure, which ensures that the funds are quarantined for social and affordable housing initiatives</a:t>
            </a:r>
          </a:p>
          <a:p>
            <a:endParaRPr lang="en-AU" sz="1600" kern="600" dirty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1600" kern="600" dirty="0" smtClean="0">
                <a:solidFill>
                  <a:schemeClr val="tx2"/>
                </a:solidFill>
              </a:rPr>
              <a:t>Should the fund out-perform the longer term, the excess earnings will go towards further social and affordable housing proposals</a:t>
            </a:r>
          </a:p>
          <a:p>
            <a:endParaRPr lang="en-AU" sz="1600" b="1" kern="600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1600" b="1" kern="600" dirty="0" smtClean="0">
                <a:solidFill>
                  <a:schemeClr val="tx2"/>
                </a:solidFill>
              </a:rPr>
              <a:t>Separated funding: </a:t>
            </a:r>
            <a:r>
              <a:rPr lang="en-AU" sz="1600" kern="600" dirty="0" smtClean="0">
                <a:solidFill>
                  <a:schemeClr val="tx2"/>
                </a:solidFill>
              </a:rPr>
              <a:t>The SAHF expenditure is not within the Family and Community Services (FACS) budget. Therefore, funding is dedicated and not open to reprioritisation by FACS or Ministers </a:t>
            </a:r>
          </a:p>
          <a:p>
            <a:r>
              <a:rPr lang="en-AU" sz="1600" kern="600" dirty="0" smtClean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AU" sz="1600" b="1" kern="600" dirty="0">
                <a:solidFill>
                  <a:schemeClr val="tx2"/>
                </a:solidFill>
              </a:rPr>
              <a:t>Transparency and </a:t>
            </a:r>
            <a:r>
              <a:rPr lang="en-AU" sz="1600" b="1" kern="600" dirty="0" smtClean="0">
                <a:solidFill>
                  <a:schemeClr val="tx2"/>
                </a:solidFill>
              </a:rPr>
              <a:t>accountability</a:t>
            </a:r>
            <a:r>
              <a:rPr lang="en-AU" sz="1600" b="1" kern="600" dirty="0">
                <a:solidFill>
                  <a:schemeClr val="tx2"/>
                </a:solidFill>
              </a:rPr>
              <a:t>:</a:t>
            </a:r>
            <a:r>
              <a:rPr lang="en-AU" sz="1600" kern="600" dirty="0">
                <a:solidFill>
                  <a:schemeClr val="tx2"/>
                </a:solidFill>
              </a:rPr>
              <a:t> Payments from SAHF NSW will be made in a transparent manner with the annual financial reports being published on the Treasury website and subject to audit by the </a:t>
            </a:r>
            <a:r>
              <a:rPr lang="en-AU" sz="1600" kern="600" dirty="0" smtClean="0">
                <a:solidFill>
                  <a:schemeClr val="tx2"/>
                </a:solidFill>
              </a:rPr>
              <a:t>Auditor-General  </a:t>
            </a:r>
            <a:endParaRPr lang="en-AU" sz="1600" kern="600" dirty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1600" b="1" kern="600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AU" sz="1600" b="1" dirty="0">
              <a:solidFill>
                <a:schemeClr val="tx2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94460" y="4775240"/>
            <a:ext cx="5753100" cy="1734177"/>
            <a:chOff x="1417320" y="4723777"/>
            <a:chExt cx="5753100" cy="1734177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rgbClr val="44E717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890" b="89835" l="5000" r="43000">
                          <a14:foregroundMark x1="22500" y1="18132" x2="22500" y2="1813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97" t="10714" r="61746" b="-34"/>
            <a:stretch/>
          </p:blipFill>
          <p:spPr bwMode="auto">
            <a:xfrm>
              <a:off x="6126481" y="4823460"/>
              <a:ext cx="1043939" cy="1634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55000" r="95000">
                          <a14:foregroundMark x1="87750" y1="17308" x2="87750" y2="1730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1417320" y="4723777"/>
              <a:ext cx="1905000" cy="173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Chevron 5"/>
            <p:cNvSpPr/>
            <p:nvPr/>
          </p:nvSpPr>
          <p:spPr>
            <a:xfrm>
              <a:off x="2987040" y="5524500"/>
              <a:ext cx="3040380" cy="548640"/>
            </a:xfrm>
            <a:prstGeom prst="chevron">
              <a:avLst/>
            </a:prstGeom>
            <a:gradFill flip="none" rotWithShape="1">
              <a:gsLst>
                <a:gs pos="37000">
                  <a:schemeClr val="tx1">
                    <a:lumMod val="10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i="1" dirty="0" smtClean="0"/>
                <a:t>SAHF NSW Fund Act 2016</a:t>
              </a:r>
              <a:endParaRPr lang="en-AU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171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8" name="Elbow Connector 137"/>
          <p:cNvCxnSpPr/>
          <p:nvPr/>
        </p:nvCxnSpPr>
        <p:spPr>
          <a:xfrm flipH="1">
            <a:off x="1440180" y="3719281"/>
            <a:ext cx="4743461" cy="1157519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C722-A5E6-5E49-9B9F-A87F4B86BF7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2463" y="748241"/>
            <a:ext cx="8229600" cy="5726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accent1"/>
                </a:solidFill>
              </a:rPr>
              <a:t>Governance and Investments in place</a:t>
            </a:r>
            <a:endParaRPr lang="en-AU" sz="1600" dirty="0">
              <a:solidFill>
                <a:schemeClr val="accent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61059" y="2834536"/>
            <a:ext cx="3200744" cy="494585"/>
          </a:xfrm>
          <a:prstGeom prst="roundRect">
            <a:avLst>
              <a:gd name="adj" fmla="val 46492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prstClr val="white"/>
                </a:solidFill>
                <a:latin typeface="+mj-lt"/>
              </a:rPr>
              <a:t>SAHF Program Advisory Board</a:t>
            </a:r>
            <a:endParaRPr lang="en-AU" sz="11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46066" y="1313167"/>
            <a:ext cx="2668409" cy="357690"/>
          </a:xfrm>
          <a:prstGeom prst="roundRect">
            <a:avLst>
              <a:gd name="adj" fmla="val 4649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prstClr val="white"/>
                </a:solidFill>
                <a:latin typeface="+mj-lt"/>
              </a:rPr>
              <a:t>Expenditure Review Committee</a:t>
            </a:r>
            <a:endParaRPr lang="en-AU" sz="11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22728" y="2239728"/>
            <a:ext cx="1545755" cy="357690"/>
          </a:xfrm>
          <a:prstGeom prst="roundRect">
            <a:avLst>
              <a:gd name="adj" fmla="val 4649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>
                <a:solidFill>
                  <a:prstClr val="white"/>
                </a:solidFill>
                <a:latin typeface="+mj-lt"/>
              </a:rPr>
              <a:t>Treasurer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85689" y="2239728"/>
            <a:ext cx="1545755" cy="357690"/>
          </a:xfrm>
          <a:prstGeom prst="roundRect">
            <a:avLst>
              <a:gd name="adj" fmla="val 4649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prstClr val="white"/>
                </a:solidFill>
                <a:latin typeface="+mj-lt"/>
              </a:rPr>
              <a:t>Minister for Social Housing</a:t>
            </a:r>
            <a:endParaRPr lang="en-AU" sz="11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22729" y="4942733"/>
            <a:ext cx="2040712" cy="478639"/>
          </a:xfrm>
          <a:prstGeom prst="roundRect">
            <a:avLst>
              <a:gd name="adj" fmla="val 46492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" dirty="0">
              <a:solidFill>
                <a:prstClr val="white"/>
              </a:solidFill>
              <a:latin typeface="Helvetica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92464" y="4942734"/>
            <a:ext cx="1938981" cy="478638"/>
          </a:xfrm>
          <a:prstGeom prst="roundRect">
            <a:avLst>
              <a:gd name="adj" fmla="val 46492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" dirty="0">
              <a:solidFill>
                <a:prstClr val="white"/>
              </a:solidFill>
              <a:latin typeface="Helvetica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61059" y="3691448"/>
            <a:ext cx="3200743" cy="410986"/>
          </a:xfrm>
          <a:prstGeom prst="roundRect">
            <a:avLst>
              <a:gd name="adj" fmla="val 46492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prstClr val="white"/>
                </a:solidFill>
                <a:latin typeface="+mj-lt"/>
              </a:rPr>
              <a:t>SAHF Program Control Group</a:t>
            </a:r>
            <a:endParaRPr lang="en-AU" sz="11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489636" y="2239728"/>
            <a:ext cx="2941320" cy="341739"/>
          </a:xfrm>
          <a:prstGeom prst="roundRect">
            <a:avLst>
              <a:gd name="adj" fmla="val 4649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1100" dirty="0" smtClean="0">
                <a:solidFill>
                  <a:schemeClr val="bg1"/>
                </a:solidFill>
                <a:latin typeface="+mj-lt"/>
              </a:rPr>
              <a:t>SAHF NSW Special Deposit Account</a:t>
            </a:r>
            <a:endParaRPr lang="en-AU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295359" y="2618267"/>
            <a:ext cx="3322320" cy="1856406"/>
          </a:xfrm>
          <a:prstGeom prst="roundRect">
            <a:avLst>
              <a:gd name="adj" fmla="val 22274"/>
            </a:avLst>
          </a:prstGeom>
          <a:noFill/>
          <a:ln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1050" b="1" dirty="0" smtClean="0">
                <a:solidFill>
                  <a:schemeClr val="tx1"/>
                </a:solidFill>
                <a:latin typeface="Helvetica" pitchFamily="34" charset="0"/>
              </a:rPr>
              <a:t>$1.1 billion (Phase 1)</a:t>
            </a:r>
          </a:p>
          <a:p>
            <a:pPr algn="ctr"/>
            <a:endParaRPr lang="en-AU" sz="1050" dirty="0">
              <a:solidFill>
                <a:schemeClr val="tx1"/>
              </a:solidFill>
              <a:latin typeface="Helvetica" pitchFamily="34" charset="0"/>
            </a:endParaRPr>
          </a:p>
          <a:p>
            <a:pPr algn="ctr"/>
            <a:endParaRPr lang="en-AU" sz="1050" dirty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183641" y="3118594"/>
            <a:ext cx="1545755" cy="357690"/>
          </a:xfrm>
          <a:prstGeom prst="roundRect">
            <a:avLst>
              <a:gd name="adj" fmla="val 4649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prstClr val="white"/>
                </a:solidFill>
                <a:latin typeface="+mj-lt"/>
              </a:rPr>
              <a:t>Investment Function</a:t>
            </a:r>
            <a:endParaRPr lang="en-AU" sz="11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183640" y="3618118"/>
            <a:ext cx="1545755" cy="357690"/>
          </a:xfrm>
          <a:prstGeom prst="roundRect">
            <a:avLst>
              <a:gd name="adj" fmla="val 4649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prstClr val="white"/>
                </a:solidFill>
                <a:latin typeface="+mj-lt"/>
              </a:rPr>
              <a:t>Funding Function</a:t>
            </a:r>
            <a:endParaRPr lang="en-AU" sz="1100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6126450" y="3787017"/>
            <a:ext cx="323165" cy="110799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AU" sz="900" i="1" dirty="0" smtClean="0">
                <a:solidFill>
                  <a:schemeClr val="tx2"/>
                </a:solidFill>
              </a:rPr>
              <a:t>Ring-fenced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622729" y="5636533"/>
            <a:ext cx="2040712" cy="357690"/>
          </a:xfrm>
          <a:prstGeom prst="roundRect">
            <a:avLst>
              <a:gd name="adj" fmla="val 46492"/>
            </a:avLst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smtClean="0">
                <a:solidFill>
                  <a:schemeClr val="tx1"/>
                </a:solidFill>
                <a:latin typeface="+mj-lt"/>
              </a:rPr>
              <a:t>Asset and Liability Committee (ALCO)</a:t>
            </a:r>
            <a:endParaRPr lang="en-AU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92464" y="5640829"/>
            <a:ext cx="358475" cy="357690"/>
          </a:xfrm>
          <a:prstGeom prst="roundRect">
            <a:avLst>
              <a:gd name="adj" fmla="val 46492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800" b="1" dirty="0" smtClean="0">
                <a:solidFill>
                  <a:schemeClr val="tx1"/>
                </a:solidFill>
                <a:latin typeface="Helvetica" pitchFamily="34" charset="0"/>
              </a:rPr>
              <a:t>1</a:t>
            </a:r>
            <a:endParaRPr lang="en-AU" sz="500" b="1" dirty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972970" y="5640829"/>
            <a:ext cx="358475" cy="357690"/>
          </a:xfrm>
          <a:prstGeom prst="roundRect">
            <a:avLst>
              <a:gd name="adj" fmla="val 46492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800" b="1" dirty="0" smtClean="0">
                <a:solidFill>
                  <a:schemeClr val="tx1"/>
                </a:solidFill>
                <a:latin typeface="Helvetica" pitchFamily="34" charset="0"/>
              </a:rPr>
              <a:t>5</a:t>
            </a:r>
            <a:endParaRPr lang="en-AU" sz="800" b="1" dirty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77844" y="5636533"/>
            <a:ext cx="358475" cy="357690"/>
          </a:xfrm>
          <a:prstGeom prst="roundRect">
            <a:avLst>
              <a:gd name="adj" fmla="val 46492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800" b="1" dirty="0" smtClean="0">
                <a:solidFill>
                  <a:schemeClr val="tx1"/>
                </a:solidFill>
                <a:latin typeface="Helvetica" pitchFamily="34" charset="0"/>
              </a:rPr>
              <a:t>4</a:t>
            </a:r>
            <a:endParaRPr lang="en-AU" sz="800" b="1" dirty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182718" y="5640829"/>
            <a:ext cx="358475" cy="357690"/>
          </a:xfrm>
          <a:prstGeom prst="roundRect">
            <a:avLst>
              <a:gd name="adj" fmla="val 46492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800" b="1" dirty="0" smtClean="0">
                <a:solidFill>
                  <a:schemeClr val="tx1"/>
                </a:solidFill>
                <a:latin typeface="Helvetica" pitchFamily="34" charset="0"/>
              </a:rPr>
              <a:t>3</a:t>
            </a:r>
            <a:endParaRPr lang="en-AU" sz="800" b="1" dirty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87591" y="5640829"/>
            <a:ext cx="358475" cy="357690"/>
          </a:xfrm>
          <a:prstGeom prst="roundRect">
            <a:avLst>
              <a:gd name="adj" fmla="val 46492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800" b="1" dirty="0" smtClean="0">
                <a:solidFill>
                  <a:schemeClr val="tx1"/>
                </a:solidFill>
                <a:latin typeface="Helvetica" pitchFamily="34" charset="0"/>
              </a:rPr>
              <a:t>2</a:t>
            </a:r>
            <a:endParaRPr lang="en-AU" sz="800" b="1" dirty="0">
              <a:solidFill>
                <a:schemeClr val="tx1"/>
              </a:solidFill>
              <a:latin typeface="Helvetica" pitchFamily="34" charset="0"/>
            </a:endParaRPr>
          </a:p>
        </p:txBody>
      </p:sp>
      <p:cxnSp>
        <p:nvCxnSpPr>
          <p:cNvPr id="48" name="Elbow Connector 47"/>
          <p:cNvCxnSpPr>
            <a:endCxn id="41" idx="0"/>
          </p:cNvCxnSpPr>
          <p:nvPr/>
        </p:nvCxnSpPr>
        <p:spPr>
          <a:xfrm rot="5400000">
            <a:off x="857101" y="5135975"/>
            <a:ext cx="219456" cy="790253"/>
          </a:xfrm>
          <a:prstGeom prst="bentConnector3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endCxn id="43" idx="0"/>
          </p:cNvCxnSpPr>
          <p:nvPr/>
        </p:nvCxnSpPr>
        <p:spPr>
          <a:xfrm rot="16200000" flipH="1">
            <a:off x="1647353" y="5135974"/>
            <a:ext cx="219456" cy="790253"/>
          </a:xfrm>
          <a:prstGeom prst="bentConnector3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endCxn id="44" idx="0"/>
          </p:cNvCxnSpPr>
          <p:nvPr/>
        </p:nvCxnSpPr>
        <p:spPr>
          <a:xfrm rot="16200000" flipH="1">
            <a:off x="1451938" y="5331389"/>
            <a:ext cx="215160" cy="395127"/>
          </a:xfrm>
          <a:prstGeom prst="bentConnector3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endCxn id="46" idx="0"/>
          </p:cNvCxnSpPr>
          <p:nvPr/>
        </p:nvCxnSpPr>
        <p:spPr>
          <a:xfrm rot="5400000">
            <a:off x="1054664" y="5333538"/>
            <a:ext cx="219456" cy="395126"/>
          </a:xfrm>
          <a:prstGeom prst="bentConnector3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7" idx="2"/>
            <a:endCxn id="45" idx="0"/>
          </p:cNvCxnSpPr>
          <p:nvPr/>
        </p:nvCxnSpPr>
        <p:spPr>
          <a:xfrm rot="16200000" flipH="1">
            <a:off x="1252227" y="5531099"/>
            <a:ext cx="219457" cy="1"/>
          </a:xfrm>
          <a:prstGeom prst="bentConnector3">
            <a:avLst/>
          </a:prstGeom>
          <a:ln w="1905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16200000">
            <a:off x="4600423" y="3346090"/>
            <a:ext cx="461665" cy="105102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AU" sz="900" i="1" dirty="0" smtClean="0">
                <a:solidFill>
                  <a:schemeClr val="tx2"/>
                </a:solidFill>
              </a:rPr>
              <a:t>Monthly Service Payments ($)</a:t>
            </a:r>
          </a:p>
        </p:txBody>
      </p:sp>
      <p:cxnSp>
        <p:nvCxnSpPr>
          <p:cNvPr id="59" name="Elbow Connector 58"/>
          <p:cNvCxnSpPr>
            <a:stCxn id="17" idx="0"/>
            <a:endCxn id="19" idx="2"/>
          </p:cNvCxnSpPr>
          <p:nvPr/>
        </p:nvCxnSpPr>
        <p:spPr>
          <a:xfrm rot="5400000" flipH="1" flipV="1">
            <a:off x="1491543" y="3972846"/>
            <a:ext cx="840300" cy="10994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6" idx="0"/>
            <a:endCxn id="19" idx="2"/>
          </p:cNvCxnSpPr>
          <p:nvPr/>
        </p:nvCxnSpPr>
        <p:spPr>
          <a:xfrm rot="16200000" flipV="1">
            <a:off x="2632109" y="3931757"/>
            <a:ext cx="840299" cy="118165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9" idx="0"/>
            <a:endCxn id="6" idx="2"/>
          </p:cNvCxnSpPr>
          <p:nvPr/>
        </p:nvCxnSpPr>
        <p:spPr>
          <a:xfrm flipV="1">
            <a:off x="2461431" y="3329121"/>
            <a:ext cx="0" cy="362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6" idx="0"/>
            <a:endCxn id="9" idx="2"/>
          </p:cNvCxnSpPr>
          <p:nvPr/>
        </p:nvCxnSpPr>
        <p:spPr>
          <a:xfrm rot="5400000" flipH="1" flipV="1">
            <a:off x="2809959" y="2248890"/>
            <a:ext cx="237118" cy="93417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6" idx="0"/>
            <a:endCxn id="10" idx="2"/>
          </p:cNvCxnSpPr>
          <p:nvPr/>
        </p:nvCxnSpPr>
        <p:spPr>
          <a:xfrm rot="16200000" flipV="1">
            <a:off x="1891440" y="2264545"/>
            <a:ext cx="237118" cy="90286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10" idx="0"/>
            <a:endCxn id="8" idx="2"/>
          </p:cNvCxnSpPr>
          <p:nvPr/>
        </p:nvCxnSpPr>
        <p:spPr>
          <a:xfrm rot="5400000" flipH="1" flipV="1">
            <a:off x="1734984" y="1494441"/>
            <a:ext cx="568871" cy="92170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9" idx="0"/>
            <a:endCxn id="8" idx="2"/>
          </p:cNvCxnSpPr>
          <p:nvPr/>
        </p:nvCxnSpPr>
        <p:spPr>
          <a:xfrm rot="16200000" flipV="1">
            <a:off x="2653504" y="1497625"/>
            <a:ext cx="568871" cy="91533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6188024" y="4658854"/>
            <a:ext cx="1635177" cy="766956"/>
          </a:xfrm>
          <a:prstGeom prst="roundRect">
            <a:avLst>
              <a:gd name="adj" fmla="val 4649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50" dirty="0">
              <a:solidFill>
                <a:schemeClr val="bg1"/>
              </a:solidFill>
              <a:latin typeface="Helvetica" pitchFamily="34" charset="0"/>
            </a:endParaRPr>
          </a:p>
        </p:txBody>
      </p:sp>
      <p:cxnSp>
        <p:nvCxnSpPr>
          <p:cNvPr id="79" name="Elbow Connector 78"/>
          <p:cNvCxnSpPr>
            <a:stCxn id="9" idx="3"/>
            <a:endCxn id="24" idx="1"/>
          </p:cNvCxnSpPr>
          <p:nvPr/>
        </p:nvCxnSpPr>
        <p:spPr>
          <a:xfrm flipV="1">
            <a:off x="4168483" y="2410598"/>
            <a:ext cx="1321153" cy="7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 rot="16200000">
            <a:off x="4679684" y="1594577"/>
            <a:ext cx="323165" cy="1324827"/>
          </a:xfrm>
          <a:prstGeom prst="rect">
            <a:avLst/>
          </a:prstGeom>
          <a:ln>
            <a:noFill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vert" wrap="square" rtlCol="0">
            <a:spAutoFit/>
          </a:bodyPr>
          <a:lstStyle/>
          <a:p>
            <a:r>
              <a:rPr lang="en-AU" sz="900" i="1" dirty="0" smtClean="0">
                <a:solidFill>
                  <a:schemeClr val="tx2"/>
                </a:solidFill>
              </a:rPr>
              <a:t>Responsible Minister</a:t>
            </a:r>
          </a:p>
        </p:txBody>
      </p:sp>
      <p:sp>
        <p:nvSpPr>
          <p:cNvPr id="85" name="TextBox 84"/>
          <p:cNvSpPr txBox="1"/>
          <p:nvPr/>
        </p:nvSpPr>
        <p:spPr>
          <a:xfrm rot="16200000">
            <a:off x="7872795" y="4945339"/>
            <a:ext cx="461665" cy="654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AU" sz="900" i="1" dirty="0" smtClean="0">
                <a:solidFill>
                  <a:schemeClr val="tx2"/>
                </a:solidFill>
              </a:rPr>
              <a:t>Investment Manager</a:t>
            </a:r>
          </a:p>
        </p:txBody>
      </p:sp>
      <p:cxnSp>
        <p:nvCxnSpPr>
          <p:cNvPr id="87" name="Straight Arrow Connector 86"/>
          <p:cNvCxnSpPr>
            <a:stCxn id="28" idx="0"/>
            <a:endCxn id="16" idx="2"/>
          </p:cNvCxnSpPr>
          <p:nvPr/>
        </p:nvCxnSpPr>
        <p:spPr>
          <a:xfrm flipV="1">
            <a:off x="3643085" y="5421372"/>
            <a:ext cx="0" cy="2151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28" idx="3"/>
            <a:endCxn id="73" idx="2"/>
          </p:cNvCxnSpPr>
          <p:nvPr/>
        </p:nvCxnSpPr>
        <p:spPr>
          <a:xfrm flipV="1">
            <a:off x="4663441" y="5425810"/>
            <a:ext cx="2342172" cy="3895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16200000">
            <a:off x="6126450" y="4459052"/>
            <a:ext cx="323165" cy="307033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AU" sz="900" i="1" dirty="0" smtClean="0">
                <a:solidFill>
                  <a:schemeClr val="tx2"/>
                </a:solidFill>
              </a:rPr>
              <a:t>Investment Strategy and Strategic Asset Allocation</a:t>
            </a:r>
          </a:p>
        </p:txBody>
      </p:sp>
      <p:cxnSp>
        <p:nvCxnSpPr>
          <p:cNvPr id="92" name="Elbow Connector 91"/>
          <p:cNvCxnSpPr>
            <a:stCxn id="73" idx="3"/>
            <a:endCxn id="26" idx="3"/>
          </p:cNvCxnSpPr>
          <p:nvPr/>
        </p:nvCxnSpPr>
        <p:spPr>
          <a:xfrm flipH="1" flipV="1">
            <a:off x="7729396" y="3297439"/>
            <a:ext cx="93805" cy="1744893"/>
          </a:xfrm>
          <a:prstGeom prst="bentConnector3">
            <a:avLst>
              <a:gd name="adj1" fmla="val -24369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2" name="Picture 61" descr="The Treasury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107319" y="4963665"/>
            <a:ext cx="1071534" cy="421151"/>
          </a:xfrm>
          <a:prstGeom prst="rect">
            <a:avLst/>
          </a:prstGeom>
        </p:spPr>
      </p:pic>
      <p:pic>
        <p:nvPicPr>
          <p:cNvPr id="1032" name="Picture 8" descr="Image result for Department of FAC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30" y="4979846"/>
            <a:ext cx="1325612" cy="41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TCORP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29444" y1="46111" x2="13333" y2="80556"/>
                        <a14:foregroundMark x1="48333" y1="82222" x2="48333" y2="82222"/>
                        <a14:foregroundMark x1="69444" y1="82222" x2="69444" y2="82222"/>
                        <a14:foregroundMark x1="76667" y1="75000" x2="76667" y2="75000"/>
                        <a14:foregroundMark x1="89444" y1="77778" x2="89444" y2="77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643" y="4705891"/>
            <a:ext cx="682374" cy="68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Rounded Rectangle 125"/>
          <p:cNvSpPr/>
          <p:nvPr/>
        </p:nvSpPr>
        <p:spPr>
          <a:xfrm>
            <a:off x="5295357" y="1313166"/>
            <a:ext cx="3326706" cy="357690"/>
          </a:xfrm>
          <a:prstGeom prst="roundRect">
            <a:avLst>
              <a:gd name="adj" fmla="val 4649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100" i="1" dirty="0">
                <a:latin typeface="+mj-lt"/>
              </a:rPr>
              <a:t>Social and Affordable Housing NSW Fund Act 2016</a:t>
            </a:r>
          </a:p>
        </p:txBody>
      </p:sp>
      <p:cxnSp>
        <p:nvCxnSpPr>
          <p:cNvPr id="129" name="Straight Arrow Connector 128"/>
          <p:cNvCxnSpPr>
            <a:endCxn id="24" idx="0"/>
          </p:cNvCxnSpPr>
          <p:nvPr/>
        </p:nvCxnSpPr>
        <p:spPr>
          <a:xfrm>
            <a:off x="6956517" y="1678580"/>
            <a:ext cx="3779" cy="561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 rot="16200000">
            <a:off x="1207322" y="5197561"/>
            <a:ext cx="323165" cy="19250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AU" sz="900" i="1" dirty="0" smtClean="0">
                <a:solidFill>
                  <a:schemeClr val="tx2"/>
                </a:solidFill>
              </a:rPr>
              <a:t>SAHF 1 contracts</a:t>
            </a:r>
          </a:p>
        </p:txBody>
      </p:sp>
    </p:spTree>
    <p:extLst>
      <p:ext uri="{BB962C8B-B14F-4D97-AF65-F5344CB8AC3E}">
        <p14:creationId xmlns:p14="http://schemas.microsoft.com/office/powerpoint/2010/main" val="8373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585858"/>
      </a:dk1>
      <a:lt1>
        <a:sysClr val="window" lastClr="FFFFFF"/>
      </a:lt1>
      <a:dk2>
        <a:srgbClr val="000000"/>
      </a:dk2>
      <a:lt2>
        <a:srgbClr val="E6E7E9"/>
      </a:lt2>
      <a:accent1>
        <a:srgbClr val="002664"/>
      </a:accent1>
      <a:accent2>
        <a:srgbClr val="00A1DE"/>
      </a:accent2>
      <a:accent3>
        <a:srgbClr val="595959"/>
      </a:accent3>
      <a:accent4>
        <a:srgbClr val="A71930"/>
      </a:accent4>
      <a:accent5>
        <a:srgbClr val="72C7E7"/>
      </a:accent5>
      <a:accent6>
        <a:srgbClr val="C60C30"/>
      </a:accent6>
      <a:hlink>
        <a:srgbClr val="00A1DE"/>
      </a:hlink>
      <a:folHlink>
        <a:srgbClr val="00266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40000"/>
            <a:lumOff val="6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4414</TotalTime>
  <Words>305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Social and Affordable Housing Fund (SAHF) Phase 2 Overview of the SAHF NSW Fund</vt:lpstr>
      <vt:lpstr>PowerPoint Presentation</vt:lpstr>
      <vt:lpstr>PowerPoint Presentation</vt:lpstr>
      <vt:lpstr>PowerPoint Presentation</vt:lpstr>
    </vt:vector>
  </TitlesOfParts>
  <Company>The Design Burrow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Yearly REVIEW</dc:title>
  <dc:creator>Felicity Scott</dc:creator>
  <cp:lastModifiedBy>Laura Hally</cp:lastModifiedBy>
  <cp:revision>311</cp:revision>
  <cp:lastPrinted>2017-08-08T00:46:42Z</cp:lastPrinted>
  <dcterms:created xsi:type="dcterms:W3CDTF">2014-06-26T23:51:02Z</dcterms:created>
  <dcterms:modified xsi:type="dcterms:W3CDTF">2017-10-18T03:17:33Z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A3786815</vt:lpwstr>
  </property>
  <property fmtid="{D5CDD505-2E9C-101B-9397-08002B2CF9AE}" pid="4" name="Objective-Title">
    <vt:lpwstr>18 October Phil Presenation</vt:lpwstr>
  </property>
  <property fmtid="{D5CDD505-2E9C-101B-9397-08002B2CF9AE}" pid="5" name="Objective-Comment">
    <vt:lpwstr/>
  </property>
  <property fmtid="{D5CDD505-2E9C-101B-9397-08002B2CF9AE}" pid="6" name="Objective-CreationStamp">
    <vt:filetime>2017-10-12T06:22:33Z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2017-10-12T21:40:00Z</vt:filetime>
  </property>
  <property fmtid="{D5CDD505-2E9C-101B-9397-08002B2CF9AE}" pid="10" name="Objective-ModificationStamp">
    <vt:filetime>2017-10-12T21:40:02Z</vt:filetime>
  </property>
  <property fmtid="{D5CDD505-2E9C-101B-9397-08002B2CF9AE}" pid="11" name="Objective-Owner">
    <vt:lpwstr>Jeremy Olcayto</vt:lpwstr>
  </property>
  <property fmtid="{D5CDD505-2E9C-101B-9397-08002B2CF9AE}" pid="12" name="Objective-Path">
    <vt:lpwstr>Objective Global Folder:1. Treasury:1. Information Management Structure (TR):CORPORATE GROUP:Executive &amp; Ministerial Services (EMS):Advice &amp; Representations:Briefings &amp; Submissions (Workflow Case Files):Internally Initiated Briefs - Commercial Group (COM)</vt:lpwstr>
  </property>
  <property fmtid="{D5CDD505-2E9C-101B-9397-08002B2CF9AE}" pid="13" name="Objective-Parent">
    <vt:lpwstr>SAHF 2 Marketing Briefing - Speaking notes for Phil - P17/5261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r8>2</vt:r8>
  </property>
  <property fmtid="{D5CDD505-2E9C-101B-9397-08002B2CF9AE}" pid="17" name="Objective-VersionComment">
    <vt:lpwstr/>
  </property>
  <property fmtid="{D5CDD505-2E9C-101B-9397-08002B2CF9AE}" pid="18" name="Objective-FileNumber">
    <vt:lpwstr>P17/5261</vt:lpwstr>
  </property>
  <property fmtid="{D5CDD505-2E9C-101B-9397-08002B2CF9AE}" pid="19" name="Objective-Classification">
    <vt:lpwstr>[Inherited - UNCLASSIFIED]</vt:lpwstr>
  </property>
  <property fmtid="{D5CDD505-2E9C-101B-9397-08002B2CF9AE}" pid="20" name="Objective-Caveats">
    <vt:lpwstr/>
  </property>
  <property fmtid="{D5CDD505-2E9C-101B-9397-08002B2CF9AE}" pid="21" name="Objective-Vital Record [system]">
    <vt:lpwstr>No</vt:lpwstr>
  </property>
  <property fmtid="{D5CDD505-2E9C-101B-9397-08002B2CF9AE}" pid="22" name="Objective-GIPA [system]">
    <vt:lpwstr>No</vt:lpwstr>
  </property>
  <property fmtid="{D5CDD505-2E9C-101B-9397-08002B2CF9AE}" pid="23" name="Objective-Additional Search Tags [system]">
    <vt:lpwstr/>
  </property>
  <property fmtid="{D5CDD505-2E9C-101B-9397-08002B2CF9AE}" pid="24" name="Objective-DLM [system]">
    <vt:lpwstr>No Impact</vt:lpwstr>
  </property>
  <property fmtid="{D5CDD505-2E9C-101B-9397-08002B2CF9AE}" pid="25" name="Objective-Security Classification [system]">
    <vt:lpwstr>UNCLASSIFIED</vt:lpwstr>
  </property>
</Properties>
</file>