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53" r:id="rId2"/>
    <p:sldMasterId id="2147483655" r:id="rId3"/>
  </p:sldMasterIdLst>
  <p:notesMasterIdLst>
    <p:notesMasterId r:id="rId16"/>
  </p:notesMasterIdLst>
  <p:handoutMasterIdLst>
    <p:handoutMasterId r:id="rId17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2355"/>
    <a:srgbClr val="008EC8"/>
    <a:srgbClr val="DDDEDD"/>
    <a:srgbClr val="192C6C"/>
    <a:srgbClr val="00717C"/>
    <a:srgbClr val="003E7E"/>
    <a:srgbClr val="A5A6A5"/>
    <a:srgbClr val="192751"/>
    <a:srgbClr val="DF7622"/>
    <a:srgbClr val="8D8E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81" autoAdjust="0"/>
    <p:restoredTop sz="94728" autoAdjust="0"/>
  </p:normalViewPr>
  <p:slideViewPr>
    <p:cSldViewPr snapToGrid="0" snapToObjects="1">
      <p:cViewPr>
        <p:scale>
          <a:sx n="75" d="100"/>
          <a:sy n="75" d="100"/>
        </p:scale>
        <p:origin x="-288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9" d="100"/>
          <a:sy n="69" d="100"/>
        </p:scale>
        <p:origin x="-3560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EF3B8-670C-6E44-86A1-435ED4129665}" type="datetime1">
              <a:rPr lang="en-GB" smtClean="0"/>
              <a:t>18/10/2017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B91A5-94EC-FD4B-AD62-31C167C69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229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D1799-085F-7947-B450-13762CB90C0A}" type="datetime1">
              <a:rPr lang="en-GB" smtClean="0"/>
              <a:t>18/10/2017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39E6E-255B-874F-B443-17771DA8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779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39E6E-255B-874F-B443-17771DA8075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368301" y="4411200"/>
            <a:ext cx="5551530" cy="111144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cap="none" spc="20">
                <a:solidFill>
                  <a:srgbClr val="15235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552167" y="568423"/>
            <a:ext cx="5564074" cy="242060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idx="1"/>
          </p:nvPr>
        </p:nvSpPr>
        <p:spPr>
          <a:xfrm>
            <a:off x="552166" y="3215374"/>
            <a:ext cx="5564075" cy="6959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24048" y="6089269"/>
            <a:ext cx="4256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52355"/>
                </a:solidFill>
                <a:latin typeface="Arial"/>
                <a:cs typeface="Arial"/>
              </a:defRPr>
            </a:lvl1pPr>
          </a:lstStyle>
          <a:p>
            <a:r>
              <a:rPr lang="en-US" sz="1000" kern="900" spc="230" dirty="0" smtClean="0"/>
              <a:t>DOCUMENT TITLE  </a:t>
            </a:r>
            <a:r>
              <a:rPr lang="en-US" sz="1050" kern="800" spc="40" dirty="0" smtClean="0"/>
              <a:t>|  Tuesday, 28 March 17</a:t>
            </a:r>
            <a:endParaRPr lang="en-US" sz="1050" kern="800" spc="40" dirty="0"/>
          </a:p>
        </p:txBody>
      </p:sp>
    </p:spTree>
    <p:extLst>
      <p:ext uri="{BB962C8B-B14F-4D97-AF65-F5344CB8AC3E}">
        <p14:creationId xmlns:p14="http://schemas.microsoft.com/office/powerpoint/2010/main" val="382709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368301" y="4411204"/>
            <a:ext cx="5551531" cy="111144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cap="none" spc="20">
                <a:solidFill>
                  <a:srgbClr val="15235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552169" y="568425"/>
            <a:ext cx="5564075" cy="242060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idx="1"/>
          </p:nvPr>
        </p:nvSpPr>
        <p:spPr>
          <a:xfrm>
            <a:off x="552169" y="3215374"/>
            <a:ext cx="5564075" cy="6959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24053" y="6089273"/>
            <a:ext cx="4256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52355"/>
                </a:solidFill>
                <a:latin typeface="Arial"/>
                <a:cs typeface="Arial"/>
              </a:defRPr>
            </a:lvl1pPr>
          </a:lstStyle>
          <a:p>
            <a:r>
              <a:rPr lang="en-US" sz="1000" kern="900" spc="230" dirty="0" smtClean="0"/>
              <a:t>DOCUMENT TITLE  </a:t>
            </a:r>
            <a:r>
              <a:rPr lang="en-US" sz="1050" kern="800" spc="40" dirty="0" smtClean="0"/>
              <a:t>|  Tuesday, 28 March 17</a:t>
            </a:r>
            <a:endParaRPr lang="en-US" sz="1050" kern="800" spc="40" dirty="0"/>
          </a:p>
        </p:txBody>
      </p:sp>
    </p:spTree>
    <p:extLst>
      <p:ext uri="{BB962C8B-B14F-4D97-AF65-F5344CB8AC3E}">
        <p14:creationId xmlns:p14="http://schemas.microsoft.com/office/powerpoint/2010/main" val="209898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smtClean="0"/>
              <a:t>Master title style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283403" y="1724026"/>
            <a:ext cx="2522452" cy="41290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65007" y="1724025"/>
            <a:ext cx="5746431" cy="412960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2252" y="61813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spc="100">
                <a:solidFill>
                  <a:srgbClr val="1D1D1C"/>
                </a:solidFill>
                <a:latin typeface="Gotham-Book"/>
                <a:cs typeface="Gotham-Book"/>
              </a:defRPr>
            </a:lvl1pPr>
          </a:lstStyle>
          <a:p>
            <a:fld id="{A20689EA-883D-C645-BF80-0FCB020996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004" y="6181378"/>
            <a:ext cx="557542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 kern="700" cap="none" spc="60">
                <a:solidFill>
                  <a:srgbClr val="192751"/>
                </a:solidFill>
              </a:defRPr>
            </a:lvl1pPr>
          </a:lstStyle>
          <a:p>
            <a:r>
              <a:rPr lang="en-US" spc="160" dirty="0" smtClean="0">
                <a:latin typeface="Gotham-Medium"/>
                <a:cs typeface="Gotham-Medium"/>
              </a:rPr>
              <a:t>DOCUMENT TITLE </a:t>
            </a:r>
            <a:r>
              <a:rPr lang="en-US" spc="160" dirty="0" smtClean="0">
                <a:solidFill>
                  <a:srgbClr val="00717C"/>
                </a:solidFill>
                <a:latin typeface="Gotham-Medium"/>
                <a:cs typeface="Gotham-Medium"/>
              </a:rPr>
              <a:t> </a:t>
            </a:r>
            <a:r>
              <a:rPr lang="en-US" dirty="0" smtClean="0">
                <a:solidFill>
                  <a:srgbClr val="00717C"/>
                </a:solidFill>
              </a:rPr>
              <a:t>|  </a:t>
            </a:r>
            <a:r>
              <a:rPr lang="en-US" dirty="0" smtClean="0">
                <a:solidFill>
                  <a:srgbClr val="003E7E"/>
                </a:solidFill>
              </a:rPr>
              <a:t>Tuesday, 28 March 17</a:t>
            </a:r>
            <a:endParaRPr lang="en-US" dirty="0">
              <a:solidFill>
                <a:srgbClr val="003E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58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smtClean="0"/>
              <a:t>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65009" y="1724025"/>
            <a:ext cx="4066447" cy="412960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656336" y="1724025"/>
            <a:ext cx="4149521" cy="412960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2252" y="61813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spc="100">
                <a:solidFill>
                  <a:srgbClr val="1D1D1C"/>
                </a:solidFill>
                <a:latin typeface="Gotham-Book"/>
                <a:cs typeface="Gotham-Book"/>
              </a:defRPr>
            </a:lvl1pPr>
          </a:lstStyle>
          <a:p>
            <a:fld id="{A20689EA-883D-C645-BF80-0FCB020996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004" y="6181378"/>
            <a:ext cx="557542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 kern="700" cap="none" spc="60">
                <a:solidFill>
                  <a:srgbClr val="192751"/>
                </a:solidFill>
              </a:defRPr>
            </a:lvl1pPr>
          </a:lstStyle>
          <a:p>
            <a:r>
              <a:rPr lang="en-US" spc="160" dirty="0" smtClean="0">
                <a:latin typeface="Gotham-Medium"/>
                <a:cs typeface="Gotham-Medium"/>
              </a:rPr>
              <a:t>DOCUMENT TITLE </a:t>
            </a:r>
            <a:r>
              <a:rPr lang="en-US" spc="160" dirty="0" smtClean="0">
                <a:solidFill>
                  <a:srgbClr val="00717C"/>
                </a:solidFill>
                <a:latin typeface="Gotham-Medium"/>
                <a:cs typeface="Gotham-Medium"/>
              </a:rPr>
              <a:t> </a:t>
            </a:r>
            <a:r>
              <a:rPr lang="en-US" dirty="0" smtClean="0">
                <a:solidFill>
                  <a:srgbClr val="00717C"/>
                </a:solidFill>
              </a:rPr>
              <a:t>|  </a:t>
            </a:r>
            <a:r>
              <a:rPr lang="en-US" dirty="0" smtClean="0">
                <a:solidFill>
                  <a:srgbClr val="003E7E"/>
                </a:solidFill>
              </a:rPr>
              <a:t>Tuesday, 28 March 17</a:t>
            </a:r>
            <a:endParaRPr lang="en-US" dirty="0">
              <a:solidFill>
                <a:srgbClr val="003E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1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smtClean="0"/>
              <a:t>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64873" y="1724025"/>
            <a:ext cx="4145817" cy="412960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4748218" y="1724026"/>
            <a:ext cx="4057639" cy="412908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2252" y="61813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spc="100">
                <a:solidFill>
                  <a:srgbClr val="1D1D1C"/>
                </a:solidFill>
                <a:latin typeface="Gotham-Book"/>
                <a:cs typeface="Gotham-Book"/>
              </a:defRPr>
            </a:lvl1pPr>
          </a:lstStyle>
          <a:p>
            <a:fld id="{A20689EA-883D-C645-BF80-0FCB020996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004" y="6181378"/>
            <a:ext cx="557542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 kern="700" cap="none" spc="60">
                <a:solidFill>
                  <a:srgbClr val="192751"/>
                </a:solidFill>
              </a:defRPr>
            </a:lvl1pPr>
          </a:lstStyle>
          <a:p>
            <a:r>
              <a:rPr lang="en-US" spc="160" dirty="0" smtClean="0">
                <a:latin typeface="Gotham-Medium"/>
                <a:cs typeface="Gotham-Medium"/>
              </a:rPr>
              <a:t>DOCUMENT TITLE </a:t>
            </a:r>
            <a:r>
              <a:rPr lang="en-US" spc="160" dirty="0" smtClean="0">
                <a:solidFill>
                  <a:srgbClr val="00717C"/>
                </a:solidFill>
                <a:latin typeface="Gotham-Medium"/>
                <a:cs typeface="Gotham-Medium"/>
              </a:rPr>
              <a:t> </a:t>
            </a:r>
            <a:r>
              <a:rPr lang="en-US" dirty="0" smtClean="0">
                <a:solidFill>
                  <a:srgbClr val="00717C"/>
                </a:solidFill>
              </a:rPr>
              <a:t>|  </a:t>
            </a:r>
            <a:r>
              <a:rPr lang="en-US" dirty="0" smtClean="0">
                <a:solidFill>
                  <a:srgbClr val="003E7E"/>
                </a:solidFill>
              </a:rPr>
              <a:t>Tuesday, 28 March 17</a:t>
            </a:r>
            <a:endParaRPr lang="en-US" dirty="0">
              <a:solidFill>
                <a:srgbClr val="003E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72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ayou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smtClean="0"/>
              <a:t>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365008" y="1724028"/>
            <a:ext cx="8440849" cy="426907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2252" y="61813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spc="100">
                <a:solidFill>
                  <a:srgbClr val="1D1D1C"/>
                </a:solidFill>
                <a:latin typeface="Gotham-Book"/>
                <a:cs typeface="Gotham-Book"/>
              </a:defRPr>
            </a:lvl1pPr>
          </a:lstStyle>
          <a:p>
            <a:fld id="{A20689EA-883D-C645-BF80-0FCB020996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004" y="6181378"/>
            <a:ext cx="557542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 kern="700" cap="none" spc="60">
                <a:solidFill>
                  <a:srgbClr val="192751"/>
                </a:solidFill>
              </a:defRPr>
            </a:lvl1pPr>
          </a:lstStyle>
          <a:p>
            <a:r>
              <a:rPr lang="en-US" spc="160" dirty="0" smtClean="0">
                <a:latin typeface="Gotham-Medium"/>
                <a:cs typeface="Gotham-Medium"/>
              </a:rPr>
              <a:t>DOCUMENT TITLE </a:t>
            </a:r>
            <a:r>
              <a:rPr lang="en-US" spc="160" dirty="0" smtClean="0">
                <a:solidFill>
                  <a:srgbClr val="00717C"/>
                </a:solidFill>
                <a:latin typeface="Gotham-Medium"/>
                <a:cs typeface="Gotham-Medium"/>
              </a:rPr>
              <a:t> </a:t>
            </a:r>
            <a:r>
              <a:rPr lang="en-US" dirty="0" smtClean="0">
                <a:solidFill>
                  <a:srgbClr val="00717C"/>
                </a:solidFill>
              </a:rPr>
              <a:t>|  </a:t>
            </a:r>
            <a:r>
              <a:rPr lang="en-US" dirty="0" smtClean="0">
                <a:solidFill>
                  <a:srgbClr val="003E7E"/>
                </a:solidFill>
              </a:rPr>
              <a:t>Tuesday, 28 March 17</a:t>
            </a:r>
            <a:endParaRPr lang="en-US" dirty="0">
              <a:solidFill>
                <a:srgbClr val="003E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82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ayou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smtClean="0"/>
              <a:t>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51775" y="1724025"/>
            <a:ext cx="8482888" cy="412960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2252" y="61813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spc="100">
                <a:solidFill>
                  <a:srgbClr val="1D1D1C"/>
                </a:solidFill>
                <a:latin typeface="Gotham-Book"/>
                <a:cs typeface="Gotham-Book"/>
              </a:defRPr>
            </a:lvl1pPr>
          </a:lstStyle>
          <a:p>
            <a:fld id="{A20689EA-883D-C645-BF80-0FCB020996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004" y="6181378"/>
            <a:ext cx="557542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 kern="700" cap="none" spc="60">
                <a:solidFill>
                  <a:srgbClr val="192751"/>
                </a:solidFill>
              </a:defRPr>
            </a:lvl1pPr>
          </a:lstStyle>
          <a:p>
            <a:r>
              <a:rPr lang="en-US" spc="160" dirty="0" smtClean="0">
                <a:latin typeface="Gotham-Medium"/>
                <a:cs typeface="Gotham-Medium"/>
              </a:rPr>
              <a:t>DOCUMENT TITLE </a:t>
            </a:r>
            <a:r>
              <a:rPr lang="en-US" spc="160" dirty="0" smtClean="0">
                <a:solidFill>
                  <a:srgbClr val="00717C"/>
                </a:solidFill>
                <a:latin typeface="Gotham-Medium"/>
                <a:cs typeface="Gotham-Medium"/>
              </a:rPr>
              <a:t> </a:t>
            </a:r>
            <a:r>
              <a:rPr lang="en-US" dirty="0" smtClean="0">
                <a:solidFill>
                  <a:srgbClr val="00717C"/>
                </a:solidFill>
              </a:rPr>
              <a:t>|  </a:t>
            </a:r>
            <a:r>
              <a:rPr lang="en-US" dirty="0" smtClean="0">
                <a:solidFill>
                  <a:srgbClr val="003E7E"/>
                </a:solidFill>
              </a:rPr>
              <a:t>Tuesday, 28 March 17</a:t>
            </a:r>
            <a:endParaRPr lang="en-US" dirty="0">
              <a:solidFill>
                <a:srgbClr val="003E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22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DDE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59093" y="351259"/>
            <a:ext cx="8460000" cy="3777595"/>
            <a:chOff x="444371" y="401390"/>
            <a:chExt cx="8229600" cy="3762376"/>
          </a:xfrm>
          <a:solidFill>
            <a:srgbClr val="152355"/>
          </a:solidFill>
          <a:effectLst/>
        </p:grpSpPr>
        <p:sp>
          <p:nvSpPr>
            <p:cNvPr id="11" name="Alternate Process 10"/>
            <p:cNvSpPr>
              <a:spLocks/>
            </p:cNvSpPr>
            <p:nvPr userDrawn="1"/>
          </p:nvSpPr>
          <p:spPr>
            <a:xfrm>
              <a:off x="444371" y="401390"/>
              <a:ext cx="8229600" cy="1050266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lternate Process 18"/>
            <p:cNvSpPr>
              <a:spLocks/>
            </p:cNvSpPr>
            <p:nvPr userDrawn="1"/>
          </p:nvSpPr>
          <p:spPr>
            <a:xfrm>
              <a:off x="444371" y="617679"/>
              <a:ext cx="8229600" cy="3360121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lternate Process 22"/>
            <p:cNvSpPr>
              <a:spLocks/>
            </p:cNvSpPr>
            <p:nvPr userDrawn="1"/>
          </p:nvSpPr>
          <p:spPr>
            <a:xfrm>
              <a:off x="444371" y="3113500"/>
              <a:ext cx="8229600" cy="1050266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2167" y="568423"/>
            <a:ext cx="5564074" cy="242060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2166" y="3215374"/>
            <a:ext cx="5564075" cy="6959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/>
            <a:endParaRPr lang="en-GB" dirty="0" smtClean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320993" y="6546499"/>
            <a:ext cx="8460000" cy="0"/>
          </a:xfrm>
          <a:prstGeom prst="line">
            <a:avLst/>
          </a:prstGeom>
          <a:ln w="3175" cmpd="sng">
            <a:solidFill>
              <a:srgbClr val="19275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24048" y="6089269"/>
            <a:ext cx="4256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52355"/>
                </a:solidFill>
                <a:latin typeface="Arial"/>
                <a:cs typeface="Arial"/>
              </a:defRPr>
            </a:lvl1pPr>
          </a:lstStyle>
          <a:p>
            <a:r>
              <a:rPr lang="en-US" sz="1000" kern="900" spc="230" dirty="0" smtClean="0"/>
              <a:t>DOCUMENT TITLE  </a:t>
            </a:r>
            <a:r>
              <a:rPr lang="en-US" sz="1050" kern="800" spc="40" dirty="0" smtClean="0"/>
              <a:t>|  Tuesday, 28 March 17</a:t>
            </a:r>
            <a:endParaRPr lang="en-US" sz="1050" kern="800" spc="4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093" y="5854319"/>
            <a:ext cx="15240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96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5400" b="1" i="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400" b="0" i="0" kern="800" cap="all" spc="240">
          <a:solidFill>
            <a:schemeClr val="bg1"/>
          </a:solidFill>
          <a:latin typeface="Arial"/>
          <a:ea typeface="+mn-ea"/>
          <a:cs typeface="Arial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800" b="0" i="0" kern="1200">
          <a:solidFill>
            <a:schemeClr val="bg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chemeClr val="bg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bg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b="0" i="0" kern="1200">
          <a:solidFill>
            <a:schemeClr val="bg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DDE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59093" y="351263"/>
            <a:ext cx="8460000" cy="3777595"/>
            <a:chOff x="444371" y="401390"/>
            <a:chExt cx="8229600" cy="3762376"/>
          </a:xfrm>
          <a:solidFill>
            <a:srgbClr val="152355"/>
          </a:solidFill>
          <a:effectLst/>
        </p:grpSpPr>
        <p:sp>
          <p:nvSpPr>
            <p:cNvPr id="11" name="Alternate Process 10"/>
            <p:cNvSpPr>
              <a:spLocks/>
            </p:cNvSpPr>
            <p:nvPr userDrawn="1"/>
          </p:nvSpPr>
          <p:spPr>
            <a:xfrm>
              <a:off x="444371" y="401390"/>
              <a:ext cx="8229600" cy="1050266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92751"/>
                </a:solidFill>
              </a:endParaRPr>
            </a:p>
          </p:txBody>
        </p:sp>
        <p:sp>
          <p:nvSpPr>
            <p:cNvPr id="19" name="Alternate Process 18"/>
            <p:cNvSpPr>
              <a:spLocks/>
            </p:cNvSpPr>
            <p:nvPr userDrawn="1"/>
          </p:nvSpPr>
          <p:spPr>
            <a:xfrm>
              <a:off x="444371" y="617679"/>
              <a:ext cx="8229600" cy="3360121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92751"/>
                </a:solidFill>
              </a:endParaRPr>
            </a:p>
          </p:txBody>
        </p:sp>
        <p:sp>
          <p:nvSpPr>
            <p:cNvPr id="23" name="Alternate Process 22"/>
            <p:cNvSpPr>
              <a:spLocks/>
            </p:cNvSpPr>
            <p:nvPr userDrawn="1"/>
          </p:nvSpPr>
          <p:spPr>
            <a:xfrm>
              <a:off x="444371" y="3113500"/>
              <a:ext cx="8229600" cy="1050266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92751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2169" y="568425"/>
            <a:ext cx="5564075" cy="242060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2169" y="3215374"/>
            <a:ext cx="5564075" cy="6959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/>
            <a:endParaRPr lang="en-GB" dirty="0" smtClean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320993" y="6546499"/>
            <a:ext cx="8460000" cy="0"/>
          </a:xfrm>
          <a:prstGeom prst="line">
            <a:avLst/>
          </a:prstGeom>
          <a:ln w="3175" cmpd="sng">
            <a:solidFill>
              <a:srgbClr val="19275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24053" y="6089273"/>
            <a:ext cx="4256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52355"/>
                </a:solidFill>
                <a:latin typeface="Arial"/>
                <a:cs typeface="Arial"/>
              </a:defRPr>
            </a:lvl1pPr>
          </a:lstStyle>
          <a:p>
            <a:r>
              <a:rPr lang="en-US" sz="1000" kern="900" spc="230" dirty="0" smtClean="0"/>
              <a:t>DOCUMENT TITLE  </a:t>
            </a:r>
            <a:r>
              <a:rPr lang="en-US" sz="1050" kern="800" spc="40" dirty="0" smtClean="0"/>
              <a:t>|  Tuesday, 28 March 17</a:t>
            </a:r>
            <a:endParaRPr lang="en-US" sz="1050" kern="800" spc="4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093" y="5854320"/>
            <a:ext cx="15240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23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5400" b="1" i="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400" b="0" i="0" kern="800" cap="all" spc="240">
          <a:solidFill>
            <a:schemeClr val="bg1"/>
          </a:solidFill>
          <a:latin typeface="Arial"/>
          <a:ea typeface="+mn-ea"/>
          <a:cs typeface="Arial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800" b="0" i="0" kern="1200">
          <a:solidFill>
            <a:schemeClr val="bg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chemeClr val="bg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bg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b="0" i="0" kern="1200">
          <a:solidFill>
            <a:schemeClr val="bg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E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lternate Process 13"/>
          <p:cNvSpPr>
            <a:spLocks/>
          </p:cNvSpPr>
          <p:nvPr/>
        </p:nvSpPr>
        <p:spPr>
          <a:xfrm>
            <a:off x="348607" y="351259"/>
            <a:ext cx="8460000" cy="1054514"/>
          </a:xfrm>
          <a:prstGeom prst="flowChartAlternateProcess">
            <a:avLst/>
          </a:prstGeom>
          <a:solidFill>
            <a:srgbClr val="1523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52355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608" y="351262"/>
            <a:ext cx="8457245" cy="1054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005" y="1733104"/>
            <a:ext cx="8443603" cy="4393059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 dirty="0" smtClean="0"/>
              <a:t>Paragraph style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61436" y="6160913"/>
            <a:ext cx="8460000" cy="0"/>
          </a:xfrm>
          <a:prstGeom prst="line">
            <a:avLst/>
          </a:prstGeom>
          <a:ln w="3175" cmpd="sng">
            <a:solidFill>
              <a:srgbClr val="19275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61436" y="6546499"/>
            <a:ext cx="8460000" cy="0"/>
          </a:xfrm>
          <a:prstGeom prst="line">
            <a:avLst/>
          </a:prstGeom>
          <a:ln w="3175" cmpd="sng">
            <a:solidFill>
              <a:srgbClr val="19275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8607" y="1562696"/>
            <a:ext cx="8460000" cy="0"/>
          </a:xfrm>
          <a:prstGeom prst="line">
            <a:avLst/>
          </a:prstGeom>
          <a:ln w="3175" cmpd="sng">
            <a:solidFill>
              <a:srgbClr val="15235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004" y="6181378"/>
            <a:ext cx="557542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 b="0" i="0" kern="700" cap="none" spc="60">
                <a:solidFill>
                  <a:srgbClr val="152355"/>
                </a:solidFill>
                <a:latin typeface="Arial"/>
                <a:cs typeface="Arial"/>
              </a:defRPr>
            </a:lvl1pPr>
          </a:lstStyle>
          <a:p>
            <a:r>
              <a:rPr lang="en-US" spc="160" dirty="0" smtClean="0"/>
              <a:t>DOCUMENT TITLE  </a:t>
            </a:r>
            <a:r>
              <a:rPr lang="en-US" dirty="0" smtClean="0"/>
              <a:t>|  Tuesday, 28 March 17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2252" y="6181378"/>
            <a:ext cx="21336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 b="0" i="0" spc="100">
                <a:solidFill>
                  <a:srgbClr val="152355"/>
                </a:solidFill>
                <a:latin typeface="Gotham-Book"/>
                <a:cs typeface="Gotham-Book"/>
              </a:defRPr>
            </a:lvl1pPr>
          </a:lstStyle>
          <a:p>
            <a:fld id="{A20689EA-883D-C645-BF80-0FCB020996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65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</p:sldLayoutIdLst>
  <p:hf hdr="0" dt="0"/>
  <p:txStyles>
    <p:titleStyle>
      <a:lvl1pPr marL="108000" algn="l" defTabSz="457200" rtl="0" eaLnBrk="1" latinLnBrk="0" hangingPunct="1">
        <a:spcBef>
          <a:spcPct val="0"/>
        </a:spcBef>
        <a:spcAft>
          <a:spcPts val="0"/>
        </a:spcAft>
        <a:buNone/>
        <a:defRPr sz="3600" b="1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ts val="400"/>
        </a:spcBef>
        <a:spcAft>
          <a:spcPts val="400"/>
        </a:spcAft>
        <a:buFont typeface="Arial"/>
        <a:buNone/>
        <a:defRPr sz="2400" b="0" i="0" kern="1200">
          <a:solidFill>
            <a:srgbClr val="152355"/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ts val="400"/>
        </a:spcBef>
        <a:spcAft>
          <a:spcPts val="400"/>
        </a:spcAft>
        <a:buFont typeface="Arial"/>
        <a:buNone/>
        <a:defRPr sz="2400" b="1" i="0" kern="1200">
          <a:solidFill>
            <a:srgbClr val="152355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ts val="400"/>
        </a:spcBef>
        <a:spcAft>
          <a:spcPts val="400"/>
        </a:spcAft>
        <a:buClr>
          <a:srgbClr val="EFB31D"/>
        </a:buClr>
        <a:buSzPct val="140000"/>
        <a:buFont typeface="Arial"/>
        <a:buNone/>
        <a:defRPr sz="2000" b="1" i="0" kern="1200">
          <a:solidFill>
            <a:srgbClr val="152355"/>
          </a:solidFill>
          <a:latin typeface="Arial"/>
          <a:ea typeface="+mn-ea"/>
          <a:cs typeface="Arial"/>
        </a:defRPr>
      </a:lvl3pPr>
      <a:lvl4pPr marL="0" indent="-360000" algn="l" defTabSz="457200" rtl="0" eaLnBrk="1" latinLnBrk="0" hangingPunct="1">
        <a:spcBef>
          <a:spcPts val="600"/>
        </a:spcBef>
        <a:buClr>
          <a:srgbClr val="008EC8"/>
        </a:buClr>
        <a:buSzPct val="150000"/>
        <a:buFont typeface="Arial"/>
        <a:buChar char="•"/>
        <a:defRPr sz="1400" b="0" i="0" kern="800" cap="all" spc="200">
          <a:solidFill>
            <a:srgbClr val="152355"/>
          </a:solidFill>
          <a:latin typeface="Arial"/>
          <a:ea typeface="+mn-ea"/>
          <a:cs typeface="Arial"/>
        </a:defRPr>
      </a:lvl4pPr>
      <a:lvl5pPr marL="0" indent="0" algn="l" defTabSz="457200" rtl="0" eaLnBrk="1" latinLnBrk="0" hangingPunct="1">
        <a:spcBef>
          <a:spcPts val="600"/>
        </a:spcBef>
        <a:buClr>
          <a:srgbClr val="8D8E8D"/>
        </a:buClr>
        <a:buSzPct val="150000"/>
        <a:buFont typeface="Arial"/>
        <a:buNone/>
        <a:defRPr sz="1400" b="0" i="0" kern="800" cap="none" spc="30" baseline="0">
          <a:solidFill>
            <a:srgbClr val="9C9C96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546183"/>
            <a:ext cx="5837940" cy="1993564"/>
          </a:xfrm>
        </p:spPr>
        <p:txBody>
          <a:bodyPr/>
          <a:lstStyle/>
          <a:p>
            <a:r>
              <a:rPr lang="en-US" dirty="0" smtClean="0"/>
              <a:t>Social and Affordable Housing Fund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457201" y="3512924"/>
            <a:ext cx="5551531" cy="449951"/>
          </a:xfrm>
        </p:spPr>
        <p:txBody>
          <a:bodyPr/>
          <a:lstStyle/>
          <a:p>
            <a:r>
              <a:rPr lang="en-US" dirty="0" smtClean="0"/>
              <a:t>Phase 2 Market Briefing</a:t>
            </a:r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1" y="4263922"/>
            <a:ext cx="5551531" cy="788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0" i="0" kern="800" cap="all" spc="240">
                <a:solidFill>
                  <a:schemeClr val="bg1"/>
                </a:solidFill>
                <a:latin typeface="Gotham-Book"/>
                <a:ea typeface="+mn-ea"/>
                <a:cs typeface="Gotham-Boo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>
                <a:solidFill>
                  <a:schemeClr val="bg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chemeClr val="bg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b="0" i="0" kern="1200">
                <a:solidFill>
                  <a:schemeClr val="bg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b="0" i="0" kern="1200">
                <a:solidFill>
                  <a:schemeClr val="bg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FFFFFE"/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708401" y="6089273"/>
            <a:ext cx="5072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52355"/>
                </a:solidFill>
                <a:latin typeface="Arial"/>
                <a:cs typeface="Arial"/>
              </a:defRPr>
            </a:lvl1pPr>
          </a:lstStyle>
          <a:p>
            <a:r>
              <a:rPr lang="en-US" sz="1000" kern="900" spc="230" dirty="0" smtClean="0"/>
              <a:t>SAHF PHASE 2 MARKET BRIEFING  </a:t>
            </a:r>
            <a:r>
              <a:rPr lang="en-US" sz="1050" kern="800" spc="40" dirty="0" smtClean="0"/>
              <a:t>|  Wednesday 18 October 17</a:t>
            </a:r>
            <a:endParaRPr lang="en-US" sz="1050" kern="800" spc="40" dirty="0"/>
          </a:p>
        </p:txBody>
      </p:sp>
    </p:spTree>
    <p:extLst>
      <p:ext uri="{BB962C8B-B14F-4D97-AF65-F5344CB8AC3E}">
        <p14:creationId xmlns:p14="http://schemas.microsoft.com/office/powerpoint/2010/main" val="369950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Engagement Strategy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74236" y="1724025"/>
            <a:ext cx="8460000" cy="4129608"/>
          </a:xfrm>
        </p:spPr>
        <p:txBody>
          <a:bodyPr/>
          <a:lstStyle/>
          <a:p>
            <a:r>
              <a:rPr lang="en-US" b="1" dirty="0" smtClean="0"/>
              <a:t>2. FACILITATE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AU" sz="2800" b="0" dirty="0" smtClean="0"/>
              <a:t>Facilitate informed participation in the SAHF</a:t>
            </a:r>
          </a:p>
          <a:p>
            <a:pPr lvl="2"/>
            <a:r>
              <a:rPr lang="en-US" sz="2800" dirty="0" smtClean="0"/>
              <a:t>Work with peak organisations to provide: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sz="2800" b="0" dirty="0" smtClean="0"/>
              <a:t>Help identifying partners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sz="2800" b="0" dirty="0" smtClean="0"/>
              <a:t>More information on participating as a SAHF provider</a:t>
            </a:r>
          </a:p>
          <a:p>
            <a:endParaRPr lang="en-AU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0689EA-883D-C645-BF80-0FCB020996D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004" y="6181378"/>
            <a:ext cx="5575429" cy="365125"/>
          </a:xfrm>
        </p:spPr>
        <p:txBody>
          <a:bodyPr/>
          <a:lstStyle/>
          <a:p>
            <a:r>
              <a:rPr lang="en-US" dirty="0">
                <a:latin typeface="Gotham-Medium"/>
                <a:cs typeface="Gotham-Medium"/>
              </a:rPr>
              <a:t>SAHF PHASE 2 MARKET BRIEFING </a:t>
            </a:r>
            <a:r>
              <a:rPr lang="en-US" dirty="0" smtClean="0">
                <a:latin typeface="Gotham-Light"/>
                <a:cs typeface="Gotham-Light"/>
              </a:rPr>
              <a:t>| </a:t>
            </a:r>
            <a:r>
              <a:rPr lang="en-US" kern="800" spc="40" dirty="0"/>
              <a:t>Wednesday 18 October 17</a:t>
            </a:r>
          </a:p>
        </p:txBody>
      </p:sp>
    </p:spTree>
    <p:extLst>
      <p:ext uri="{BB962C8B-B14F-4D97-AF65-F5344CB8AC3E}">
        <p14:creationId xmlns:p14="http://schemas.microsoft.com/office/powerpoint/2010/main" val="254252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Engagement Strategy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74236" y="1724025"/>
            <a:ext cx="8460000" cy="4129608"/>
          </a:xfrm>
        </p:spPr>
        <p:txBody>
          <a:bodyPr/>
          <a:lstStyle/>
          <a:p>
            <a:r>
              <a:rPr lang="en-US" b="1" dirty="0" smtClean="0"/>
              <a:t>3. RESEARCH AND RESPOND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Detailed market sounding working on key issues to develop recommended adjustments to tender and tender process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Focused approach – taking what we have heard from the market and getting to the detail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Developing responses and formulating changes for consideration by government where required</a:t>
            </a:r>
          </a:p>
          <a:p>
            <a:pPr lvl="2"/>
            <a:r>
              <a:rPr lang="en-US" b="0" dirty="0" smtClean="0"/>
              <a:t> </a:t>
            </a:r>
            <a:endParaRPr lang="en-AU" b="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0689EA-883D-C645-BF80-0FCB020996D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004" y="6181378"/>
            <a:ext cx="5575429" cy="365125"/>
          </a:xfrm>
        </p:spPr>
        <p:txBody>
          <a:bodyPr/>
          <a:lstStyle/>
          <a:p>
            <a:r>
              <a:rPr lang="en-US" dirty="0">
                <a:latin typeface="Gotham-Medium"/>
                <a:cs typeface="Gotham-Medium"/>
              </a:rPr>
              <a:t>SAHF PHASE 2 MARKET BRIEFING </a:t>
            </a:r>
            <a:r>
              <a:rPr lang="en-US" dirty="0" smtClean="0">
                <a:latin typeface="Gotham-Light"/>
                <a:cs typeface="Gotham-Light"/>
              </a:rPr>
              <a:t>| </a:t>
            </a:r>
            <a:r>
              <a:rPr lang="en-US" kern="800" spc="40" dirty="0"/>
              <a:t>Wednesday 18 October 17</a:t>
            </a:r>
          </a:p>
        </p:txBody>
      </p:sp>
    </p:spTree>
    <p:extLst>
      <p:ext uri="{BB962C8B-B14F-4D97-AF65-F5344CB8AC3E}">
        <p14:creationId xmlns:p14="http://schemas.microsoft.com/office/powerpoint/2010/main" val="244811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Q and A to be hosted by Eleri Morgan-Thomas (FACS) and Philip Gardner (NSW Treasury) after the </a:t>
            </a:r>
            <a:r>
              <a:rPr lang="en-US" smtClean="0"/>
              <a:t>following presentation.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0689EA-883D-C645-BF80-0FCB020996D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latin typeface="Gotham-Medium"/>
                <a:cs typeface="Gotham-Medium"/>
              </a:rPr>
              <a:t>SAHF PHASE 2 MARKET BRIEFING </a:t>
            </a:r>
            <a:r>
              <a:rPr lang="en-US" dirty="0">
                <a:solidFill>
                  <a:srgbClr val="00717C"/>
                </a:solidFill>
              </a:rPr>
              <a:t>| </a:t>
            </a:r>
            <a:r>
              <a:rPr lang="en-US" kern="800" spc="40" dirty="0" smtClean="0"/>
              <a:t>Wednesday </a:t>
            </a:r>
            <a:r>
              <a:rPr lang="en-US" kern="800" spc="40" dirty="0"/>
              <a:t>18 October 17</a:t>
            </a:r>
          </a:p>
        </p:txBody>
      </p:sp>
    </p:spTree>
    <p:extLst>
      <p:ext uri="{BB962C8B-B14F-4D97-AF65-F5344CB8AC3E}">
        <p14:creationId xmlns:p14="http://schemas.microsoft.com/office/powerpoint/2010/main" val="11652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Housing in NSW – Future Directions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SAHF is a key component </a:t>
            </a:r>
            <a:r>
              <a:rPr lang="en-AU" dirty="0" smtClean="0"/>
              <a:t>the </a:t>
            </a:r>
            <a:r>
              <a:rPr lang="en-AU" i="1" dirty="0" smtClean="0"/>
              <a:t>Future </a:t>
            </a:r>
            <a:r>
              <a:rPr lang="en-AU" i="1" dirty="0"/>
              <a:t>Directions for Social Housing in NSW</a:t>
            </a:r>
            <a:r>
              <a:rPr lang="en-AU" dirty="0"/>
              <a:t> </a:t>
            </a:r>
            <a:r>
              <a:rPr lang="en-AU" dirty="0" smtClean="0"/>
              <a:t>Strategy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 smtClean="0"/>
              <a:t>Future </a:t>
            </a:r>
            <a:r>
              <a:rPr lang="en-US" i="1" dirty="0"/>
              <a:t>Directions </a:t>
            </a:r>
            <a:r>
              <a:rPr lang="en-US" dirty="0" smtClean="0"/>
              <a:t>is </a:t>
            </a:r>
            <a:r>
              <a:rPr lang="en-US" dirty="0"/>
              <a:t>a long term plan </a:t>
            </a:r>
            <a:r>
              <a:rPr lang="en-AU" dirty="0"/>
              <a:t>based on three priorities</a:t>
            </a:r>
            <a:r>
              <a:rPr lang="en-AU" dirty="0" smtClean="0"/>
              <a:t>: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AU" b="0" dirty="0" smtClean="0"/>
              <a:t>More </a:t>
            </a:r>
            <a:r>
              <a:rPr lang="en-AU" b="0" dirty="0"/>
              <a:t>social housing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AU" b="0" dirty="0"/>
              <a:t>More opportunities, support and incentives to help people avoid or leave social housing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AU" b="0" dirty="0"/>
              <a:t>A better experience in social housing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/>
              <a:t>Reforms under Future Directions will expand the social housing stock across NSW, while providing more pathways for clients to gain housing independence</a:t>
            </a:r>
            <a:r>
              <a:rPr lang="en-AU" dirty="0" smtClean="0"/>
              <a:t>.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AU" b="0" dirty="0"/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AU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0689EA-883D-C645-BF80-0FCB020996D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latin typeface="Gotham-Medium"/>
                <a:cs typeface="Gotham-Medium"/>
              </a:rPr>
              <a:t>SAHF PHASE 2 MARKET BRIEFING </a:t>
            </a:r>
            <a:r>
              <a:rPr lang="en-US" dirty="0" smtClean="0">
                <a:solidFill>
                  <a:srgbClr val="00717C"/>
                </a:solidFill>
              </a:rPr>
              <a:t>|  </a:t>
            </a:r>
            <a:r>
              <a:rPr lang="en-US" kern="800" spc="40" dirty="0"/>
              <a:t>Wednesday 18 October 17</a:t>
            </a:r>
          </a:p>
        </p:txBody>
      </p:sp>
    </p:spTree>
    <p:extLst>
      <p:ext uri="{BB962C8B-B14F-4D97-AF65-F5344CB8AC3E}">
        <p14:creationId xmlns:p14="http://schemas.microsoft.com/office/powerpoint/2010/main" val="297565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SAHF Overview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0689EA-883D-C645-BF80-0FCB020996D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latin typeface="Gotham-Medium"/>
                <a:cs typeface="Gotham-Medium"/>
              </a:rPr>
              <a:t>SAHF PHASE 2 MARKET BRIEFING </a:t>
            </a:r>
            <a:r>
              <a:rPr lang="en-US" dirty="0" smtClean="0">
                <a:solidFill>
                  <a:srgbClr val="00717C"/>
                </a:solidFill>
              </a:rPr>
              <a:t>|  </a:t>
            </a:r>
            <a:r>
              <a:rPr lang="en-US" kern="800" spc="40" dirty="0"/>
              <a:t>Wednesday 18 October 17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61989" y="1724026"/>
            <a:ext cx="8482012" cy="412908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/>
          </a:p>
        </p:txBody>
      </p:sp>
      <p:pic>
        <p:nvPicPr>
          <p:cNvPr id="1026" name="Picture 6" descr="image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1565469"/>
            <a:ext cx="3263240" cy="4615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740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SAHF Phase 2 - Objectives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/>
              <a:t>Increase supply of Social and Affordable </a:t>
            </a:r>
            <a:r>
              <a:rPr lang="en-AU" b="0" dirty="0" smtClean="0"/>
              <a:t>Housing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 smtClean="0"/>
              <a:t>Delivery </a:t>
            </a:r>
            <a:r>
              <a:rPr lang="en-AU" b="0" dirty="0"/>
              <a:t>and value for </a:t>
            </a:r>
            <a:r>
              <a:rPr lang="en-AU" b="0" dirty="0" smtClean="0"/>
              <a:t>money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 smtClean="0"/>
              <a:t>Unlock </a:t>
            </a:r>
            <a:r>
              <a:rPr lang="en-AU" b="0" dirty="0"/>
              <a:t>land </a:t>
            </a:r>
            <a:r>
              <a:rPr lang="en-AU" b="0" dirty="0" smtClean="0"/>
              <a:t>contributions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 smtClean="0"/>
              <a:t>Innovation </a:t>
            </a:r>
            <a:r>
              <a:rPr lang="en-AU" b="0" dirty="0"/>
              <a:t>through </a:t>
            </a:r>
            <a:r>
              <a:rPr lang="en-AU" b="0" dirty="0" smtClean="0"/>
              <a:t>partnerships</a:t>
            </a:r>
            <a:endParaRPr lang="en-AU" b="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/>
              <a:t>Quality services that drive social </a:t>
            </a:r>
            <a:r>
              <a:rPr lang="en-AU" b="0" dirty="0" smtClean="0"/>
              <a:t>outcomes</a:t>
            </a:r>
            <a:endParaRPr lang="en-AU" b="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/>
              <a:t>Increase social and affordable housing options for vulnerable </a:t>
            </a:r>
            <a:r>
              <a:rPr lang="en-AU" b="0" dirty="0" smtClean="0"/>
              <a:t>households</a:t>
            </a:r>
            <a:endParaRPr lang="en-AU" b="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 smtClean="0"/>
              <a:t>Evidence </a:t>
            </a:r>
            <a:r>
              <a:rPr lang="en-AU" b="0" dirty="0"/>
              <a:t>building and continued </a:t>
            </a:r>
            <a:r>
              <a:rPr lang="en-AU" b="0" dirty="0" smtClean="0"/>
              <a:t>reform</a:t>
            </a:r>
            <a:endParaRPr lang="en-AU" b="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/>
              <a:t>Strategic </a:t>
            </a:r>
            <a:r>
              <a:rPr lang="en-AU" b="0" dirty="0" smtClean="0"/>
              <a:t>alignment</a:t>
            </a:r>
            <a:endParaRPr lang="en-AU" b="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/>
              <a:t>Promote regional </a:t>
            </a:r>
            <a:r>
              <a:rPr lang="en-AU" b="0" dirty="0" smtClean="0"/>
              <a:t>areas</a:t>
            </a:r>
            <a:endParaRPr lang="en-AU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0689EA-883D-C645-BF80-0FCB020996D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latin typeface="Gotham-Medium"/>
                <a:cs typeface="Gotham-Medium"/>
              </a:rPr>
              <a:t>SAHF PHASE 2 MARKET BRIEFING </a:t>
            </a:r>
            <a:r>
              <a:rPr lang="en-US" dirty="0" smtClean="0">
                <a:solidFill>
                  <a:srgbClr val="00717C"/>
                </a:solidFill>
              </a:rPr>
              <a:t>|  </a:t>
            </a:r>
            <a:r>
              <a:rPr lang="en-US" kern="800" spc="40" dirty="0"/>
              <a:t>Wednesday 18 October 17</a:t>
            </a:r>
          </a:p>
        </p:txBody>
      </p:sp>
    </p:spTree>
    <p:extLst>
      <p:ext uri="{BB962C8B-B14F-4D97-AF65-F5344CB8AC3E}">
        <p14:creationId xmlns:p14="http://schemas.microsoft.com/office/powerpoint/2010/main" val="189975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Overview of </a:t>
            </a:r>
            <a:r>
              <a:rPr lang="en-AU" dirty="0" smtClean="0"/>
              <a:t>SAHF Phase 2 procurement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Similar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Oversight and team approach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Key commercial principles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Key Differences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Target cohort is general cohort with a priority for older women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Extended and better market engagement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Focused sounding on key issues from SAHF Phase 1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Streamlining processes and documentatio</a:t>
            </a:r>
            <a:r>
              <a:rPr lang="en-US" dirty="0"/>
              <a:t>n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0689EA-883D-C645-BF80-0FCB020996D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latin typeface="Gotham-Medium"/>
                <a:cs typeface="Gotham-Medium"/>
              </a:rPr>
              <a:t>SAHF PHASE 2 MARKET BRIEFING </a:t>
            </a:r>
            <a:r>
              <a:rPr lang="en-US" dirty="0">
                <a:solidFill>
                  <a:srgbClr val="00717C"/>
                </a:solidFill>
              </a:rPr>
              <a:t>|  </a:t>
            </a:r>
            <a:r>
              <a:rPr lang="en-US" kern="800" spc="40" dirty="0"/>
              <a:t>Wednesday 18 October 17</a:t>
            </a:r>
          </a:p>
        </p:txBody>
      </p:sp>
    </p:spTree>
    <p:extLst>
      <p:ext uri="{BB962C8B-B14F-4D97-AF65-F5344CB8AC3E}">
        <p14:creationId xmlns:p14="http://schemas.microsoft.com/office/powerpoint/2010/main" val="256766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SAHF Phase 2 – Indicative Process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0689EA-883D-C645-BF80-0FCB020996D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latin typeface="Gotham-Medium"/>
                <a:cs typeface="Gotham-Medium"/>
              </a:rPr>
              <a:t>SAHF PHASE 2 MARKET BRIEFING </a:t>
            </a:r>
            <a:r>
              <a:rPr lang="en-US" dirty="0" smtClean="0">
                <a:latin typeface="Gotham-Light"/>
                <a:cs typeface="Gotham-Light"/>
              </a:rPr>
              <a:t>| </a:t>
            </a:r>
            <a:r>
              <a:rPr lang="en-US" kern="800" spc="40" dirty="0"/>
              <a:t>Wednesday 18 October 17</a:t>
            </a:r>
          </a:p>
        </p:txBody>
      </p:sp>
      <p:pic>
        <p:nvPicPr>
          <p:cNvPr id="1026" name="Picture 2" descr="C:\Users\DEVENIM2\AppData\Local\Microsoft\windows\Temporary Internet Files\Content.Outlook\8W67F7U6\SAHF 2 Timeli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08" y="1717177"/>
            <a:ext cx="8285857" cy="4136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14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on lessons learned from SAHF Phase 1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542275" y="1724025"/>
            <a:ext cx="8482888" cy="41296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Reducing </a:t>
            </a:r>
            <a:r>
              <a:rPr lang="en-US" dirty="0"/>
              <a:t>complexity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Understanding </a:t>
            </a:r>
            <a:r>
              <a:rPr lang="en-US" dirty="0"/>
              <a:t>high bid costs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Delivery </a:t>
            </a:r>
            <a:r>
              <a:rPr lang="en-US" dirty="0"/>
              <a:t>risk during the dwelling acquisition phase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Dwelling </a:t>
            </a:r>
            <a:r>
              <a:rPr lang="en-US" dirty="0"/>
              <a:t>delivery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Cohorts </a:t>
            </a:r>
            <a:r>
              <a:rPr lang="en-US" dirty="0"/>
              <a:t>and tenant eligibility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Identifying </a:t>
            </a:r>
            <a:r>
              <a:rPr lang="en-US" dirty="0"/>
              <a:t>consortia partners and understanding eligibility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More </a:t>
            </a:r>
            <a:r>
              <a:rPr lang="en-US" dirty="0"/>
              <a:t>time before procurement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0689EA-883D-C645-BF80-0FCB020996D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latin typeface="Gotham-Medium"/>
                <a:cs typeface="Gotham-Medium"/>
              </a:rPr>
              <a:t>SAHF PHASE 2 MARKET BRIEFING </a:t>
            </a:r>
            <a:r>
              <a:rPr lang="en-US" dirty="0" smtClean="0">
                <a:solidFill>
                  <a:srgbClr val="00717C"/>
                </a:solidFill>
              </a:rPr>
              <a:t>| </a:t>
            </a:r>
            <a:r>
              <a:rPr lang="en-US" kern="800" spc="40" dirty="0" smtClean="0"/>
              <a:t>Wednesday </a:t>
            </a:r>
            <a:r>
              <a:rPr lang="en-US" kern="800" spc="40" dirty="0"/>
              <a:t>18 October 17</a:t>
            </a:r>
          </a:p>
        </p:txBody>
      </p:sp>
    </p:spTree>
    <p:extLst>
      <p:ext uri="{BB962C8B-B14F-4D97-AF65-F5344CB8AC3E}">
        <p14:creationId xmlns:p14="http://schemas.microsoft.com/office/powerpoint/2010/main" val="350683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SAHF Phase 2 Market Engagement Strategy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 3 month Market Engagement Strategy where we will </a:t>
            </a:r>
            <a:r>
              <a:rPr lang="en-US" b="1" dirty="0" smtClean="0"/>
              <a:t>inform</a:t>
            </a:r>
            <a:r>
              <a:rPr lang="en-US" dirty="0" smtClean="0"/>
              <a:t> you, </a:t>
            </a:r>
            <a:r>
              <a:rPr lang="en-US" b="1" dirty="0" smtClean="0"/>
              <a:t>facilitate</a:t>
            </a:r>
            <a:r>
              <a:rPr lang="en-US" dirty="0" smtClean="0"/>
              <a:t> participation and </a:t>
            </a:r>
            <a:r>
              <a:rPr lang="en-US" b="1" dirty="0" smtClean="0"/>
              <a:t>respond</a:t>
            </a:r>
            <a:r>
              <a:rPr lang="en-US" dirty="0" smtClean="0"/>
              <a:t> to detailed feedback</a:t>
            </a:r>
          </a:p>
          <a:p>
            <a:pPr lvl="1"/>
            <a:r>
              <a:rPr lang="en-US" b="0" dirty="0" smtClean="0"/>
              <a:t>In the background we are starting on activities like: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reviewing and streamlining project documentation and our own processes to identify ways of improving the tender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building on our own knowledge and lessons learnt from the procurement and managing SAHF Phase 1 contracts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0689EA-883D-C645-BF80-0FCB020996D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latin typeface="Gotham-Medium"/>
                <a:cs typeface="Gotham-Medium"/>
              </a:rPr>
              <a:t>SAHF PHASE 2 MARKET BRIEFING </a:t>
            </a:r>
            <a:r>
              <a:rPr lang="en-US" dirty="0" smtClean="0">
                <a:solidFill>
                  <a:srgbClr val="00717C"/>
                </a:solidFill>
              </a:rPr>
              <a:t>| </a:t>
            </a:r>
            <a:r>
              <a:rPr lang="en-US" kern="800" spc="40" dirty="0"/>
              <a:t>Wednesday 18 October </a:t>
            </a:r>
            <a:r>
              <a:rPr lang="en-US" kern="800" spc="40" dirty="0" smtClean="0"/>
              <a:t>17</a:t>
            </a:r>
            <a:endParaRPr lang="en-US" dirty="0">
              <a:solidFill>
                <a:srgbClr val="003E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3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Engagement Strategy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74236" y="1724025"/>
            <a:ext cx="8460000" cy="4129608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AutoNum type="arabicPeriod"/>
            </a:pPr>
            <a:r>
              <a:rPr lang="en-US" sz="2800" b="1" dirty="0" smtClean="0"/>
              <a:t>INFORM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Objective: </a:t>
            </a:r>
            <a:r>
              <a:rPr lang="en-US" b="0" dirty="0" smtClean="0"/>
              <a:t>participants will know and understand the SAHF and what government is seeking through SAHF 2</a:t>
            </a:r>
            <a:endParaRPr lang="en-AU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Includes:</a:t>
            </a:r>
            <a:endParaRPr lang="en-AU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 smtClean="0"/>
              <a:t>Clear information </a:t>
            </a:r>
            <a:r>
              <a:rPr lang="en-AU" b="0" dirty="0"/>
              <a:t>on </a:t>
            </a:r>
            <a:r>
              <a:rPr lang="en-AU" b="0" dirty="0" smtClean="0"/>
              <a:t>SAHF Phase 2 and SAHF Program through the website including access to key information such as, community housing registration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Opportunities for Q and A sessions with the SAHF team through targeted meetings where we will explain key elements of the program</a:t>
            </a:r>
            <a:endParaRPr lang="en-AU" b="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b="0" dirty="0" smtClean="0"/>
              <a:t>Regular updates via website:</a:t>
            </a:r>
          </a:p>
          <a:p>
            <a:pPr lvl="3" indent="0" algn="ctr">
              <a:buNone/>
            </a:pPr>
            <a:endParaRPr lang="en-AU" sz="2000" dirty="0" smtClean="0"/>
          </a:p>
          <a:p>
            <a:pPr lvl="3" indent="0" algn="ctr">
              <a:buNone/>
            </a:pPr>
            <a:r>
              <a:rPr lang="en-AU" sz="2400" dirty="0" smtClean="0"/>
              <a:t>www.facs.nsw.gov.au/sahf</a:t>
            </a:r>
            <a:endParaRPr lang="en-US" sz="2400" dirty="0"/>
          </a:p>
          <a:p>
            <a:endParaRPr lang="en-AU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0689EA-883D-C645-BF80-0FCB020996D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004" y="6181378"/>
            <a:ext cx="5575429" cy="365125"/>
          </a:xfrm>
        </p:spPr>
        <p:txBody>
          <a:bodyPr/>
          <a:lstStyle/>
          <a:p>
            <a:r>
              <a:rPr lang="en-US" dirty="0">
                <a:latin typeface="Gotham-Medium"/>
                <a:cs typeface="Gotham-Medium"/>
              </a:rPr>
              <a:t>SAHF PHASE 2 MARKET BRIEFING </a:t>
            </a:r>
            <a:r>
              <a:rPr lang="en-US" dirty="0" smtClean="0">
                <a:latin typeface="Gotham-Light"/>
                <a:cs typeface="Gotham-Light"/>
              </a:rPr>
              <a:t>| </a:t>
            </a:r>
            <a:r>
              <a:rPr lang="en-US" kern="800" spc="40" dirty="0"/>
              <a:t>Wednesday 18 October 17</a:t>
            </a:r>
          </a:p>
        </p:txBody>
      </p:sp>
    </p:spTree>
    <p:extLst>
      <p:ext uri="{BB962C8B-B14F-4D97-AF65-F5344CB8AC3E}">
        <p14:creationId xmlns:p14="http://schemas.microsoft.com/office/powerpoint/2010/main" val="411458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General">
  <a:themeElements>
    <a:clrScheme name="Their Futures Matter">
      <a:dk1>
        <a:srgbClr val="192751"/>
      </a:dk1>
      <a:lt1>
        <a:srgbClr val="FFFFFE"/>
      </a:lt1>
      <a:dk2>
        <a:srgbClr val="8D8E8D"/>
      </a:dk2>
      <a:lt2>
        <a:srgbClr val="E1E1DF"/>
      </a:lt2>
      <a:accent1>
        <a:srgbClr val="DF7622"/>
      </a:accent1>
      <a:accent2>
        <a:srgbClr val="008DBD"/>
      </a:accent2>
      <a:accent3>
        <a:srgbClr val="68BBB5"/>
      </a:accent3>
      <a:accent4>
        <a:srgbClr val="003E7E"/>
      </a:accent4>
      <a:accent5>
        <a:srgbClr val="00717C"/>
      </a:accent5>
      <a:accent6>
        <a:srgbClr val="3D3E3E"/>
      </a:accent6>
      <a:hlink>
        <a:srgbClr val="003E7E"/>
      </a:hlink>
      <a:folHlink>
        <a:srgbClr val="1790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Powerpoint General">
  <a:themeElements>
    <a:clrScheme name="Their Futures Matter">
      <a:dk1>
        <a:srgbClr val="192751"/>
      </a:dk1>
      <a:lt1>
        <a:srgbClr val="FFFFFE"/>
      </a:lt1>
      <a:dk2>
        <a:srgbClr val="8D8E8D"/>
      </a:dk2>
      <a:lt2>
        <a:srgbClr val="E1E1DF"/>
      </a:lt2>
      <a:accent1>
        <a:srgbClr val="DF7622"/>
      </a:accent1>
      <a:accent2>
        <a:srgbClr val="008DBD"/>
      </a:accent2>
      <a:accent3>
        <a:srgbClr val="68BBB5"/>
      </a:accent3>
      <a:accent4>
        <a:srgbClr val="003E7E"/>
      </a:accent4>
      <a:accent5>
        <a:srgbClr val="00717C"/>
      </a:accent5>
      <a:accent6>
        <a:srgbClr val="3D3E3E"/>
      </a:accent6>
      <a:hlink>
        <a:srgbClr val="003E7E"/>
      </a:hlink>
      <a:folHlink>
        <a:srgbClr val="1790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rimary">
  <a:themeElements>
    <a:clrScheme name="FACS General">
      <a:dk1>
        <a:srgbClr val="152355"/>
      </a:dk1>
      <a:lt1>
        <a:srgbClr val="FFFFFE"/>
      </a:lt1>
      <a:dk2>
        <a:srgbClr val="544941"/>
      </a:dk2>
      <a:lt2>
        <a:srgbClr val="DDDEDD"/>
      </a:lt2>
      <a:accent1>
        <a:srgbClr val="008EC8"/>
      </a:accent1>
      <a:accent2>
        <a:srgbClr val="8D8E8D"/>
      </a:accent2>
      <a:accent3>
        <a:srgbClr val="288183"/>
      </a:accent3>
      <a:accent4>
        <a:srgbClr val="5B5C5B"/>
      </a:accent4>
      <a:accent5>
        <a:srgbClr val="C80B20"/>
      </a:accent5>
      <a:accent6>
        <a:srgbClr val="6BAFD4"/>
      </a:accent6>
      <a:hlink>
        <a:srgbClr val="234889"/>
      </a:hlink>
      <a:folHlink>
        <a:srgbClr val="6D267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General</Template>
  <TotalTime>1067</TotalTime>
  <Words>610</Words>
  <Application>Microsoft Office PowerPoint</Application>
  <PresentationFormat>On-screen Show (4:3)</PresentationFormat>
  <Paragraphs>92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Powerpoint General</vt:lpstr>
      <vt:lpstr>1_Powerpoint General</vt:lpstr>
      <vt:lpstr>Primary</vt:lpstr>
      <vt:lpstr>Social and Affordable Housing Fund</vt:lpstr>
      <vt:lpstr>Social Housing in NSW – Future Directions</vt:lpstr>
      <vt:lpstr>SAHF Overview</vt:lpstr>
      <vt:lpstr>SAHF Phase 2 - Objectives</vt:lpstr>
      <vt:lpstr>Overview of SAHF Phase 2 procurement</vt:lpstr>
      <vt:lpstr>SAHF Phase 2 – Indicative Process</vt:lpstr>
      <vt:lpstr>Building on lessons learned from SAHF Phase 1</vt:lpstr>
      <vt:lpstr>SAHF Phase 2 Market Engagement Strategy</vt:lpstr>
      <vt:lpstr>Market Engagement Strategy</vt:lpstr>
      <vt:lpstr>Market Engagement Strategy</vt:lpstr>
      <vt:lpstr>Market Engagement Strategy</vt:lpstr>
      <vt:lpstr>Close</vt:lpstr>
    </vt:vector>
  </TitlesOfParts>
  <Company>Department of Family &amp; Community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Renee Kastanias</dc:creator>
  <cp:lastModifiedBy>Laura Hally</cp:lastModifiedBy>
  <cp:revision>113</cp:revision>
  <cp:lastPrinted>2017-10-10T02:58:41Z</cp:lastPrinted>
  <dcterms:created xsi:type="dcterms:W3CDTF">2017-10-09T23:59:18Z</dcterms:created>
  <dcterms:modified xsi:type="dcterms:W3CDTF">2017-10-18T03:17:10Z</dcterms:modified>
</cp:coreProperties>
</file>